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 id="2147483682" r:id="rId3"/>
  </p:sldMasterIdLst>
  <p:notesMasterIdLst>
    <p:notesMasterId r:id="rId40"/>
  </p:notesMasterIdLst>
  <p:sldIdLst>
    <p:sldId id="282" r:id="rId4"/>
    <p:sldId id="258" r:id="rId5"/>
    <p:sldId id="276" r:id="rId6"/>
    <p:sldId id="284" r:id="rId7"/>
    <p:sldId id="288" r:id="rId8"/>
    <p:sldId id="289" r:id="rId9"/>
    <p:sldId id="290" r:id="rId10"/>
    <p:sldId id="295" r:id="rId11"/>
    <p:sldId id="294" r:id="rId12"/>
    <p:sldId id="291" r:id="rId13"/>
    <p:sldId id="293" r:id="rId14"/>
    <p:sldId id="292" r:id="rId15"/>
    <p:sldId id="297" r:id="rId16"/>
    <p:sldId id="296" r:id="rId17"/>
    <p:sldId id="298" r:id="rId18"/>
    <p:sldId id="299" r:id="rId19"/>
    <p:sldId id="300" r:id="rId20"/>
    <p:sldId id="301" r:id="rId21"/>
    <p:sldId id="302" r:id="rId22"/>
    <p:sldId id="303" r:id="rId23"/>
    <p:sldId id="304" r:id="rId24"/>
    <p:sldId id="305" r:id="rId25"/>
    <p:sldId id="306" r:id="rId26"/>
    <p:sldId id="307" r:id="rId27"/>
    <p:sldId id="308" r:id="rId28"/>
    <p:sldId id="309" r:id="rId29"/>
    <p:sldId id="310" r:id="rId30"/>
    <p:sldId id="314" r:id="rId31"/>
    <p:sldId id="311" r:id="rId32"/>
    <p:sldId id="312" r:id="rId33"/>
    <p:sldId id="316" r:id="rId34"/>
    <p:sldId id="315" r:id="rId35"/>
    <p:sldId id="317" r:id="rId36"/>
    <p:sldId id="285" r:id="rId37"/>
    <p:sldId id="275" r:id="rId38"/>
    <p:sldId id="287"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454" autoAdjust="0"/>
  </p:normalViewPr>
  <p:slideViewPr>
    <p:cSldViewPr>
      <p:cViewPr varScale="1">
        <p:scale>
          <a:sx n="61" d="100"/>
          <a:sy n="61" d="100"/>
        </p:scale>
        <p:origin x="183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CD7AC6-8690-49F4-B667-7E888A4204C1}" type="datetimeFigureOut">
              <a:rPr lang="en-US" smtClean="0"/>
              <a:t>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0EFB6F-2E6B-49DF-B9D1-FCCC23D65BEF}" type="slidenum">
              <a:rPr lang="en-US" smtClean="0"/>
              <a:t>‹#›</a:t>
            </a:fld>
            <a:endParaRPr lang="en-US"/>
          </a:p>
        </p:txBody>
      </p:sp>
    </p:spTree>
    <p:extLst>
      <p:ext uri="{BB962C8B-B14F-4D97-AF65-F5344CB8AC3E}">
        <p14:creationId xmlns:p14="http://schemas.microsoft.com/office/powerpoint/2010/main" val="3268850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training is designed to provide facility supervisors</a:t>
            </a:r>
            <a:r>
              <a:rPr lang="en-US" baseline="0" dirty="0"/>
              <a:t> and leaders with an overview of the new Advance Directive Changes</a:t>
            </a:r>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575494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here what forms/examples you are using in your facility</a:t>
            </a:r>
            <a:r>
              <a:rPr lang="en-US" baseline="0" dirty="0"/>
              <a:t> based on State law</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15</a:t>
            </a:fld>
            <a:endParaRPr lang="en-US"/>
          </a:p>
        </p:txBody>
      </p:sp>
    </p:spTree>
    <p:extLst>
      <p:ext uri="{BB962C8B-B14F-4D97-AF65-F5344CB8AC3E}">
        <p14:creationId xmlns:p14="http://schemas.microsoft.com/office/powerpoint/2010/main" val="4608107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in the regulations</a:t>
            </a:r>
            <a:r>
              <a:rPr lang="en-US" baseline="0" dirty="0"/>
              <a:t> that information on the facility policies and procedures regarding advance directives be provided IN WRITING to the resident and/or resident representative</a:t>
            </a:r>
          </a:p>
          <a:p>
            <a:endParaRPr lang="en-US" baseline="0" dirty="0"/>
          </a:p>
          <a:p>
            <a:r>
              <a:rPr lang="en-US" baseline="0" dirty="0"/>
              <a:t>Facilities will need to assess the resident’s decision-making capacity and if resident is unable to make decisions, the facility must identify or arrange for an appropriate legal representative for the resident in order to make relevant health care decisions.  The facility will need to follow State law in this case</a:t>
            </a:r>
          </a:p>
          <a:p>
            <a:r>
              <a:rPr lang="en-US" baseline="0" dirty="0"/>
              <a:t>**Facilities need to periodically (such as with the MDS schedule or with changes of condition) reassess the resident for decision-making ability –because if the resident improves and is able to make decisions, the resident has a right to make their own decisions when capable.  This is also crucial for residents whose decision making ability declines.  The facility will need to identify if a resident representative will need to make decisions for a resident when they no longer are able.</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16</a:t>
            </a:fld>
            <a:endParaRPr lang="en-US"/>
          </a:p>
        </p:txBody>
      </p:sp>
    </p:spTree>
    <p:extLst>
      <p:ext uri="{BB962C8B-B14F-4D97-AF65-F5344CB8AC3E}">
        <p14:creationId xmlns:p14="http://schemas.microsoft.com/office/powerpoint/2010/main" val="4345672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***Identify where this will be in your facility to discuss with staff</a:t>
            </a:r>
          </a:p>
        </p:txBody>
      </p:sp>
      <p:sp>
        <p:nvSpPr>
          <p:cNvPr id="4" name="Slide Number Placeholder 3"/>
          <p:cNvSpPr>
            <a:spLocks noGrp="1"/>
          </p:cNvSpPr>
          <p:nvPr>
            <p:ph type="sldNum" sz="quarter" idx="10"/>
          </p:nvPr>
        </p:nvSpPr>
        <p:spPr/>
        <p:txBody>
          <a:bodyPr/>
          <a:lstStyle/>
          <a:p>
            <a:fld id="{640EFB6F-2E6B-49DF-B9D1-FCCC23D65BEF}" type="slidenum">
              <a:rPr lang="en-US" smtClean="0"/>
              <a:t>17</a:t>
            </a:fld>
            <a:endParaRPr lang="en-US"/>
          </a:p>
        </p:txBody>
      </p:sp>
    </p:spTree>
    <p:extLst>
      <p:ext uri="{BB962C8B-B14F-4D97-AF65-F5344CB8AC3E}">
        <p14:creationId xmlns:p14="http://schemas.microsoft.com/office/powerpoint/2010/main" val="3000533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a:t>
            </a:r>
            <a:r>
              <a:rPr lang="en-US" baseline="0" dirty="0"/>
              <a:t> will need to be in the plan of care and identified – if applicable – on the CNA care record/Care card and communicated to direct care givers</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18</a:t>
            </a:fld>
            <a:endParaRPr lang="en-US"/>
          </a:p>
        </p:txBody>
      </p:sp>
    </p:spTree>
    <p:extLst>
      <p:ext uri="{BB962C8B-B14F-4D97-AF65-F5344CB8AC3E}">
        <p14:creationId xmlns:p14="http://schemas.microsoft.com/office/powerpoint/2010/main" val="1090181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for example, you have a resident</a:t>
            </a:r>
            <a:r>
              <a:rPr lang="en-US" baseline="0" dirty="0"/>
              <a:t> who came to you for therapy following hip surgery and the goal was to go home.  During the course of the stay in your facility, the resident found out he had terminal cancer.  The resident had previously indicated that they wanted all life sustaining measures previously.  Resident may, in light of the new information, choose advance directives differently—and maybe not—but resident has the right to discuss and make changes.</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19</a:t>
            </a:fld>
            <a:endParaRPr lang="en-US"/>
          </a:p>
        </p:txBody>
      </p:sp>
    </p:spTree>
    <p:extLst>
      <p:ext uri="{BB962C8B-B14F-4D97-AF65-F5344CB8AC3E}">
        <p14:creationId xmlns:p14="http://schemas.microsoft.com/office/powerpoint/2010/main" val="34089824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will be addressed by the DON,</a:t>
            </a:r>
            <a:r>
              <a:rPr lang="en-US" baseline="0" dirty="0"/>
              <a:t> Administrator, Medical Director and the Social Worker.  They may ask you questions regarding the resident decision.</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20</a:t>
            </a:fld>
            <a:endParaRPr lang="en-US"/>
          </a:p>
        </p:txBody>
      </p:sp>
    </p:spTree>
    <p:extLst>
      <p:ext uri="{BB962C8B-B14F-4D97-AF65-F5344CB8AC3E}">
        <p14:creationId xmlns:p14="http://schemas.microsoft.com/office/powerpoint/2010/main" val="36028338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Interdisciplinary team will need to assist the resident by providing relevant</a:t>
            </a:r>
            <a:r>
              <a:rPr lang="en-US" baseline="0" dirty="0"/>
              <a:t> health information in a language the resident can understand.</a:t>
            </a:r>
          </a:p>
          <a:p>
            <a:endParaRPr lang="en-US" baseline="0" dirty="0"/>
          </a:p>
          <a:p>
            <a:r>
              <a:rPr lang="en-US" baseline="0" dirty="0"/>
              <a:t>Resident wishes will be care planned, keeping in mind that the facility will encourage resident involvement and decision making as much as possible.  Include the </a:t>
            </a:r>
            <a:r>
              <a:rPr lang="en-US" baseline="0" dirty="0" smtClean="0"/>
              <a:t>resident representative if </a:t>
            </a:r>
            <a:r>
              <a:rPr lang="en-US" baseline="0" dirty="0"/>
              <a:t>resident agrees, in discussion on treatment options</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21</a:t>
            </a:fld>
            <a:endParaRPr lang="en-US"/>
          </a:p>
        </p:txBody>
      </p:sp>
    </p:spTree>
    <p:extLst>
      <p:ext uri="{BB962C8B-B14F-4D97-AF65-F5344CB8AC3E}">
        <p14:creationId xmlns:p14="http://schemas.microsoft.com/office/powerpoint/2010/main" val="16248551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The refusal can be</a:t>
            </a:r>
            <a:r>
              <a:rPr lang="en-US" baseline="0" dirty="0"/>
              <a:t> made verbally or in an advance directive.  Residents can refuse treatment even if the treatment is designed to help them (</a:t>
            </a:r>
            <a:r>
              <a:rPr lang="en-US" sz="1200" kern="1200" dirty="0">
                <a:solidFill>
                  <a:schemeClr val="tx1"/>
                </a:solidFill>
                <a:effectLst/>
                <a:latin typeface="+mn-lt"/>
                <a:ea typeface="+mn-ea"/>
                <a:cs typeface="+mn-cs"/>
              </a:rPr>
              <a:t>e.g., refuses artificial nutrition or IV hydration, despite having lost considerable weight), </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If a resident is unable to make a health care decision, a decision by the resident’s legal representative to forego treatment may, subject to State requirements, be equally binding on the facility. </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22</a:t>
            </a:fld>
            <a:endParaRPr lang="en-US"/>
          </a:p>
        </p:txBody>
      </p:sp>
    </p:spTree>
    <p:extLst>
      <p:ext uri="{BB962C8B-B14F-4D97-AF65-F5344CB8AC3E}">
        <p14:creationId xmlns:p14="http://schemas.microsoft.com/office/powerpoint/2010/main" val="27610798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23</a:t>
            </a:fld>
            <a:endParaRPr lang="en-US"/>
          </a:p>
        </p:txBody>
      </p:sp>
    </p:spTree>
    <p:extLst>
      <p:ext uri="{BB962C8B-B14F-4D97-AF65-F5344CB8AC3E}">
        <p14:creationId xmlns:p14="http://schemas.microsoft.com/office/powerpoint/2010/main" val="6313752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can be done</a:t>
            </a:r>
            <a:r>
              <a:rPr lang="en-US" baseline="0" dirty="0"/>
              <a:t> with the Significant Change in Status MDS, if this change meets the criteria in the MDS 3.0 RAI Manual guidelines.</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24</a:t>
            </a:fld>
            <a:endParaRPr lang="en-US"/>
          </a:p>
        </p:txBody>
      </p:sp>
    </p:spTree>
    <p:extLst>
      <p:ext uri="{BB962C8B-B14F-4D97-AF65-F5344CB8AC3E}">
        <p14:creationId xmlns:p14="http://schemas.microsoft.com/office/powerpoint/2010/main" val="890101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a:solidFill>
                  <a:schemeClr val="tx1"/>
                </a:solidFill>
                <a:latin typeface="+mn-lt"/>
                <a:ea typeface="+mn-ea"/>
                <a:cs typeface="+mn-cs"/>
              </a:rPr>
              <a:t> </a:t>
            </a:r>
            <a:r>
              <a:rPr lang="en-US" sz="1200" kern="1200" dirty="0">
                <a:solidFill>
                  <a:schemeClr val="tx1"/>
                </a:solidFill>
                <a:latin typeface="+mn-lt"/>
                <a:ea typeface="+mn-ea"/>
                <a:cs typeface="+mn-cs"/>
              </a:rPr>
              <a:t>Objectives of the education is to review </a:t>
            </a:r>
            <a:r>
              <a:rPr lang="en-US" sz="1200" kern="1200" dirty="0" err="1">
                <a:solidFill>
                  <a:schemeClr val="tx1"/>
                </a:solidFill>
                <a:latin typeface="+mn-lt"/>
                <a:ea typeface="+mn-ea"/>
                <a:cs typeface="+mn-cs"/>
              </a:rPr>
              <a:t>RoP</a:t>
            </a:r>
            <a:r>
              <a:rPr lang="en-US" sz="1200" kern="1200" baseline="0" dirty="0">
                <a:solidFill>
                  <a:schemeClr val="tx1"/>
                </a:solidFill>
                <a:latin typeface="+mn-lt"/>
                <a:ea typeface="+mn-ea"/>
                <a:cs typeface="+mn-cs"/>
              </a:rPr>
              <a:t> for 483.10 (c) (6), 483.10 (c) (8), 483.10 (g) (12), on what is required to inform,, provide written information, assist, follow, reassess and update and communicate resident choices and preferences for care in relation to advance directives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40EFB6F-2E6B-49DF-B9D1-FCCC23D65BEF}" type="slidenum">
              <a:rPr lang="en-US" smtClean="0"/>
              <a:t>2</a:t>
            </a:fld>
            <a:endParaRPr lang="en-US"/>
          </a:p>
        </p:txBody>
      </p:sp>
    </p:spTree>
    <p:extLst>
      <p:ext uri="{BB962C8B-B14F-4D97-AF65-F5344CB8AC3E}">
        <p14:creationId xmlns:p14="http://schemas.microsoft.com/office/powerpoint/2010/main" val="9856891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a:t>
            </a:r>
            <a:r>
              <a:rPr lang="en-US" baseline="0" dirty="0"/>
              <a:t> times when there is a change in condition and the resident is no longer able to make decisions, the legal decision maker will need to take over to determine care decisions.</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25</a:t>
            </a:fld>
            <a:endParaRPr lang="en-US"/>
          </a:p>
        </p:txBody>
      </p:sp>
    </p:spTree>
    <p:extLst>
      <p:ext uri="{BB962C8B-B14F-4D97-AF65-F5344CB8AC3E}">
        <p14:creationId xmlns:p14="http://schemas.microsoft.com/office/powerpoint/2010/main" val="36488756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resident </a:t>
            </a:r>
            <a:r>
              <a:rPr lang="en-US" sz="1200" kern="1200" dirty="0" smtClean="0">
                <a:solidFill>
                  <a:schemeClr val="tx1"/>
                </a:solidFill>
                <a:effectLst/>
                <a:latin typeface="+mn-lt"/>
                <a:ea typeface="+mn-ea"/>
                <a:cs typeface="+mn-cs"/>
              </a:rPr>
              <a:t>representative </a:t>
            </a:r>
            <a:r>
              <a:rPr lang="en-US" sz="1200" kern="1200" dirty="0">
                <a:solidFill>
                  <a:schemeClr val="tx1"/>
                </a:solidFill>
                <a:effectLst/>
                <a:latin typeface="+mn-lt"/>
                <a:ea typeface="+mn-ea"/>
                <a:cs typeface="+mn-cs"/>
              </a:rPr>
              <a:t>and physician/NP/Hospice will be notified of resident’s refusal of treatment. Risks and benefits will be reviewed and documented in the resident record</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Discuss how to handle the</a:t>
            </a:r>
            <a:r>
              <a:rPr lang="en-US" sz="1200" kern="1200" baseline="0" dirty="0" smtClean="0">
                <a:solidFill>
                  <a:schemeClr val="tx1"/>
                </a:solidFill>
                <a:effectLst/>
                <a:latin typeface="+mn-lt"/>
                <a:ea typeface="+mn-ea"/>
                <a:cs typeface="+mn-cs"/>
              </a:rPr>
              <a:t> following with the group: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What if the resident has previously requested one or more family members not be involved in care?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What if there is a disagreement within the family with the resident's decision to refuse care? </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26</a:t>
            </a:fld>
            <a:endParaRPr lang="en-US"/>
          </a:p>
        </p:txBody>
      </p:sp>
    </p:spTree>
    <p:extLst>
      <p:ext uri="{BB962C8B-B14F-4D97-AF65-F5344CB8AC3E}">
        <p14:creationId xmlns:p14="http://schemas.microsoft.com/office/powerpoint/2010/main" val="29006677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kern="1200" dirty="0">
                <a:solidFill>
                  <a:schemeClr val="tx1"/>
                </a:solidFill>
                <a:effectLst/>
                <a:latin typeface="+mn-lt"/>
                <a:ea typeface="+mn-ea"/>
                <a:cs typeface="+mn-cs"/>
              </a:rPr>
              <a:t>Nurses and other care staff are educated to initiate CPR, as recommended by the American Heart Association (AHA) unless:</a:t>
            </a:r>
          </a:p>
          <a:p>
            <a:pPr lvl="0" fontAlgn="base"/>
            <a:r>
              <a:rPr lang="en-US" sz="1200" kern="1200" dirty="0">
                <a:solidFill>
                  <a:schemeClr val="tx1"/>
                </a:solidFill>
                <a:effectLst/>
                <a:latin typeface="+mn-lt"/>
                <a:ea typeface="+mn-ea"/>
                <a:cs typeface="+mn-cs"/>
              </a:rPr>
              <a:t>A valid Do Not Resuscitate order is in place</a:t>
            </a:r>
          </a:p>
          <a:p>
            <a:pPr lvl="0" fontAlgn="base"/>
            <a:r>
              <a:rPr lang="en-US" sz="1200" kern="1200" dirty="0">
                <a:solidFill>
                  <a:schemeClr val="tx1"/>
                </a:solidFill>
                <a:effectLst/>
                <a:latin typeface="+mn-lt"/>
                <a:ea typeface="+mn-ea"/>
                <a:cs typeface="+mn-cs"/>
              </a:rPr>
              <a:t>Resident presents with obvious signs of clinical death (e.g. rigor mortis, dependent lividity, decapitation, transection or decomposition) are present</a:t>
            </a:r>
          </a:p>
          <a:p>
            <a:pPr lvl="0" fontAlgn="base"/>
            <a:r>
              <a:rPr lang="en-US" sz="1200" kern="1200" dirty="0">
                <a:solidFill>
                  <a:schemeClr val="tx1"/>
                </a:solidFill>
                <a:effectLst/>
                <a:latin typeface="+mn-lt"/>
                <a:ea typeface="+mn-ea"/>
                <a:cs typeface="+mn-cs"/>
              </a:rPr>
              <a:t>Initiating CPR could cause injury or peril to the rescuer</a:t>
            </a:r>
          </a:p>
          <a:p>
            <a:endParaRPr lang="en-US" dirty="0"/>
          </a:p>
          <a:p>
            <a:r>
              <a:rPr lang="en-US" dirty="0"/>
              <a:t>*Facilities cannot have no code policies—facility</a:t>
            </a:r>
            <a:r>
              <a:rPr lang="en-US" baseline="0" dirty="0"/>
              <a:t> staff must follow the advance directives and physician orders</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27</a:t>
            </a:fld>
            <a:endParaRPr lang="en-US"/>
          </a:p>
        </p:txBody>
      </p:sp>
    </p:spTree>
    <p:extLst>
      <p:ext uri="{BB962C8B-B14F-4D97-AF65-F5344CB8AC3E}">
        <p14:creationId xmlns:p14="http://schemas.microsoft.com/office/powerpoint/2010/main" val="6262567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Research would refer to the development, testing and use of a clinical</a:t>
            </a:r>
            <a:r>
              <a:rPr lang="en-US" baseline="0" dirty="0"/>
              <a:t> treatment (such as an investigational drug or therapy) that is not yet approved by the FDA or medical community as effective and conforming to accepted medical practice.</a:t>
            </a:r>
          </a:p>
          <a:p>
            <a:endParaRPr lang="en-US" dirty="0"/>
          </a:p>
          <a:p>
            <a:r>
              <a:rPr lang="en-US" dirty="0"/>
              <a:t>If</a:t>
            </a:r>
            <a:r>
              <a:rPr lang="en-US" baseline="0" dirty="0"/>
              <a:t> the facility participates in experimental research involving the residents in the facility, the Facility Institutional Review Board will review and approve any research program and will have a committee to oversee the program for the best interest of the residents and will follow laws on Protection of Human Subjects of Research</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28</a:t>
            </a:fld>
            <a:endParaRPr lang="en-US"/>
          </a:p>
        </p:txBody>
      </p:sp>
    </p:spTree>
    <p:extLst>
      <p:ext uri="{BB962C8B-B14F-4D97-AF65-F5344CB8AC3E}">
        <p14:creationId xmlns:p14="http://schemas.microsoft.com/office/powerpoint/2010/main" val="20844343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Both</a:t>
            </a:r>
            <a:r>
              <a:rPr lang="en-US" baseline="0" dirty="0"/>
              <a:t> the resident (if making their own decisions) or the Legal Representative can decide at anytime to refuse participation in research.  By agreeing once that doesn’t mean that they can’t change their mind!  The resident can stop at anytime.</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29</a:t>
            </a:fld>
            <a:endParaRPr lang="en-US"/>
          </a:p>
        </p:txBody>
      </p:sp>
    </p:spTree>
    <p:extLst>
      <p:ext uri="{BB962C8B-B14F-4D97-AF65-F5344CB8AC3E}">
        <p14:creationId xmlns:p14="http://schemas.microsoft.com/office/powerpoint/2010/main" val="13062575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facility will need to have good</a:t>
            </a:r>
            <a:r>
              <a:rPr lang="en-US" baseline="0" dirty="0"/>
              <a:t> documentation to substantiate that resident was provided with the information</a:t>
            </a:r>
          </a:p>
          <a:p>
            <a:endParaRPr lang="en-US" baseline="0" dirty="0"/>
          </a:p>
          <a:p>
            <a:r>
              <a:rPr lang="en-US" baseline="0" dirty="0"/>
              <a:t>The facility cannot make the resident formulate an advance directive if they don’t want one</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30</a:t>
            </a:fld>
            <a:endParaRPr lang="en-US"/>
          </a:p>
        </p:txBody>
      </p:sp>
    </p:spTree>
    <p:extLst>
      <p:ext uri="{BB962C8B-B14F-4D97-AF65-F5344CB8AC3E}">
        <p14:creationId xmlns:p14="http://schemas.microsoft.com/office/powerpoint/2010/main" val="41233954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Facility staff will need to ensure</a:t>
            </a:r>
            <a:r>
              <a:rPr lang="en-US" baseline="0" dirty="0"/>
              <a:t> that information is periodically discussed with resident AND if they have a change of condition as it may change their choices—and we need to make sure it is clearly documented</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31</a:t>
            </a:fld>
            <a:endParaRPr lang="en-US"/>
          </a:p>
        </p:txBody>
      </p:sp>
    </p:spTree>
    <p:extLst>
      <p:ext uri="{BB962C8B-B14F-4D97-AF65-F5344CB8AC3E}">
        <p14:creationId xmlns:p14="http://schemas.microsoft.com/office/powerpoint/2010/main" val="6806489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a few areas that surveyors could identify a deficiency if</a:t>
            </a:r>
            <a:r>
              <a:rPr lang="en-US" baseline="0" dirty="0"/>
              <a:t> staff are not following the process</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32</a:t>
            </a:fld>
            <a:endParaRPr lang="en-US"/>
          </a:p>
        </p:txBody>
      </p:sp>
    </p:spTree>
    <p:extLst>
      <p:ext uri="{BB962C8B-B14F-4D97-AF65-F5344CB8AC3E}">
        <p14:creationId xmlns:p14="http://schemas.microsoft.com/office/powerpoint/2010/main" val="20929345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DA1A54-E777-4EF1-B51C-A307AA47CB5F}" type="slidenum">
              <a:rPr lang="en-US" smtClean="0">
                <a:solidFill>
                  <a:prstClr val="black"/>
                </a:solidFill>
              </a:rPr>
              <a:pPr/>
              <a:t>36</a:t>
            </a:fld>
            <a:endParaRPr lang="en-US">
              <a:solidFill>
                <a:prstClr val="black"/>
              </a:solidFill>
            </a:endParaRPr>
          </a:p>
        </p:txBody>
      </p:sp>
    </p:spTree>
    <p:extLst>
      <p:ext uri="{BB962C8B-B14F-4D97-AF65-F5344CB8AC3E}">
        <p14:creationId xmlns:p14="http://schemas.microsoft.com/office/powerpoint/2010/main" val="3532310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Today we are going to address the requirements</a:t>
            </a:r>
            <a:r>
              <a:rPr lang="en-US" baseline="0" dirty="0"/>
              <a:t> for facilities to inform, assist, document and re-evaluate the residents right to choose (or not choose) directions and preferences for care.</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3</a:t>
            </a:fld>
            <a:endParaRPr lang="en-US"/>
          </a:p>
        </p:txBody>
      </p:sp>
    </p:spTree>
    <p:extLst>
      <p:ext uri="{BB962C8B-B14F-4D97-AF65-F5344CB8AC3E}">
        <p14:creationId xmlns:p14="http://schemas.microsoft.com/office/powerpoint/2010/main" val="179733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4</a:t>
            </a:fld>
            <a:endParaRPr lang="en-US"/>
          </a:p>
        </p:txBody>
      </p:sp>
    </p:spTree>
    <p:extLst>
      <p:ext uri="{BB962C8B-B14F-4D97-AF65-F5344CB8AC3E}">
        <p14:creationId xmlns:p14="http://schemas.microsoft.com/office/powerpoint/2010/main" val="3613610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facilities will do this themselves.</a:t>
            </a:r>
          </a:p>
        </p:txBody>
      </p:sp>
      <p:sp>
        <p:nvSpPr>
          <p:cNvPr id="4" name="Slide Number Placeholder 3"/>
          <p:cNvSpPr>
            <a:spLocks noGrp="1"/>
          </p:cNvSpPr>
          <p:nvPr>
            <p:ph type="sldNum" sz="quarter" idx="10"/>
          </p:nvPr>
        </p:nvSpPr>
        <p:spPr/>
        <p:txBody>
          <a:bodyPr/>
          <a:lstStyle/>
          <a:p>
            <a:fld id="{640EFB6F-2E6B-49DF-B9D1-FCCC23D65BEF}" type="slidenum">
              <a:rPr lang="en-US" smtClean="0"/>
              <a:t>5</a:t>
            </a:fld>
            <a:endParaRPr lang="en-US"/>
          </a:p>
        </p:txBody>
      </p:sp>
    </p:spTree>
    <p:extLst>
      <p:ext uri="{BB962C8B-B14F-4D97-AF65-F5344CB8AC3E}">
        <p14:creationId xmlns:p14="http://schemas.microsoft.com/office/powerpoint/2010/main" val="4275004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a:t>
            </a:r>
            <a:r>
              <a:rPr lang="en-US" baseline="0" dirty="0"/>
              <a:t> is where you would discuss State requirements for Advance Directives and what forms and resources are acceptable for use in the State)</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6</a:t>
            </a:fld>
            <a:endParaRPr lang="en-US"/>
          </a:p>
        </p:txBody>
      </p:sp>
    </p:spTree>
    <p:extLst>
      <p:ext uri="{BB962C8B-B14F-4D97-AF65-F5344CB8AC3E}">
        <p14:creationId xmlns:p14="http://schemas.microsoft.com/office/powerpoint/2010/main" val="1590207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this means is—if a resident is incapacitated or if it</a:t>
            </a:r>
            <a:r>
              <a:rPr lang="en-US" baseline="0" dirty="0"/>
              <a:t> is determined based upon assessment – that the resident is unable to made decisions, the health care agent, resident representative or legal decision maker will make the care decisions.  This provisions ensures that the facility will periodically – or if there is a change in condition—reassess the resident’s decision making ability.  If the resident improves and is now able to make decisions, then the resident will take over their own preferences and decisions for care</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7</a:t>
            </a:fld>
            <a:endParaRPr lang="en-US"/>
          </a:p>
        </p:txBody>
      </p:sp>
    </p:spTree>
    <p:extLst>
      <p:ext uri="{BB962C8B-B14F-4D97-AF65-F5344CB8AC3E}">
        <p14:creationId xmlns:p14="http://schemas.microsoft.com/office/powerpoint/2010/main" val="447056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a:t>
            </a:r>
            <a:r>
              <a:rPr lang="en-US" baseline="0" dirty="0"/>
              <a:t> are all definitions from CMS in the updated draft of the State Operations Manual</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12</a:t>
            </a:fld>
            <a:endParaRPr lang="en-US"/>
          </a:p>
        </p:txBody>
      </p:sp>
    </p:spTree>
    <p:extLst>
      <p:ext uri="{BB962C8B-B14F-4D97-AF65-F5344CB8AC3E}">
        <p14:creationId xmlns:p14="http://schemas.microsoft.com/office/powerpoint/2010/main" val="8916867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facility is required</a:t>
            </a:r>
            <a:r>
              <a:rPr lang="en-US" baseline="0" dirty="0"/>
              <a:t> to have a facility that addresses each of these bullet points</a:t>
            </a:r>
          </a:p>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14</a:t>
            </a:fld>
            <a:endParaRPr lang="en-US"/>
          </a:p>
        </p:txBody>
      </p:sp>
    </p:spTree>
    <p:extLst>
      <p:ext uri="{BB962C8B-B14F-4D97-AF65-F5344CB8AC3E}">
        <p14:creationId xmlns:p14="http://schemas.microsoft.com/office/powerpoint/2010/main" val="2941838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457200" y="6356350"/>
            <a:ext cx="5943600" cy="365125"/>
          </a:xfrm>
        </p:spPr>
        <p:txBody>
          <a:bodyPr/>
          <a:lstStyle>
            <a:lvl1pPr>
              <a:defRPr sz="800" baseline="0">
                <a:latin typeface="Calibri" panose="020F0502020204030204" pitchFamily="34" charset="0"/>
              </a:defRPr>
            </a:lvl1pPr>
          </a:lstStyle>
          <a:p>
            <a:endParaRPr lang="en-US"/>
          </a:p>
        </p:txBody>
      </p:sp>
    </p:spTree>
    <p:extLst>
      <p:ext uri="{BB962C8B-B14F-4D97-AF65-F5344CB8AC3E}">
        <p14:creationId xmlns:p14="http://schemas.microsoft.com/office/powerpoint/2010/main" val="3115744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487ED3-A5E5-48E5-93A8-733354317C3C}" type="datetimeFigureOut">
              <a:rPr lang="en-US" smtClean="0"/>
              <a:t>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3615223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457200" y="6356350"/>
            <a:ext cx="5943600" cy="365125"/>
          </a:xfrm>
        </p:spPr>
        <p:txBody>
          <a:bodyPr/>
          <a:lstStyle>
            <a:lvl1pPr>
              <a:defRPr sz="800" baseline="0">
                <a:latin typeface="Calibri" panose="020F0502020204030204" pitchFamily="34" charset="0"/>
              </a:defRPr>
            </a:lvl1pPr>
          </a:lstStyle>
          <a:p>
            <a:r>
              <a:rPr lang="en-US" dirty="0">
                <a:solidFill>
                  <a:prstClr val="black"/>
                </a:solidFill>
              </a:rPr>
              <a:t>This document is for general informational purposes only.  </a:t>
            </a:r>
          </a:p>
          <a:p>
            <a:r>
              <a:rPr lang="en-US" dirty="0">
                <a:solidFill>
                  <a:prstClr val="black"/>
                </a:solidFill>
              </a:rPr>
              <a:t>It does not represent legal advice nor relied upon as supporting documentation or advice with CMS or other regulatory entities.</a:t>
            </a:r>
          </a:p>
          <a:p>
            <a:r>
              <a:rPr lang="en-US" dirty="0">
                <a:solidFill>
                  <a:prstClr val="black"/>
                </a:solidFill>
              </a:rPr>
              <a:t>© Pathway Health Services, Inc. – All Rights Reserved – Copy with Permission Only - Requirements of Participation P&amp;P Manual 2017</a:t>
            </a:r>
          </a:p>
          <a:p>
            <a:endParaRPr lang="en-US" dirty="0">
              <a:solidFill>
                <a:prstClr val="black"/>
              </a:solidFill>
            </a:endParaRPr>
          </a:p>
        </p:txBody>
      </p:sp>
    </p:spTree>
    <p:extLst>
      <p:ext uri="{BB962C8B-B14F-4D97-AF65-F5344CB8AC3E}">
        <p14:creationId xmlns:p14="http://schemas.microsoft.com/office/powerpoint/2010/main" val="1538540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28600" y="6013287"/>
            <a:ext cx="1981200" cy="708188"/>
          </a:xfrm>
          <a:prstGeom prst="rect">
            <a:avLst/>
          </a:prstGeom>
        </p:spPr>
      </p:pic>
    </p:spTree>
    <p:extLst>
      <p:ext uri="{BB962C8B-B14F-4D97-AF65-F5344CB8AC3E}">
        <p14:creationId xmlns:p14="http://schemas.microsoft.com/office/powerpoint/2010/main" val="1264187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35816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571562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6525760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749378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2870832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82254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756475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487ED3-A5E5-48E5-93A8-733354317C3C}"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p:spPr>
        <p:txBody>
          <a:bodyPr/>
          <a:lstStyle/>
          <a:p>
            <a:fld id="{C0C37840-F4A2-4D7F-87B1-D6C0D51FFD3A}" type="slidenum">
              <a:rPr lang="en-US" smtClean="0"/>
              <a:t>‹#›</a:t>
            </a:fld>
            <a:endParaRPr lang="en-US"/>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28600" y="6013287"/>
            <a:ext cx="1981200" cy="708188"/>
          </a:xfrm>
          <a:prstGeom prst="rect">
            <a:avLst/>
          </a:prstGeom>
        </p:spPr>
      </p:pic>
    </p:spTree>
    <p:extLst>
      <p:ext uri="{BB962C8B-B14F-4D97-AF65-F5344CB8AC3E}">
        <p14:creationId xmlns:p14="http://schemas.microsoft.com/office/powerpoint/2010/main" val="37922042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8044655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457200" y="6356350"/>
            <a:ext cx="5943600" cy="365125"/>
          </a:xfrm>
        </p:spPr>
        <p:txBody>
          <a:bodyPr/>
          <a:lstStyle>
            <a:lvl1pPr>
              <a:defRPr sz="800" baseline="0">
                <a:latin typeface="Calibri" panose="020F0502020204030204" pitchFamily="34" charset="0"/>
              </a:defRPr>
            </a:lvl1pPr>
          </a:lstStyle>
          <a:p>
            <a:r>
              <a:rPr lang="en-US" dirty="0">
                <a:solidFill>
                  <a:prstClr val="black"/>
                </a:solidFill>
              </a:rPr>
              <a:t>This document is for general informational purposes only.  </a:t>
            </a:r>
          </a:p>
          <a:p>
            <a:r>
              <a:rPr lang="en-US" dirty="0">
                <a:solidFill>
                  <a:prstClr val="black"/>
                </a:solidFill>
              </a:rPr>
              <a:t>It does not represent legal advice nor relied upon as supporting documentation or advice with CMS or other regulatory entities.</a:t>
            </a:r>
          </a:p>
          <a:p>
            <a:r>
              <a:rPr lang="en-US" dirty="0">
                <a:solidFill>
                  <a:prstClr val="black"/>
                </a:solidFill>
              </a:rPr>
              <a:t>© Pathway Health Services, Inc. – All Rights Reserved – Copy with Permission Only - Requirements of Participation P&amp;P Manual 2017</a:t>
            </a:r>
          </a:p>
          <a:p>
            <a:endParaRPr lang="en-US" dirty="0">
              <a:solidFill>
                <a:prstClr val="black"/>
              </a:solidFill>
            </a:endParaRPr>
          </a:p>
        </p:txBody>
      </p:sp>
    </p:spTree>
    <p:extLst>
      <p:ext uri="{BB962C8B-B14F-4D97-AF65-F5344CB8AC3E}">
        <p14:creationId xmlns:p14="http://schemas.microsoft.com/office/powerpoint/2010/main" val="10237099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28600" y="6013287"/>
            <a:ext cx="1981200" cy="708188"/>
          </a:xfrm>
          <a:prstGeom prst="rect">
            <a:avLst/>
          </a:prstGeom>
        </p:spPr>
      </p:pic>
    </p:spTree>
    <p:extLst>
      <p:ext uri="{BB962C8B-B14F-4D97-AF65-F5344CB8AC3E}">
        <p14:creationId xmlns:p14="http://schemas.microsoft.com/office/powerpoint/2010/main" val="10829403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3619394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732352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1181315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0604515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6792252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7307486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94173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487ED3-A5E5-48E5-93A8-733354317C3C}"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16691402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47803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9487ED3-A5E5-48E5-93A8-733354317C3C}" type="datetimeFigureOut">
              <a:rPr lang="en-US" smtClean="0"/>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1191890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487ED3-A5E5-48E5-93A8-733354317C3C}" type="datetimeFigureOut">
              <a:rPr lang="en-US" smtClean="0"/>
              <a:t>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358827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487ED3-A5E5-48E5-93A8-733354317C3C}" type="datetimeFigureOut">
              <a:rPr lang="en-US" smtClean="0"/>
              <a:t>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361453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87ED3-A5E5-48E5-93A8-733354317C3C}" type="datetimeFigureOut">
              <a:rPr lang="en-US" smtClean="0"/>
              <a:t>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1981344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487ED3-A5E5-48E5-93A8-733354317C3C}" type="datetimeFigureOut">
              <a:rPr lang="en-US" smtClean="0"/>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2193369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487ED3-A5E5-48E5-93A8-733354317C3C}" type="datetimeFigureOut">
              <a:rPr lang="en-US" smtClean="0"/>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163811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image" Target="../media/image3.jpe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fld id="{99487ED3-A5E5-48E5-93A8-733354317C3C}" type="datetimeFigureOut">
              <a:rPr lang="en-US" smtClean="0"/>
              <a:t>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C0C37840-F4A2-4D7F-87B1-D6C0D51FFD3A}" type="slidenum">
              <a:rPr lang="en-US" smtClean="0"/>
              <a:t>‹#›</a:t>
            </a:fld>
            <a:endParaRPr lang="en-US"/>
          </a:p>
        </p:txBody>
      </p:sp>
      <p:pic>
        <p:nvPicPr>
          <p:cNvPr id="9" name="Picture 8"/>
          <p:cNvPicPr>
            <a:picLocks noChangeAspect="1"/>
          </p:cNvPicPr>
          <p:nvPr/>
        </p:nvPicPr>
        <p:blipFill>
          <a:blip r:embed="rId12" r:link="rId13" cstate="screen">
            <a:extLst>
              <a:ext uri="{28A0092B-C50C-407E-A947-70E740481C1C}">
                <a14:useLocalDpi xmlns:a14="http://schemas.microsoft.com/office/drawing/2010/main"/>
              </a:ext>
            </a:extLst>
          </a:blip>
          <a:stretch>
            <a:fillRect/>
          </a:stretch>
        </p:blipFill>
        <p:spPr>
          <a:xfrm>
            <a:off x="6743700" y="6070579"/>
            <a:ext cx="2209800" cy="650896"/>
          </a:xfrm>
          <a:prstGeom prst="rect">
            <a:avLst/>
          </a:prstGeom>
        </p:spPr>
      </p:pic>
      <p:sp>
        <p:nvSpPr>
          <p:cNvPr id="7" name="TextBox 6"/>
          <p:cNvSpPr txBox="1"/>
          <p:nvPr/>
        </p:nvSpPr>
        <p:spPr>
          <a:xfrm>
            <a:off x="2590800" y="6259810"/>
            <a:ext cx="3962400" cy="323165"/>
          </a:xfrm>
          <a:prstGeom prst="rect">
            <a:avLst/>
          </a:prstGeom>
          <a:noFill/>
        </p:spPr>
        <p:txBody>
          <a:bodyPr wrap="square" rtlCol="0">
            <a:spAutoFit/>
          </a:bodyPr>
          <a:lstStyle/>
          <a:p>
            <a:pPr algn="ctr"/>
            <a:r>
              <a:rPr lang="en-US" sz="500" kern="1200" dirty="0">
                <a:solidFill>
                  <a:schemeClr val="tx1"/>
                </a:solidFill>
                <a:effectLst/>
                <a:latin typeface="Calibri" panose="020F0502020204030204" pitchFamily="34" charset="0"/>
                <a:ea typeface="+mn-ea"/>
                <a:cs typeface="Arial" charset="0"/>
              </a:rPr>
              <a:t>This document is for general informational purposes only.  </a:t>
            </a:r>
          </a:p>
          <a:p>
            <a:pPr algn="ctr"/>
            <a:r>
              <a:rPr lang="en-US" sz="500" kern="1200" dirty="0">
                <a:solidFill>
                  <a:schemeClr val="tx1"/>
                </a:solidFill>
                <a:effectLst/>
                <a:latin typeface="Calibri" panose="020F0502020204030204" pitchFamily="34" charset="0"/>
                <a:ea typeface="+mn-ea"/>
                <a:cs typeface="Arial" charset="0"/>
              </a:rPr>
              <a:t>It does not represent legal advice nor relied upon as supporting documentation or advice with CMS or other regulatory entities.</a:t>
            </a:r>
          </a:p>
          <a:p>
            <a:pPr algn="ctr"/>
            <a:r>
              <a:rPr lang="en-US" sz="500" kern="1200" dirty="0">
                <a:solidFill>
                  <a:schemeClr val="tx1"/>
                </a:solidFill>
                <a:effectLst/>
                <a:latin typeface="Calibri" panose="020F0502020204030204" pitchFamily="34" charset="0"/>
                <a:ea typeface="+mn-ea"/>
                <a:cs typeface="Arial" charset="0"/>
              </a:rPr>
              <a:t>© Pathway Health Services, Inc. – All Rights Reserved – Copy with Permission Only - Requirements of Participation P&amp;P Manual 2017</a:t>
            </a:r>
          </a:p>
        </p:txBody>
      </p:sp>
    </p:spTree>
    <p:extLst>
      <p:ext uri="{BB962C8B-B14F-4D97-AF65-F5344CB8AC3E}">
        <p14:creationId xmlns:p14="http://schemas.microsoft.com/office/powerpoint/2010/main" val="1303961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pPr fontAlgn="base">
              <a:spcBef>
                <a:spcPct val="0"/>
              </a:spcBef>
              <a:spcAft>
                <a:spcPct val="0"/>
              </a:spcAft>
            </a:pPr>
            <a:fld id="{B6B36801-8505-4C0E-A75F-6C61E9D43F90}" type="datetimeFigureOut">
              <a:rPr lang="en-US" smtClean="0">
                <a:solidFill>
                  <a:prstClr val="black"/>
                </a:solidFill>
                <a:latin typeface="Arial" charset="0"/>
                <a:cs typeface="Arial" charset="0"/>
              </a:rPr>
              <a:pPr fontAlgn="base">
                <a:spcBef>
                  <a:spcPct val="0"/>
                </a:spcBef>
                <a:spcAft>
                  <a:spcPct val="0"/>
                </a:spcAft>
              </a:pPr>
              <a:t>2/8/2017</a:t>
            </a:fld>
            <a:endParaRPr lang="en-US" dirty="0">
              <a:solidFill>
                <a:prstClr val="black"/>
              </a:solidFill>
              <a:latin typeface="Arial" charset="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pPr fontAlgn="base">
              <a:spcBef>
                <a:spcPct val="0"/>
              </a:spcBef>
              <a:spcAft>
                <a:spcPct val="0"/>
              </a:spcAft>
            </a:pPr>
            <a:endParaRPr lang="en-US" dirty="0">
              <a:solidFill>
                <a:prstClr val="black"/>
              </a:solidFill>
              <a:latin typeface="Arial" charset="0"/>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fontAlgn="base">
              <a:spcBef>
                <a:spcPct val="0"/>
              </a:spcBef>
              <a:spcAft>
                <a:spcPct val="0"/>
              </a:spcAft>
            </a:pPr>
            <a:fld id="{8ED21966-C764-4C40-97C3-3CEDFB59A7F5}" type="slidenum">
              <a:rPr lang="en-US" smtClean="0">
                <a:solidFill>
                  <a:prstClr val="black"/>
                </a:solidFill>
                <a:latin typeface="Arial" charset="0"/>
                <a:cs typeface="Arial" charset="0"/>
              </a:rPr>
              <a:pPr fontAlgn="base">
                <a:spcBef>
                  <a:spcPct val="0"/>
                </a:spcBef>
                <a:spcAft>
                  <a:spcPct val="0"/>
                </a:spcAft>
              </a:pPr>
              <a:t>‹#›</a:t>
            </a:fld>
            <a:endParaRPr lang="en-US" dirty="0">
              <a:solidFill>
                <a:prstClr val="black"/>
              </a:solidFill>
              <a:latin typeface="Arial" charset="0"/>
              <a:cs typeface="Arial" charset="0"/>
            </a:endParaRPr>
          </a:p>
        </p:txBody>
      </p:sp>
      <p:pic>
        <p:nvPicPr>
          <p:cNvPr id="9" name="Picture 8"/>
          <p:cNvPicPr>
            <a:picLocks noChangeAspect="1"/>
          </p:cNvPicPr>
          <p:nvPr userDrawn="1"/>
        </p:nvPicPr>
        <p:blipFill>
          <a:blip r:embed="rId12" r:link="rId13" cstate="screen">
            <a:extLst>
              <a:ext uri="{28A0092B-C50C-407E-A947-70E740481C1C}">
                <a14:useLocalDpi xmlns:a14="http://schemas.microsoft.com/office/drawing/2010/main"/>
              </a:ext>
            </a:extLst>
          </a:blip>
          <a:stretch>
            <a:fillRect/>
          </a:stretch>
        </p:blipFill>
        <p:spPr>
          <a:xfrm>
            <a:off x="6743700" y="6070579"/>
            <a:ext cx="2209800" cy="650896"/>
          </a:xfrm>
          <a:prstGeom prst="rect">
            <a:avLst/>
          </a:prstGeom>
        </p:spPr>
      </p:pic>
      <p:sp>
        <p:nvSpPr>
          <p:cNvPr id="7" name="TextBox 6"/>
          <p:cNvSpPr txBox="1"/>
          <p:nvPr userDrawn="1"/>
        </p:nvSpPr>
        <p:spPr>
          <a:xfrm>
            <a:off x="2590800" y="6259810"/>
            <a:ext cx="3962400" cy="323165"/>
          </a:xfrm>
          <a:prstGeom prst="rect">
            <a:avLst/>
          </a:prstGeom>
          <a:noFill/>
        </p:spPr>
        <p:txBody>
          <a:bodyPr wrap="square" rtlCol="0">
            <a:spAutoFit/>
          </a:bodyPr>
          <a:lstStyle/>
          <a:p>
            <a:pPr algn="ctr" fontAlgn="base">
              <a:spcBef>
                <a:spcPct val="0"/>
              </a:spcBef>
              <a:spcAft>
                <a:spcPct val="0"/>
              </a:spcAft>
            </a:pPr>
            <a:r>
              <a:rPr lang="en-US" sz="500" dirty="0">
                <a:solidFill>
                  <a:prstClr val="black"/>
                </a:solidFill>
                <a:cs typeface="Arial" charset="0"/>
              </a:rPr>
              <a:t>This document is for general informational purposes only.  </a:t>
            </a:r>
          </a:p>
          <a:p>
            <a:pPr algn="ctr" fontAlgn="base">
              <a:spcBef>
                <a:spcPct val="0"/>
              </a:spcBef>
              <a:spcAft>
                <a:spcPct val="0"/>
              </a:spcAft>
            </a:pPr>
            <a:r>
              <a:rPr lang="en-US" sz="500" dirty="0">
                <a:solidFill>
                  <a:prstClr val="black"/>
                </a:solidFill>
                <a:cs typeface="Arial" charset="0"/>
              </a:rPr>
              <a:t>It does not represent legal advice nor relied upon as supporting documentation or advice with CMS or other regulatory entities.</a:t>
            </a:r>
          </a:p>
          <a:p>
            <a:pPr algn="ctr" fontAlgn="base">
              <a:spcBef>
                <a:spcPct val="0"/>
              </a:spcBef>
              <a:spcAft>
                <a:spcPct val="0"/>
              </a:spcAft>
            </a:pPr>
            <a:r>
              <a:rPr lang="en-US" sz="500" dirty="0">
                <a:solidFill>
                  <a:prstClr val="black"/>
                </a:solidFill>
                <a:cs typeface="Arial" charset="0"/>
              </a:rPr>
              <a:t>© Pathway Health Services, Inc. – All Rights Reserved – Copy with Permission Only - Requirements of Participation P&amp;P Manual 2017</a:t>
            </a:r>
          </a:p>
        </p:txBody>
      </p:sp>
    </p:spTree>
    <p:extLst>
      <p:ext uri="{BB962C8B-B14F-4D97-AF65-F5344CB8AC3E}">
        <p14:creationId xmlns:p14="http://schemas.microsoft.com/office/powerpoint/2010/main" val="251666142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pPr fontAlgn="base">
              <a:spcBef>
                <a:spcPct val="0"/>
              </a:spcBef>
              <a:spcAft>
                <a:spcPct val="0"/>
              </a:spcAft>
            </a:pPr>
            <a:fld id="{B6B36801-8505-4C0E-A75F-6C61E9D43F90}" type="datetimeFigureOut">
              <a:rPr lang="en-US" smtClean="0">
                <a:solidFill>
                  <a:prstClr val="black"/>
                </a:solidFill>
                <a:latin typeface="Arial" charset="0"/>
                <a:cs typeface="Arial" charset="0"/>
              </a:rPr>
              <a:pPr fontAlgn="base">
                <a:spcBef>
                  <a:spcPct val="0"/>
                </a:spcBef>
                <a:spcAft>
                  <a:spcPct val="0"/>
                </a:spcAft>
              </a:pPr>
              <a:t>2/8/2017</a:t>
            </a:fld>
            <a:endParaRPr lang="en-US" dirty="0">
              <a:solidFill>
                <a:prstClr val="black"/>
              </a:solidFill>
              <a:latin typeface="Arial" charset="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pPr fontAlgn="base">
              <a:spcBef>
                <a:spcPct val="0"/>
              </a:spcBef>
              <a:spcAft>
                <a:spcPct val="0"/>
              </a:spcAft>
            </a:pPr>
            <a:endParaRPr lang="en-US" dirty="0">
              <a:solidFill>
                <a:prstClr val="black"/>
              </a:solidFill>
              <a:latin typeface="Arial" charset="0"/>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fontAlgn="base">
              <a:spcBef>
                <a:spcPct val="0"/>
              </a:spcBef>
              <a:spcAft>
                <a:spcPct val="0"/>
              </a:spcAft>
            </a:pPr>
            <a:fld id="{8ED21966-C764-4C40-97C3-3CEDFB59A7F5}" type="slidenum">
              <a:rPr lang="en-US" smtClean="0">
                <a:solidFill>
                  <a:prstClr val="black"/>
                </a:solidFill>
                <a:latin typeface="Arial" charset="0"/>
                <a:cs typeface="Arial" charset="0"/>
              </a:rPr>
              <a:pPr fontAlgn="base">
                <a:spcBef>
                  <a:spcPct val="0"/>
                </a:spcBef>
                <a:spcAft>
                  <a:spcPct val="0"/>
                </a:spcAft>
              </a:pPr>
              <a:t>‹#›</a:t>
            </a:fld>
            <a:endParaRPr lang="en-US" dirty="0">
              <a:solidFill>
                <a:prstClr val="black"/>
              </a:solidFill>
              <a:latin typeface="Arial" charset="0"/>
              <a:cs typeface="Arial" charset="0"/>
            </a:endParaRPr>
          </a:p>
        </p:txBody>
      </p:sp>
      <p:pic>
        <p:nvPicPr>
          <p:cNvPr id="9" name="Picture 8"/>
          <p:cNvPicPr>
            <a:picLocks noChangeAspect="1"/>
          </p:cNvPicPr>
          <p:nvPr userDrawn="1"/>
        </p:nvPicPr>
        <p:blipFill>
          <a:blip r:embed="rId12" r:link="rId13" cstate="screen">
            <a:extLst>
              <a:ext uri="{28A0092B-C50C-407E-A947-70E740481C1C}">
                <a14:useLocalDpi xmlns:a14="http://schemas.microsoft.com/office/drawing/2010/main"/>
              </a:ext>
            </a:extLst>
          </a:blip>
          <a:stretch>
            <a:fillRect/>
          </a:stretch>
        </p:blipFill>
        <p:spPr>
          <a:xfrm>
            <a:off x="6743700" y="6070579"/>
            <a:ext cx="2209800" cy="650896"/>
          </a:xfrm>
          <a:prstGeom prst="rect">
            <a:avLst/>
          </a:prstGeom>
        </p:spPr>
      </p:pic>
      <p:sp>
        <p:nvSpPr>
          <p:cNvPr id="7" name="TextBox 6"/>
          <p:cNvSpPr txBox="1"/>
          <p:nvPr userDrawn="1"/>
        </p:nvSpPr>
        <p:spPr>
          <a:xfrm>
            <a:off x="2590800" y="6259810"/>
            <a:ext cx="3962400" cy="323165"/>
          </a:xfrm>
          <a:prstGeom prst="rect">
            <a:avLst/>
          </a:prstGeom>
          <a:noFill/>
        </p:spPr>
        <p:txBody>
          <a:bodyPr wrap="square" rtlCol="0">
            <a:spAutoFit/>
          </a:bodyPr>
          <a:lstStyle/>
          <a:p>
            <a:pPr algn="ctr" fontAlgn="base">
              <a:spcBef>
                <a:spcPct val="0"/>
              </a:spcBef>
              <a:spcAft>
                <a:spcPct val="0"/>
              </a:spcAft>
            </a:pPr>
            <a:r>
              <a:rPr lang="en-US" sz="500" dirty="0">
                <a:solidFill>
                  <a:prstClr val="black"/>
                </a:solidFill>
                <a:cs typeface="Arial" charset="0"/>
              </a:rPr>
              <a:t>This document is for general informational purposes only.  </a:t>
            </a:r>
          </a:p>
          <a:p>
            <a:pPr algn="ctr" fontAlgn="base">
              <a:spcBef>
                <a:spcPct val="0"/>
              </a:spcBef>
              <a:spcAft>
                <a:spcPct val="0"/>
              </a:spcAft>
            </a:pPr>
            <a:r>
              <a:rPr lang="en-US" sz="500" dirty="0">
                <a:solidFill>
                  <a:prstClr val="black"/>
                </a:solidFill>
                <a:cs typeface="Arial" charset="0"/>
              </a:rPr>
              <a:t>It does not represent legal advice nor relied upon as supporting documentation or advice with CMS or other regulatory entities.</a:t>
            </a:r>
          </a:p>
          <a:p>
            <a:pPr algn="ctr" fontAlgn="base">
              <a:spcBef>
                <a:spcPct val="0"/>
              </a:spcBef>
              <a:spcAft>
                <a:spcPct val="0"/>
              </a:spcAft>
            </a:pPr>
            <a:r>
              <a:rPr lang="en-US" sz="500" dirty="0">
                <a:solidFill>
                  <a:prstClr val="black"/>
                </a:solidFill>
                <a:cs typeface="Arial" charset="0"/>
              </a:rPr>
              <a:t>© Pathway Health Services, Inc. – All Rights Reserved – Copy with Permission Only - Requirements of Participation P&amp;P Manual 2017</a:t>
            </a:r>
          </a:p>
        </p:txBody>
      </p:sp>
    </p:spTree>
    <p:extLst>
      <p:ext uri="{BB962C8B-B14F-4D97-AF65-F5344CB8AC3E}">
        <p14:creationId xmlns:p14="http://schemas.microsoft.com/office/powerpoint/2010/main" val="96655074"/>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cms.gov/Regulations-and-Guidance/Guidance/Manuals/downloads/som107ap_pp_guidelines_ltcf.pdf" TargetMode="External"/><Relationship Id="rId2" Type="http://schemas.openxmlformats.org/officeDocument/2006/relationships/hyperlink" Target="https://www.federalregister.gov/documents/2016/10/04/2016-23503/medicare-and-medicaid-programs-reform-of-requirements-for-long-term-care-facilities" TargetMode="External"/><Relationship Id="rId1" Type="http://schemas.openxmlformats.org/officeDocument/2006/relationships/slideLayout" Target="../slideLayouts/slideLayout2.xml"/><Relationship Id="rId4" Type="http://schemas.openxmlformats.org/officeDocument/2006/relationships/hyperlink" Target="https://www.cms.gov/Medicare/Provider-Enrollment-and-Certification/SurveyCertificationGenInfo/Downloads/Survey-and-Cert-Letter-17-07.pdf"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457200" y="1219200"/>
            <a:ext cx="8229600" cy="1162050"/>
          </a:xfrm>
        </p:spPr>
        <p:txBody>
          <a:bodyPr>
            <a:noAutofit/>
          </a:bodyPr>
          <a:lstStyle/>
          <a:p>
            <a:r>
              <a:rPr lang="en-US" sz="6600" b="1" dirty="0">
                <a:solidFill>
                  <a:schemeClr val="bg1"/>
                </a:solidFill>
              </a:rPr>
              <a:t>Advance </a:t>
            </a:r>
            <a:r>
              <a:rPr lang="en-US" sz="6600" b="1" dirty="0" smtClean="0">
                <a:solidFill>
                  <a:schemeClr val="bg1"/>
                </a:solidFill>
              </a:rPr>
              <a:t>Directive</a:t>
            </a:r>
            <a:endParaRPr lang="en-US" sz="6600" b="1" dirty="0">
              <a:solidFill>
                <a:schemeClr val="bg1"/>
              </a:solidFill>
            </a:endParaRPr>
          </a:p>
        </p:txBody>
      </p:sp>
      <p:pic>
        <p:nvPicPr>
          <p:cNvPr id="4" name="Picture 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027405" y="3845525"/>
            <a:ext cx="3048000" cy="2033016"/>
          </a:xfrm>
          <a:prstGeom prst="rect">
            <a:avLst/>
          </a:prstGeom>
        </p:spPr>
      </p:pic>
    </p:spTree>
    <p:extLst>
      <p:ext uri="{BB962C8B-B14F-4D97-AF65-F5344CB8AC3E}">
        <p14:creationId xmlns:p14="http://schemas.microsoft.com/office/powerpoint/2010/main" val="3451376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DEFINITIONS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“Cardiopulmonary resuscitation (CPR)” </a:t>
            </a:r>
            <a:r>
              <a:rPr lang="en-US" dirty="0"/>
              <a:t>refers to any medical intervention used to restore circulatory and/or respiratory function that has ceased. </a:t>
            </a:r>
          </a:p>
          <a:p>
            <a:r>
              <a:rPr lang="en-US" b="1" dirty="0"/>
              <a:t>“Durable Power of Attorney for Health Care” (a.k.a. “Medical Power of Attorney”) </a:t>
            </a:r>
            <a:r>
              <a:rPr lang="en-US" dirty="0"/>
              <a:t>is a document delegating to an agent the authority to make health care decisions in case the individual delegating that authority subsequently becomes incapable of doing so. </a:t>
            </a:r>
          </a:p>
          <a:p>
            <a:endParaRPr lang="en-US" dirty="0"/>
          </a:p>
        </p:txBody>
      </p:sp>
    </p:spTree>
    <p:extLst>
      <p:ext uri="{BB962C8B-B14F-4D97-AF65-F5344CB8AC3E}">
        <p14:creationId xmlns:p14="http://schemas.microsoft.com/office/powerpoint/2010/main" val="480891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DEFINITIONS</a:t>
            </a:r>
            <a:endParaRPr lang="en-US" dirty="0"/>
          </a:p>
        </p:txBody>
      </p:sp>
      <p:sp>
        <p:nvSpPr>
          <p:cNvPr id="3" name="Content Placeholder 2"/>
          <p:cNvSpPr>
            <a:spLocks noGrp="1"/>
          </p:cNvSpPr>
          <p:nvPr>
            <p:ph idx="1"/>
          </p:nvPr>
        </p:nvSpPr>
        <p:spPr/>
        <p:txBody>
          <a:bodyPr>
            <a:normAutofit lnSpcReduction="10000"/>
          </a:bodyPr>
          <a:lstStyle/>
          <a:p>
            <a:r>
              <a:rPr lang="en-US" b="1" dirty="0"/>
              <a:t>“Health care decision-making” </a:t>
            </a:r>
            <a:r>
              <a:rPr lang="en-US" dirty="0"/>
              <a:t>refers to consent, refusal to consent, or withdrawal of consent to health care, treatment, service, or a procedure to maintain, diagnose, or treat an individual’ s physical or mental condition. </a:t>
            </a:r>
          </a:p>
          <a:p>
            <a:r>
              <a:rPr lang="en-US" b="1" dirty="0"/>
              <a:t>“Health care decision-making capacity” </a:t>
            </a:r>
            <a:r>
              <a:rPr lang="en-US" dirty="0"/>
              <a:t>refers to possessing the ability (as defined by State law) to make decisions regarding health care and related treatment choices. </a:t>
            </a:r>
          </a:p>
          <a:p>
            <a:endParaRPr lang="en-US" dirty="0"/>
          </a:p>
        </p:txBody>
      </p:sp>
    </p:spTree>
    <p:extLst>
      <p:ext uri="{BB962C8B-B14F-4D97-AF65-F5344CB8AC3E}">
        <p14:creationId xmlns:p14="http://schemas.microsoft.com/office/powerpoint/2010/main" val="536031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DEFINITIONS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“Life-sustaining treatment” </a:t>
            </a:r>
            <a:r>
              <a:rPr lang="en-US" dirty="0"/>
              <a:t>is treatment that, based on reasonable medical judgment, sustains an individual’ s life and without which the individual will die. The term includes both life- sustaining medications and interventions such as mechanical ventilation, kidney dialysis, and artificial hydration and nutrition. The term does not include the administration of pain medication or other pain management interventions, the performance of a medical procedure related to enhancing comfort, or any other medical care provided to alleviate a resident’ s pain. </a:t>
            </a:r>
          </a:p>
          <a:p>
            <a:endParaRPr lang="en-US" dirty="0"/>
          </a:p>
        </p:txBody>
      </p:sp>
    </p:spTree>
    <p:extLst>
      <p:ext uri="{BB962C8B-B14F-4D97-AF65-F5344CB8AC3E}">
        <p14:creationId xmlns:p14="http://schemas.microsoft.com/office/powerpoint/2010/main" val="1556774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DEFINITIONS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“Legal representative” (e.g., “Agent,” “Attorney in fact,” “Proxy,” “Substitute decision- maker,” “Surrogate decision-maker”) </a:t>
            </a:r>
            <a:r>
              <a:rPr lang="en-US" dirty="0"/>
              <a:t>is a person designated and authorized by an advance directive or by State law to make a treatment decision for another person in the event the other person becomes unable to make necessary health care decisions. </a:t>
            </a:r>
          </a:p>
          <a:p>
            <a:r>
              <a:rPr lang="en-US" b="1" dirty="0"/>
              <a:t>“Treatment” </a:t>
            </a:r>
            <a:r>
              <a:rPr lang="en-US" dirty="0"/>
              <a:t>refers to interventions provided for purposes of maintaining/restoring health and well-being, improving functional level, or relieving symptoms. </a:t>
            </a:r>
          </a:p>
          <a:p>
            <a:endParaRPr lang="en-US" dirty="0"/>
          </a:p>
        </p:txBody>
      </p:sp>
    </p:spTree>
    <p:extLst>
      <p:ext uri="{BB962C8B-B14F-4D97-AF65-F5344CB8AC3E}">
        <p14:creationId xmlns:p14="http://schemas.microsoft.com/office/powerpoint/2010/main" val="1657282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Facility Policy</a:t>
            </a:r>
            <a:endParaRPr lang="en-US" dirty="0"/>
          </a:p>
        </p:txBody>
      </p:sp>
      <p:sp>
        <p:nvSpPr>
          <p:cNvPr id="3" name="Content Placeholder 2"/>
          <p:cNvSpPr>
            <a:spLocks noGrp="1"/>
          </p:cNvSpPr>
          <p:nvPr>
            <p:ph idx="1"/>
          </p:nvPr>
        </p:nvSpPr>
        <p:spPr/>
        <p:txBody>
          <a:bodyPr>
            <a:normAutofit fontScale="77500" lnSpcReduction="20000"/>
          </a:bodyPr>
          <a:lstStyle/>
          <a:p>
            <a:r>
              <a:rPr lang="en-US" dirty="0"/>
              <a:t>It is the policy of the facility to establish, implement and maintain written policies and procedures for advance directives.  </a:t>
            </a:r>
          </a:p>
          <a:p>
            <a:r>
              <a:rPr lang="en-US" dirty="0"/>
              <a:t>The resident has the right and the facility will assist the resident to formulate an advance directive at their option.  </a:t>
            </a:r>
          </a:p>
          <a:p>
            <a:r>
              <a:rPr lang="en-US" dirty="0"/>
              <a:t>The facility will inform and provide resident with a written description of the facility’s policy to implement advance directives and (describe items applicable by respective State law).  </a:t>
            </a:r>
          </a:p>
          <a:p>
            <a:r>
              <a:rPr lang="en-US" dirty="0"/>
              <a:t>Resident has the right to accept, request, refuse and/or discontinue medical or surgical treatment and to participate in or refuse to participate in experimental research</a:t>
            </a:r>
          </a:p>
        </p:txBody>
      </p:sp>
    </p:spTree>
    <p:extLst>
      <p:ext uri="{BB962C8B-B14F-4D97-AF65-F5344CB8AC3E}">
        <p14:creationId xmlns:p14="http://schemas.microsoft.com/office/powerpoint/2010/main" val="1515169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Procedure</a:t>
            </a:r>
          </a:p>
        </p:txBody>
      </p:sp>
      <p:sp>
        <p:nvSpPr>
          <p:cNvPr id="3" name="Content Placeholder 2"/>
          <p:cNvSpPr>
            <a:spLocks noGrp="1"/>
          </p:cNvSpPr>
          <p:nvPr>
            <p:ph idx="1"/>
          </p:nvPr>
        </p:nvSpPr>
        <p:spPr/>
        <p:txBody>
          <a:bodyPr/>
          <a:lstStyle/>
          <a:p>
            <a:r>
              <a:rPr lang="en-US" dirty="0"/>
              <a:t>When a resident is admitted, the facility will need to identify if the resident has an advance directive</a:t>
            </a:r>
          </a:p>
          <a:p>
            <a:r>
              <a:rPr lang="en-US" dirty="0"/>
              <a:t>Examples can include:</a:t>
            </a:r>
          </a:p>
          <a:p>
            <a:pPr lvl="1"/>
            <a:r>
              <a:rPr lang="en-US" dirty="0"/>
              <a:t>Living Will</a:t>
            </a:r>
          </a:p>
          <a:p>
            <a:pPr lvl="1"/>
            <a:r>
              <a:rPr lang="en-US" dirty="0"/>
              <a:t>Medical Power of Attorney</a:t>
            </a:r>
          </a:p>
          <a:p>
            <a:pPr lvl="1"/>
            <a:r>
              <a:rPr lang="en-US" dirty="0" err="1"/>
              <a:t>DNR</a:t>
            </a:r>
            <a:r>
              <a:rPr lang="en-US" dirty="0"/>
              <a:t> (Do Not Resuscitate) order</a:t>
            </a:r>
          </a:p>
          <a:p>
            <a:pPr lvl="1"/>
            <a:r>
              <a:rPr lang="en-US" dirty="0" err="1"/>
              <a:t>MOLST</a:t>
            </a:r>
            <a:r>
              <a:rPr lang="en-US" dirty="0"/>
              <a:t> or </a:t>
            </a:r>
            <a:r>
              <a:rPr lang="en-US" dirty="0" err="1"/>
              <a:t>POLST</a:t>
            </a:r>
            <a:endParaRPr lang="en-US" dirty="0"/>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172200" y="3200400"/>
            <a:ext cx="2209457" cy="1473708"/>
          </a:xfrm>
          <a:prstGeom prst="rect">
            <a:avLst/>
          </a:prstGeom>
        </p:spPr>
      </p:pic>
    </p:spTree>
    <p:extLst>
      <p:ext uri="{BB962C8B-B14F-4D97-AF65-F5344CB8AC3E}">
        <p14:creationId xmlns:p14="http://schemas.microsoft.com/office/powerpoint/2010/main" val="1219725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Procedure</a:t>
            </a:r>
          </a:p>
        </p:txBody>
      </p:sp>
      <p:sp>
        <p:nvSpPr>
          <p:cNvPr id="3" name="Content Placeholder 2"/>
          <p:cNvSpPr>
            <a:spLocks noGrp="1"/>
          </p:cNvSpPr>
          <p:nvPr>
            <p:ph idx="1"/>
          </p:nvPr>
        </p:nvSpPr>
        <p:spPr/>
        <p:txBody>
          <a:bodyPr/>
          <a:lstStyle/>
          <a:p>
            <a:r>
              <a:rPr lang="en-US" dirty="0"/>
              <a:t>The facility will need to provide the new resident with written description of the facility’s policies to implement an advance directive</a:t>
            </a:r>
          </a:p>
          <a:p>
            <a:r>
              <a:rPr lang="en-US" dirty="0"/>
              <a:t>The facility needs to identify if the resident is able to make decisions.  If not, identify the resident representative who will be responsible</a:t>
            </a:r>
          </a:p>
        </p:txBody>
      </p:sp>
    </p:spTree>
    <p:extLst>
      <p:ext uri="{BB962C8B-B14F-4D97-AF65-F5344CB8AC3E}">
        <p14:creationId xmlns:p14="http://schemas.microsoft.com/office/powerpoint/2010/main" val="350846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Procedure</a:t>
            </a:r>
          </a:p>
        </p:txBody>
      </p:sp>
      <p:sp>
        <p:nvSpPr>
          <p:cNvPr id="3" name="Content Placeholder 2"/>
          <p:cNvSpPr>
            <a:spLocks noGrp="1"/>
          </p:cNvSpPr>
          <p:nvPr>
            <p:ph idx="1"/>
          </p:nvPr>
        </p:nvSpPr>
        <p:spPr/>
        <p:txBody>
          <a:bodyPr/>
          <a:lstStyle/>
          <a:p>
            <a:r>
              <a:rPr lang="en-US" dirty="0"/>
              <a:t>Advance Directive documents will need to be in the same section of the medical record in the facility for staff to be able to quickly and easily retrieve in the event of immediate need</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505200" y="4038600"/>
            <a:ext cx="2590800" cy="1728064"/>
          </a:xfrm>
          <a:prstGeom prst="rect">
            <a:avLst/>
          </a:prstGeom>
        </p:spPr>
      </p:pic>
    </p:spTree>
    <p:extLst>
      <p:ext uri="{BB962C8B-B14F-4D97-AF65-F5344CB8AC3E}">
        <p14:creationId xmlns:p14="http://schemas.microsoft.com/office/powerpoint/2010/main" val="41274366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Procedure</a:t>
            </a:r>
          </a:p>
        </p:txBody>
      </p:sp>
      <p:sp>
        <p:nvSpPr>
          <p:cNvPr id="3" name="Content Placeholder 2"/>
          <p:cNvSpPr>
            <a:spLocks noGrp="1"/>
          </p:cNvSpPr>
          <p:nvPr>
            <p:ph idx="1"/>
          </p:nvPr>
        </p:nvSpPr>
        <p:spPr/>
        <p:txBody>
          <a:bodyPr/>
          <a:lstStyle/>
          <a:p>
            <a:r>
              <a:rPr lang="en-US" dirty="0"/>
              <a:t>Resident wishes identified in the Advance Directives will need to be in the Care Plan.  Examples can include:</a:t>
            </a:r>
          </a:p>
          <a:p>
            <a:pPr lvl="1"/>
            <a:r>
              <a:rPr lang="en-US" dirty="0"/>
              <a:t>CPR</a:t>
            </a:r>
          </a:p>
          <a:p>
            <a:pPr lvl="1"/>
            <a:r>
              <a:rPr lang="en-US" dirty="0"/>
              <a:t>Tube Feeding</a:t>
            </a:r>
          </a:p>
          <a:p>
            <a:pPr lvl="1"/>
            <a:r>
              <a:rPr lang="en-US" dirty="0"/>
              <a:t>IV’s or IV medications</a:t>
            </a:r>
          </a:p>
          <a:p>
            <a:pPr lvl="1"/>
            <a:r>
              <a:rPr lang="en-US" dirty="0"/>
              <a:t>Comfort Care directives</a:t>
            </a:r>
          </a:p>
          <a:p>
            <a:pPr lvl="1"/>
            <a:r>
              <a:rPr lang="en-US" dirty="0"/>
              <a:t>Etc.</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324600" y="3352800"/>
            <a:ext cx="1549298" cy="1752600"/>
          </a:xfrm>
          <a:prstGeom prst="rect">
            <a:avLst/>
          </a:prstGeom>
        </p:spPr>
      </p:pic>
    </p:spTree>
    <p:extLst>
      <p:ext uri="{BB962C8B-B14F-4D97-AF65-F5344CB8AC3E}">
        <p14:creationId xmlns:p14="http://schemas.microsoft.com/office/powerpoint/2010/main" val="3078192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Procedure</a:t>
            </a:r>
          </a:p>
        </p:txBody>
      </p:sp>
      <p:sp>
        <p:nvSpPr>
          <p:cNvPr id="3" name="Content Placeholder 2"/>
          <p:cNvSpPr>
            <a:spLocks noGrp="1"/>
          </p:cNvSpPr>
          <p:nvPr>
            <p:ph idx="1"/>
          </p:nvPr>
        </p:nvSpPr>
        <p:spPr/>
        <p:txBody>
          <a:bodyPr/>
          <a:lstStyle/>
          <a:p>
            <a:r>
              <a:rPr lang="en-US" dirty="0"/>
              <a:t>When a resident has a change of condition, the facility Interdisciplinary Team should re-evaluate the Advance Directives with the resident or resident representative to ensure preferences are documented in light of the change.</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505200" y="4572000"/>
            <a:ext cx="2133600" cy="1423111"/>
          </a:xfrm>
          <a:prstGeom prst="rect">
            <a:avLst/>
          </a:prstGeom>
        </p:spPr>
      </p:pic>
    </p:spTree>
    <p:extLst>
      <p:ext uri="{BB962C8B-B14F-4D97-AF65-F5344CB8AC3E}">
        <p14:creationId xmlns:p14="http://schemas.microsoft.com/office/powerpoint/2010/main" val="143657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OBJECTIVES </a:t>
            </a:r>
            <a:endParaRPr lang="en-US" dirty="0"/>
          </a:p>
        </p:txBody>
      </p:sp>
      <p:sp>
        <p:nvSpPr>
          <p:cNvPr id="3" name="Content Placeholder 2"/>
          <p:cNvSpPr>
            <a:spLocks noGrp="1"/>
          </p:cNvSpPr>
          <p:nvPr>
            <p:ph idx="1"/>
          </p:nvPr>
        </p:nvSpPr>
        <p:spPr>
          <a:xfrm>
            <a:off x="304800" y="1524000"/>
            <a:ext cx="8382000" cy="4602163"/>
          </a:xfrm>
        </p:spPr>
        <p:txBody>
          <a:bodyPr>
            <a:normAutofit lnSpcReduction="10000"/>
          </a:bodyPr>
          <a:lstStyle/>
          <a:p>
            <a:pPr marL="0" indent="0">
              <a:buNone/>
            </a:pPr>
            <a:r>
              <a:rPr lang="en-US" sz="3500" dirty="0"/>
              <a:t>Participants will:</a:t>
            </a:r>
          </a:p>
          <a:p>
            <a:r>
              <a:rPr lang="en-US" sz="2400" dirty="0"/>
              <a:t>Review the Federal regulation at 483.10(c) (6) and 483.10(g)(12) and Guidance to Surveyors for </a:t>
            </a:r>
            <a:r>
              <a:rPr lang="en-US" sz="2400" dirty="0" err="1"/>
              <a:t>F155</a:t>
            </a:r>
            <a:r>
              <a:rPr lang="en-US" sz="2400" dirty="0"/>
              <a:t> for Advance Directives</a:t>
            </a:r>
          </a:p>
          <a:p>
            <a:r>
              <a:rPr lang="en-US" sz="2400" dirty="0"/>
              <a:t>Identify definitions from the Federal Requirements</a:t>
            </a:r>
          </a:p>
          <a:p>
            <a:r>
              <a:rPr lang="en-US" sz="2400" dirty="0"/>
              <a:t>Describe the process for informing and assisting residents with their advance directives</a:t>
            </a:r>
          </a:p>
          <a:p>
            <a:r>
              <a:rPr lang="en-US" sz="2400" dirty="0"/>
              <a:t>Recognize a system to re-evaluate resident for decision-making ability and how to include the resident representative</a:t>
            </a:r>
          </a:p>
          <a:p>
            <a:r>
              <a:rPr lang="en-US" sz="2400" dirty="0"/>
              <a:t>Define requirements when research is being conducted on residents in the facility</a:t>
            </a:r>
          </a:p>
          <a:p>
            <a:endParaRPr lang="en-US" dirty="0"/>
          </a:p>
          <a:p>
            <a:endParaRPr lang="en-US"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Procedure</a:t>
            </a:r>
          </a:p>
        </p:txBody>
      </p:sp>
      <p:sp>
        <p:nvSpPr>
          <p:cNvPr id="3" name="Content Placeholder 2"/>
          <p:cNvSpPr>
            <a:spLocks noGrp="1"/>
          </p:cNvSpPr>
          <p:nvPr>
            <p:ph idx="1"/>
          </p:nvPr>
        </p:nvSpPr>
        <p:spPr>
          <a:xfrm>
            <a:off x="609600" y="1295400"/>
            <a:ext cx="8229600" cy="4525963"/>
          </a:xfrm>
        </p:spPr>
        <p:txBody>
          <a:bodyPr/>
          <a:lstStyle/>
          <a:p>
            <a:r>
              <a:rPr lang="en-US" dirty="0"/>
              <a:t>There may be a time when a resident has a choice for care that the facility and physician do not believe they can accommodate in the facility, this will be addressed with the facility Medical Director, Administrator and </a:t>
            </a:r>
            <a:r>
              <a:rPr lang="en-US" dirty="0" err="1"/>
              <a:t>QAA</a:t>
            </a:r>
            <a:r>
              <a:rPr lang="en-US" dirty="0"/>
              <a:t> Committee for decision on placement.</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524393" y="4495800"/>
            <a:ext cx="2095214" cy="1397508"/>
          </a:xfrm>
          <a:prstGeom prst="rect">
            <a:avLst/>
          </a:prstGeom>
        </p:spPr>
      </p:pic>
    </p:spTree>
    <p:extLst>
      <p:ext uri="{BB962C8B-B14F-4D97-AF65-F5344CB8AC3E}">
        <p14:creationId xmlns:p14="http://schemas.microsoft.com/office/powerpoint/2010/main" val="14169686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Advance Care Planning</a:t>
            </a:r>
          </a:p>
        </p:txBody>
      </p:sp>
      <p:sp>
        <p:nvSpPr>
          <p:cNvPr id="3" name="Content Placeholder 2"/>
          <p:cNvSpPr>
            <a:spLocks noGrp="1"/>
          </p:cNvSpPr>
          <p:nvPr>
            <p:ph idx="1"/>
          </p:nvPr>
        </p:nvSpPr>
        <p:spPr/>
        <p:txBody>
          <a:bodyPr/>
          <a:lstStyle/>
          <a:p>
            <a:pPr marL="0" indent="0">
              <a:buNone/>
            </a:pPr>
            <a:r>
              <a:rPr lang="en-US" dirty="0"/>
              <a:t>Advance Care Planning provides the resident the opportunity to make informed choices for their care IN ADVANCE, to be implemented at a time when the resident may not be able to make decisions—this is why it is called “Advance Care Planning”</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33800" y="4572000"/>
            <a:ext cx="1752600" cy="1295171"/>
          </a:xfrm>
          <a:prstGeom prst="rect">
            <a:avLst/>
          </a:prstGeom>
        </p:spPr>
      </p:pic>
    </p:spTree>
    <p:extLst>
      <p:ext uri="{BB962C8B-B14F-4D97-AF65-F5344CB8AC3E}">
        <p14:creationId xmlns:p14="http://schemas.microsoft.com/office/powerpoint/2010/main" val="40348143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Right to Refuse Medical or Surgical Treatment</a:t>
            </a:r>
          </a:p>
        </p:txBody>
      </p:sp>
      <p:sp>
        <p:nvSpPr>
          <p:cNvPr id="3" name="Content Placeholder 2"/>
          <p:cNvSpPr>
            <a:spLocks noGrp="1"/>
          </p:cNvSpPr>
          <p:nvPr>
            <p:ph idx="1"/>
          </p:nvPr>
        </p:nvSpPr>
        <p:spPr/>
        <p:txBody>
          <a:bodyPr>
            <a:normAutofit lnSpcReduction="10000"/>
          </a:bodyPr>
          <a:lstStyle/>
          <a:p>
            <a:r>
              <a:rPr lang="en-US" dirty="0"/>
              <a:t>A resident has the right to refuse treatment and we cannot treat the resident against their wishes</a:t>
            </a:r>
          </a:p>
          <a:p>
            <a:r>
              <a:rPr lang="en-US" dirty="0"/>
              <a:t>Facility staff can offer alternative treatments and therapies</a:t>
            </a:r>
          </a:p>
          <a:p>
            <a:r>
              <a:rPr lang="en-US" dirty="0"/>
              <a:t>The nurse will need to provide and document education on the risks and benefits of refusal in order for the resident to make an informed choice</a:t>
            </a:r>
          </a:p>
        </p:txBody>
      </p:sp>
    </p:spTree>
    <p:extLst>
      <p:ext uri="{BB962C8B-B14F-4D97-AF65-F5344CB8AC3E}">
        <p14:creationId xmlns:p14="http://schemas.microsoft.com/office/powerpoint/2010/main" val="341014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Right to Refuse Medical or Surgical Treatment</a:t>
            </a:r>
          </a:p>
        </p:txBody>
      </p:sp>
      <p:sp>
        <p:nvSpPr>
          <p:cNvPr id="3" name="Content Placeholder 2"/>
          <p:cNvSpPr>
            <a:spLocks noGrp="1"/>
          </p:cNvSpPr>
          <p:nvPr>
            <p:ph idx="1"/>
          </p:nvPr>
        </p:nvSpPr>
        <p:spPr/>
        <p:txBody>
          <a:bodyPr/>
          <a:lstStyle/>
          <a:p>
            <a:r>
              <a:rPr lang="en-US" dirty="0"/>
              <a:t>The facility cannot transfer or discharge a resident for refusal of treatment unless other criteria for discharge or transfer are met</a:t>
            </a:r>
          </a:p>
          <a:p>
            <a:pPr marL="0" indent="0">
              <a:buNone/>
            </a:pPr>
            <a:endParaRPr lang="en-US" dirty="0"/>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505200" y="3657600"/>
            <a:ext cx="2402237" cy="1984248"/>
          </a:xfrm>
          <a:prstGeom prst="rect">
            <a:avLst/>
          </a:prstGeom>
        </p:spPr>
      </p:pic>
    </p:spTree>
    <p:extLst>
      <p:ext uri="{BB962C8B-B14F-4D97-AF65-F5344CB8AC3E}">
        <p14:creationId xmlns:p14="http://schemas.microsoft.com/office/powerpoint/2010/main" val="3869911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Right to Refuse Medical or Surgical Treatment</a:t>
            </a:r>
          </a:p>
        </p:txBody>
      </p:sp>
      <p:sp>
        <p:nvSpPr>
          <p:cNvPr id="3" name="Content Placeholder 2"/>
          <p:cNvSpPr>
            <a:spLocks noGrp="1"/>
          </p:cNvSpPr>
          <p:nvPr>
            <p:ph idx="1"/>
          </p:nvPr>
        </p:nvSpPr>
        <p:spPr>
          <a:xfrm>
            <a:off x="457200" y="1914939"/>
            <a:ext cx="4953000" cy="4876800"/>
          </a:xfrm>
        </p:spPr>
        <p:txBody>
          <a:bodyPr/>
          <a:lstStyle/>
          <a:p>
            <a:r>
              <a:rPr lang="en-US" dirty="0"/>
              <a:t>If the refusal of treatment results in a significant change in condition, the facility will need to reassess the resident and update the care plan.</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019800" y="1905000"/>
            <a:ext cx="2033016" cy="3048000"/>
          </a:xfrm>
          <a:prstGeom prst="rect">
            <a:avLst/>
          </a:prstGeom>
        </p:spPr>
      </p:pic>
    </p:spTree>
    <p:extLst>
      <p:ext uri="{BB962C8B-B14F-4D97-AF65-F5344CB8AC3E}">
        <p14:creationId xmlns:p14="http://schemas.microsoft.com/office/powerpoint/2010/main" val="21538909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Right to Refuse Medical or Surgical Treatment</a:t>
            </a:r>
          </a:p>
        </p:txBody>
      </p:sp>
      <p:sp>
        <p:nvSpPr>
          <p:cNvPr id="3" name="Content Placeholder 2"/>
          <p:cNvSpPr>
            <a:spLocks noGrp="1"/>
          </p:cNvSpPr>
          <p:nvPr>
            <p:ph idx="1"/>
          </p:nvPr>
        </p:nvSpPr>
        <p:spPr/>
        <p:txBody>
          <a:bodyPr/>
          <a:lstStyle/>
          <a:p>
            <a:r>
              <a:rPr lang="en-US" dirty="0"/>
              <a:t>If the resident declines and is assessed that the resident is unable to make decisions, the facility will need to document the assessment and invoke the resident’s health care agent or legal representative to make decisions</a:t>
            </a:r>
          </a:p>
          <a:p>
            <a:pPr marL="0" indent="0">
              <a:buNone/>
            </a:pPr>
            <a:endParaRPr lang="en-US" dirty="0"/>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33800" y="4495800"/>
            <a:ext cx="2209800" cy="1473937"/>
          </a:xfrm>
          <a:prstGeom prst="rect">
            <a:avLst/>
          </a:prstGeom>
        </p:spPr>
      </p:pic>
    </p:spTree>
    <p:extLst>
      <p:ext uri="{BB962C8B-B14F-4D97-AF65-F5344CB8AC3E}">
        <p14:creationId xmlns:p14="http://schemas.microsoft.com/office/powerpoint/2010/main" val="8387166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Right to Refuse Medical or Surgical Treatment</a:t>
            </a:r>
            <a:endParaRPr lang="en-US" dirty="0"/>
          </a:p>
        </p:txBody>
      </p:sp>
      <p:sp>
        <p:nvSpPr>
          <p:cNvPr id="3" name="Content Placeholder 2"/>
          <p:cNvSpPr>
            <a:spLocks noGrp="1"/>
          </p:cNvSpPr>
          <p:nvPr>
            <p:ph idx="1"/>
          </p:nvPr>
        </p:nvSpPr>
        <p:spPr/>
        <p:txBody>
          <a:bodyPr/>
          <a:lstStyle/>
          <a:p>
            <a:r>
              <a:rPr lang="en-US" dirty="0"/>
              <a:t>The </a:t>
            </a:r>
            <a:r>
              <a:rPr lang="en-US" dirty="0" smtClean="0"/>
              <a:t>resident representative and </a:t>
            </a:r>
            <a:r>
              <a:rPr lang="en-US" dirty="0"/>
              <a:t>physician will need to be notified of resident refusals</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352800" y="3276600"/>
            <a:ext cx="3048000" cy="2209800"/>
          </a:xfrm>
          <a:prstGeom prst="rect">
            <a:avLst/>
          </a:prstGeom>
        </p:spPr>
      </p:pic>
    </p:spTree>
    <p:extLst>
      <p:ext uri="{BB962C8B-B14F-4D97-AF65-F5344CB8AC3E}">
        <p14:creationId xmlns:p14="http://schemas.microsoft.com/office/powerpoint/2010/main" val="15227357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Cardiopulmonary Resuscitation - CPR</a:t>
            </a:r>
          </a:p>
        </p:txBody>
      </p:sp>
      <p:sp>
        <p:nvSpPr>
          <p:cNvPr id="3" name="Content Placeholder 2"/>
          <p:cNvSpPr>
            <a:spLocks noGrp="1"/>
          </p:cNvSpPr>
          <p:nvPr>
            <p:ph idx="1"/>
          </p:nvPr>
        </p:nvSpPr>
        <p:spPr/>
        <p:txBody>
          <a:bodyPr/>
          <a:lstStyle/>
          <a:p>
            <a:r>
              <a:rPr lang="en-US" dirty="0"/>
              <a:t>The facility will provide basic life support, including CPR – Cardiopulmonary Resuscitation, when a resident requires such emergency care, prior to the arrival of emergency medical services, subject to physician order and resident choice indicated in the resident’s advance directives. </a:t>
            </a:r>
          </a:p>
          <a:p>
            <a:endParaRPr lang="en-US" dirty="0"/>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191000" y="5236892"/>
            <a:ext cx="1143000" cy="922401"/>
          </a:xfrm>
          <a:prstGeom prst="rect">
            <a:avLst/>
          </a:prstGeom>
        </p:spPr>
      </p:pic>
    </p:spTree>
    <p:extLst>
      <p:ext uri="{BB962C8B-B14F-4D97-AF65-F5344CB8AC3E}">
        <p14:creationId xmlns:p14="http://schemas.microsoft.com/office/powerpoint/2010/main" val="10756076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Right to Decline to Participate in Experimental Research</a:t>
            </a:r>
          </a:p>
        </p:txBody>
      </p:sp>
      <p:sp>
        <p:nvSpPr>
          <p:cNvPr id="3" name="Content Placeholder 2"/>
          <p:cNvSpPr>
            <a:spLocks noGrp="1"/>
          </p:cNvSpPr>
          <p:nvPr>
            <p:ph idx="1"/>
          </p:nvPr>
        </p:nvSpPr>
        <p:spPr/>
        <p:txBody>
          <a:bodyPr/>
          <a:lstStyle/>
          <a:p>
            <a:pPr lvl="0"/>
            <a:r>
              <a:rPr lang="en-US" dirty="0"/>
              <a:t> The resident has the right to refuse participation in experimental research.</a:t>
            </a:r>
          </a:p>
          <a:p>
            <a:pPr lvl="0"/>
            <a:r>
              <a:rPr lang="en-US" dirty="0"/>
              <a:t>The resident who is being considered for experimental research must be fully informed (e.g. medication, treatment) </a:t>
            </a:r>
          </a:p>
          <a:p>
            <a:r>
              <a:rPr lang="en-US" dirty="0"/>
              <a:t>The resident must give informed consent to participate</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886200" y="5105400"/>
            <a:ext cx="1295400" cy="796671"/>
          </a:xfrm>
          <a:prstGeom prst="rect">
            <a:avLst/>
          </a:prstGeom>
        </p:spPr>
      </p:pic>
    </p:spTree>
    <p:extLst>
      <p:ext uri="{BB962C8B-B14F-4D97-AF65-F5344CB8AC3E}">
        <p14:creationId xmlns:p14="http://schemas.microsoft.com/office/powerpoint/2010/main" val="23318647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Right to Decline to Participate in Experimental Research</a:t>
            </a:r>
          </a:p>
        </p:txBody>
      </p:sp>
      <p:sp>
        <p:nvSpPr>
          <p:cNvPr id="3" name="Content Placeholder 2"/>
          <p:cNvSpPr>
            <a:spLocks noGrp="1"/>
          </p:cNvSpPr>
          <p:nvPr>
            <p:ph idx="1"/>
          </p:nvPr>
        </p:nvSpPr>
        <p:spPr/>
        <p:txBody>
          <a:bodyPr>
            <a:normAutofit lnSpcReduction="10000"/>
          </a:bodyPr>
          <a:lstStyle/>
          <a:p>
            <a:pPr lvl="0"/>
            <a:r>
              <a:rPr lang="en-US" dirty="0"/>
              <a:t>If the resident is incapable of giving informed consent but the legal representative gives proxy consent, it is the responsibility of the facility to properly obtain the proxy consent and measures taken to protect the individual from harm or mistreatment.</a:t>
            </a:r>
          </a:p>
          <a:p>
            <a:r>
              <a:rPr lang="en-US" dirty="0"/>
              <a:t>The legal representative also may refuse participation before and during the research activity</a:t>
            </a:r>
          </a:p>
        </p:txBody>
      </p:sp>
    </p:spTree>
    <p:extLst>
      <p:ext uri="{BB962C8B-B14F-4D97-AF65-F5344CB8AC3E}">
        <p14:creationId xmlns:p14="http://schemas.microsoft.com/office/powerpoint/2010/main" val="837428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OVERVIEW </a:t>
            </a:r>
            <a:r>
              <a:rPr lang="en-US" dirty="0"/>
              <a:t>483.10(c)(6) </a:t>
            </a:r>
            <a:r>
              <a:rPr lang="en-US" b="1" dirty="0"/>
              <a:t> </a:t>
            </a:r>
            <a:endParaRPr lang="en-US" dirty="0"/>
          </a:p>
        </p:txBody>
      </p:sp>
      <p:sp>
        <p:nvSpPr>
          <p:cNvPr id="3" name="Content Placeholder 2"/>
          <p:cNvSpPr>
            <a:spLocks noGrp="1"/>
          </p:cNvSpPr>
          <p:nvPr>
            <p:ph idx="1"/>
          </p:nvPr>
        </p:nvSpPr>
        <p:spPr>
          <a:xfrm>
            <a:off x="228600" y="846138"/>
            <a:ext cx="8686800" cy="4572000"/>
          </a:xfrm>
        </p:spPr>
        <p:txBody>
          <a:bodyPr>
            <a:normAutofit fontScale="55000" lnSpcReduction="20000"/>
          </a:bodyPr>
          <a:lstStyle/>
          <a:p>
            <a:endParaRPr lang="en-US" sz="8800" dirty="0"/>
          </a:p>
          <a:p>
            <a:r>
              <a:rPr lang="en-US" sz="6500" dirty="0"/>
              <a:t>The Resident has:</a:t>
            </a:r>
          </a:p>
          <a:p>
            <a:pPr lvl="1"/>
            <a:r>
              <a:rPr lang="en-US" sz="6700" dirty="0"/>
              <a:t>The right to request, refuse, and/or discontinue treatment, to participate in or refuse to participate in experimental research, and to formulate an advance directive</a:t>
            </a:r>
          </a:p>
        </p:txBody>
      </p:sp>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810000" y="4495800"/>
            <a:ext cx="1981200" cy="132146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Conclusion</a:t>
            </a:r>
          </a:p>
        </p:txBody>
      </p:sp>
      <p:sp>
        <p:nvSpPr>
          <p:cNvPr id="3" name="Content Placeholder 2"/>
          <p:cNvSpPr>
            <a:spLocks noGrp="1"/>
          </p:cNvSpPr>
          <p:nvPr>
            <p:ph idx="1"/>
          </p:nvPr>
        </p:nvSpPr>
        <p:spPr>
          <a:xfrm>
            <a:off x="457200" y="1417638"/>
            <a:ext cx="8229600" cy="4525963"/>
          </a:xfrm>
        </p:spPr>
        <p:txBody>
          <a:bodyPr/>
          <a:lstStyle/>
          <a:p>
            <a:r>
              <a:rPr lang="en-US" dirty="0"/>
              <a:t>The resident has the right to be presented with written information on their rights, to formulate an advance directive if they don’t have one—and the facility should offer assistance to the resident.  </a:t>
            </a:r>
          </a:p>
          <a:p>
            <a:r>
              <a:rPr lang="en-US" dirty="0"/>
              <a:t>The resident is not required to have an advance directive if they don’t want one.</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581400" y="5105400"/>
            <a:ext cx="1981200" cy="1044092"/>
          </a:xfrm>
          <a:prstGeom prst="rect">
            <a:avLst/>
          </a:prstGeom>
        </p:spPr>
      </p:pic>
    </p:spTree>
    <p:extLst>
      <p:ext uri="{BB962C8B-B14F-4D97-AF65-F5344CB8AC3E}">
        <p14:creationId xmlns:p14="http://schemas.microsoft.com/office/powerpoint/2010/main" val="42869408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Conclusion</a:t>
            </a:r>
          </a:p>
        </p:txBody>
      </p:sp>
      <p:sp>
        <p:nvSpPr>
          <p:cNvPr id="3" name="Content Placeholder 2"/>
          <p:cNvSpPr>
            <a:spLocks noGrp="1"/>
          </p:cNvSpPr>
          <p:nvPr>
            <p:ph idx="1"/>
          </p:nvPr>
        </p:nvSpPr>
        <p:spPr/>
        <p:txBody>
          <a:bodyPr>
            <a:normAutofit lnSpcReduction="10000"/>
          </a:bodyPr>
          <a:lstStyle/>
          <a:p>
            <a:r>
              <a:rPr lang="en-US" dirty="0"/>
              <a:t>Once resident has indicated preferences to either accept or refuse medical or surgical treatment or care, it needs to be on the care plan and communicated to care givers</a:t>
            </a:r>
          </a:p>
          <a:p>
            <a:r>
              <a:rPr lang="en-US" dirty="0"/>
              <a:t>Residents can choose to change their mind at anytime</a:t>
            </a:r>
          </a:p>
          <a:p>
            <a:r>
              <a:rPr lang="en-US" dirty="0"/>
              <a:t>The Interdisciplinary Team will need to periodically assess resident’s decision-making ability</a:t>
            </a:r>
          </a:p>
        </p:txBody>
      </p:sp>
    </p:spTree>
    <p:extLst>
      <p:ext uri="{BB962C8B-B14F-4D97-AF65-F5344CB8AC3E}">
        <p14:creationId xmlns:p14="http://schemas.microsoft.com/office/powerpoint/2010/main" val="20874294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Conclusion</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Potential areas surveyors can focus on:</a:t>
            </a:r>
          </a:p>
          <a:p>
            <a:r>
              <a:rPr lang="en-US" dirty="0"/>
              <a:t>Resident resuscitated despite a </a:t>
            </a:r>
            <a:r>
              <a:rPr lang="en-US" dirty="0" err="1"/>
              <a:t>DNR</a:t>
            </a:r>
            <a:r>
              <a:rPr lang="en-US" dirty="0"/>
              <a:t> order in the resident record</a:t>
            </a:r>
          </a:p>
          <a:p>
            <a:r>
              <a:rPr lang="en-US" dirty="0"/>
              <a:t>Resident hospitalized against documented wishes</a:t>
            </a:r>
          </a:p>
          <a:p>
            <a:r>
              <a:rPr lang="en-US" dirty="0"/>
              <a:t>Resident had a complication from experimental research and there is no evidence of consent</a:t>
            </a:r>
          </a:p>
          <a:p>
            <a:r>
              <a:rPr lang="en-US" dirty="0"/>
              <a:t>Treatment delivered to resident was based on consent from an individual that was not identified as the resident representative</a:t>
            </a:r>
          </a:p>
        </p:txBody>
      </p:sp>
    </p:spTree>
    <p:extLst>
      <p:ext uri="{BB962C8B-B14F-4D97-AF65-F5344CB8AC3E}">
        <p14:creationId xmlns:p14="http://schemas.microsoft.com/office/powerpoint/2010/main" val="8589011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Conclusion</a:t>
            </a:r>
          </a:p>
        </p:txBody>
      </p:sp>
      <p:sp>
        <p:nvSpPr>
          <p:cNvPr id="3" name="Content Placeholder 2"/>
          <p:cNvSpPr>
            <a:spLocks noGrp="1"/>
          </p:cNvSpPr>
          <p:nvPr>
            <p:ph idx="1"/>
          </p:nvPr>
        </p:nvSpPr>
        <p:spPr/>
        <p:txBody>
          <a:bodyPr/>
          <a:lstStyle/>
          <a:p>
            <a:pPr marL="0" indent="0" algn="ctr">
              <a:buNone/>
            </a:pPr>
            <a:r>
              <a:rPr lang="en-US" dirty="0"/>
              <a:t>Providing quality of care for our residents includes ensuring that the resident is able to direct his or her own medical care and treatment!</a:t>
            </a:r>
          </a:p>
        </p:txBody>
      </p:sp>
      <p:pic>
        <p:nvPicPr>
          <p:cNvPr id="4" name="Picture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048000" y="3863181"/>
            <a:ext cx="3048000" cy="2033016"/>
          </a:xfrm>
          <a:prstGeom prst="rect">
            <a:avLst/>
          </a:prstGeom>
        </p:spPr>
      </p:pic>
    </p:spTree>
    <p:extLst>
      <p:ext uri="{BB962C8B-B14F-4D97-AF65-F5344CB8AC3E}">
        <p14:creationId xmlns:p14="http://schemas.microsoft.com/office/powerpoint/2010/main" val="1891740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 name="Content Placeholder 3"/>
          <p:cNvPicPr>
            <a:picLocks noGrp="1" noChangeAspect="1"/>
          </p:cNvPicPr>
          <p:nvPr>
            <p:ph idx="1"/>
          </p:nvPr>
        </p:nvPicPr>
        <p:blipFill>
          <a:blip r:embed="rId2" cstate="screen">
            <a:extLst>
              <a:ext uri="{28A0092B-C50C-407E-A947-70E740481C1C}">
                <a14:useLocalDpi xmlns:a14="http://schemas.microsoft.com/office/drawing/2010/main"/>
              </a:ext>
            </a:extLst>
          </a:blip>
          <a:stretch>
            <a:fillRect/>
          </a:stretch>
        </p:blipFill>
        <p:spPr>
          <a:xfrm>
            <a:off x="3048000" y="2596737"/>
            <a:ext cx="3048000" cy="2532888"/>
          </a:xfrm>
        </p:spPr>
      </p:pic>
    </p:spTree>
    <p:extLst>
      <p:ext uri="{BB962C8B-B14F-4D97-AF65-F5344CB8AC3E}">
        <p14:creationId xmlns:p14="http://schemas.microsoft.com/office/powerpoint/2010/main" val="40057560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REFERENCES</a:t>
            </a:r>
          </a:p>
        </p:txBody>
      </p:sp>
      <p:sp>
        <p:nvSpPr>
          <p:cNvPr id="3" name="Content Placeholder 2"/>
          <p:cNvSpPr>
            <a:spLocks noGrp="1"/>
          </p:cNvSpPr>
          <p:nvPr>
            <p:ph idx="1"/>
          </p:nvPr>
        </p:nvSpPr>
        <p:spPr/>
        <p:txBody>
          <a:bodyPr>
            <a:normAutofit fontScale="55000" lnSpcReduction="20000"/>
          </a:bodyPr>
          <a:lstStyle/>
          <a:p>
            <a:pPr marL="0" indent="0" fontAlgn="base">
              <a:buNone/>
            </a:pPr>
            <a:r>
              <a:rPr lang="en-US" b="1" dirty="0"/>
              <a:t>References</a:t>
            </a:r>
            <a:r>
              <a:rPr lang="en-US" dirty="0"/>
              <a:t> </a:t>
            </a:r>
          </a:p>
          <a:p>
            <a:pPr marL="0" indent="0" fontAlgn="base">
              <a:buNone/>
            </a:pPr>
            <a:r>
              <a:rPr lang="en-US" dirty="0"/>
              <a:t> </a:t>
            </a:r>
          </a:p>
          <a:p>
            <a:pPr marL="0" indent="0" fontAlgn="base">
              <a:buNone/>
            </a:pPr>
            <a:r>
              <a:rPr lang="en-US" dirty="0"/>
              <a:t>Medicare and Medicaid Programs; Reform of Requirements for Long-Term Care Facilities 10/04/16: </a:t>
            </a:r>
          </a:p>
          <a:p>
            <a:pPr marL="0" lvl="0" indent="0" fontAlgn="base">
              <a:buNone/>
            </a:pPr>
            <a:r>
              <a:rPr lang="en-US" u="sng" dirty="0">
                <a:hlinkClick r:id="rId2"/>
              </a:rPr>
              <a:t>https://www.federalregister.gov/documents/2016/10/04/2016-23503/medicare-and-medicaid-programs-reform-of-requirements-for-long-term-care-facilities</a:t>
            </a:r>
            <a:r>
              <a:rPr lang="en-US" dirty="0"/>
              <a:t>  </a:t>
            </a:r>
          </a:p>
          <a:p>
            <a:pPr marL="0" indent="0" fontAlgn="base">
              <a:buNone/>
            </a:pPr>
            <a:r>
              <a:rPr lang="en-US" dirty="0"/>
              <a:t> </a:t>
            </a:r>
          </a:p>
          <a:p>
            <a:pPr marL="0" indent="0" fontAlgn="base">
              <a:buNone/>
            </a:pPr>
            <a:r>
              <a:rPr lang="en-US" dirty="0"/>
              <a:t>State Operations Manual Appendix PP – Guidance to Surveyors for Long-Term Care Facilities, 06/10/16: </a:t>
            </a:r>
          </a:p>
          <a:p>
            <a:pPr marL="0" lvl="0" indent="0" fontAlgn="base">
              <a:buNone/>
            </a:pPr>
            <a:r>
              <a:rPr lang="en-US" u="sng" dirty="0">
                <a:hlinkClick r:id="rId3"/>
              </a:rPr>
              <a:t>https://www.cms.gov/Regulations-and-Guidance/Guidance/Manuals/downloads/som107ap_pp_guidelines_ltcf.pdf</a:t>
            </a:r>
            <a:r>
              <a:rPr lang="en-US" dirty="0"/>
              <a:t>  </a:t>
            </a:r>
          </a:p>
          <a:p>
            <a:pPr marL="0" indent="0" fontAlgn="base">
              <a:buNone/>
            </a:pPr>
            <a:r>
              <a:rPr lang="en-US" dirty="0"/>
              <a:t> </a:t>
            </a:r>
          </a:p>
          <a:p>
            <a:pPr marL="0" indent="0" fontAlgn="base">
              <a:buNone/>
            </a:pPr>
            <a:r>
              <a:rPr lang="en-US" dirty="0"/>
              <a:t>CMS Memo Ref:  S&amp;C 17-07-NH:  Advance Copy – Revisions to State Operations Manual (SOM), Appendix PP- Revised Regulations and Tags, 11/09/16:   </a:t>
            </a:r>
          </a:p>
          <a:p>
            <a:pPr marL="0" lvl="0" indent="0" fontAlgn="base">
              <a:buNone/>
            </a:pPr>
            <a:r>
              <a:rPr lang="en-US" u="sng" dirty="0">
                <a:hlinkClick r:id="rId4"/>
              </a:rPr>
              <a:t>https://www.cms.gov/Medicare/Provider-Enrollment-and-Certification/SurveyCertificationGenInfo/Downloads/Survey-and-Cert-Letter-17-07.pdf</a:t>
            </a:r>
            <a:r>
              <a:rPr lang="en-US" dirty="0"/>
              <a:t>  </a:t>
            </a:r>
          </a:p>
          <a:p>
            <a:pPr marL="0" indent="0">
              <a:buNone/>
            </a:pP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784542"/>
            <a:ext cx="7886700" cy="4351338"/>
          </a:xfrm>
        </p:spPr>
        <p:txBody>
          <a:bodyPr/>
          <a:lstStyle/>
          <a:p>
            <a:pPr marL="0" indent="0" algn="ctr">
              <a:spcBef>
                <a:spcPts val="0"/>
              </a:spcBef>
              <a:buNone/>
            </a:pPr>
            <a:endParaRPr lang="en-US" sz="4400" b="1" cap="small" dirty="0">
              <a:ea typeface="Verdana" panose="020B0604030504040204" pitchFamily="34" charset="0"/>
              <a:cs typeface="Verdana" panose="020B0604030504040204" pitchFamily="34" charset="0"/>
            </a:endParaRPr>
          </a:p>
          <a:p>
            <a:pPr marL="0" indent="0" algn="ctr">
              <a:spcBef>
                <a:spcPts val="0"/>
              </a:spcBef>
              <a:buNone/>
            </a:pPr>
            <a:endParaRPr lang="en-US" sz="4400" b="1" cap="small" dirty="0">
              <a:ea typeface="Verdana" panose="020B0604030504040204" pitchFamily="34" charset="0"/>
              <a:cs typeface="Verdana" panose="020B0604030504040204" pitchFamily="34" charset="0"/>
            </a:endParaRPr>
          </a:p>
          <a:p>
            <a:pPr marL="0" indent="0" algn="ctr">
              <a:spcBef>
                <a:spcPts val="0"/>
              </a:spcBef>
              <a:buNone/>
            </a:pPr>
            <a:r>
              <a:rPr lang="en-US" sz="4400" b="1" cap="small" dirty="0">
                <a:ea typeface="Verdana" panose="020B0604030504040204" pitchFamily="34" charset="0"/>
                <a:cs typeface="Verdana" panose="020B0604030504040204" pitchFamily="34" charset="0"/>
              </a:rPr>
              <a:t>Thank you for participating in this education session!</a:t>
            </a:r>
          </a:p>
          <a:p>
            <a:endParaRPr lang="en-US" dirty="0"/>
          </a:p>
        </p:txBody>
      </p:sp>
    </p:spTree>
    <p:extLst>
      <p:ext uri="{BB962C8B-B14F-4D97-AF65-F5344CB8AC3E}">
        <p14:creationId xmlns:p14="http://schemas.microsoft.com/office/powerpoint/2010/main" val="1379615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OVERVIEW </a:t>
            </a:r>
            <a:r>
              <a:rPr lang="en-US" dirty="0"/>
              <a:t>483.10(g)(12)</a:t>
            </a:r>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r>
              <a:rPr lang="en-US" b="1" dirty="0"/>
              <a:t>§483.10(g)(12) – </a:t>
            </a:r>
            <a:r>
              <a:rPr lang="en-US" b="1" dirty="0" err="1"/>
              <a:t>F155</a:t>
            </a:r>
            <a:endParaRPr lang="en-US" b="1" dirty="0"/>
          </a:p>
          <a:p>
            <a:r>
              <a:rPr lang="en-US" dirty="0"/>
              <a:t>The facility must comply with the requirements specified in 42 CFR part 489, subpart I (Advance Directives). </a:t>
            </a:r>
          </a:p>
          <a:p>
            <a:pPr lvl="1"/>
            <a:r>
              <a:rPr lang="en-US" dirty="0"/>
              <a:t>(</a:t>
            </a:r>
            <a:r>
              <a:rPr lang="en-US" dirty="0" err="1"/>
              <a:t>i</a:t>
            </a:r>
            <a:r>
              <a:rPr lang="en-US" dirty="0"/>
              <a:t>) These requirements include provisions to inform and provide written information to all adult residents concerning the right to accept or refuse medical or surgical treatment and, at the resident’s option, formulate an advance directive. </a:t>
            </a:r>
          </a:p>
          <a:p>
            <a:pPr lvl="1"/>
            <a:r>
              <a:rPr lang="en-US" dirty="0"/>
              <a:t>(ii) This includes a written description of the facility’s policies to implement advance directives and applicable State law. </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758650" y="5508943"/>
            <a:ext cx="928150" cy="617220"/>
          </a:xfrm>
          <a:prstGeom prst="rect">
            <a:avLst/>
          </a:prstGeom>
        </p:spPr>
      </p:pic>
    </p:spTree>
    <p:extLst>
      <p:ext uri="{BB962C8B-B14F-4D97-AF65-F5344CB8AC3E}">
        <p14:creationId xmlns:p14="http://schemas.microsoft.com/office/powerpoint/2010/main" val="3293156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OVERVIEW </a:t>
            </a:r>
            <a:r>
              <a:rPr lang="en-US" dirty="0"/>
              <a:t>483.10(g)(12)</a:t>
            </a:r>
          </a:p>
        </p:txBody>
      </p:sp>
      <p:sp>
        <p:nvSpPr>
          <p:cNvPr id="3" name="Content Placeholder 2"/>
          <p:cNvSpPr>
            <a:spLocks noGrp="1"/>
          </p:cNvSpPr>
          <p:nvPr>
            <p:ph idx="1"/>
          </p:nvPr>
        </p:nvSpPr>
        <p:spPr>
          <a:xfrm>
            <a:off x="457200" y="1219200"/>
            <a:ext cx="8229600" cy="4906963"/>
          </a:xfrm>
        </p:spPr>
        <p:txBody>
          <a:bodyPr>
            <a:normAutofit/>
          </a:bodyPr>
          <a:lstStyle/>
          <a:p>
            <a:r>
              <a:rPr lang="en-US" b="1" dirty="0"/>
              <a:t>§483.10(g)(12) –Continued</a:t>
            </a:r>
          </a:p>
          <a:p>
            <a:r>
              <a:rPr lang="en-US" dirty="0"/>
              <a:t>(iii)Facilities are permitted to contract with other entities to furnish this information but are still legally responsible for ensuring that the requirements of this section are met. </a:t>
            </a:r>
          </a:p>
        </p:txBody>
      </p:sp>
      <p:pic>
        <p:nvPicPr>
          <p:cNvPr id="4" name="Picture 3"/>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313840" y="4267200"/>
            <a:ext cx="2516319" cy="1673352"/>
          </a:xfrm>
          <a:prstGeom prst="rect">
            <a:avLst/>
          </a:prstGeom>
        </p:spPr>
      </p:pic>
    </p:spTree>
    <p:extLst>
      <p:ext uri="{BB962C8B-B14F-4D97-AF65-F5344CB8AC3E}">
        <p14:creationId xmlns:p14="http://schemas.microsoft.com/office/powerpoint/2010/main" val="447723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OVERVIEW </a:t>
            </a:r>
            <a:r>
              <a:rPr lang="en-US" dirty="0"/>
              <a:t>483.10(g)(12)</a:t>
            </a:r>
          </a:p>
        </p:txBody>
      </p:sp>
      <p:sp>
        <p:nvSpPr>
          <p:cNvPr id="3" name="Content Placeholder 2"/>
          <p:cNvSpPr>
            <a:spLocks noGrp="1"/>
          </p:cNvSpPr>
          <p:nvPr>
            <p:ph idx="1"/>
          </p:nvPr>
        </p:nvSpPr>
        <p:spPr>
          <a:xfrm>
            <a:off x="457200" y="1219200"/>
            <a:ext cx="8229600" cy="4906963"/>
          </a:xfrm>
        </p:spPr>
        <p:txBody>
          <a:bodyPr>
            <a:normAutofit/>
          </a:bodyPr>
          <a:lstStyle/>
          <a:p>
            <a:r>
              <a:rPr lang="en-US" b="1" dirty="0"/>
              <a:t>§483.10(g)(12) –Continued</a:t>
            </a:r>
          </a:p>
          <a:p>
            <a:pPr marL="0" indent="0">
              <a:buNone/>
            </a:pPr>
            <a:r>
              <a:rPr lang="en-US" dirty="0"/>
              <a:t> (iv) If an adult individual is incapacitated at the time of admission and is unable to receive information or articulate whether or not he or she has executed an advance directive, the facility may give advance directive information to the individual’s resident representative in accordance with State law. </a:t>
            </a:r>
            <a:endParaRPr lang="en-US" b="1" dirty="0"/>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629400" y="5029200"/>
            <a:ext cx="1271909" cy="845820"/>
          </a:xfrm>
          <a:prstGeom prst="rect">
            <a:avLst/>
          </a:prstGeom>
        </p:spPr>
      </p:pic>
    </p:spTree>
    <p:extLst>
      <p:ext uri="{BB962C8B-B14F-4D97-AF65-F5344CB8AC3E}">
        <p14:creationId xmlns:p14="http://schemas.microsoft.com/office/powerpoint/2010/main" val="3586880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OVERVIEW </a:t>
            </a:r>
            <a:r>
              <a:rPr lang="en-US" dirty="0"/>
              <a:t>483.10(g)(12)</a:t>
            </a:r>
          </a:p>
        </p:txBody>
      </p:sp>
      <p:sp>
        <p:nvSpPr>
          <p:cNvPr id="3" name="Content Placeholder 2"/>
          <p:cNvSpPr>
            <a:spLocks noGrp="1"/>
          </p:cNvSpPr>
          <p:nvPr>
            <p:ph idx="1"/>
          </p:nvPr>
        </p:nvSpPr>
        <p:spPr>
          <a:xfrm>
            <a:off x="457200" y="1219200"/>
            <a:ext cx="8229600" cy="4906963"/>
          </a:xfrm>
        </p:spPr>
        <p:txBody>
          <a:bodyPr>
            <a:normAutofit/>
          </a:bodyPr>
          <a:lstStyle/>
          <a:p>
            <a:r>
              <a:rPr lang="en-US" b="1" dirty="0"/>
              <a:t>§483.10(g)(12) –Continued</a:t>
            </a:r>
          </a:p>
          <a:p>
            <a:pPr marL="0" indent="0">
              <a:buNone/>
            </a:pPr>
            <a:r>
              <a:rPr lang="en-US" dirty="0"/>
              <a:t>(v) The facility is not relieved of its obligation to provide this information to the individual once he or she is able to receive such information. Follow-up procedures must be in place to provide the information to the individual directly at the appropriate time. </a:t>
            </a:r>
            <a:endParaRPr lang="en-US" b="1" dirty="0"/>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629400" y="5029200"/>
            <a:ext cx="1271909" cy="845820"/>
          </a:xfrm>
          <a:prstGeom prst="rect">
            <a:avLst/>
          </a:prstGeom>
        </p:spPr>
      </p:pic>
    </p:spTree>
    <p:extLst>
      <p:ext uri="{BB962C8B-B14F-4D97-AF65-F5344CB8AC3E}">
        <p14:creationId xmlns:p14="http://schemas.microsoft.com/office/powerpoint/2010/main" val="1659352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DEFINITIONS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“Advance care planning” </a:t>
            </a:r>
            <a:r>
              <a:rPr lang="en-US" dirty="0"/>
              <a:t>is a process used to identify and update the resident’s preferences regarding care and treatment at a future time including a situation in which the resident subsequently lacks the capacity to do so; for example, when a situation arises in which life- sustaining treatments are a potential option for care and the resident is unable to make his or her choices </a:t>
            </a:r>
            <a:r>
              <a:rPr lang="en-US" dirty="0" err="1"/>
              <a:t>known.1</a:t>
            </a:r>
            <a:r>
              <a:rPr lang="en-US" dirty="0"/>
              <a:t>  </a:t>
            </a:r>
          </a:p>
          <a:p>
            <a:r>
              <a:rPr lang="en-US" sz="1900" dirty="0"/>
              <a:t>	1 Adapted from: Emanuel, L.L., </a:t>
            </a:r>
            <a:r>
              <a:rPr lang="en-US" sz="1900" dirty="0" err="1"/>
              <a:t>Danis</a:t>
            </a:r>
            <a:r>
              <a:rPr lang="en-US" sz="1900" dirty="0"/>
              <a:t>, M., Pearlman, R.A., Singer, P.A. (1995). Advance care planning as a process: structuring the discussions in practice. Journal of the American Geriatric Society, 43, 440­6. </a:t>
            </a:r>
          </a:p>
          <a:p>
            <a:endParaRPr lang="en-US" dirty="0"/>
          </a:p>
        </p:txBody>
      </p:sp>
    </p:spTree>
    <p:extLst>
      <p:ext uri="{BB962C8B-B14F-4D97-AF65-F5344CB8AC3E}">
        <p14:creationId xmlns:p14="http://schemas.microsoft.com/office/powerpoint/2010/main" val="2310283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DEFINITIONS</a:t>
            </a:r>
            <a:endParaRPr lang="en-US" dirty="0"/>
          </a:p>
        </p:txBody>
      </p:sp>
      <p:sp>
        <p:nvSpPr>
          <p:cNvPr id="3" name="Content Placeholder 2"/>
          <p:cNvSpPr>
            <a:spLocks noGrp="1"/>
          </p:cNvSpPr>
          <p:nvPr>
            <p:ph idx="1"/>
          </p:nvPr>
        </p:nvSpPr>
        <p:spPr/>
        <p:txBody>
          <a:bodyPr/>
          <a:lstStyle/>
          <a:p>
            <a:r>
              <a:rPr lang="en-US" b="1" dirty="0"/>
              <a:t>“Advance directive” </a:t>
            </a:r>
            <a:r>
              <a:rPr lang="en-US" dirty="0"/>
              <a:t>means, according to 42 </a:t>
            </a:r>
            <a:r>
              <a:rPr lang="en-US" dirty="0" err="1"/>
              <a:t>C.F.R</a:t>
            </a:r>
            <a:r>
              <a:rPr lang="en-US" dirty="0"/>
              <a:t>. §489.100, a written instruction, such as a living will or durable power of attorney for health care, recognized under State law (whether statutory or as recognized by the courts of the State), relating to the provision of health care when the individual is incapacitated. Some States also recognize a documented oral instruction. </a:t>
            </a:r>
          </a:p>
          <a:p>
            <a:endParaRPr lang="en-US" dirty="0"/>
          </a:p>
        </p:txBody>
      </p:sp>
    </p:spTree>
    <p:extLst>
      <p:ext uri="{BB962C8B-B14F-4D97-AF65-F5344CB8AC3E}">
        <p14:creationId xmlns:p14="http://schemas.microsoft.com/office/powerpoint/2010/main" val="571557132"/>
      </p:ext>
    </p:extLst>
  </p:cSld>
  <p:clrMapOvr>
    <a:masterClrMapping/>
  </p:clrMapOvr>
</p:sld>
</file>

<file path=ppt/theme/theme1.xml><?xml version="1.0" encoding="utf-8"?>
<a:theme xmlns:a="http://schemas.openxmlformats.org/drawingml/2006/main" name="1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LeadingAge National - Abuse Prevention Education for Leadership</Template>
  <TotalTime>418</TotalTime>
  <Words>2883</Words>
  <Application>Microsoft Office PowerPoint</Application>
  <PresentationFormat>On-screen Show (4:3)</PresentationFormat>
  <Paragraphs>195</Paragraphs>
  <Slides>36</Slides>
  <Notes>28</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36</vt:i4>
      </vt:variant>
    </vt:vector>
  </HeadingPairs>
  <TitlesOfParts>
    <vt:vector size="42" baseType="lpstr">
      <vt:lpstr>Arial</vt:lpstr>
      <vt:lpstr>Calibri</vt:lpstr>
      <vt:lpstr>Verdana</vt:lpstr>
      <vt:lpstr>1_2012LeadingAge_gray2PPT</vt:lpstr>
      <vt:lpstr>2_2012LeadingAge_gray2PPT</vt:lpstr>
      <vt:lpstr>3_2012LeadingAge_gray2PPT</vt:lpstr>
      <vt:lpstr>Advance Directive</vt:lpstr>
      <vt:lpstr>OBJECTIVES </vt:lpstr>
      <vt:lpstr>OVERVIEW 483.10(c)(6)  </vt:lpstr>
      <vt:lpstr>OVERVIEW 483.10(g)(12)</vt:lpstr>
      <vt:lpstr>OVERVIEW 483.10(g)(12)</vt:lpstr>
      <vt:lpstr>OVERVIEW 483.10(g)(12)</vt:lpstr>
      <vt:lpstr>OVERVIEW 483.10(g)(12)</vt:lpstr>
      <vt:lpstr>DEFINITIONS</vt:lpstr>
      <vt:lpstr>DEFINITIONS</vt:lpstr>
      <vt:lpstr>DEFINITIONS</vt:lpstr>
      <vt:lpstr>DEFINITIONS</vt:lpstr>
      <vt:lpstr>DEFINITIONS</vt:lpstr>
      <vt:lpstr>DEFINITIONS</vt:lpstr>
      <vt:lpstr>Facility Policy</vt:lpstr>
      <vt:lpstr>Procedure</vt:lpstr>
      <vt:lpstr>Procedure</vt:lpstr>
      <vt:lpstr>Procedure</vt:lpstr>
      <vt:lpstr>Procedure</vt:lpstr>
      <vt:lpstr>Procedure</vt:lpstr>
      <vt:lpstr>Procedure</vt:lpstr>
      <vt:lpstr>Advance Care Planning</vt:lpstr>
      <vt:lpstr>Right to Refuse Medical or Surgical Treatment</vt:lpstr>
      <vt:lpstr>Right to Refuse Medical or Surgical Treatment</vt:lpstr>
      <vt:lpstr>Right to Refuse Medical or Surgical Treatment</vt:lpstr>
      <vt:lpstr>Right to Refuse Medical or Surgical Treatment</vt:lpstr>
      <vt:lpstr>Right to Refuse Medical or Surgical Treatment</vt:lpstr>
      <vt:lpstr>Cardiopulmonary Resuscitation - CPR</vt:lpstr>
      <vt:lpstr>Right to Decline to Participate in Experimental Research</vt:lpstr>
      <vt:lpstr>Right to Decline to Participate in Experimental Research</vt:lpstr>
      <vt:lpstr>Conclusion</vt:lpstr>
      <vt:lpstr>Conclusion</vt:lpstr>
      <vt:lpstr>Conclusion</vt:lpstr>
      <vt:lpstr>Conclusion</vt:lpstr>
      <vt:lpstr>Questions?</vt:lpstr>
      <vt:lpstr>REFERENCES</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Notification of Changes</dc:title>
  <dc:creator>Susie Avery</dc:creator>
  <cp:lastModifiedBy>Amanda Marr</cp:lastModifiedBy>
  <cp:revision>48</cp:revision>
  <dcterms:created xsi:type="dcterms:W3CDTF">2017-01-12T23:03:08Z</dcterms:created>
  <dcterms:modified xsi:type="dcterms:W3CDTF">2017-02-08T14:35:25Z</dcterms:modified>
</cp:coreProperties>
</file>