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29"/>
  </p:notesMasterIdLst>
  <p:sldIdLst>
    <p:sldId id="282" r:id="rId4"/>
    <p:sldId id="258" r:id="rId5"/>
    <p:sldId id="329" r:id="rId6"/>
    <p:sldId id="330" r:id="rId7"/>
    <p:sldId id="276" r:id="rId8"/>
    <p:sldId id="284" r:id="rId9"/>
    <p:sldId id="319" r:id="rId10"/>
    <p:sldId id="320" r:id="rId11"/>
    <p:sldId id="321" r:id="rId12"/>
    <p:sldId id="296" r:id="rId13"/>
    <p:sldId id="325" r:id="rId14"/>
    <p:sldId id="322" r:id="rId15"/>
    <p:sldId id="298" r:id="rId16"/>
    <p:sldId id="299" r:id="rId17"/>
    <p:sldId id="331" r:id="rId18"/>
    <p:sldId id="332" r:id="rId19"/>
    <p:sldId id="326" r:id="rId20"/>
    <p:sldId id="328" r:id="rId21"/>
    <p:sldId id="327" r:id="rId22"/>
    <p:sldId id="300" r:id="rId23"/>
    <p:sldId id="318" r:id="rId24"/>
    <p:sldId id="312" r:id="rId25"/>
    <p:sldId id="285" r:id="rId26"/>
    <p:sldId id="275"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79" d="100"/>
          <a:sy n="79" d="100"/>
        </p:scale>
        <p:origin x="193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5D91D1C3-2414-4CCA-A34C-592CF98B02C1}" srcId="{FCC2D5A2-2648-441D-886E-FBFCFEE2564D}" destId="{5BDBC498-A2B6-4254-BE47-090F0729E8F8}" srcOrd="3" destOrd="0" parTransId="{ADFEF54D-244D-461E-B730-89ECCA20F6B0}" sibTransId="{8B2557B0-EA9E-4044-8F24-7BD0DD1CDA47}"/>
    <dgm:cxn modelId="{94422156-62D5-418C-A6C3-5F44E8B6F98D}" type="presOf" srcId="{5BDBC498-A2B6-4254-BE47-090F0729E8F8}" destId="{43764AAE-3CB5-427D-8D34-9BEF7F699D17}" srcOrd="0" destOrd="0" presId="urn:microsoft.com/office/officeart/2005/8/layout/cycle1"/>
    <dgm:cxn modelId="{F0C3A7E9-8512-4B30-837C-40E96161DB65}" type="presOf" srcId="{FCC2D5A2-2648-441D-886E-FBFCFEE2564D}" destId="{7AD44568-F12E-4516-A34B-218396103CE2}" srcOrd="0" destOrd="0" presId="urn:microsoft.com/office/officeart/2005/8/layout/cycle1"/>
    <dgm:cxn modelId="{99612AF5-B869-4788-AF0E-E75BDB6AC069}" type="presOf" srcId="{9F150001-DB0C-406F-9A3F-57A28CE6770D}" destId="{695AD7B6-8693-49C8-A6A3-10FA9D26045F}" srcOrd="0" destOrd="0" presId="urn:microsoft.com/office/officeart/2005/8/layout/cycle1"/>
    <dgm:cxn modelId="{FEAEDDCB-069D-4C53-B611-89EFDF3272D6}" srcId="{FCC2D5A2-2648-441D-886E-FBFCFEE2564D}" destId="{C9D7C41B-2458-4E10-B0CD-B096FE381CD0}" srcOrd="0" destOrd="0" parTransId="{0A0C60C5-C706-48B9-995E-A488798C9F2E}" sibTransId="{2A8DDC20-F70F-473B-9F8E-AB194C4E21A2}"/>
    <dgm:cxn modelId="{C447140E-16E0-4944-8480-0C16AFC9F2EA}" srcId="{FCC2D5A2-2648-441D-886E-FBFCFEE2564D}" destId="{0373D090-4C6D-4D20-A0CD-5842F2A3B967}" srcOrd="1" destOrd="0" parTransId="{DE3A3E21-8F40-42F4-B853-446B551963C0}" sibTransId="{9F150001-DB0C-406F-9A3F-57A28CE6770D}"/>
    <dgm:cxn modelId="{4A9FA056-9299-4DEA-98AA-9D35249D48E1}" type="presOf" srcId="{397A921E-02C0-4A34-B61F-E808010A8BE2}" destId="{C4A1B6D8-E1A9-4E5D-88B2-67D5CA1BF43E}" srcOrd="0" destOrd="0" presId="urn:microsoft.com/office/officeart/2005/8/layout/cycle1"/>
    <dgm:cxn modelId="{CD6B200B-B131-4C94-A497-3477CA07A250}" type="presOf" srcId="{8B2557B0-EA9E-4044-8F24-7BD0DD1CDA47}" destId="{D15EFBE0-5E71-43D6-8BEF-A4E514CD43F5}" srcOrd="0" destOrd="0" presId="urn:microsoft.com/office/officeart/2005/8/layout/cycle1"/>
    <dgm:cxn modelId="{267E8532-A899-487D-A89E-45948D6A6477}" type="presOf" srcId="{0373D090-4C6D-4D20-A0CD-5842F2A3B967}" destId="{DB3C95C6-132D-4D03-916C-6A2E15EDBC75}" srcOrd="0" destOrd="0" presId="urn:microsoft.com/office/officeart/2005/8/layout/cycle1"/>
    <dgm:cxn modelId="{E609C042-0BF5-4F78-94A0-2978566D2DA0}" type="presOf" srcId="{14EB3EA9-D4F0-4B47-AB62-EABAD72DFE4A}" destId="{23011174-8D9A-4182-86C8-1DF75B59DE28}" srcOrd="0" destOrd="0" presId="urn:microsoft.com/office/officeart/2005/8/layout/cycle1"/>
    <dgm:cxn modelId="{27DC8724-43A8-4490-8880-83D0601820FB}" type="presOf" srcId="{2A8DDC20-F70F-473B-9F8E-AB194C4E21A2}" destId="{E4E99182-7810-485D-847B-84AC2032BE89}" srcOrd="0" destOrd="0" presId="urn:microsoft.com/office/officeart/2005/8/layout/cycle1"/>
    <dgm:cxn modelId="{6F87C2AD-5B02-41D8-8EE4-39A59B1BA48C}" srcId="{FCC2D5A2-2648-441D-886E-FBFCFEE2564D}" destId="{14EB3EA9-D4F0-4B47-AB62-EABAD72DFE4A}" srcOrd="2" destOrd="0" parTransId="{D5EF5B8F-E2B2-4EAB-8B7E-E5357546671C}" sibTransId="{397A921E-02C0-4A34-B61F-E808010A8BE2}"/>
    <dgm:cxn modelId="{594860E3-E245-4136-A986-BC60DA71D1F9}" type="presOf" srcId="{C9D7C41B-2458-4E10-B0CD-B096FE381CD0}" destId="{203CF8CD-E385-4216-A519-06CD9D747BE6}" srcOrd="0" destOrd="0" presId="urn:microsoft.com/office/officeart/2005/8/layout/cycle1"/>
    <dgm:cxn modelId="{378D5F90-A277-47C5-B564-02A508A94FE4}" type="presParOf" srcId="{7AD44568-F12E-4516-A34B-218396103CE2}" destId="{BEBF08FB-385A-43D8-B420-64A3AAAD7358}" srcOrd="0" destOrd="0" presId="urn:microsoft.com/office/officeart/2005/8/layout/cycle1"/>
    <dgm:cxn modelId="{844CF848-D6F0-499A-A83C-0B9441D9F50A}" type="presParOf" srcId="{7AD44568-F12E-4516-A34B-218396103CE2}" destId="{203CF8CD-E385-4216-A519-06CD9D747BE6}" srcOrd="1" destOrd="0" presId="urn:microsoft.com/office/officeart/2005/8/layout/cycle1"/>
    <dgm:cxn modelId="{01DE9004-A94F-4769-A767-017525B57082}" type="presParOf" srcId="{7AD44568-F12E-4516-A34B-218396103CE2}" destId="{E4E99182-7810-485D-847B-84AC2032BE89}" srcOrd="2" destOrd="0" presId="urn:microsoft.com/office/officeart/2005/8/layout/cycle1"/>
    <dgm:cxn modelId="{E84700B3-9111-4F99-B1FB-E61B6F2A10C9}" type="presParOf" srcId="{7AD44568-F12E-4516-A34B-218396103CE2}" destId="{1E78247B-BCC3-4CDE-AF1F-AAF325037514}" srcOrd="3" destOrd="0" presId="urn:microsoft.com/office/officeart/2005/8/layout/cycle1"/>
    <dgm:cxn modelId="{5F171F26-3502-4653-8552-5E55F5AF5EB1}" type="presParOf" srcId="{7AD44568-F12E-4516-A34B-218396103CE2}" destId="{DB3C95C6-132D-4D03-916C-6A2E15EDBC75}" srcOrd="4" destOrd="0" presId="urn:microsoft.com/office/officeart/2005/8/layout/cycle1"/>
    <dgm:cxn modelId="{4780E9E1-70D2-420F-86A2-5C26C8188D01}" type="presParOf" srcId="{7AD44568-F12E-4516-A34B-218396103CE2}" destId="{695AD7B6-8693-49C8-A6A3-10FA9D26045F}" srcOrd="5" destOrd="0" presId="urn:microsoft.com/office/officeart/2005/8/layout/cycle1"/>
    <dgm:cxn modelId="{BB62181F-85C9-4336-B89C-AC5CD4368D7D}" type="presParOf" srcId="{7AD44568-F12E-4516-A34B-218396103CE2}" destId="{EB76DEBF-397D-455F-8ADC-8CCED1830A99}" srcOrd="6" destOrd="0" presId="urn:microsoft.com/office/officeart/2005/8/layout/cycle1"/>
    <dgm:cxn modelId="{6C03167E-D98C-4E4A-914D-0EED2571330C}" type="presParOf" srcId="{7AD44568-F12E-4516-A34B-218396103CE2}" destId="{23011174-8D9A-4182-86C8-1DF75B59DE28}" srcOrd="7" destOrd="0" presId="urn:microsoft.com/office/officeart/2005/8/layout/cycle1"/>
    <dgm:cxn modelId="{3C76CB11-2F7E-43B4-B460-DC48C50CD120}" type="presParOf" srcId="{7AD44568-F12E-4516-A34B-218396103CE2}" destId="{C4A1B6D8-E1A9-4E5D-88B2-67D5CA1BF43E}" srcOrd="8" destOrd="0" presId="urn:microsoft.com/office/officeart/2005/8/layout/cycle1"/>
    <dgm:cxn modelId="{5EA196DF-B792-4340-BC5C-0B6611A86DDB}" type="presParOf" srcId="{7AD44568-F12E-4516-A34B-218396103CE2}" destId="{490D168D-BEC4-4E33-802F-6ECC7E30FF07}" srcOrd="9" destOrd="0" presId="urn:microsoft.com/office/officeart/2005/8/layout/cycle1"/>
    <dgm:cxn modelId="{65CB4642-9BAD-4773-BBAE-F87C4BE98E73}" type="presParOf" srcId="{7AD44568-F12E-4516-A34B-218396103CE2}" destId="{43764AAE-3CB5-427D-8D34-9BEF7F699D17}" srcOrd="10" destOrd="0" presId="urn:microsoft.com/office/officeart/2005/8/layout/cycle1"/>
    <dgm:cxn modelId="{2BC6F1F3-EE0C-40F0-A47A-6002BEA9611E}"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with an overview of the new Discharge Summary</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fontAlgn="base"/>
            <a:r>
              <a:rPr lang="en-US" sz="1200" kern="1200" dirty="0">
                <a:solidFill>
                  <a:schemeClr val="tx1"/>
                </a:solidFill>
                <a:effectLst/>
                <a:latin typeface="+mn-lt"/>
                <a:ea typeface="+mn-ea"/>
                <a:cs typeface="+mn-cs"/>
              </a:rPr>
              <a:t>Post-discharge continuity of care is well known to improve health outcomes for discharged residents and to help prevent readmissions to the hospital. While the healthcare system searches for a computer-based solution to information sharing challenges, facilities must continue to provide relevant information about discharging residents to their care providers and to the residents and representatives. </a:t>
            </a:r>
            <a:endParaRPr lang="en-US" sz="1200" kern="1200" dirty="0" smtClean="0">
              <a:solidFill>
                <a:schemeClr val="tx1"/>
              </a:solidFill>
              <a:effectLst/>
              <a:latin typeface="+mn-lt"/>
              <a:ea typeface="+mn-ea"/>
              <a:cs typeface="+mn-cs"/>
            </a:endParaRPr>
          </a:p>
          <a:p>
            <a:pPr fontAlgn="base"/>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Discuss the facility </a:t>
            </a:r>
            <a:r>
              <a:rPr lang="en-US" sz="1200" b="1" kern="1200" dirty="0" smtClean="0">
                <a:solidFill>
                  <a:schemeClr val="tx1"/>
                </a:solidFill>
                <a:effectLst/>
                <a:latin typeface="+mn-lt"/>
                <a:ea typeface="+mn-ea"/>
                <a:cs typeface="+mn-cs"/>
              </a:rPr>
              <a:t>POLICY        </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 It is the policy of this facility that residents who have a planned discharge from the facility will have a completed discharge plan and recapitulation of stay completed to facilitate continuity of care after discharge.  Post-discharge continuity of care is well known to improve health outcomes for discharged residents and to help prevent readmissions to the hospital. While the healthcare system searches for a computer-based solution to information sharing challenges, facilities must continue to provide relevant information about discharging residents to their care providers and to the residents and representatives. </a:t>
            </a:r>
          </a:p>
          <a:p>
            <a:pPr fontAlgn="base"/>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comprehensive discharge summary will describe for the next provider the resident’s course of stay, medical conditions and diagnoses, the results of relevant laboratory and other diagnostic testing completed in the facility, consultations completed in the facility and medications prescribed at discharge.  A Discharge Plan of Care (Reference </a:t>
            </a:r>
            <a:r>
              <a:rPr lang="en-US" sz="1200" i="1" kern="1200" dirty="0" smtClean="0">
                <a:solidFill>
                  <a:schemeClr val="tx1"/>
                </a:solidFill>
                <a:effectLst/>
                <a:latin typeface="+mn-lt"/>
                <a:ea typeface="+mn-ea"/>
                <a:cs typeface="+mn-cs"/>
              </a:rPr>
              <a:t>“insert facility name of Discharge Plan of Care Policy”</a:t>
            </a:r>
            <a:r>
              <a:rPr lang="en-US" sz="1200" kern="1200" dirty="0" smtClean="0">
                <a:solidFill>
                  <a:schemeClr val="tx1"/>
                </a:solidFill>
                <a:effectLst/>
                <a:latin typeface="+mn-lt"/>
                <a:ea typeface="+mn-ea"/>
                <a:cs typeface="+mn-cs"/>
              </a:rPr>
              <a:t>) is the second critical element of continuing care documents and is addressed in a separate document. When written in layman’s terms, the discharge summary and plan of care can also be used by the resident and care givers at home to deliver the proper care and identify when to call the community health care provider about changes or progress.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10</a:t>
            </a:fld>
            <a:endParaRPr lang="en-US"/>
          </a:p>
        </p:txBody>
      </p:sp>
    </p:spTree>
    <p:extLst>
      <p:ext uri="{BB962C8B-B14F-4D97-AF65-F5344CB8AC3E}">
        <p14:creationId xmlns:p14="http://schemas.microsoft.com/office/powerpoint/2010/main" val="294183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Discharge Plan of Care is the second critical element of continuing care documents and is addressed in a separate document. When written in layman’s terms, the discharge summary and plan of care can also be used by the resident and care givers at home to deliver the proper care and identify when to call the community health care provider about changes or progress.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3620979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facility shall prepare and provide a discharge summary including a recapitulation of stay and reconciliation of pre and post-discharge medications, </a:t>
            </a:r>
            <a:r>
              <a:rPr lang="en-US" sz="1200" b="1" kern="1200" dirty="0">
                <a:solidFill>
                  <a:srgbClr val="FF0000"/>
                </a:solidFill>
                <a:effectLst/>
                <a:latin typeface="+mn-lt"/>
                <a:ea typeface="+mn-ea"/>
                <a:cs typeface="+mn-cs"/>
              </a:rPr>
              <a:t>with the resident’s consent, </a:t>
            </a:r>
            <a:r>
              <a:rPr lang="en-US" sz="1200" b="0" kern="1200" dirty="0">
                <a:solidFill>
                  <a:schemeClr val="tx1"/>
                </a:solidFill>
                <a:effectLst/>
                <a:latin typeface="+mn-lt"/>
                <a:ea typeface="+mn-ea"/>
                <a:cs typeface="+mn-cs"/>
              </a:rPr>
              <a:t>with the people and agencies providing care to the resident after discharge and with the resident. The final discharge summary will include a discharge plan of care. The Discharge Plan of Care requirements are covered in a separate document.</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2013274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frequency of ongoing communication about discharge planning will be determined by the resident’s preferences, the resident’s progress toward discharge goals and the complexity of the needed discharge plan.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interdisciplinary team (IDT) will communicate regularly with the resident and the representative about the resident’s preferences for discharge. The communication will begin at the time of the resident’s admission to the facility. </a:t>
            </a:r>
          </a:p>
          <a:p>
            <a:endParaRPr lang="en-US" dirty="0" smtClean="0"/>
          </a:p>
          <a:p>
            <a:r>
              <a:rPr lang="en-US" sz="1200" kern="1200" dirty="0" smtClean="0">
                <a:solidFill>
                  <a:schemeClr val="tx1"/>
                </a:solidFill>
                <a:effectLst/>
                <a:latin typeface="+mn-lt"/>
                <a:ea typeface="+mn-ea"/>
                <a:cs typeface="+mn-cs"/>
              </a:rPr>
              <a:t>Upon decision of discharge from the facility, the interdisciplinary team (IDT) will communicate regularly with the resident and the representative about the resident’s preferences for discharge and necessary steps for the appropriate transition of care.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Communication regarding discharge plan and coordination will begin at the time of the resident’s admission to the facility.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Frequency of ongoing communication about discharge planning will be determined by the resident’s preferences, the resident’s progress toward discharge goals and the complexity of the needed discharge plan.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At a minimum the individualized resident discharge plan will be reviewed during the comprehensive care plan process with the resident and resident representative.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13</a:t>
            </a:fld>
            <a:endParaRPr lang="en-US"/>
          </a:p>
        </p:txBody>
      </p:sp>
    </p:spTree>
    <p:extLst>
      <p:ext uri="{BB962C8B-B14F-4D97-AF65-F5344CB8AC3E}">
        <p14:creationId xmlns:p14="http://schemas.microsoft.com/office/powerpoint/2010/main" val="460810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effectLst/>
                <a:latin typeface="+mn-lt"/>
                <a:ea typeface="+mn-ea"/>
                <a:cs typeface="+mn-cs"/>
              </a:rPr>
              <a:t>Once</a:t>
            </a:r>
            <a:r>
              <a:rPr lang="en-US" sz="1200" kern="1200" baseline="0" dirty="0">
                <a:solidFill>
                  <a:schemeClr val="tx1"/>
                </a:solidFill>
                <a:effectLst/>
                <a:latin typeface="+mn-lt"/>
                <a:ea typeface="+mn-ea"/>
                <a:cs typeface="+mn-cs"/>
              </a:rPr>
              <a:t> again, t</a:t>
            </a:r>
            <a:r>
              <a:rPr lang="en-US" sz="1200" kern="1200" dirty="0">
                <a:solidFill>
                  <a:schemeClr val="tx1"/>
                </a:solidFill>
                <a:effectLst/>
                <a:latin typeface="+mn-lt"/>
                <a:ea typeface="+mn-ea"/>
                <a:cs typeface="+mn-cs"/>
              </a:rPr>
              <a:t>he summary will include a recapitulation of stay which contains, at least:</a:t>
            </a:r>
          </a:p>
          <a:p>
            <a:r>
              <a:rPr lang="en-US" sz="1200" kern="1200" dirty="0">
                <a:solidFill>
                  <a:schemeClr val="tx1"/>
                </a:solidFill>
                <a:effectLst/>
                <a:latin typeface="+mn-lt"/>
                <a:ea typeface="+mn-ea"/>
                <a:cs typeface="+mn-cs"/>
              </a:rPr>
              <a:t>a. the resident’s diagnoses and conditions,</a:t>
            </a:r>
          </a:p>
          <a:p>
            <a:r>
              <a:rPr lang="en-US" sz="1200" kern="1200" dirty="0">
                <a:solidFill>
                  <a:schemeClr val="tx1"/>
                </a:solidFill>
                <a:effectLst/>
                <a:latin typeface="+mn-lt"/>
                <a:ea typeface="+mn-ea"/>
                <a:cs typeface="+mn-cs"/>
              </a:rPr>
              <a:t>b. the course of their illness and </a:t>
            </a:r>
          </a:p>
          <a:p>
            <a:r>
              <a:rPr lang="en-US" sz="1200" kern="1200" dirty="0">
                <a:solidFill>
                  <a:schemeClr val="tx1"/>
                </a:solidFill>
                <a:effectLst/>
                <a:latin typeface="+mn-lt"/>
                <a:ea typeface="+mn-ea"/>
                <a:cs typeface="+mn-cs"/>
              </a:rPr>
              <a:t>c. treatment or therapy in the facility, </a:t>
            </a:r>
          </a:p>
          <a:p>
            <a:r>
              <a:rPr lang="en-US" sz="1200" kern="1200" dirty="0">
                <a:solidFill>
                  <a:schemeClr val="tx1"/>
                </a:solidFill>
                <a:effectLst/>
                <a:latin typeface="+mn-lt"/>
                <a:ea typeface="+mn-ea"/>
                <a:cs typeface="+mn-cs"/>
              </a:rPr>
              <a:t>d. pertinent lab and other diagnostic test results and </a:t>
            </a:r>
          </a:p>
          <a:p>
            <a:r>
              <a:rPr lang="en-US" sz="1200" kern="1200" dirty="0">
                <a:solidFill>
                  <a:schemeClr val="tx1"/>
                </a:solidFill>
                <a:effectLst/>
                <a:latin typeface="+mn-lt"/>
                <a:ea typeface="+mn-ea"/>
                <a:cs typeface="+mn-cs"/>
              </a:rPr>
              <a:t>e. documented consultations.</a:t>
            </a:r>
          </a:p>
          <a:p>
            <a:endParaRPr lang="en-US" dirty="0" smtClean="0"/>
          </a:p>
          <a:p>
            <a:r>
              <a:rPr lang="en-US" sz="1200" kern="1200" dirty="0" smtClean="0">
                <a:solidFill>
                  <a:schemeClr val="tx1"/>
                </a:solidFill>
                <a:effectLst/>
                <a:latin typeface="+mn-lt"/>
                <a:ea typeface="+mn-ea"/>
                <a:cs typeface="+mn-cs"/>
              </a:rPr>
              <a:t>. When the resident nears their discharge goals, the interdisciplinary team will gather the information needed for post-discharge care and complete a discharge summary. Each member of the interdisciplinary team involved in the resident’s care will contribute to the summary. </a:t>
            </a:r>
            <a:r>
              <a:rPr lang="en-US" sz="1200" b="1" i="1" kern="1200" dirty="0" smtClean="0">
                <a:solidFill>
                  <a:schemeClr val="tx1"/>
                </a:solidFill>
                <a:effectLst/>
                <a:latin typeface="+mn-lt"/>
                <a:ea typeface="+mn-ea"/>
                <a:cs typeface="+mn-cs"/>
              </a:rPr>
              <a:t>(Insert facility specific process)</a:t>
            </a:r>
            <a:r>
              <a:rPr lang="en-US" sz="1200" kern="1200" dirty="0" smtClean="0">
                <a:solidFill>
                  <a:schemeClr val="tx1"/>
                </a:solidFill>
                <a:effectLst/>
                <a:latin typeface="+mn-lt"/>
                <a:ea typeface="+mn-ea"/>
                <a:cs typeface="+mn-cs"/>
              </a:rPr>
              <a:t> The summary will include, but is not limited to, the following components: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for the transfer or discharge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 the reason for transfer or discharge and disposition location</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the entity to which the resident is being discharged is another skilled nursing facility, evaluate the extent to which the discharge summary and the resident’s physician verify the discharge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Recapitulation of stay which that includes, but is not limited to, the following: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resident’s diagnoses and conditions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course of their illness and treatment in the facility</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follow-up care and post-discharge medical and non-medical services as identified in the Discharge Plan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Pertinent lab</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diagnostic test and results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Documented consultations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Physician verification for discharge and/or transfer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a return to the community, identify if the resident trigged the CAA for return to community referral</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pertinent information for continuing care, which includes:</a:t>
            </a:r>
            <a:endParaRPr lang="en-US" sz="1100" kern="1200" dirty="0" smtClean="0">
              <a:solidFill>
                <a:schemeClr val="tx1"/>
              </a:solidFill>
              <a:effectLst/>
              <a:latin typeface="+mn-lt"/>
              <a:ea typeface="+mn-ea"/>
              <a:cs typeface="+mn-cs"/>
            </a:endParaRPr>
          </a:p>
          <a:p>
            <a:pPr lvl="2"/>
            <a:r>
              <a:rPr lang="en-US" sz="1200" b="1" i="1" kern="1200" dirty="0" smtClean="0">
                <a:solidFill>
                  <a:schemeClr val="tx1"/>
                </a:solidFill>
                <a:effectLst/>
                <a:latin typeface="+mn-lt"/>
                <a:ea typeface="+mn-ea"/>
                <a:cs typeface="+mn-cs"/>
              </a:rPr>
              <a:t>(Insert facility specific information listed here based upon facility Discharge Summary tool) </a:t>
            </a:r>
            <a:endParaRPr lang="en-US" sz="11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434567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effectLst/>
                <a:latin typeface="+mn-lt"/>
                <a:ea typeface="+mn-ea"/>
                <a:cs typeface="+mn-cs"/>
              </a:rPr>
              <a:t>Once</a:t>
            </a:r>
            <a:r>
              <a:rPr lang="en-US" sz="1200" kern="1200" baseline="0" dirty="0">
                <a:solidFill>
                  <a:schemeClr val="tx1"/>
                </a:solidFill>
                <a:effectLst/>
                <a:latin typeface="+mn-lt"/>
                <a:ea typeface="+mn-ea"/>
                <a:cs typeface="+mn-cs"/>
              </a:rPr>
              <a:t> again, t</a:t>
            </a:r>
            <a:r>
              <a:rPr lang="en-US" sz="1200" kern="1200" dirty="0">
                <a:solidFill>
                  <a:schemeClr val="tx1"/>
                </a:solidFill>
                <a:effectLst/>
                <a:latin typeface="+mn-lt"/>
                <a:ea typeface="+mn-ea"/>
                <a:cs typeface="+mn-cs"/>
              </a:rPr>
              <a:t>he summary will include a recapitulation of stay which contains, at least:</a:t>
            </a:r>
          </a:p>
          <a:p>
            <a:r>
              <a:rPr lang="en-US" sz="1200" kern="1200" dirty="0">
                <a:solidFill>
                  <a:schemeClr val="tx1"/>
                </a:solidFill>
                <a:effectLst/>
                <a:latin typeface="+mn-lt"/>
                <a:ea typeface="+mn-ea"/>
                <a:cs typeface="+mn-cs"/>
              </a:rPr>
              <a:t>a. the resident’s diagnoses and conditions,</a:t>
            </a:r>
          </a:p>
          <a:p>
            <a:r>
              <a:rPr lang="en-US" sz="1200" kern="1200" dirty="0">
                <a:solidFill>
                  <a:schemeClr val="tx1"/>
                </a:solidFill>
                <a:effectLst/>
                <a:latin typeface="+mn-lt"/>
                <a:ea typeface="+mn-ea"/>
                <a:cs typeface="+mn-cs"/>
              </a:rPr>
              <a:t>b. the course of their illness and </a:t>
            </a:r>
          </a:p>
          <a:p>
            <a:r>
              <a:rPr lang="en-US" sz="1200" kern="1200" dirty="0">
                <a:solidFill>
                  <a:schemeClr val="tx1"/>
                </a:solidFill>
                <a:effectLst/>
                <a:latin typeface="+mn-lt"/>
                <a:ea typeface="+mn-ea"/>
                <a:cs typeface="+mn-cs"/>
              </a:rPr>
              <a:t>c. treatment or therapy in the facility, </a:t>
            </a:r>
          </a:p>
          <a:p>
            <a:r>
              <a:rPr lang="en-US" sz="1200" kern="1200" dirty="0">
                <a:solidFill>
                  <a:schemeClr val="tx1"/>
                </a:solidFill>
                <a:effectLst/>
                <a:latin typeface="+mn-lt"/>
                <a:ea typeface="+mn-ea"/>
                <a:cs typeface="+mn-cs"/>
              </a:rPr>
              <a:t>d. pertinent lab and other diagnostic test results and </a:t>
            </a:r>
          </a:p>
          <a:p>
            <a:r>
              <a:rPr lang="en-US" sz="1200" kern="1200" dirty="0">
                <a:solidFill>
                  <a:schemeClr val="tx1"/>
                </a:solidFill>
                <a:effectLst/>
                <a:latin typeface="+mn-lt"/>
                <a:ea typeface="+mn-ea"/>
                <a:cs typeface="+mn-cs"/>
              </a:rPr>
              <a:t>e. documented consultations.</a:t>
            </a:r>
          </a:p>
          <a:p>
            <a:endParaRPr lang="en-US" dirty="0" smtClean="0"/>
          </a:p>
          <a:p>
            <a:r>
              <a:rPr lang="en-US" sz="1200" kern="1200" dirty="0" smtClean="0">
                <a:solidFill>
                  <a:schemeClr val="tx1"/>
                </a:solidFill>
                <a:effectLst/>
                <a:latin typeface="+mn-lt"/>
                <a:ea typeface="+mn-ea"/>
                <a:cs typeface="+mn-cs"/>
              </a:rPr>
              <a:t>. When the resident nears their discharge goals, the interdisciplinary team will gather the information needed for post-discharge care and complete a discharge summary. Each member of the interdisciplinary team involved in the resident’s care will contribute to the summary. </a:t>
            </a:r>
            <a:r>
              <a:rPr lang="en-US" sz="1200" b="1" i="1" kern="1200" dirty="0" smtClean="0">
                <a:solidFill>
                  <a:schemeClr val="tx1"/>
                </a:solidFill>
                <a:effectLst/>
                <a:latin typeface="+mn-lt"/>
                <a:ea typeface="+mn-ea"/>
                <a:cs typeface="+mn-cs"/>
              </a:rPr>
              <a:t>(Insert facility specific process)</a:t>
            </a:r>
            <a:r>
              <a:rPr lang="en-US" sz="1200" kern="1200" dirty="0" smtClean="0">
                <a:solidFill>
                  <a:schemeClr val="tx1"/>
                </a:solidFill>
                <a:effectLst/>
                <a:latin typeface="+mn-lt"/>
                <a:ea typeface="+mn-ea"/>
                <a:cs typeface="+mn-cs"/>
              </a:rPr>
              <a:t> The summary will include, but is not limited to, the following components: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for the transfer or discharge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 the reason for transfer or discharge and disposition location</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the entity to which the resident is being discharged is another skilled nursing facility, evaluate the extent to which the discharge summary and the resident’s physician verify the discharge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Recapitulation of stay which that includes, but is not limited to, the following: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resident’s diagnoses and conditions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course of their illness and treatment in the facility</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follow-up care and post-discharge medical and non-medical services as identified in the Discharge Plan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Pertinent lab</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diagnostic test and results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Documented consultations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Physician verification for discharge and/or transfer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a return to the community, identify if the resident trigged the CAA for return to community referral</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pertinent information for continuing care, which includes:</a:t>
            </a:r>
            <a:endParaRPr lang="en-US" sz="1100" kern="1200" dirty="0" smtClean="0">
              <a:solidFill>
                <a:schemeClr val="tx1"/>
              </a:solidFill>
              <a:effectLst/>
              <a:latin typeface="+mn-lt"/>
              <a:ea typeface="+mn-ea"/>
              <a:cs typeface="+mn-cs"/>
            </a:endParaRPr>
          </a:p>
          <a:p>
            <a:pPr lvl="2"/>
            <a:r>
              <a:rPr lang="en-US" sz="1200" b="1" i="1" kern="1200" dirty="0" smtClean="0">
                <a:solidFill>
                  <a:schemeClr val="tx1"/>
                </a:solidFill>
                <a:effectLst/>
                <a:latin typeface="+mn-lt"/>
                <a:ea typeface="+mn-ea"/>
                <a:cs typeface="+mn-cs"/>
              </a:rPr>
              <a:t>(Insert facility specific information listed here based upon facility Discharge Summary tool) </a:t>
            </a:r>
            <a:endParaRPr lang="en-US" sz="11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505990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effectLst/>
                <a:latin typeface="+mn-lt"/>
                <a:ea typeface="+mn-ea"/>
                <a:cs typeface="+mn-cs"/>
              </a:rPr>
              <a:t>Once</a:t>
            </a:r>
            <a:r>
              <a:rPr lang="en-US" sz="1200" kern="1200" baseline="0" dirty="0">
                <a:solidFill>
                  <a:schemeClr val="tx1"/>
                </a:solidFill>
                <a:effectLst/>
                <a:latin typeface="+mn-lt"/>
                <a:ea typeface="+mn-ea"/>
                <a:cs typeface="+mn-cs"/>
              </a:rPr>
              <a:t> again, t</a:t>
            </a:r>
            <a:r>
              <a:rPr lang="en-US" sz="1200" kern="1200" dirty="0">
                <a:solidFill>
                  <a:schemeClr val="tx1"/>
                </a:solidFill>
                <a:effectLst/>
                <a:latin typeface="+mn-lt"/>
                <a:ea typeface="+mn-ea"/>
                <a:cs typeface="+mn-cs"/>
              </a:rPr>
              <a:t>he summary will include a recapitulation of stay which contains, at least:</a:t>
            </a:r>
          </a:p>
          <a:p>
            <a:r>
              <a:rPr lang="en-US" sz="1200" kern="1200" dirty="0">
                <a:solidFill>
                  <a:schemeClr val="tx1"/>
                </a:solidFill>
                <a:effectLst/>
                <a:latin typeface="+mn-lt"/>
                <a:ea typeface="+mn-ea"/>
                <a:cs typeface="+mn-cs"/>
              </a:rPr>
              <a:t>a. the resident’s diagnoses and conditions,</a:t>
            </a:r>
          </a:p>
          <a:p>
            <a:r>
              <a:rPr lang="en-US" sz="1200" kern="1200" dirty="0">
                <a:solidFill>
                  <a:schemeClr val="tx1"/>
                </a:solidFill>
                <a:effectLst/>
                <a:latin typeface="+mn-lt"/>
                <a:ea typeface="+mn-ea"/>
                <a:cs typeface="+mn-cs"/>
              </a:rPr>
              <a:t>b. the course of their illness and </a:t>
            </a:r>
          </a:p>
          <a:p>
            <a:r>
              <a:rPr lang="en-US" sz="1200" kern="1200" dirty="0">
                <a:solidFill>
                  <a:schemeClr val="tx1"/>
                </a:solidFill>
                <a:effectLst/>
                <a:latin typeface="+mn-lt"/>
                <a:ea typeface="+mn-ea"/>
                <a:cs typeface="+mn-cs"/>
              </a:rPr>
              <a:t>c. treatment or therapy in the facility, </a:t>
            </a:r>
          </a:p>
          <a:p>
            <a:r>
              <a:rPr lang="en-US" sz="1200" kern="1200" dirty="0">
                <a:solidFill>
                  <a:schemeClr val="tx1"/>
                </a:solidFill>
                <a:effectLst/>
                <a:latin typeface="+mn-lt"/>
                <a:ea typeface="+mn-ea"/>
                <a:cs typeface="+mn-cs"/>
              </a:rPr>
              <a:t>d. pertinent lab and other diagnostic test results and </a:t>
            </a:r>
          </a:p>
          <a:p>
            <a:r>
              <a:rPr lang="en-US" sz="1200" kern="1200" dirty="0">
                <a:solidFill>
                  <a:schemeClr val="tx1"/>
                </a:solidFill>
                <a:effectLst/>
                <a:latin typeface="+mn-lt"/>
                <a:ea typeface="+mn-ea"/>
                <a:cs typeface="+mn-cs"/>
              </a:rPr>
              <a:t>e. documented consultations.</a:t>
            </a:r>
          </a:p>
          <a:p>
            <a:endParaRPr lang="en-US" dirty="0" smtClean="0"/>
          </a:p>
          <a:p>
            <a:r>
              <a:rPr lang="en-US" sz="1200" kern="1200" dirty="0" smtClean="0">
                <a:solidFill>
                  <a:schemeClr val="tx1"/>
                </a:solidFill>
                <a:effectLst/>
                <a:latin typeface="+mn-lt"/>
                <a:ea typeface="+mn-ea"/>
                <a:cs typeface="+mn-cs"/>
              </a:rPr>
              <a:t>. When the resident nears their discharge goals, the interdisciplinary team will gather the information needed for post-discharge care and complete a discharge summary. Each member of the interdisciplinary team involved in the resident’s care will contribute to the summary. </a:t>
            </a:r>
            <a:r>
              <a:rPr lang="en-US" sz="1200" b="1" i="1" kern="1200" dirty="0" smtClean="0">
                <a:solidFill>
                  <a:schemeClr val="tx1"/>
                </a:solidFill>
                <a:effectLst/>
                <a:latin typeface="+mn-lt"/>
                <a:ea typeface="+mn-ea"/>
                <a:cs typeface="+mn-cs"/>
              </a:rPr>
              <a:t>(Insert facility specific process)</a:t>
            </a:r>
            <a:r>
              <a:rPr lang="en-US" sz="1200" kern="1200" dirty="0" smtClean="0">
                <a:solidFill>
                  <a:schemeClr val="tx1"/>
                </a:solidFill>
                <a:effectLst/>
                <a:latin typeface="+mn-lt"/>
                <a:ea typeface="+mn-ea"/>
                <a:cs typeface="+mn-cs"/>
              </a:rPr>
              <a:t> The summary will include, but is not limited to, the following components: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for the transfer or discharge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 the reason for transfer or discharge and disposition location</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the entity to which the resident is being discharged is another skilled nursing facility, evaluate the extent to which the discharge summary and the resident’s physician verify the discharge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Recapitulation of stay which that includes, but is not limited to, the following: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resident’s diagnoses and conditions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course of their illness and treatment in the facility</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follow-up care and post-discharge medical and non-medical services as identified in the Discharge Plan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Pertinent lab</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diagnostic test and results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Documented consultations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Physician verification for discharge and/or transfer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a return to the community, identify if the resident trigged the CAA for return to community referral</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 pertinent information for continuing care, which includes:</a:t>
            </a:r>
            <a:endParaRPr lang="en-US" sz="1100" kern="1200" dirty="0" smtClean="0">
              <a:solidFill>
                <a:schemeClr val="tx1"/>
              </a:solidFill>
              <a:effectLst/>
              <a:latin typeface="+mn-lt"/>
              <a:ea typeface="+mn-ea"/>
              <a:cs typeface="+mn-cs"/>
            </a:endParaRPr>
          </a:p>
          <a:p>
            <a:pPr lvl="2"/>
            <a:r>
              <a:rPr lang="en-US" sz="1200" b="1" i="1" kern="1200" dirty="0" smtClean="0">
                <a:solidFill>
                  <a:schemeClr val="tx1"/>
                </a:solidFill>
                <a:effectLst/>
                <a:latin typeface="+mn-lt"/>
                <a:ea typeface="+mn-ea"/>
                <a:cs typeface="+mn-cs"/>
              </a:rPr>
              <a:t>(Insert facility specific information listed here based upon facility Discharge Summary tool) </a:t>
            </a:r>
            <a:endParaRPr lang="en-US" sz="11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713263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Notify the attending provider for clarification of medication orders if there are discrepancies identified in the reconciliation, prior to releasing post-discharge medication information</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Medication reconciliation will be completed comparing pre-discharge and post-discharge medications, including over the counter and prescribed medications. </a:t>
            </a:r>
          </a:p>
          <a:p>
            <a:pPr lvl="0"/>
            <a:r>
              <a:rPr lang="en-US" sz="1200" kern="1200" dirty="0" smtClean="0">
                <a:solidFill>
                  <a:schemeClr val="tx1"/>
                </a:solidFill>
                <a:effectLst/>
                <a:latin typeface="+mn-lt"/>
                <a:ea typeface="+mn-ea"/>
                <a:cs typeface="+mn-cs"/>
              </a:rPr>
              <a:t>Provide listing of medications per order, correlating diagnosis and education as indicated</a:t>
            </a:r>
          </a:p>
          <a:p>
            <a:pPr lvl="0"/>
            <a:r>
              <a:rPr lang="en-US" sz="1200" kern="1200" dirty="0" smtClean="0">
                <a:solidFill>
                  <a:schemeClr val="tx1"/>
                </a:solidFill>
                <a:effectLst/>
                <a:latin typeface="+mn-lt"/>
                <a:ea typeface="+mn-ea"/>
                <a:cs typeface="+mn-cs"/>
              </a:rPr>
              <a:t>Notify the attending provider for clarification of medication orders if there are discrepancies identified in the reconciliation, prior to releasing post-discharge medication information.</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17</a:t>
            </a:fld>
            <a:endParaRPr lang="en-US"/>
          </a:p>
        </p:txBody>
      </p:sp>
    </p:spTree>
    <p:extLst>
      <p:ext uri="{BB962C8B-B14F-4D97-AF65-F5344CB8AC3E}">
        <p14:creationId xmlns:p14="http://schemas.microsoft.com/office/powerpoint/2010/main" val="1813610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The resident will consent to release of the final discharge summary to post-discharge care givers.</a:t>
            </a:r>
          </a:p>
          <a:p>
            <a:r>
              <a:rPr lang="en-US" sz="1200" kern="1200" dirty="0">
                <a:solidFill>
                  <a:schemeClr val="tx1"/>
                </a:solidFill>
                <a:effectLst/>
                <a:latin typeface="+mn-lt"/>
                <a:ea typeface="+mn-ea"/>
                <a:cs typeface="+mn-cs"/>
              </a:rPr>
              <a:t>b. Document the resident’s consent in the medical record</a:t>
            </a:r>
          </a:p>
          <a:p>
            <a:r>
              <a:rPr lang="en-US" sz="1200" kern="1200" dirty="0">
                <a:solidFill>
                  <a:schemeClr val="tx1"/>
                </a:solidFill>
                <a:effectLst/>
                <a:latin typeface="+mn-lt"/>
                <a:ea typeface="+mn-ea"/>
                <a:cs typeface="+mn-cs"/>
              </a:rPr>
              <a:t>c. Record the documents released to post-discharge care providers and the date of release. </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19</a:t>
            </a:fld>
            <a:endParaRPr lang="en-US"/>
          </a:p>
        </p:txBody>
      </p:sp>
    </p:spTree>
    <p:extLst>
      <p:ext uri="{BB962C8B-B14F-4D97-AF65-F5344CB8AC3E}">
        <p14:creationId xmlns:p14="http://schemas.microsoft.com/office/powerpoint/2010/main" val="1073321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20</a:t>
            </a:fld>
            <a:endParaRPr lang="en-US"/>
          </a:p>
        </p:txBody>
      </p:sp>
    </p:spTree>
    <p:extLst>
      <p:ext uri="{BB962C8B-B14F-4D97-AF65-F5344CB8AC3E}">
        <p14:creationId xmlns:p14="http://schemas.microsoft.com/office/powerpoint/2010/main" val="30005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a:t>
            </a:r>
            <a:r>
              <a:rPr lang="en-US" sz="1200" kern="1200" baseline="0" dirty="0">
                <a:solidFill>
                  <a:schemeClr val="tx1"/>
                </a:solidFill>
                <a:latin typeface="+mn-lt"/>
                <a:ea typeface="+mn-ea"/>
                <a:cs typeface="+mn-cs"/>
              </a:rPr>
              <a:t> Federal regulations require facilities to complete a discharge summary.  We are going to talk about the requirements, contents and how to use the information for continuity of care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2195990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All facility staff will need to have a good understanding of what items need to be included in the discharge summary, how to utilize the information to communicate to caregivers when resident is discharged and requirements for documentation in the resident medical record. </a:t>
            </a:r>
          </a:p>
          <a:p>
            <a:r>
              <a:rPr lang="en-US" baseline="0" dirty="0"/>
              <a:t>Inform – Nursing and Social Services will collaborate together to ensure that adequate care information, a recapitulation of resident stay, medication reconciliation and care directions are documented in the summary and communicated with consent of the resident</a:t>
            </a:r>
          </a:p>
          <a:p>
            <a:r>
              <a:rPr lang="en-US" baseline="0" dirty="0"/>
              <a:t>Limitations and Concerns – Limitations and concerns include potential lack of discharge planning beginning at admission, comprehensive assessment information not considered in the discharge plan of care and preparation and medication reconciliation not completed at times during transitions of care</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21</a:t>
            </a:fld>
            <a:endParaRPr lang="en-US"/>
          </a:p>
        </p:txBody>
      </p:sp>
    </p:spTree>
    <p:extLst>
      <p:ext uri="{BB962C8B-B14F-4D97-AF65-F5344CB8AC3E}">
        <p14:creationId xmlns:p14="http://schemas.microsoft.com/office/powerpoint/2010/main" val="24573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summary will include a recapitulation of stay which contains, at least:</a:t>
            </a:r>
          </a:p>
          <a:p>
            <a:r>
              <a:rPr lang="en-US" sz="1200" kern="1200" dirty="0">
                <a:solidFill>
                  <a:schemeClr val="tx1"/>
                </a:solidFill>
                <a:effectLst/>
                <a:latin typeface="+mn-lt"/>
                <a:ea typeface="+mn-ea"/>
                <a:cs typeface="+mn-cs"/>
              </a:rPr>
              <a:t>a. the resident’s diagnoses and conditions,</a:t>
            </a:r>
          </a:p>
          <a:p>
            <a:r>
              <a:rPr lang="en-US" sz="1200" kern="1200" dirty="0">
                <a:solidFill>
                  <a:schemeClr val="tx1"/>
                </a:solidFill>
                <a:effectLst/>
                <a:latin typeface="+mn-lt"/>
                <a:ea typeface="+mn-ea"/>
                <a:cs typeface="+mn-cs"/>
              </a:rPr>
              <a:t>b. the course of their illness and </a:t>
            </a:r>
          </a:p>
          <a:p>
            <a:r>
              <a:rPr lang="en-US" sz="1200" kern="1200" dirty="0">
                <a:solidFill>
                  <a:schemeClr val="tx1"/>
                </a:solidFill>
                <a:effectLst/>
                <a:latin typeface="+mn-lt"/>
                <a:ea typeface="+mn-ea"/>
                <a:cs typeface="+mn-cs"/>
              </a:rPr>
              <a:t>c. treatment or therapy in the facility, </a:t>
            </a:r>
          </a:p>
          <a:p>
            <a:r>
              <a:rPr lang="en-US" sz="1200" kern="1200" dirty="0">
                <a:solidFill>
                  <a:schemeClr val="tx1"/>
                </a:solidFill>
                <a:effectLst/>
                <a:latin typeface="+mn-lt"/>
                <a:ea typeface="+mn-ea"/>
                <a:cs typeface="+mn-cs"/>
              </a:rPr>
              <a:t>d. pertinent lab and other diagnostic test results and </a:t>
            </a:r>
          </a:p>
          <a:p>
            <a:r>
              <a:rPr lang="en-US" sz="1200" kern="1200" dirty="0">
                <a:solidFill>
                  <a:schemeClr val="tx1"/>
                </a:solidFill>
                <a:effectLst/>
                <a:latin typeface="+mn-lt"/>
                <a:ea typeface="+mn-ea"/>
                <a:cs typeface="+mn-cs"/>
              </a:rPr>
              <a:t>e. documented consultations.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4123395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23</a:t>
            </a:fld>
            <a:endParaRPr lang="en-US"/>
          </a:p>
        </p:txBody>
      </p:sp>
    </p:spTree>
    <p:extLst>
      <p:ext uri="{BB962C8B-B14F-4D97-AF65-F5344CB8AC3E}">
        <p14:creationId xmlns:p14="http://schemas.microsoft.com/office/powerpoint/2010/main" val="526058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purposes of this education, we will refer to the regulations for </a:t>
            </a:r>
            <a:r>
              <a:rPr lang="en-US" dirty="0" smtClean="0"/>
              <a:t>resident</a:t>
            </a:r>
            <a:r>
              <a:rPr lang="en-US" baseline="0" dirty="0" smtClean="0"/>
              <a:t> Discharge Summary and our roles and responsibilities.  </a:t>
            </a:r>
            <a:endParaRPr lang="en-US" baseline="0" dirty="0"/>
          </a:p>
          <a:p>
            <a:endParaRPr lang="en-US" dirty="0"/>
          </a:p>
          <a:p>
            <a:r>
              <a:rPr lang="en-US" dirty="0"/>
              <a:t>The regulations:</a:t>
            </a:r>
          </a:p>
          <a:p>
            <a:r>
              <a:rPr lang="en-US" dirty="0"/>
              <a:t>Nursing homes that accept payments from Medicare and Medicaid must meet minimum standards for the</a:t>
            </a:r>
            <a:r>
              <a:rPr lang="en-US" baseline="0" dirty="0"/>
              <a:t> quality of the care and services they provide.  Today’s training will discuss the updated federal regulations related to abuse.  </a:t>
            </a:r>
          </a:p>
          <a:p>
            <a:endParaRPr lang="en-US" baseline="0" dirty="0"/>
          </a:p>
          <a:p>
            <a:r>
              <a:rPr lang="en-US" baseline="0" dirty="0"/>
              <a:t>The federal regulations were rewritten in 2016 for the first time since 1991 – the updates were completed in order to modernize the language and reflect changes that have happened in care, resident populations and quality standards.</a:t>
            </a:r>
          </a:p>
          <a:p>
            <a:endParaRPr lang="en-US" baseline="0" dirty="0"/>
          </a:p>
          <a:p>
            <a:r>
              <a:rPr lang="en-US" baseline="0" dirty="0"/>
              <a:t>The changes are being called the “Mega-Rule” because there are over 700 pages of regulations. There are three phases of implementation: Phase 1 was effective November 28, 2016, phase 2 is effective November 28, 2017 and phase 3 is effective on November 28, 2019.</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3</a:t>
            </a:fld>
            <a:endParaRPr lang="en-US"/>
          </a:p>
        </p:txBody>
      </p:sp>
    </p:spTree>
    <p:extLst>
      <p:ext uri="{BB962C8B-B14F-4D97-AF65-F5344CB8AC3E}">
        <p14:creationId xmlns:p14="http://schemas.microsoft.com/office/powerpoint/2010/main" val="123604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a:t>
            </a:r>
            <a:r>
              <a:rPr lang="en-US" baseline="0" dirty="0" smtClean="0"/>
              <a:t>updates to the regulations through this training  </a:t>
            </a:r>
            <a:r>
              <a:rPr lang="en-US" baseline="0" dirty="0"/>
              <a:t>and </a:t>
            </a:r>
            <a:r>
              <a:rPr lang="en-US" baseline="0" dirty="0" smtClean="0"/>
              <a:t>discharge summary policy.  </a:t>
            </a:r>
            <a:r>
              <a:rPr lang="en-US" baseline="0" dirty="0"/>
              <a:t>Todays training will walk us through the changes and our roles and responsibilities. </a:t>
            </a:r>
          </a:p>
          <a:p>
            <a:r>
              <a:rPr lang="en-US" baseline="0" dirty="0"/>
              <a:t>Inform – </a:t>
            </a:r>
            <a:r>
              <a:rPr lang="en-US" baseline="0" dirty="0" smtClean="0"/>
              <a:t>how we completed the summary and </a:t>
            </a:r>
            <a:endParaRPr lang="en-US" baseline="0" dirty="0"/>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4</a:t>
            </a:fld>
            <a:endParaRPr lang="en-US"/>
          </a:p>
        </p:txBody>
      </p:sp>
    </p:spTree>
    <p:extLst>
      <p:ext uri="{BB962C8B-B14F-4D97-AF65-F5344CB8AC3E}">
        <p14:creationId xmlns:p14="http://schemas.microsoft.com/office/powerpoint/2010/main" val="2351623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we are going to address the requirements</a:t>
            </a:r>
            <a:r>
              <a:rPr lang="en-US" baseline="0" dirty="0"/>
              <a:t> for facilities develop a discharge summary consistent with the items outlined in the regulatory requirements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2358265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Recapitulation </a:t>
            </a:r>
            <a:r>
              <a:rPr lang="en-US" dirty="0"/>
              <a:t>means a summary of</a:t>
            </a:r>
            <a:r>
              <a:rPr lang="en-US" baseline="0" dirty="0"/>
              <a:t> what has transpired during the resident stay.  It needs to be concise and cover the series of events and should discuss the progress, participation and resident response to all care and services as well as </a:t>
            </a:r>
            <a:r>
              <a:rPr lang="en-US" baseline="0" dirty="0" smtClean="0"/>
              <a:t>diagnostics </a:t>
            </a:r>
            <a:r>
              <a:rPr lang="en-US" baseline="0" dirty="0"/>
              <a:t>and other professional consultation reports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3613610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Paragraph (b)(1) of § 483.20 discusses</a:t>
            </a:r>
            <a:r>
              <a:rPr lang="en-US" baseline="0" dirty="0"/>
              <a:t> the Resident Assessment Instrument—discussing the comprehensive assessment of a resident’s needs, strengths, goals, life history and preferences as well as discharge planning</a:t>
            </a:r>
          </a:p>
          <a:p>
            <a:r>
              <a:rPr lang="en-US" baseline="0" dirty="0"/>
              <a:t>**Discharge planning should begin on the day of admission—repetition and ongoing teaching and learning will help residents with success at discharge.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a:t>
            </a:fld>
            <a:endParaRPr lang="en-US"/>
          </a:p>
        </p:txBody>
      </p:sp>
    </p:spTree>
    <p:extLst>
      <p:ext uri="{BB962C8B-B14F-4D97-AF65-F5344CB8AC3E}">
        <p14:creationId xmlns:p14="http://schemas.microsoft.com/office/powerpoint/2010/main" val="329735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a:t>
            </a:r>
            <a:r>
              <a:rPr lang="en-US" baseline="0" dirty="0"/>
              <a:t> facility system for proof of documentation for medication reconciliation:</a:t>
            </a:r>
          </a:p>
          <a:p>
            <a:r>
              <a:rPr lang="en-US" baseline="0" dirty="0"/>
              <a:t>INTERACT has a worksheet</a:t>
            </a:r>
          </a:p>
          <a:p>
            <a:r>
              <a:rPr lang="en-US" baseline="0" dirty="0" err="1"/>
              <a:t>AMDA</a:t>
            </a:r>
            <a:r>
              <a:rPr lang="en-US" baseline="0" dirty="0"/>
              <a:t> has resources as well in their Clinical Practice Guideline on “Transitions of Care”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8</a:t>
            </a:fld>
            <a:endParaRPr lang="en-US"/>
          </a:p>
        </p:txBody>
      </p:sp>
    </p:spTree>
    <p:extLst>
      <p:ext uri="{BB962C8B-B14F-4D97-AF65-F5344CB8AC3E}">
        <p14:creationId xmlns:p14="http://schemas.microsoft.com/office/powerpoint/2010/main" val="3839787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why it is so important to have a plan from admission—for facility staff, therapy and others to ensure a safe and successful transition of care.  Arrangements will need to be made in advance for follow up support, management and health care assistance.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9</a:t>
            </a:fld>
            <a:endParaRPr lang="en-US"/>
          </a:p>
        </p:txBody>
      </p:sp>
    </p:spTree>
    <p:extLst>
      <p:ext uri="{BB962C8B-B14F-4D97-AF65-F5344CB8AC3E}">
        <p14:creationId xmlns:p14="http://schemas.microsoft.com/office/powerpoint/2010/main" val="375561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2/8/2017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2/8/2017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2/8/2017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hyperlink" Target="https://www.federalregister.gov/documents/2016/10/04/2016-23503/medicare-and-medicaid-programs-reform-of-requirements-for-long-term-care-facilities" TargetMode="Externa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SurveyCertificationGenInfo/Downloads/Survey-and-Cert-Letter-17-07.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sz="6600" b="1" dirty="0">
                <a:solidFill>
                  <a:schemeClr val="bg1"/>
                </a:solidFill>
              </a:rPr>
              <a:t>Discharge Summary</a:t>
            </a:r>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7405" y="3845525"/>
            <a:ext cx="3048000" cy="2033016"/>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 - Facility </a:t>
            </a:r>
            <a:r>
              <a:rPr lang="en-US" b="1" dirty="0"/>
              <a:t>Policy</a:t>
            </a:r>
            <a:endParaRPr lang="en-US" dirty="0"/>
          </a:p>
        </p:txBody>
      </p:sp>
      <p:sp>
        <p:nvSpPr>
          <p:cNvPr id="3" name="Content Placeholder 2"/>
          <p:cNvSpPr>
            <a:spLocks noGrp="1"/>
          </p:cNvSpPr>
          <p:nvPr>
            <p:ph idx="1"/>
          </p:nvPr>
        </p:nvSpPr>
        <p:spPr/>
        <p:txBody>
          <a:bodyPr>
            <a:normAutofit/>
          </a:bodyPr>
          <a:lstStyle/>
          <a:p>
            <a:r>
              <a:rPr lang="en-US" dirty="0"/>
              <a:t> It is the policy of this facility that residents who have a planned discharge from the facility will have a completed discharge plan and recapitulation of stay completed to facilitate continuity of care after discharge.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3800" y="4572000"/>
            <a:ext cx="1992007" cy="1350581"/>
          </a:xfrm>
          <a:prstGeom prst="rect">
            <a:avLst/>
          </a:prstGeom>
        </p:spPr>
      </p:pic>
    </p:spTree>
    <p:extLst>
      <p:ext uri="{BB962C8B-B14F-4D97-AF65-F5344CB8AC3E}">
        <p14:creationId xmlns:p14="http://schemas.microsoft.com/office/powerpoint/2010/main" val="1515169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Facility Policy</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dirty="0"/>
              <a:t>A comprehensive discharge summary will describe for the next provider the resident’s course of stay, medical conditions and diagnoses, the results of relevant laboratory and other diagnostic testing completed in the facility, consultations completed in the facility and medications prescribed at discharge</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0" y="5099716"/>
            <a:ext cx="1524000" cy="1016508"/>
          </a:xfrm>
          <a:prstGeom prst="rect">
            <a:avLst/>
          </a:prstGeom>
        </p:spPr>
      </p:pic>
    </p:spTree>
    <p:extLst>
      <p:ext uri="{BB962C8B-B14F-4D97-AF65-F5344CB8AC3E}">
        <p14:creationId xmlns:p14="http://schemas.microsoft.com/office/powerpoint/2010/main" val="2742811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Facility Policy</a:t>
            </a:r>
            <a:endParaRPr lang="en-US" dirty="0"/>
          </a:p>
        </p:txBody>
      </p:sp>
      <p:sp>
        <p:nvSpPr>
          <p:cNvPr id="3" name="Content Placeholder 2"/>
          <p:cNvSpPr>
            <a:spLocks noGrp="1"/>
          </p:cNvSpPr>
          <p:nvPr>
            <p:ph idx="1"/>
          </p:nvPr>
        </p:nvSpPr>
        <p:spPr/>
        <p:txBody>
          <a:bodyPr>
            <a:normAutofit/>
          </a:bodyPr>
          <a:lstStyle/>
          <a:p>
            <a:r>
              <a:rPr lang="en-US" dirty="0"/>
              <a:t>The objective of the discharge summary policy and procedure is to provide a framework for the completion of relevant documents to be shared with post-discharge care providers, the resident and the care givers at home.</a:t>
            </a:r>
          </a:p>
          <a:p>
            <a:pPr marL="0" indent="0">
              <a:buNone/>
            </a:pPr>
            <a:r>
              <a:rPr lang="en-US" dirty="0"/>
              <a:t> </a:t>
            </a:r>
          </a:p>
          <a:p>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419600"/>
            <a:ext cx="1981200" cy="1321460"/>
          </a:xfrm>
          <a:prstGeom prst="rect">
            <a:avLst/>
          </a:prstGeom>
        </p:spPr>
      </p:pic>
    </p:spTree>
    <p:extLst>
      <p:ext uri="{BB962C8B-B14F-4D97-AF65-F5344CB8AC3E}">
        <p14:creationId xmlns:p14="http://schemas.microsoft.com/office/powerpoint/2010/main" val="1855214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 - Procedure</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Discharge Decided</a:t>
            </a:r>
          </a:p>
          <a:p>
            <a:pPr marL="514350" indent="-514350">
              <a:buAutoNum type="arabicPeriod"/>
            </a:pPr>
            <a:r>
              <a:rPr lang="en-US" dirty="0" smtClean="0"/>
              <a:t>Interdisciplinary </a:t>
            </a:r>
            <a:r>
              <a:rPr lang="en-US" dirty="0"/>
              <a:t>team (IDT</a:t>
            </a:r>
            <a:r>
              <a:rPr lang="en-US" dirty="0" smtClean="0"/>
              <a:t>)</a:t>
            </a:r>
          </a:p>
          <a:p>
            <a:pPr marL="514350" indent="-514350">
              <a:buAutoNum type="arabicPeriod"/>
            </a:pPr>
            <a:r>
              <a:rPr lang="en-US" dirty="0" smtClean="0"/>
              <a:t>Communication</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29200" y="3429000"/>
            <a:ext cx="3084557" cy="2057400"/>
          </a:xfrm>
          <a:prstGeom prst="rect">
            <a:avLst/>
          </a:prstGeom>
        </p:spPr>
      </p:pic>
    </p:spTree>
    <p:extLst>
      <p:ext uri="{BB962C8B-B14F-4D97-AF65-F5344CB8AC3E}">
        <p14:creationId xmlns:p14="http://schemas.microsoft.com/office/powerpoint/2010/main" val="121972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pPr marL="0" indent="0">
              <a:buNone/>
            </a:pPr>
            <a:r>
              <a:rPr lang="en-US" dirty="0"/>
              <a:t>2. </a:t>
            </a:r>
            <a:r>
              <a:rPr lang="en-US" dirty="0" smtClean="0"/>
              <a:t>Discharge goals:</a:t>
            </a:r>
          </a:p>
          <a:p>
            <a:pPr marL="0" indent="0">
              <a:buNone/>
            </a:pPr>
            <a:r>
              <a:rPr lang="en-US" dirty="0"/>
              <a:t>T</a:t>
            </a:r>
            <a:r>
              <a:rPr lang="en-US" dirty="0" smtClean="0"/>
              <a:t>he </a:t>
            </a:r>
            <a:r>
              <a:rPr lang="en-US" dirty="0"/>
              <a:t>IDT will gather the information needed for post-discharge care and complete a discharge summary. Each member of the IDT involved in the resident’s care will contribute to the summary.</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495800"/>
            <a:ext cx="1981200" cy="1321460"/>
          </a:xfrm>
          <a:prstGeom prst="rect">
            <a:avLst/>
          </a:prstGeom>
        </p:spPr>
      </p:pic>
    </p:spTree>
    <p:extLst>
      <p:ext uri="{BB962C8B-B14F-4D97-AF65-F5344CB8AC3E}">
        <p14:creationId xmlns:p14="http://schemas.microsoft.com/office/powerpoint/2010/main" val="350846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a:xfrm>
            <a:off x="457200" y="1066800"/>
            <a:ext cx="5562600" cy="5059363"/>
          </a:xfrm>
        </p:spPr>
        <p:txBody>
          <a:bodyPr/>
          <a:lstStyle/>
          <a:p>
            <a:pPr marL="0" indent="0">
              <a:buNone/>
            </a:pPr>
            <a:r>
              <a:rPr lang="en-US" dirty="0" smtClean="0"/>
              <a:t>Discharge Summary</a:t>
            </a:r>
          </a:p>
          <a:p>
            <a:pPr lvl="1"/>
            <a:r>
              <a:rPr lang="en-US" dirty="0"/>
              <a:t>Document the reason for transfer or discharge and disposition location</a:t>
            </a:r>
          </a:p>
          <a:p>
            <a:pPr lvl="1"/>
            <a:r>
              <a:rPr lang="en-US" dirty="0"/>
              <a:t>If the entity to which the resident is being discharged is another skilled nursing facility, evaluate the extent to which the discharge summary and the resident’s physician verify the </a:t>
            </a:r>
            <a:r>
              <a:rPr lang="en-US" dirty="0" smtClean="0"/>
              <a:t>discharge</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0" y="4572000"/>
            <a:ext cx="1981200" cy="1321460"/>
          </a:xfrm>
          <a:prstGeom prst="rect">
            <a:avLst/>
          </a:prstGeom>
        </p:spPr>
      </p:pic>
    </p:spTree>
    <p:extLst>
      <p:ext uri="{BB962C8B-B14F-4D97-AF65-F5344CB8AC3E}">
        <p14:creationId xmlns:p14="http://schemas.microsoft.com/office/powerpoint/2010/main" val="1122886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a:xfrm>
            <a:off x="457200" y="1066800"/>
            <a:ext cx="7543800" cy="5059363"/>
          </a:xfrm>
        </p:spPr>
        <p:txBody>
          <a:bodyPr>
            <a:normAutofit/>
          </a:bodyPr>
          <a:lstStyle/>
          <a:p>
            <a:pPr marL="0" indent="0">
              <a:buNone/>
            </a:pPr>
            <a:r>
              <a:rPr lang="en-US" dirty="0" smtClean="0"/>
              <a:t>Discharge Summary</a:t>
            </a:r>
          </a:p>
          <a:p>
            <a:pPr lvl="0"/>
            <a:r>
              <a:rPr lang="en-US" sz="1800" dirty="0" smtClean="0"/>
              <a:t>Recapitulation </a:t>
            </a:r>
            <a:r>
              <a:rPr lang="en-US" sz="1800" dirty="0"/>
              <a:t>of stay which that includes, but is not limited to, the following: </a:t>
            </a:r>
          </a:p>
          <a:p>
            <a:pPr lvl="1"/>
            <a:r>
              <a:rPr lang="en-US" sz="1800" dirty="0"/>
              <a:t>The resident’s diagnoses and conditions</a:t>
            </a:r>
          </a:p>
          <a:p>
            <a:pPr lvl="1"/>
            <a:r>
              <a:rPr lang="en-US" sz="1800" dirty="0"/>
              <a:t>The course of their illness and treatment in the facility</a:t>
            </a:r>
          </a:p>
          <a:p>
            <a:pPr lvl="2"/>
            <a:r>
              <a:rPr lang="en-US" sz="1800" dirty="0"/>
              <a:t>Identify follow-up care and post-discharge medical and non-medical services as identified in the Discharge Plan </a:t>
            </a:r>
          </a:p>
          <a:p>
            <a:pPr lvl="1"/>
            <a:r>
              <a:rPr lang="en-US" sz="1800" dirty="0"/>
              <a:t>Pertinent lab</a:t>
            </a:r>
          </a:p>
          <a:p>
            <a:pPr lvl="1"/>
            <a:r>
              <a:rPr lang="en-US" sz="1800" dirty="0"/>
              <a:t>Other diagnostic test and results </a:t>
            </a:r>
          </a:p>
          <a:p>
            <a:pPr lvl="1"/>
            <a:r>
              <a:rPr lang="en-US" sz="1800" dirty="0"/>
              <a:t>Documented consultations</a:t>
            </a:r>
          </a:p>
          <a:p>
            <a:pPr lvl="1"/>
            <a:r>
              <a:rPr lang="en-US" sz="1800" dirty="0"/>
              <a:t>Physician verification for discharge and/or transfer</a:t>
            </a:r>
          </a:p>
          <a:p>
            <a:pPr lvl="1"/>
            <a:r>
              <a:rPr lang="en-US" sz="1800" dirty="0"/>
              <a:t>If a return to the community, identify if the resident trigged the CAA for return to community referral</a:t>
            </a:r>
          </a:p>
          <a:p>
            <a:pPr lvl="1"/>
            <a:r>
              <a:rPr lang="en-US" sz="1800" dirty="0"/>
              <a:t>Other pertinent information for continuing care, which includes</a:t>
            </a:r>
            <a:r>
              <a:rPr lang="en-US" sz="1200" dirty="0"/>
              <a:t>:</a:t>
            </a:r>
            <a:endParaRPr lang="en-US" sz="11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10400" y="3276600"/>
            <a:ext cx="1981200" cy="1321460"/>
          </a:xfrm>
          <a:prstGeom prst="rect">
            <a:avLst/>
          </a:prstGeom>
        </p:spPr>
      </p:pic>
    </p:spTree>
    <p:extLst>
      <p:ext uri="{BB962C8B-B14F-4D97-AF65-F5344CB8AC3E}">
        <p14:creationId xmlns:p14="http://schemas.microsoft.com/office/powerpoint/2010/main" val="292837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pPr marL="0" indent="0">
              <a:buNone/>
            </a:pPr>
            <a:r>
              <a:rPr lang="en-US" dirty="0"/>
              <a:t>3.  Medication reconciliation will be completed comparing pre-discharge and post-discharge medications, including over the counter and prescribed medications. </a:t>
            </a:r>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4038600"/>
            <a:ext cx="2547855" cy="1699419"/>
          </a:xfrm>
          <a:prstGeom prst="rect">
            <a:avLst/>
          </a:prstGeom>
        </p:spPr>
      </p:pic>
    </p:spTree>
    <p:extLst>
      <p:ext uri="{BB962C8B-B14F-4D97-AF65-F5344CB8AC3E}">
        <p14:creationId xmlns:p14="http://schemas.microsoft.com/office/powerpoint/2010/main" val="244937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endParaRPr lang="en-US" dirty="0"/>
          </a:p>
        </p:txBody>
      </p:sp>
      <p:sp>
        <p:nvSpPr>
          <p:cNvPr id="3" name="Content Placeholder 2"/>
          <p:cNvSpPr>
            <a:spLocks noGrp="1"/>
          </p:cNvSpPr>
          <p:nvPr>
            <p:ph idx="1"/>
          </p:nvPr>
        </p:nvSpPr>
        <p:spPr/>
        <p:txBody>
          <a:bodyPr/>
          <a:lstStyle/>
          <a:p>
            <a:r>
              <a:rPr lang="en-US" dirty="0">
                <a:solidFill>
                  <a:srgbClr val="FF0000"/>
                </a:solidFill>
              </a:rPr>
              <a:t>(Include steps to instruct staff how to use the facility’s electronic health record software as part of the discharge summary)</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76600" y="3863181"/>
            <a:ext cx="3048000" cy="2033016"/>
          </a:xfrm>
          <a:prstGeom prst="rect">
            <a:avLst/>
          </a:prstGeom>
        </p:spPr>
      </p:pic>
    </p:spTree>
    <p:extLst>
      <p:ext uri="{BB962C8B-B14F-4D97-AF65-F5344CB8AC3E}">
        <p14:creationId xmlns:p14="http://schemas.microsoft.com/office/powerpoint/2010/main" val="3869688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p:txBody>
          <a:bodyPr/>
          <a:lstStyle/>
          <a:p>
            <a:pPr marL="0" indent="0">
              <a:buNone/>
            </a:pPr>
            <a:r>
              <a:rPr lang="en-US" dirty="0"/>
              <a:t>5. The final discharge summary will be completed and ready to release to post-discharge care providers and the resident before the day of discharge. Share the discharge summary with the community physician who will be caring for the resident after discharge as well as agencies and other providers as needed.</a:t>
            </a:r>
          </a:p>
          <a:p>
            <a:pPr marL="0" indent="0">
              <a:buNone/>
            </a:pPr>
            <a:endParaRPr lang="en-US" dirty="0"/>
          </a:p>
        </p:txBody>
      </p:sp>
    </p:spTree>
    <p:extLst>
      <p:ext uri="{BB962C8B-B14F-4D97-AF65-F5344CB8AC3E}">
        <p14:creationId xmlns:p14="http://schemas.microsoft.com/office/powerpoint/2010/main" val="428935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391134"/>
            <a:ext cx="8382000" cy="4602163"/>
          </a:xfrm>
        </p:spPr>
        <p:txBody>
          <a:bodyPr>
            <a:normAutofit/>
          </a:bodyPr>
          <a:lstStyle/>
          <a:p>
            <a:pPr marL="0" indent="0">
              <a:buNone/>
            </a:pPr>
            <a:r>
              <a:rPr lang="en-US" sz="3500" dirty="0"/>
              <a:t>Participants will:</a:t>
            </a:r>
          </a:p>
          <a:p>
            <a:r>
              <a:rPr lang="en-US" sz="2400" dirty="0"/>
              <a:t>Review the Federal regulation at 483.21(c)(2) and Guidance to Surveyors </a:t>
            </a:r>
            <a:r>
              <a:rPr lang="en-US" sz="2400" dirty="0" smtClean="0"/>
              <a:t>for </a:t>
            </a:r>
            <a:r>
              <a:rPr lang="en-US" sz="2400" dirty="0"/>
              <a:t>Discharge Summary</a:t>
            </a:r>
          </a:p>
          <a:p>
            <a:r>
              <a:rPr lang="en-US" sz="2400" dirty="0"/>
              <a:t>Identify definitions from the Federal Requirements</a:t>
            </a:r>
          </a:p>
          <a:p>
            <a:r>
              <a:rPr lang="en-US" sz="2400" dirty="0"/>
              <a:t>Describe the contents required in the Discharge Summary</a:t>
            </a:r>
          </a:p>
          <a:p>
            <a:r>
              <a:rPr lang="en-US" sz="2400" dirty="0"/>
              <a:t>Identify how the Discharge Summary will be appropriately released with resident consent in order to communicate resident condition and needs for continuity of quality care</a:t>
            </a:r>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47115" y="5045765"/>
            <a:ext cx="1449769" cy="96409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a:xfrm>
            <a:off x="457200" y="1775618"/>
            <a:ext cx="8229600" cy="4525963"/>
          </a:xfrm>
        </p:spPr>
        <p:txBody>
          <a:bodyPr/>
          <a:lstStyle/>
          <a:p>
            <a:pPr marL="0" indent="0">
              <a:buNone/>
            </a:pPr>
            <a:r>
              <a:rPr lang="en-US" dirty="0"/>
              <a:t>5. Retain the discharge summary in the resident’s medical record.</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33871" y="3682975"/>
            <a:ext cx="3009729" cy="2007489"/>
          </a:xfrm>
          <a:prstGeom prst="rect">
            <a:avLst/>
          </a:prstGeom>
        </p:spPr>
      </p:pic>
    </p:spTree>
    <p:extLst>
      <p:ext uri="{BB962C8B-B14F-4D97-AF65-F5344CB8AC3E}">
        <p14:creationId xmlns:p14="http://schemas.microsoft.com/office/powerpoint/2010/main" val="4127436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424171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p>
        </p:txBody>
      </p:sp>
      <p:sp>
        <p:nvSpPr>
          <p:cNvPr id="3" name="Content Placeholder 2"/>
          <p:cNvSpPr>
            <a:spLocks noGrp="1"/>
          </p:cNvSpPr>
          <p:nvPr>
            <p:ph idx="1"/>
          </p:nvPr>
        </p:nvSpPr>
        <p:spPr>
          <a:xfrm>
            <a:off x="457200" y="1417638"/>
            <a:ext cx="8229600" cy="4525963"/>
          </a:xfrm>
        </p:spPr>
        <p:txBody>
          <a:bodyPr/>
          <a:lstStyle/>
          <a:p>
            <a:r>
              <a:rPr lang="en-US" dirty="0"/>
              <a:t>Facilities are required to follow the regulatory requirements for Discharge Summary</a:t>
            </a:r>
          </a:p>
          <a:p>
            <a:r>
              <a:rPr lang="en-US" dirty="0"/>
              <a:t>The items required to be included in the Discharge Summary are outlined in the regulations</a:t>
            </a:r>
          </a:p>
          <a:p>
            <a:r>
              <a:rPr lang="en-US" dirty="0"/>
              <a:t>A complete and comprehensive discharge summary is part of a quality transition of care for success</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5105400"/>
            <a:ext cx="1981200" cy="1044092"/>
          </a:xfrm>
          <a:prstGeom prst="rect">
            <a:avLst/>
          </a:prstGeom>
        </p:spPr>
      </p:pic>
    </p:spTree>
    <p:extLst>
      <p:ext uri="{BB962C8B-B14F-4D97-AF65-F5344CB8AC3E}">
        <p14:creationId xmlns:p14="http://schemas.microsoft.com/office/powerpoint/2010/main" val="4286940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3048000" y="2596737"/>
            <a:ext cx="3048000" cy="2532888"/>
          </a:xfrm>
        </p:spPr>
      </p:pic>
    </p:spTree>
    <p:extLst>
      <p:ext uri="{BB962C8B-B14F-4D97-AF65-F5344CB8AC3E}">
        <p14:creationId xmlns:p14="http://schemas.microsoft.com/office/powerpoint/2010/main" val="4005756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p:txBody>
          <a:bodyPr>
            <a:normAutofit fontScale="55000" lnSpcReduction="20000"/>
          </a:bodyPr>
          <a:lstStyle/>
          <a:p>
            <a:pPr marL="0" indent="0" fontAlgn="base">
              <a:buNone/>
            </a:pPr>
            <a:r>
              <a:rPr lang="en-US" b="1" dirty="0"/>
              <a:t>References</a:t>
            </a:r>
            <a:r>
              <a:rPr lang="en-US" dirty="0"/>
              <a:t> </a:t>
            </a:r>
          </a:p>
          <a:p>
            <a:pPr marL="0" indent="0" fontAlgn="base">
              <a:buNone/>
            </a:pPr>
            <a:r>
              <a:rPr lang="en-US" dirty="0"/>
              <a:t> </a:t>
            </a:r>
          </a:p>
          <a:p>
            <a:pPr marL="0" indent="0" fontAlgn="base">
              <a:buNone/>
            </a:pPr>
            <a:r>
              <a:rPr lang="en-US" dirty="0"/>
              <a:t>Medicare and Medicaid Programs; Reform of Requirements for Long-Term Care Facilities 10/04/16: </a:t>
            </a:r>
          </a:p>
          <a:p>
            <a:pPr marL="0" lvl="0" indent="0" fontAlgn="base">
              <a:buNone/>
            </a:pPr>
            <a:r>
              <a:rPr lang="en-US" u="sng" dirty="0">
                <a:hlinkClick r:id="rId2"/>
              </a:rPr>
              <a:t>https://www.federalregister.gov/documents/2016/10/04/2016-23503/medicare-and-medicaid-programs-reform-of-requirements-for-long-term-care-facilities</a:t>
            </a:r>
            <a:r>
              <a:rPr lang="en-US" dirty="0"/>
              <a:t>  </a:t>
            </a:r>
          </a:p>
          <a:p>
            <a:pPr marL="0" indent="0" fontAlgn="base">
              <a:buNone/>
            </a:pPr>
            <a:r>
              <a:rPr lang="en-US" dirty="0"/>
              <a:t> </a:t>
            </a:r>
          </a:p>
          <a:p>
            <a:pPr marL="0" indent="0" fontAlgn="base">
              <a:buNone/>
            </a:pPr>
            <a:r>
              <a:rPr lang="en-US" dirty="0"/>
              <a:t>State Operations Manual Appendix PP – Guidance to Surveyors for Long-Term Care Facilities, 06/10/16: </a:t>
            </a:r>
          </a:p>
          <a:p>
            <a:pPr marL="0" lvl="0" indent="0" fontAlgn="base">
              <a:buNone/>
            </a:pPr>
            <a:r>
              <a:rPr lang="en-US" u="sng" dirty="0">
                <a:hlinkClick r:id="rId3"/>
              </a:rPr>
              <a:t>https://www.cms.gov/Regulations-and-Guidance/Guidance/Manuals/downloads/som107ap_pp_guidelines_ltcf.pdf</a:t>
            </a:r>
            <a:r>
              <a:rPr lang="en-US" dirty="0"/>
              <a:t>  </a:t>
            </a:r>
          </a:p>
          <a:p>
            <a:pPr marL="0" indent="0" fontAlgn="base">
              <a:buNone/>
            </a:pPr>
            <a:r>
              <a:rPr lang="en-US" dirty="0"/>
              <a:t> </a:t>
            </a:r>
          </a:p>
          <a:p>
            <a:pPr marL="0" indent="0" fontAlgn="base">
              <a:buNone/>
            </a:pPr>
            <a:r>
              <a:rPr lang="en-US" dirty="0"/>
              <a:t>CMS Memo Ref:  S&amp;C 17-07-NH:  Advance Copy – Revisions to State Operations Manual (SOM), Appendix PP- Revised Regulations and Tags, 11/09/16:   </a:t>
            </a:r>
          </a:p>
          <a:p>
            <a:pPr marL="0" lvl="0" indent="0" fontAlgn="base">
              <a:buNone/>
            </a:pPr>
            <a:r>
              <a:rPr lang="en-US" u="sng" dirty="0">
                <a:hlinkClick r:id="rId4"/>
              </a:rPr>
              <a:t>https://www.cms.gov/Medicare/Provider-Enrollment-and-Certification/SurveyCertificationGenInfo/Downloads/Survey-and-Cert-Letter-17-07.pdf</a:t>
            </a:r>
            <a:r>
              <a:rPr lang="en-US" dirty="0"/>
              <a:t>  </a:t>
            </a: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spTree>
    <p:extLst>
      <p:ext uri="{BB962C8B-B14F-4D97-AF65-F5344CB8AC3E}">
        <p14:creationId xmlns:p14="http://schemas.microsoft.com/office/powerpoint/2010/main" val="137961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nursing home Requirements of Participation (RoP) are the regulations that set minimum standards for nursing homes.</a:t>
            </a:r>
          </a:p>
          <a:p>
            <a:r>
              <a:rPr lang="en-US" dirty="0"/>
              <a:t>The RoP were rewritten in October </a:t>
            </a:r>
            <a:r>
              <a:rPr lang="en-US" dirty="0" smtClean="0"/>
              <a:t>2016.</a:t>
            </a:r>
            <a:endParaRPr lang="en-US" dirty="0"/>
          </a:p>
          <a:p>
            <a:r>
              <a:rPr lang="en-US" dirty="0"/>
              <a:t>The changes in regulations go into effect over the next three years, in phases.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9338"/>
            <a:ext cx="1905000" cy="1266825"/>
          </a:xfrm>
          <a:prstGeom prst="rect">
            <a:avLst/>
          </a:prstGeom>
        </p:spPr>
      </p:pic>
    </p:spTree>
    <p:extLst>
      <p:ext uri="{BB962C8B-B14F-4D97-AF65-F5344CB8AC3E}">
        <p14:creationId xmlns:p14="http://schemas.microsoft.com/office/powerpoint/2010/main" val="4234016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1073884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Understand-</a:t>
            </a:r>
            <a:br>
              <a:rPr lang="en-US" b="1" dirty="0" smtClean="0"/>
            </a:br>
            <a:r>
              <a:rPr lang="en-US" b="1" dirty="0" smtClean="0"/>
              <a:t>Overview of the Regulation</a:t>
            </a:r>
            <a:endParaRPr lang="en-US" dirty="0"/>
          </a:p>
        </p:txBody>
      </p:sp>
      <p:sp>
        <p:nvSpPr>
          <p:cNvPr id="3" name="Content Placeholder 2"/>
          <p:cNvSpPr>
            <a:spLocks noGrp="1"/>
          </p:cNvSpPr>
          <p:nvPr>
            <p:ph idx="1"/>
          </p:nvPr>
        </p:nvSpPr>
        <p:spPr>
          <a:xfrm>
            <a:off x="304800" y="846138"/>
            <a:ext cx="8610600" cy="3268662"/>
          </a:xfrm>
        </p:spPr>
        <p:txBody>
          <a:bodyPr>
            <a:normAutofit fontScale="85000" lnSpcReduction="20000"/>
          </a:bodyPr>
          <a:lstStyle/>
          <a:p>
            <a:pPr marL="0" indent="0">
              <a:buNone/>
            </a:pPr>
            <a:endParaRPr lang="en-US" sz="8800" dirty="0"/>
          </a:p>
          <a:p>
            <a:pPr marL="457200" lvl="1" indent="0">
              <a:buNone/>
            </a:pPr>
            <a:r>
              <a:rPr lang="en-US" sz="4300" b="1" dirty="0"/>
              <a:t>Discharge Summary</a:t>
            </a:r>
            <a:r>
              <a:rPr lang="en-US" sz="4300" dirty="0"/>
              <a:t>:</a:t>
            </a:r>
          </a:p>
          <a:p>
            <a:pPr marL="457200" lvl="1" indent="0">
              <a:buNone/>
            </a:pPr>
            <a:r>
              <a:rPr lang="en-US" sz="4600" dirty="0"/>
              <a:t>When a facility anticipates that a resident will be discharged, the facility must complete a </a:t>
            </a:r>
            <a:r>
              <a:rPr lang="en-US" sz="4600" dirty="0">
                <a:solidFill>
                  <a:srgbClr val="FF0000"/>
                </a:solidFill>
              </a:rPr>
              <a:t>discharge summary</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501762" y="4495800"/>
            <a:ext cx="2140475" cy="14234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the Regulation</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b="1" dirty="0"/>
              <a:t>§483.21(c)(2) </a:t>
            </a:r>
            <a:r>
              <a:rPr lang="en-US" b="1" dirty="0" smtClean="0"/>
              <a:t>–The </a:t>
            </a:r>
            <a:r>
              <a:rPr lang="en-US" b="1" dirty="0"/>
              <a:t>discharge summary must include:</a:t>
            </a:r>
            <a:endParaRPr lang="en-US" dirty="0"/>
          </a:p>
          <a:p>
            <a:pPr marL="0" indent="0">
              <a:buNone/>
            </a:pPr>
            <a:r>
              <a:rPr lang="en-US" dirty="0"/>
              <a:t>(</a:t>
            </a:r>
            <a:r>
              <a:rPr lang="en-US" dirty="0" err="1"/>
              <a:t>i</a:t>
            </a:r>
            <a:r>
              <a:rPr lang="en-US" dirty="0"/>
              <a:t>) A recapitulation of the resident’s stay that includes, but is not limited to, diagnoses, course</a:t>
            </a:r>
            <a:r>
              <a:rPr lang="en-US" b="1" dirty="0"/>
              <a:t> </a:t>
            </a:r>
            <a:r>
              <a:rPr lang="en-US" dirty="0"/>
              <a:t>of illness/treatment or therapy, and pertinent lab, radiology, and consultation results.</a:t>
            </a:r>
          </a:p>
          <a:p>
            <a:pPr marL="0" indent="0">
              <a:buNone/>
            </a:pPr>
            <a:endParaRPr lang="en-US"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501762" y="4696121"/>
            <a:ext cx="2140475" cy="1423416"/>
          </a:xfrm>
          <a:prstGeom prst="rect">
            <a:avLst/>
          </a:prstGeom>
        </p:spPr>
      </p:pic>
    </p:spTree>
    <p:extLst>
      <p:ext uri="{BB962C8B-B14F-4D97-AF65-F5344CB8AC3E}">
        <p14:creationId xmlns:p14="http://schemas.microsoft.com/office/powerpoint/2010/main" val="32931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the Regulation</a:t>
            </a:r>
            <a:endParaRPr lang="en-US" dirty="0"/>
          </a:p>
        </p:txBody>
      </p:sp>
      <p:sp>
        <p:nvSpPr>
          <p:cNvPr id="3" name="Content Placeholder 2"/>
          <p:cNvSpPr>
            <a:spLocks noGrp="1"/>
          </p:cNvSpPr>
          <p:nvPr>
            <p:ph idx="1"/>
          </p:nvPr>
        </p:nvSpPr>
        <p:spPr/>
        <p:txBody>
          <a:bodyPr/>
          <a:lstStyle/>
          <a:p>
            <a:r>
              <a:rPr lang="en-US" dirty="0"/>
              <a:t>Continued</a:t>
            </a:r>
          </a:p>
          <a:p>
            <a:pPr marL="0" indent="0">
              <a:buNone/>
            </a:pPr>
            <a:r>
              <a:rPr lang="en-US" dirty="0"/>
              <a:t>(ii) A final summary of the resident’s status to include items in paragraph (b)(1) of § 483.20, at the time of the discharge that is available for release to authorized persons and agencies, with the consent of the resident or resident’s representative.</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86200" y="5029200"/>
            <a:ext cx="1489623" cy="990600"/>
          </a:xfrm>
          <a:prstGeom prst="rect">
            <a:avLst/>
          </a:prstGeom>
        </p:spPr>
      </p:pic>
    </p:spTree>
    <p:extLst>
      <p:ext uri="{BB962C8B-B14F-4D97-AF65-F5344CB8AC3E}">
        <p14:creationId xmlns:p14="http://schemas.microsoft.com/office/powerpoint/2010/main" val="296715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the Regulation</a:t>
            </a:r>
            <a:endParaRPr lang="en-US" dirty="0"/>
          </a:p>
        </p:txBody>
      </p:sp>
      <p:sp>
        <p:nvSpPr>
          <p:cNvPr id="3" name="Content Placeholder 2"/>
          <p:cNvSpPr>
            <a:spLocks noGrp="1"/>
          </p:cNvSpPr>
          <p:nvPr>
            <p:ph idx="1"/>
          </p:nvPr>
        </p:nvSpPr>
        <p:spPr/>
        <p:txBody>
          <a:bodyPr/>
          <a:lstStyle/>
          <a:p>
            <a:r>
              <a:rPr lang="en-US" dirty="0"/>
              <a:t>Continued-</a:t>
            </a:r>
          </a:p>
          <a:p>
            <a:pPr marL="0" indent="0">
              <a:buNone/>
            </a:pPr>
            <a:r>
              <a:rPr lang="en-US" dirty="0"/>
              <a:t>(iii) Reconciliation of all pre-discharge medications with the resident’s post-discharge medications (both prescribed and over-the-counter).</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4191000"/>
            <a:ext cx="2440931" cy="1623219"/>
          </a:xfrm>
          <a:prstGeom prst="rect">
            <a:avLst/>
          </a:prstGeom>
        </p:spPr>
      </p:pic>
    </p:spTree>
    <p:extLst>
      <p:ext uri="{BB962C8B-B14F-4D97-AF65-F5344CB8AC3E}">
        <p14:creationId xmlns:p14="http://schemas.microsoft.com/office/powerpoint/2010/main" val="158972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the Regulation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Continued</a:t>
            </a:r>
          </a:p>
          <a:p>
            <a:pPr marL="0" indent="0">
              <a:buNone/>
            </a:pPr>
            <a:r>
              <a:rPr lang="en-US" dirty="0"/>
              <a:t>(iv) A post-discharge plan of care that is developed with the participation of the resident and, with the resident’s consent, the resident representative(s), which will assist the resident to adjust to his or her new living environment. </a:t>
            </a:r>
          </a:p>
          <a:p>
            <a:r>
              <a:rPr lang="en-US" dirty="0"/>
              <a:t>The post-discharge plan of care must indicate where the individual plans to reside, any arrangements that have been made for the resident’s follow up care and any post-discharge medical and non-medical services.</a:t>
            </a:r>
          </a:p>
        </p:txBody>
      </p:sp>
    </p:spTree>
    <p:extLst>
      <p:ext uri="{BB962C8B-B14F-4D97-AF65-F5344CB8AC3E}">
        <p14:creationId xmlns:p14="http://schemas.microsoft.com/office/powerpoint/2010/main" val="1615640265"/>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521</TotalTime>
  <Words>2834</Words>
  <Application>Microsoft Office PowerPoint</Application>
  <PresentationFormat>On-screen Show (4:3)</PresentationFormat>
  <Paragraphs>255</Paragraphs>
  <Slides>25</Slides>
  <Notes>23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25</vt:i4>
      </vt:variant>
    </vt:vector>
  </HeadingPairs>
  <TitlesOfParts>
    <vt:vector size="31" baseType="lpstr">
      <vt:lpstr>Arial</vt:lpstr>
      <vt:lpstr>Calibri</vt:lpstr>
      <vt:lpstr>Verdana</vt:lpstr>
      <vt:lpstr>1_2012LeadingAge_gray2PPT</vt:lpstr>
      <vt:lpstr>2_2012LeadingAge_gray2PPT</vt:lpstr>
      <vt:lpstr>3_2012LeadingAge_gray2PPT</vt:lpstr>
      <vt:lpstr>Discharge Summary</vt:lpstr>
      <vt:lpstr>OBJECTIVES </vt:lpstr>
      <vt:lpstr>Introduction</vt:lpstr>
      <vt:lpstr>Facility Response</vt:lpstr>
      <vt:lpstr>Understand- Overview of the Regulation</vt:lpstr>
      <vt:lpstr>Overview of the Regulation</vt:lpstr>
      <vt:lpstr>Overview of the Regulation</vt:lpstr>
      <vt:lpstr>Overview of the Regulation</vt:lpstr>
      <vt:lpstr>Overview of the Regulation</vt:lpstr>
      <vt:lpstr>Inform - Facility Policy</vt:lpstr>
      <vt:lpstr>Facility Policy</vt:lpstr>
      <vt:lpstr>Facility Policy</vt:lpstr>
      <vt:lpstr>Inform - Procedure</vt:lpstr>
      <vt:lpstr>Procedure</vt:lpstr>
      <vt:lpstr>Procedure</vt:lpstr>
      <vt:lpstr>Procedure</vt:lpstr>
      <vt:lpstr>Procedure</vt:lpstr>
      <vt:lpstr>Procedure</vt:lpstr>
      <vt:lpstr>Procedure</vt:lpstr>
      <vt:lpstr>Procedure</vt:lpstr>
      <vt:lpstr>Facility Response</vt:lpstr>
      <vt:lpstr>Conclusion</vt:lpstr>
      <vt:lpstr>Questions?</vt:lpstr>
      <vt:lpstr>REFERENCES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Charlie Visconage</cp:lastModifiedBy>
  <cp:revision>62</cp:revision>
  <dcterms:created xsi:type="dcterms:W3CDTF">2017-01-12T23:03:08Z</dcterms:created>
  <dcterms:modified xsi:type="dcterms:W3CDTF">2017-02-08T21:36:48Z</dcterms:modified>
</cp:coreProperties>
</file>