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1" r:id="rId2"/>
    <p:sldMasterId id="2147483682" r:id="rId3"/>
  </p:sldMasterIdLst>
  <p:notesMasterIdLst>
    <p:notesMasterId r:id="rId39"/>
  </p:notesMasterIdLst>
  <p:sldIdLst>
    <p:sldId id="282" r:id="rId4"/>
    <p:sldId id="258" r:id="rId5"/>
    <p:sldId id="289" r:id="rId6"/>
    <p:sldId id="276" r:id="rId7"/>
    <p:sldId id="290" r:id="rId8"/>
    <p:sldId id="284" r:id="rId9"/>
    <p:sldId id="292" r:id="rId10"/>
    <p:sldId id="277" r:id="rId11"/>
    <p:sldId id="260" r:id="rId12"/>
    <p:sldId id="261" r:id="rId13"/>
    <p:sldId id="265" r:id="rId14"/>
    <p:sldId id="266" r:id="rId15"/>
    <p:sldId id="267" r:id="rId16"/>
    <p:sldId id="268" r:id="rId17"/>
    <p:sldId id="262" r:id="rId18"/>
    <p:sldId id="263" r:id="rId19"/>
    <p:sldId id="264" r:id="rId20"/>
    <p:sldId id="257" r:id="rId21"/>
    <p:sldId id="259" r:id="rId22"/>
    <p:sldId id="278" r:id="rId23"/>
    <p:sldId id="283" r:id="rId24"/>
    <p:sldId id="279" r:id="rId25"/>
    <p:sldId id="269" r:id="rId26"/>
    <p:sldId id="270" r:id="rId27"/>
    <p:sldId id="280" r:id="rId28"/>
    <p:sldId id="271" r:id="rId29"/>
    <p:sldId id="293" r:id="rId30"/>
    <p:sldId id="295" r:id="rId31"/>
    <p:sldId id="272" r:id="rId32"/>
    <p:sldId id="273" r:id="rId33"/>
    <p:sldId id="274" r:id="rId34"/>
    <p:sldId id="296" r:id="rId35"/>
    <p:sldId id="285" r:id="rId36"/>
    <p:sldId id="275" r:id="rId37"/>
    <p:sldId id="287"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7454" autoAdjust="0"/>
  </p:normalViewPr>
  <p:slideViewPr>
    <p:cSldViewPr>
      <p:cViewPr varScale="1">
        <p:scale>
          <a:sx n="79" d="100"/>
          <a:sy n="79" d="100"/>
        </p:scale>
        <p:origin x="1938"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CC2D5A2-2648-441D-886E-FBFCFEE2564D}" type="doc">
      <dgm:prSet loTypeId="urn:microsoft.com/office/officeart/2005/8/layout/cycle1" loCatId="cycle" qsTypeId="urn:microsoft.com/office/officeart/2005/8/quickstyle/3d3" qsCatId="3D" csTypeId="urn:microsoft.com/office/officeart/2005/8/colors/colorful1" csCatId="colorful" phldr="1"/>
      <dgm:spPr/>
      <dgm:t>
        <a:bodyPr/>
        <a:lstStyle/>
        <a:p>
          <a:endParaRPr lang="en-US"/>
        </a:p>
      </dgm:t>
    </dgm:pt>
    <dgm:pt modelId="{C9D7C41B-2458-4E10-B0CD-B096FE381CD0}">
      <dgm:prSet phldrT="[Text]"/>
      <dgm:spPr/>
      <dgm:t>
        <a:bodyPr/>
        <a:lstStyle/>
        <a:p>
          <a:r>
            <a:rPr lang="en-US" dirty="0"/>
            <a:t>Understand</a:t>
          </a:r>
        </a:p>
      </dgm:t>
    </dgm:pt>
    <dgm:pt modelId="{0A0C60C5-C706-48B9-995E-A488798C9F2E}" type="parTrans" cxnId="{FEAEDDCB-069D-4C53-B611-89EFDF3272D6}">
      <dgm:prSet/>
      <dgm:spPr/>
      <dgm:t>
        <a:bodyPr/>
        <a:lstStyle/>
        <a:p>
          <a:endParaRPr lang="en-US"/>
        </a:p>
      </dgm:t>
    </dgm:pt>
    <dgm:pt modelId="{2A8DDC20-F70F-473B-9F8E-AB194C4E21A2}" type="sibTrans" cxnId="{FEAEDDCB-069D-4C53-B611-89EFDF3272D6}">
      <dgm:prSet/>
      <dgm:spPr/>
      <dgm:t>
        <a:bodyPr/>
        <a:lstStyle/>
        <a:p>
          <a:endParaRPr lang="en-US"/>
        </a:p>
      </dgm:t>
    </dgm:pt>
    <dgm:pt modelId="{0373D090-4C6D-4D20-A0CD-5842F2A3B967}">
      <dgm:prSet phldrT="[Text]"/>
      <dgm:spPr/>
      <dgm:t>
        <a:bodyPr/>
        <a:lstStyle/>
        <a:p>
          <a:r>
            <a:rPr lang="en-US" dirty="0"/>
            <a:t>Inform</a:t>
          </a:r>
        </a:p>
      </dgm:t>
    </dgm:pt>
    <dgm:pt modelId="{DE3A3E21-8F40-42F4-B853-446B551963C0}" type="parTrans" cxnId="{C447140E-16E0-4944-8480-0C16AFC9F2EA}">
      <dgm:prSet/>
      <dgm:spPr/>
      <dgm:t>
        <a:bodyPr/>
        <a:lstStyle/>
        <a:p>
          <a:endParaRPr lang="en-US"/>
        </a:p>
      </dgm:t>
    </dgm:pt>
    <dgm:pt modelId="{9F150001-DB0C-406F-9A3F-57A28CE6770D}" type="sibTrans" cxnId="{C447140E-16E0-4944-8480-0C16AFC9F2EA}">
      <dgm:prSet/>
      <dgm:spPr/>
      <dgm:t>
        <a:bodyPr/>
        <a:lstStyle/>
        <a:p>
          <a:endParaRPr lang="en-US"/>
        </a:p>
      </dgm:t>
    </dgm:pt>
    <dgm:pt modelId="{14EB3EA9-D4F0-4B47-AB62-EABAD72DFE4A}">
      <dgm:prSet phldrT="[Text]"/>
      <dgm:spPr/>
      <dgm:t>
        <a:bodyPr/>
        <a:lstStyle/>
        <a:p>
          <a:r>
            <a:rPr lang="en-US" dirty="0"/>
            <a:t>Limitations</a:t>
          </a:r>
        </a:p>
      </dgm:t>
    </dgm:pt>
    <dgm:pt modelId="{D5EF5B8F-E2B2-4EAB-8B7E-E5357546671C}" type="parTrans" cxnId="{6F87C2AD-5B02-41D8-8EE4-39A59B1BA48C}">
      <dgm:prSet/>
      <dgm:spPr/>
      <dgm:t>
        <a:bodyPr/>
        <a:lstStyle/>
        <a:p>
          <a:endParaRPr lang="en-US"/>
        </a:p>
      </dgm:t>
    </dgm:pt>
    <dgm:pt modelId="{397A921E-02C0-4A34-B61F-E808010A8BE2}" type="sibTrans" cxnId="{6F87C2AD-5B02-41D8-8EE4-39A59B1BA48C}">
      <dgm:prSet/>
      <dgm:spPr/>
      <dgm:t>
        <a:bodyPr/>
        <a:lstStyle/>
        <a:p>
          <a:endParaRPr lang="en-US"/>
        </a:p>
      </dgm:t>
    </dgm:pt>
    <dgm:pt modelId="{5BDBC498-A2B6-4254-BE47-090F0729E8F8}">
      <dgm:prSet phldrT="[Text]"/>
      <dgm:spPr/>
      <dgm:t>
        <a:bodyPr/>
        <a:lstStyle/>
        <a:p>
          <a:r>
            <a:rPr lang="en-US" dirty="0"/>
            <a:t>Monitor</a:t>
          </a:r>
        </a:p>
      </dgm:t>
    </dgm:pt>
    <dgm:pt modelId="{ADFEF54D-244D-461E-B730-89ECCA20F6B0}" type="parTrans" cxnId="{5D91D1C3-2414-4CCA-A34C-592CF98B02C1}">
      <dgm:prSet/>
      <dgm:spPr/>
      <dgm:t>
        <a:bodyPr/>
        <a:lstStyle/>
        <a:p>
          <a:endParaRPr lang="en-US"/>
        </a:p>
      </dgm:t>
    </dgm:pt>
    <dgm:pt modelId="{8B2557B0-EA9E-4044-8F24-7BD0DD1CDA47}" type="sibTrans" cxnId="{5D91D1C3-2414-4CCA-A34C-592CF98B02C1}">
      <dgm:prSet/>
      <dgm:spPr/>
      <dgm:t>
        <a:bodyPr/>
        <a:lstStyle/>
        <a:p>
          <a:endParaRPr lang="en-US"/>
        </a:p>
      </dgm:t>
    </dgm:pt>
    <dgm:pt modelId="{7AD44568-F12E-4516-A34B-218396103CE2}" type="pres">
      <dgm:prSet presAssocID="{FCC2D5A2-2648-441D-886E-FBFCFEE2564D}" presName="cycle" presStyleCnt="0">
        <dgm:presLayoutVars>
          <dgm:dir/>
          <dgm:resizeHandles val="exact"/>
        </dgm:presLayoutVars>
      </dgm:prSet>
      <dgm:spPr/>
      <dgm:t>
        <a:bodyPr/>
        <a:lstStyle/>
        <a:p>
          <a:endParaRPr lang="en-US"/>
        </a:p>
      </dgm:t>
    </dgm:pt>
    <dgm:pt modelId="{BEBF08FB-385A-43D8-B420-64A3AAAD7358}" type="pres">
      <dgm:prSet presAssocID="{C9D7C41B-2458-4E10-B0CD-B096FE381CD0}" presName="dummy" presStyleCnt="0"/>
      <dgm:spPr/>
    </dgm:pt>
    <dgm:pt modelId="{203CF8CD-E385-4216-A519-06CD9D747BE6}" type="pres">
      <dgm:prSet presAssocID="{C9D7C41B-2458-4E10-B0CD-B096FE381CD0}" presName="node" presStyleLbl="revTx" presStyleIdx="0" presStyleCnt="4">
        <dgm:presLayoutVars>
          <dgm:bulletEnabled val="1"/>
        </dgm:presLayoutVars>
      </dgm:prSet>
      <dgm:spPr/>
      <dgm:t>
        <a:bodyPr/>
        <a:lstStyle/>
        <a:p>
          <a:endParaRPr lang="en-US"/>
        </a:p>
      </dgm:t>
    </dgm:pt>
    <dgm:pt modelId="{E4E99182-7810-485D-847B-84AC2032BE89}" type="pres">
      <dgm:prSet presAssocID="{2A8DDC20-F70F-473B-9F8E-AB194C4E21A2}" presName="sibTrans" presStyleLbl="node1" presStyleIdx="0" presStyleCnt="4"/>
      <dgm:spPr/>
      <dgm:t>
        <a:bodyPr/>
        <a:lstStyle/>
        <a:p>
          <a:endParaRPr lang="en-US"/>
        </a:p>
      </dgm:t>
    </dgm:pt>
    <dgm:pt modelId="{1E78247B-BCC3-4CDE-AF1F-AAF325037514}" type="pres">
      <dgm:prSet presAssocID="{0373D090-4C6D-4D20-A0CD-5842F2A3B967}" presName="dummy" presStyleCnt="0"/>
      <dgm:spPr/>
    </dgm:pt>
    <dgm:pt modelId="{DB3C95C6-132D-4D03-916C-6A2E15EDBC75}" type="pres">
      <dgm:prSet presAssocID="{0373D090-4C6D-4D20-A0CD-5842F2A3B967}" presName="node" presStyleLbl="revTx" presStyleIdx="1" presStyleCnt="4">
        <dgm:presLayoutVars>
          <dgm:bulletEnabled val="1"/>
        </dgm:presLayoutVars>
      </dgm:prSet>
      <dgm:spPr/>
      <dgm:t>
        <a:bodyPr/>
        <a:lstStyle/>
        <a:p>
          <a:endParaRPr lang="en-US"/>
        </a:p>
      </dgm:t>
    </dgm:pt>
    <dgm:pt modelId="{695AD7B6-8693-49C8-A6A3-10FA9D26045F}" type="pres">
      <dgm:prSet presAssocID="{9F150001-DB0C-406F-9A3F-57A28CE6770D}" presName="sibTrans" presStyleLbl="node1" presStyleIdx="1" presStyleCnt="4"/>
      <dgm:spPr/>
      <dgm:t>
        <a:bodyPr/>
        <a:lstStyle/>
        <a:p>
          <a:endParaRPr lang="en-US"/>
        </a:p>
      </dgm:t>
    </dgm:pt>
    <dgm:pt modelId="{EB76DEBF-397D-455F-8ADC-8CCED1830A99}" type="pres">
      <dgm:prSet presAssocID="{14EB3EA9-D4F0-4B47-AB62-EABAD72DFE4A}" presName="dummy" presStyleCnt="0"/>
      <dgm:spPr/>
    </dgm:pt>
    <dgm:pt modelId="{23011174-8D9A-4182-86C8-1DF75B59DE28}" type="pres">
      <dgm:prSet presAssocID="{14EB3EA9-D4F0-4B47-AB62-EABAD72DFE4A}" presName="node" presStyleLbl="revTx" presStyleIdx="2" presStyleCnt="4">
        <dgm:presLayoutVars>
          <dgm:bulletEnabled val="1"/>
        </dgm:presLayoutVars>
      </dgm:prSet>
      <dgm:spPr/>
      <dgm:t>
        <a:bodyPr/>
        <a:lstStyle/>
        <a:p>
          <a:endParaRPr lang="en-US"/>
        </a:p>
      </dgm:t>
    </dgm:pt>
    <dgm:pt modelId="{C4A1B6D8-E1A9-4E5D-88B2-67D5CA1BF43E}" type="pres">
      <dgm:prSet presAssocID="{397A921E-02C0-4A34-B61F-E808010A8BE2}" presName="sibTrans" presStyleLbl="node1" presStyleIdx="2" presStyleCnt="4"/>
      <dgm:spPr/>
      <dgm:t>
        <a:bodyPr/>
        <a:lstStyle/>
        <a:p>
          <a:endParaRPr lang="en-US"/>
        </a:p>
      </dgm:t>
    </dgm:pt>
    <dgm:pt modelId="{490D168D-BEC4-4E33-802F-6ECC7E30FF07}" type="pres">
      <dgm:prSet presAssocID="{5BDBC498-A2B6-4254-BE47-090F0729E8F8}" presName="dummy" presStyleCnt="0"/>
      <dgm:spPr/>
    </dgm:pt>
    <dgm:pt modelId="{43764AAE-3CB5-427D-8D34-9BEF7F699D17}" type="pres">
      <dgm:prSet presAssocID="{5BDBC498-A2B6-4254-BE47-090F0729E8F8}" presName="node" presStyleLbl="revTx" presStyleIdx="3" presStyleCnt="4">
        <dgm:presLayoutVars>
          <dgm:bulletEnabled val="1"/>
        </dgm:presLayoutVars>
      </dgm:prSet>
      <dgm:spPr/>
      <dgm:t>
        <a:bodyPr/>
        <a:lstStyle/>
        <a:p>
          <a:endParaRPr lang="en-US"/>
        </a:p>
      </dgm:t>
    </dgm:pt>
    <dgm:pt modelId="{D15EFBE0-5E71-43D6-8BEF-A4E514CD43F5}" type="pres">
      <dgm:prSet presAssocID="{8B2557B0-EA9E-4044-8F24-7BD0DD1CDA47}" presName="sibTrans" presStyleLbl="node1" presStyleIdx="3" presStyleCnt="4"/>
      <dgm:spPr/>
      <dgm:t>
        <a:bodyPr/>
        <a:lstStyle/>
        <a:p>
          <a:endParaRPr lang="en-US"/>
        </a:p>
      </dgm:t>
    </dgm:pt>
  </dgm:ptLst>
  <dgm:cxnLst>
    <dgm:cxn modelId="{5D91D1C3-2414-4CCA-A34C-592CF98B02C1}" srcId="{FCC2D5A2-2648-441D-886E-FBFCFEE2564D}" destId="{5BDBC498-A2B6-4254-BE47-090F0729E8F8}" srcOrd="3" destOrd="0" parTransId="{ADFEF54D-244D-461E-B730-89ECCA20F6B0}" sibTransId="{8B2557B0-EA9E-4044-8F24-7BD0DD1CDA47}"/>
    <dgm:cxn modelId="{37A44667-4EBD-4A42-85B3-8166E43444C2}" type="presOf" srcId="{C9D7C41B-2458-4E10-B0CD-B096FE381CD0}" destId="{203CF8CD-E385-4216-A519-06CD9D747BE6}" srcOrd="0" destOrd="0" presId="urn:microsoft.com/office/officeart/2005/8/layout/cycle1"/>
    <dgm:cxn modelId="{C188C7C9-7592-46BB-9E04-7268158D9192}" type="presOf" srcId="{397A921E-02C0-4A34-B61F-E808010A8BE2}" destId="{C4A1B6D8-E1A9-4E5D-88B2-67D5CA1BF43E}" srcOrd="0" destOrd="0" presId="urn:microsoft.com/office/officeart/2005/8/layout/cycle1"/>
    <dgm:cxn modelId="{36C3B0B8-CA36-4E21-9302-1D1C8AAAF8F1}" type="presOf" srcId="{8B2557B0-EA9E-4044-8F24-7BD0DD1CDA47}" destId="{D15EFBE0-5E71-43D6-8BEF-A4E514CD43F5}" srcOrd="0" destOrd="0" presId="urn:microsoft.com/office/officeart/2005/8/layout/cycle1"/>
    <dgm:cxn modelId="{5CE29F21-480D-468B-919C-17C39D488BF2}" type="presOf" srcId="{9F150001-DB0C-406F-9A3F-57A28CE6770D}" destId="{695AD7B6-8693-49C8-A6A3-10FA9D26045F}" srcOrd="0" destOrd="0" presId="urn:microsoft.com/office/officeart/2005/8/layout/cycle1"/>
    <dgm:cxn modelId="{B967F517-2FFE-4E21-991B-E510DCFFA566}" type="presOf" srcId="{14EB3EA9-D4F0-4B47-AB62-EABAD72DFE4A}" destId="{23011174-8D9A-4182-86C8-1DF75B59DE28}" srcOrd="0" destOrd="0" presId="urn:microsoft.com/office/officeart/2005/8/layout/cycle1"/>
    <dgm:cxn modelId="{FEAEDDCB-069D-4C53-B611-89EFDF3272D6}" srcId="{FCC2D5A2-2648-441D-886E-FBFCFEE2564D}" destId="{C9D7C41B-2458-4E10-B0CD-B096FE381CD0}" srcOrd="0" destOrd="0" parTransId="{0A0C60C5-C706-48B9-995E-A488798C9F2E}" sibTransId="{2A8DDC20-F70F-473B-9F8E-AB194C4E21A2}"/>
    <dgm:cxn modelId="{C447140E-16E0-4944-8480-0C16AFC9F2EA}" srcId="{FCC2D5A2-2648-441D-886E-FBFCFEE2564D}" destId="{0373D090-4C6D-4D20-A0CD-5842F2A3B967}" srcOrd="1" destOrd="0" parTransId="{DE3A3E21-8F40-42F4-B853-446B551963C0}" sibTransId="{9F150001-DB0C-406F-9A3F-57A28CE6770D}"/>
    <dgm:cxn modelId="{C87FF5EB-9821-40FC-BF87-C2FD53711BF1}" type="presOf" srcId="{5BDBC498-A2B6-4254-BE47-090F0729E8F8}" destId="{43764AAE-3CB5-427D-8D34-9BEF7F699D17}" srcOrd="0" destOrd="0" presId="urn:microsoft.com/office/officeart/2005/8/layout/cycle1"/>
    <dgm:cxn modelId="{B8931535-14C0-4FD1-9EB2-2CBC648683E7}" type="presOf" srcId="{2A8DDC20-F70F-473B-9F8E-AB194C4E21A2}" destId="{E4E99182-7810-485D-847B-84AC2032BE89}" srcOrd="0" destOrd="0" presId="urn:microsoft.com/office/officeart/2005/8/layout/cycle1"/>
    <dgm:cxn modelId="{1D1DB75A-50F9-42BE-AD73-4B69E2AEB410}" type="presOf" srcId="{FCC2D5A2-2648-441D-886E-FBFCFEE2564D}" destId="{7AD44568-F12E-4516-A34B-218396103CE2}" srcOrd="0" destOrd="0" presId="urn:microsoft.com/office/officeart/2005/8/layout/cycle1"/>
    <dgm:cxn modelId="{6F87C2AD-5B02-41D8-8EE4-39A59B1BA48C}" srcId="{FCC2D5A2-2648-441D-886E-FBFCFEE2564D}" destId="{14EB3EA9-D4F0-4B47-AB62-EABAD72DFE4A}" srcOrd="2" destOrd="0" parTransId="{D5EF5B8F-E2B2-4EAB-8B7E-E5357546671C}" sibTransId="{397A921E-02C0-4A34-B61F-E808010A8BE2}"/>
    <dgm:cxn modelId="{9B778DB6-F66B-4C16-855D-28E9E050FE1F}" type="presOf" srcId="{0373D090-4C6D-4D20-A0CD-5842F2A3B967}" destId="{DB3C95C6-132D-4D03-916C-6A2E15EDBC75}" srcOrd="0" destOrd="0" presId="urn:microsoft.com/office/officeart/2005/8/layout/cycle1"/>
    <dgm:cxn modelId="{433F038C-0483-404E-B7BC-3777BAC6A58F}" type="presParOf" srcId="{7AD44568-F12E-4516-A34B-218396103CE2}" destId="{BEBF08FB-385A-43D8-B420-64A3AAAD7358}" srcOrd="0" destOrd="0" presId="urn:microsoft.com/office/officeart/2005/8/layout/cycle1"/>
    <dgm:cxn modelId="{2B41C267-6092-4C70-A77B-468E9AA05A5B}" type="presParOf" srcId="{7AD44568-F12E-4516-A34B-218396103CE2}" destId="{203CF8CD-E385-4216-A519-06CD9D747BE6}" srcOrd="1" destOrd="0" presId="urn:microsoft.com/office/officeart/2005/8/layout/cycle1"/>
    <dgm:cxn modelId="{701C4A0C-0BA7-4F8E-BB7B-C30FDE83BA57}" type="presParOf" srcId="{7AD44568-F12E-4516-A34B-218396103CE2}" destId="{E4E99182-7810-485D-847B-84AC2032BE89}" srcOrd="2" destOrd="0" presId="urn:microsoft.com/office/officeart/2005/8/layout/cycle1"/>
    <dgm:cxn modelId="{55E3DA8F-2662-4991-AF59-1DD2E8877AD7}" type="presParOf" srcId="{7AD44568-F12E-4516-A34B-218396103CE2}" destId="{1E78247B-BCC3-4CDE-AF1F-AAF325037514}" srcOrd="3" destOrd="0" presId="urn:microsoft.com/office/officeart/2005/8/layout/cycle1"/>
    <dgm:cxn modelId="{75DDC3A1-C740-46CE-A2FF-544BA27AF519}" type="presParOf" srcId="{7AD44568-F12E-4516-A34B-218396103CE2}" destId="{DB3C95C6-132D-4D03-916C-6A2E15EDBC75}" srcOrd="4" destOrd="0" presId="urn:microsoft.com/office/officeart/2005/8/layout/cycle1"/>
    <dgm:cxn modelId="{D2E67A69-1006-4392-9EDA-A9D4E5820B06}" type="presParOf" srcId="{7AD44568-F12E-4516-A34B-218396103CE2}" destId="{695AD7B6-8693-49C8-A6A3-10FA9D26045F}" srcOrd="5" destOrd="0" presId="urn:microsoft.com/office/officeart/2005/8/layout/cycle1"/>
    <dgm:cxn modelId="{E1CD9472-479F-4BD8-813C-12739184CE8B}" type="presParOf" srcId="{7AD44568-F12E-4516-A34B-218396103CE2}" destId="{EB76DEBF-397D-455F-8ADC-8CCED1830A99}" srcOrd="6" destOrd="0" presId="urn:microsoft.com/office/officeart/2005/8/layout/cycle1"/>
    <dgm:cxn modelId="{FEB66513-0D04-4FAF-92F4-A1B84978C244}" type="presParOf" srcId="{7AD44568-F12E-4516-A34B-218396103CE2}" destId="{23011174-8D9A-4182-86C8-1DF75B59DE28}" srcOrd="7" destOrd="0" presId="urn:microsoft.com/office/officeart/2005/8/layout/cycle1"/>
    <dgm:cxn modelId="{DFF3BBFE-E1E1-4595-8B9E-4BCAB77F525C}" type="presParOf" srcId="{7AD44568-F12E-4516-A34B-218396103CE2}" destId="{C4A1B6D8-E1A9-4E5D-88B2-67D5CA1BF43E}" srcOrd="8" destOrd="0" presId="urn:microsoft.com/office/officeart/2005/8/layout/cycle1"/>
    <dgm:cxn modelId="{606672FB-7916-4638-B839-A280667C2412}" type="presParOf" srcId="{7AD44568-F12E-4516-A34B-218396103CE2}" destId="{490D168D-BEC4-4E33-802F-6ECC7E30FF07}" srcOrd="9" destOrd="0" presId="urn:microsoft.com/office/officeart/2005/8/layout/cycle1"/>
    <dgm:cxn modelId="{D60BE97E-5EE4-4648-8E34-47F7F12822D6}" type="presParOf" srcId="{7AD44568-F12E-4516-A34B-218396103CE2}" destId="{43764AAE-3CB5-427D-8D34-9BEF7F699D17}" srcOrd="10" destOrd="0" presId="urn:microsoft.com/office/officeart/2005/8/layout/cycle1"/>
    <dgm:cxn modelId="{F490636D-BABD-477C-A9DE-50029358F60A}" type="presParOf" srcId="{7AD44568-F12E-4516-A34B-218396103CE2}" destId="{D15EFBE0-5E71-43D6-8BEF-A4E514CD43F5}" srcOrd="11"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CC2D5A2-2648-441D-886E-FBFCFEE2564D}" type="doc">
      <dgm:prSet loTypeId="urn:microsoft.com/office/officeart/2005/8/layout/cycle1" loCatId="cycle" qsTypeId="urn:microsoft.com/office/officeart/2005/8/quickstyle/3d3" qsCatId="3D" csTypeId="urn:microsoft.com/office/officeart/2005/8/colors/colorful1" csCatId="colorful" phldr="1"/>
      <dgm:spPr/>
      <dgm:t>
        <a:bodyPr/>
        <a:lstStyle/>
        <a:p>
          <a:endParaRPr lang="en-US"/>
        </a:p>
      </dgm:t>
    </dgm:pt>
    <dgm:pt modelId="{C9D7C41B-2458-4E10-B0CD-B096FE381CD0}">
      <dgm:prSet phldrT="[Text]"/>
      <dgm:spPr/>
      <dgm:t>
        <a:bodyPr/>
        <a:lstStyle/>
        <a:p>
          <a:r>
            <a:rPr lang="en-US" dirty="0"/>
            <a:t>Understand</a:t>
          </a:r>
        </a:p>
      </dgm:t>
    </dgm:pt>
    <dgm:pt modelId="{0A0C60C5-C706-48B9-995E-A488798C9F2E}" type="parTrans" cxnId="{FEAEDDCB-069D-4C53-B611-89EFDF3272D6}">
      <dgm:prSet/>
      <dgm:spPr/>
      <dgm:t>
        <a:bodyPr/>
        <a:lstStyle/>
        <a:p>
          <a:endParaRPr lang="en-US"/>
        </a:p>
      </dgm:t>
    </dgm:pt>
    <dgm:pt modelId="{2A8DDC20-F70F-473B-9F8E-AB194C4E21A2}" type="sibTrans" cxnId="{FEAEDDCB-069D-4C53-B611-89EFDF3272D6}">
      <dgm:prSet/>
      <dgm:spPr/>
      <dgm:t>
        <a:bodyPr/>
        <a:lstStyle/>
        <a:p>
          <a:endParaRPr lang="en-US"/>
        </a:p>
      </dgm:t>
    </dgm:pt>
    <dgm:pt modelId="{0373D090-4C6D-4D20-A0CD-5842F2A3B967}">
      <dgm:prSet phldrT="[Text]"/>
      <dgm:spPr/>
      <dgm:t>
        <a:bodyPr/>
        <a:lstStyle/>
        <a:p>
          <a:r>
            <a:rPr lang="en-US" dirty="0"/>
            <a:t>Inform</a:t>
          </a:r>
        </a:p>
      </dgm:t>
    </dgm:pt>
    <dgm:pt modelId="{DE3A3E21-8F40-42F4-B853-446B551963C0}" type="parTrans" cxnId="{C447140E-16E0-4944-8480-0C16AFC9F2EA}">
      <dgm:prSet/>
      <dgm:spPr/>
      <dgm:t>
        <a:bodyPr/>
        <a:lstStyle/>
        <a:p>
          <a:endParaRPr lang="en-US"/>
        </a:p>
      </dgm:t>
    </dgm:pt>
    <dgm:pt modelId="{9F150001-DB0C-406F-9A3F-57A28CE6770D}" type="sibTrans" cxnId="{C447140E-16E0-4944-8480-0C16AFC9F2EA}">
      <dgm:prSet/>
      <dgm:spPr/>
      <dgm:t>
        <a:bodyPr/>
        <a:lstStyle/>
        <a:p>
          <a:endParaRPr lang="en-US"/>
        </a:p>
      </dgm:t>
    </dgm:pt>
    <dgm:pt modelId="{14EB3EA9-D4F0-4B47-AB62-EABAD72DFE4A}">
      <dgm:prSet phldrT="[Text]"/>
      <dgm:spPr/>
      <dgm:t>
        <a:bodyPr/>
        <a:lstStyle/>
        <a:p>
          <a:r>
            <a:rPr lang="en-US" dirty="0"/>
            <a:t>Limitations</a:t>
          </a:r>
        </a:p>
      </dgm:t>
    </dgm:pt>
    <dgm:pt modelId="{D5EF5B8F-E2B2-4EAB-8B7E-E5357546671C}" type="parTrans" cxnId="{6F87C2AD-5B02-41D8-8EE4-39A59B1BA48C}">
      <dgm:prSet/>
      <dgm:spPr/>
      <dgm:t>
        <a:bodyPr/>
        <a:lstStyle/>
        <a:p>
          <a:endParaRPr lang="en-US"/>
        </a:p>
      </dgm:t>
    </dgm:pt>
    <dgm:pt modelId="{397A921E-02C0-4A34-B61F-E808010A8BE2}" type="sibTrans" cxnId="{6F87C2AD-5B02-41D8-8EE4-39A59B1BA48C}">
      <dgm:prSet/>
      <dgm:spPr/>
      <dgm:t>
        <a:bodyPr/>
        <a:lstStyle/>
        <a:p>
          <a:endParaRPr lang="en-US"/>
        </a:p>
      </dgm:t>
    </dgm:pt>
    <dgm:pt modelId="{5BDBC498-A2B6-4254-BE47-090F0729E8F8}">
      <dgm:prSet phldrT="[Text]"/>
      <dgm:spPr/>
      <dgm:t>
        <a:bodyPr/>
        <a:lstStyle/>
        <a:p>
          <a:r>
            <a:rPr lang="en-US" dirty="0"/>
            <a:t>Monitor</a:t>
          </a:r>
        </a:p>
      </dgm:t>
    </dgm:pt>
    <dgm:pt modelId="{ADFEF54D-244D-461E-B730-89ECCA20F6B0}" type="parTrans" cxnId="{5D91D1C3-2414-4CCA-A34C-592CF98B02C1}">
      <dgm:prSet/>
      <dgm:spPr/>
      <dgm:t>
        <a:bodyPr/>
        <a:lstStyle/>
        <a:p>
          <a:endParaRPr lang="en-US"/>
        </a:p>
      </dgm:t>
    </dgm:pt>
    <dgm:pt modelId="{8B2557B0-EA9E-4044-8F24-7BD0DD1CDA47}" type="sibTrans" cxnId="{5D91D1C3-2414-4CCA-A34C-592CF98B02C1}">
      <dgm:prSet/>
      <dgm:spPr/>
      <dgm:t>
        <a:bodyPr/>
        <a:lstStyle/>
        <a:p>
          <a:endParaRPr lang="en-US"/>
        </a:p>
      </dgm:t>
    </dgm:pt>
    <dgm:pt modelId="{7AD44568-F12E-4516-A34B-218396103CE2}" type="pres">
      <dgm:prSet presAssocID="{FCC2D5A2-2648-441D-886E-FBFCFEE2564D}" presName="cycle" presStyleCnt="0">
        <dgm:presLayoutVars>
          <dgm:dir/>
          <dgm:resizeHandles val="exact"/>
        </dgm:presLayoutVars>
      </dgm:prSet>
      <dgm:spPr/>
      <dgm:t>
        <a:bodyPr/>
        <a:lstStyle/>
        <a:p>
          <a:endParaRPr lang="en-US"/>
        </a:p>
      </dgm:t>
    </dgm:pt>
    <dgm:pt modelId="{BEBF08FB-385A-43D8-B420-64A3AAAD7358}" type="pres">
      <dgm:prSet presAssocID="{C9D7C41B-2458-4E10-B0CD-B096FE381CD0}" presName="dummy" presStyleCnt="0"/>
      <dgm:spPr/>
    </dgm:pt>
    <dgm:pt modelId="{203CF8CD-E385-4216-A519-06CD9D747BE6}" type="pres">
      <dgm:prSet presAssocID="{C9D7C41B-2458-4E10-B0CD-B096FE381CD0}" presName="node" presStyleLbl="revTx" presStyleIdx="0" presStyleCnt="4">
        <dgm:presLayoutVars>
          <dgm:bulletEnabled val="1"/>
        </dgm:presLayoutVars>
      </dgm:prSet>
      <dgm:spPr/>
      <dgm:t>
        <a:bodyPr/>
        <a:lstStyle/>
        <a:p>
          <a:endParaRPr lang="en-US"/>
        </a:p>
      </dgm:t>
    </dgm:pt>
    <dgm:pt modelId="{E4E99182-7810-485D-847B-84AC2032BE89}" type="pres">
      <dgm:prSet presAssocID="{2A8DDC20-F70F-473B-9F8E-AB194C4E21A2}" presName="sibTrans" presStyleLbl="node1" presStyleIdx="0" presStyleCnt="4"/>
      <dgm:spPr/>
      <dgm:t>
        <a:bodyPr/>
        <a:lstStyle/>
        <a:p>
          <a:endParaRPr lang="en-US"/>
        </a:p>
      </dgm:t>
    </dgm:pt>
    <dgm:pt modelId="{1E78247B-BCC3-4CDE-AF1F-AAF325037514}" type="pres">
      <dgm:prSet presAssocID="{0373D090-4C6D-4D20-A0CD-5842F2A3B967}" presName="dummy" presStyleCnt="0"/>
      <dgm:spPr/>
    </dgm:pt>
    <dgm:pt modelId="{DB3C95C6-132D-4D03-916C-6A2E15EDBC75}" type="pres">
      <dgm:prSet presAssocID="{0373D090-4C6D-4D20-A0CD-5842F2A3B967}" presName="node" presStyleLbl="revTx" presStyleIdx="1" presStyleCnt="4">
        <dgm:presLayoutVars>
          <dgm:bulletEnabled val="1"/>
        </dgm:presLayoutVars>
      </dgm:prSet>
      <dgm:spPr/>
      <dgm:t>
        <a:bodyPr/>
        <a:lstStyle/>
        <a:p>
          <a:endParaRPr lang="en-US"/>
        </a:p>
      </dgm:t>
    </dgm:pt>
    <dgm:pt modelId="{695AD7B6-8693-49C8-A6A3-10FA9D26045F}" type="pres">
      <dgm:prSet presAssocID="{9F150001-DB0C-406F-9A3F-57A28CE6770D}" presName="sibTrans" presStyleLbl="node1" presStyleIdx="1" presStyleCnt="4"/>
      <dgm:spPr/>
      <dgm:t>
        <a:bodyPr/>
        <a:lstStyle/>
        <a:p>
          <a:endParaRPr lang="en-US"/>
        </a:p>
      </dgm:t>
    </dgm:pt>
    <dgm:pt modelId="{EB76DEBF-397D-455F-8ADC-8CCED1830A99}" type="pres">
      <dgm:prSet presAssocID="{14EB3EA9-D4F0-4B47-AB62-EABAD72DFE4A}" presName="dummy" presStyleCnt="0"/>
      <dgm:spPr/>
    </dgm:pt>
    <dgm:pt modelId="{23011174-8D9A-4182-86C8-1DF75B59DE28}" type="pres">
      <dgm:prSet presAssocID="{14EB3EA9-D4F0-4B47-AB62-EABAD72DFE4A}" presName="node" presStyleLbl="revTx" presStyleIdx="2" presStyleCnt="4">
        <dgm:presLayoutVars>
          <dgm:bulletEnabled val="1"/>
        </dgm:presLayoutVars>
      </dgm:prSet>
      <dgm:spPr/>
      <dgm:t>
        <a:bodyPr/>
        <a:lstStyle/>
        <a:p>
          <a:endParaRPr lang="en-US"/>
        </a:p>
      </dgm:t>
    </dgm:pt>
    <dgm:pt modelId="{C4A1B6D8-E1A9-4E5D-88B2-67D5CA1BF43E}" type="pres">
      <dgm:prSet presAssocID="{397A921E-02C0-4A34-B61F-E808010A8BE2}" presName="sibTrans" presStyleLbl="node1" presStyleIdx="2" presStyleCnt="4"/>
      <dgm:spPr/>
      <dgm:t>
        <a:bodyPr/>
        <a:lstStyle/>
        <a:p>
          <a:endParaRPr lang="en-US"/>
        </a:p>
      </dgm:t>
    </dgm:pt>
    <dgm:pt modelId="{490D168D-BEC4-4E33-802F-6ECC7E30FF07}" type="pres">
      <dgm:prSet presAssocID="{5BDBC498-A2B6-4254-BE47-090F0729E8F8}" presName="dummy" presStyleCnt="0"/>
      <dgm:spPr/>
    </dgm:pt>
    <dgm:pt modelId="{43764AAE-3CB5-427D-8D34-9BEF7F699D17}" type="pres">
      <dgm:prSet presAssocID="{5BDBC498-A2B6-4254-BE47-090F0729E8F8}" presName="node" presStyleLbl="revTx" presStyleIdx="3" presStyleCnt="4">
        <dgm:presLayoutVars>
          <dgm:bulletEnabled val="1"/>
        </dgm:presLayoutVars>
      </dgm:prSet>
      <dgm:spPr/>
      <dgm:t>
        <a:bodyPr/>
        <a:lstStyle/>
        <a:p>
          <a:endParaRPr lang="en-US"/>
        </a:p>
      </dgm:t>
    </dgm:pt>
    <dgm:pt modelId="{D15EFBE0-5E71-43D6-8BEF-A4E514CD43F5}" type="pres">
      <dgm:prSet presAssocID="{8B2557B0-EA9E-4044-8F24-7BD0DD1CDA47}" presName="sibTrans" presStyleLbl="node1" presStyleIdx="3" presStyleCnt="4"/>
      <dgm:spPr/>
      <dgm:t>
        <a:bodyPr/>
        <a:lstStyle/>
        <a:p>
          <a:endParaRPr lang="en-US"/>
        </a:p>
      </dgm:t>
    </dgm:pt>
  </dgm:ptLst>
  <dgm:cxnLst>
    <dgm:cxn modelId="{5D91D1C3-2414-4CCA-A34C-592CF98B02C1}" srcId="{FCC2D5A2-2648-441D-886E-FBFCFEE2564D}" destId="{5BDBC498-A2B6-4254-BE47-090F0729E8F8}" srcOrd="3" destOrd="0" parTransId="{ADFEF54D-244D-461E-B730-89ECCA20F6B0}" sibTransId="{8B2557B0-EA9E-4044-8F24-7BD0DD1CDA47}"/>
    <dgm:cxn modelId="{EE1AF43D-E762-4DF5-982B-3C85E8F1F269}" type="presOf" srcId="{C9D7C41B-2458-4E10-B0CD-B096FE381CD0}" destId="{203CF8CD-E385-4216-A519-06CD9D747BE6}" srcOrd="0" destOrd="0" presId="urn:microsoft.com/office/officeart/2005/8/layout/cycle1"/>
    <dgm:cxn modelId="{E75B93C9-FA2A-4214-87E0-77A877FF2EB6}" type="presOf" srcId="{14EB3EA9-D4F0-4B47-AB62-EABAD72DFE4A}" destId="{23011174-8D9A-4182-86C8-1DF75B59DE28}" srcOrd="0" destOrd="0" presId="urn:microsoft.com/office/officeart/2005/8/layout/cycle1"/>
    <dgm:cxn modelId="{FEAEDDCB-069D-4C53-B611-89EFDF3272D6}" srcId="{FCC2D5A2-2648-441D-886E-FBFCFEE2564D}" destId="{C9D7C41B-2458-4E10-B0CD-B096FE381CD0}" srcOrd="0" destOrd="0" parTransId="{0A0C60C5-C706-48B9-995E-A488798C9F2E}" sibTransId="{2A8DDC20-F70F-473B-9F8E-AB194C4E21A2}"/>
    <dgm:cxn modelId="{6E8E41F9-843E-44A9-98BB-F22E6219CDEA}" type="presOf" srcId="{397A921E-02C0-4A34-B61F-E808010A8BE2}" destId="{C4A1B6D8-E1A9-4E5D-88B2-67D5CA1BF43E}" srcOrd="0" destOrd="0" presId="urn:microsoft.com/office/officeart/2005/8/layout/cycle1"/>
    <dgm:cxn modelId="{C447140E-16E0-4944-8480-0C16AFC9F2EA}" srcId="{FCC2D5A2-2648-441D-886E-FBFCFEE2564D}" destId="{0373D090-4C6D-4D20-A0CD-5842F2A3B967}" srcOrd="1" destOrd="0" parTransId="{DE3A3E21-8F40-42F4-B853-446B551963C0}" sibTransId="{9F150001-DB0C-406F-9A3F-57A28CE6770D}"/>
    <dgm:cxn modelId="{30C6A5CD-C0AE-4716-BACE-D801D41E626E}" type="presOf" srcId="{FCC2D5A2-2648-441D-886E-FBFCFEE2564D}" destId="{7AD44568-F12E-4516-A34B-218396103CE2}" srcOrd="0" destOrd="0" presId="urn:microsoft.com/office/officeart/2005/8/layout/cycle1"/>
    <dgm:cxn modelId="{2AB03F32-B468-4694-A5A4-12320E15B1A7}" type="presOf" srcId="{0373D090-4C6D-4D20-A0CD-5842F2A3B967}" destId="{DB3C95C6-132D-4D03-916C-6A2E15EDBC75}" srcOrd="0" destOrd="0" presId="urn:microsoft.com/office/officeart/2005/8/layout/cycle1"/>
    <dgm:cxn modelId="{105C751D-0E8C-43F7-B3FF-6784CA78FEB4}" type="presOf" srcId="{2A8DDC20-F70F-473B-9F8E-AB194C4E21A2}" destId="{E4E99182-7810-485D-847B-84AC2032BE89}" srcOrd="0" destOrd="0" presId="urn:microsoft.com/office/officeart/2005/8/layout/cycle1"/>
    <dgm:cxn modelId="{6F87C2AD-5B02-41D8-8EE4-39A59B1BA48C}" srcId="{FCC2D5A2-2648-441D-886E-FBFCFEE2564D}" destId="{14EB3EA9-D4F0-4B47-AB62-EABAD72DFE4A}" srcOrd="2" destOrd="0" parTransId="{D5EF5B8F-E2B2-4EAB-8B7E-E5357546671C}" sibTransId="{397A921E-02C0-4A34-B61F-E808010A8BE2}"/>
    <dgm:cxn modelId="{750ADAFD-1C58-42E3-9AE7-CDA57EF6EED1}" type="presOf" srcId="{9F150001-DB0C-406F-9A3F-57A28CE6770D}" destId="{695AD7B6-8693-49C8-A6A3-10FA9D26045F}" srcOrd="0" destOrd="0" presId="urn:microsoft.com/office/officeart/2005/8/layout/cycle1"/>
    <dgm:cxn modelId="{0E185103-39D0-4250-8AE5-8A0FFE64DA5A}" type="presOf" srcId="{8B2557B0-EA9E-4044-8F24-7BD0DD1CDA47}" destId="{D15EFBE0-5E71-43D6-8BEF-A4E514CD43F5}" srcOrd="0" destOrd="0" presId="urn:microsoft.com/office/officeart/2005/8/layout/cycle1"/>
    <dgm:cxn modelId="{48BC534A-8BBE-443F-8991-09D5700BC329}" type="presOf" srcId="{5BDBC498-A2B6-4254-BE47-090F0729E8F8}" destId="{43764AAE-3CB5-427D-8D34-9BEF7F699D17}" srcOrd="0" destOrd="0" presId="urn:microsoft.com/office/officeart/2005/8/layout/cycle1"/>
    <dgm:cxn modelId="{6074181C-E78B-4D8C-8BA2-C6BFD736A705}" type="presParOf" srcId="{7AD44568-F12E-4516-A34B-218396103CE2}" destId="{BEBF08FB-385A-43D8-B420-64A3AAAD7358}" srcOrd="0" destOrd="0" presId="urn:microsoft.com/office/officeart/2005/8/layout/cycle1"/>
    <dgm:cxn modelId="{E504E874-BAC4-4C68-B08A-167478E0F58C}" type="presParOf" srcId="{7AD44568-F12E-4516-A34B-218396103CE2}" destId="{203CF8CD-E385-4216-A519-06CD9D747BE6}" srcOrd="1" destOrd="0" presId="urn:microsoft.com/office/officeart/2005/8/layout/cycle1"/>
    <dgm:cxn modelId="{3ADC0488-117C-4D02-B91D-0AAF49327946}" type="presParOf" srcId="{7AD44568-F12E-4516-A34B-218396103CE2}" destId="{E4E99182-7810-485D-847B-84AC2032BE89}" srcOrd="2" destOrd="0" presId="urn:microsoft.com/office/officeart/2005/8/layout/cycle1"/>
    <dgm:cxn modelId="{5E331B16-8D4F-4F72-A334-CC69497534BD}" type="presParOf" srcId="{7AD44568-F12E-4516-A34B-218396103CE2}" destId="{1E78247B-BCC3-4CDE-AF1F-AAF325037514}" srcOrd="3" destOrd="0" presId="urn:microsoft.com/office/officeart/2005/8/layout/cycle1"/>
    <dgm:cxn modelId="{DB01125F-73AF-4A6C-8CFE-13FCBDA64B92}" type="presParOf" srcId="{7AD44568-F12E-4516-A34B-218396103CE2}" destId="{DB3C95C6-132D-4D03-916C-6A2E15EDBC75}" srcOrd="4" destOrd="0" presId="urn:microsoft.com/office/officeart/2005/8/layout/cycle1"/>
    <dgm:cxn modelId="{DB9A60BD-5A8C-40A5-9B99-58A798E78E61}" type="presParOf" srcId="{7AD44568-F12E-4516-A34B-218396103CE2}" destId="{695AD7B6-8693-49C8-A6A3-10FA9D26045F}" srcOrd="5" destOrd="0" presId="urn:microsoft.com/office/officeart/2005/8/layout/cycle1"/>
    <dgm:cxn modelId="{66C5BFD6-545E-41B2-BE99-262F6FCB03E7}" type="presParOf" srcId="{7AD44568-F12E-4516-A34B-218396103CE2}" destId="{EB76DEBF-397D-455F-8ADC-8CCED1830A99}" srcOrd="6" destOrd="0" presId="urn:microsoft.com/office/officeart/2005/8/layout/cycle1"/>
    <dgm:cxn modelId="{35467C9F-D8C7-42C3-86DD-61B35113F126}" type="presParOf" srcId="{7AD44568-F12E-4516-A34B-218396103CE2}" destId="{23011174-8D9A-4182-86C8-1DF75B59DE28}" srcOrd="7" destOrd="0" presId="urn:microsoft.com/office/officeart/2005/8/layout/cycle1"/>
    <dgm:cxn modelId="{C5CB02A0-8952-4ABA-BB17-54DEE0C29CA9}" type="presParOf" srcId="{7AD44568-F12E-4516-A34B-218396103CE2}" destId="{C4A1B6D8-E1A9-4E5D-88B2-67D5CA1BF43E}" srcOrd="8" destOrd="0" presId="urn:microsoft.com/office/officeart/2005/8/layout/cycle1"/>
    <dgm:cxn modelId="{2DD75029-BCA5-489D-997A-CD37FF0A2194}" type="presParOf" srcId="{7AD44568-F12E-4516-A34B-218396103CE2}" destId="{490D168D-BEC4-4E33-802F-6ECC7E30FF07}" srcOrd="9" destOrd="0" presId="urn:microsoft.com/office/officeart/2005/8/layout/cycle1"/>
    <dgm:cxn modelId="{5A92C899-262B-422D-B519-5CC6DD14FDD0}" type="presParOf" srcId="{7AD44568-F12E-4516-A34B-218396103CE2}" destId="{43764AAE-3CB5-427D-8D34-9BEF7F699D17}" srcOrd="10" destOrd="0" presId="urn:microsoft.com/office/officeart/2005/8/layout/cycle1"/>
    <dgm:cxn modelId="{80E219D1-774F-4F9F-936D-3FBCC5C1F57E}" type="presParOf" srcId="{7AD44568-F12E-4516-A34B-218396103CE2}" destId="{D15EFBE0-5E71-43D6-8BEF-A4E514CD43F5}" srcOrd="11"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CD7AC6-8690-49F4-B667-7E888A4204C1}" type="datetimeFigureOut">
              <a:rPr lang="en-US" smtClean="0"/>
              <a:t>2/7/2017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0EFB6F-2E6B-49DF-B9D1-FCCC23D65BEF}" type="slidenum">
              <a:rPr lang="en-US" smtClean="0"/>
              <a:t>‹#›</a:t>
            </a:fld>
            <a:endParaRPr lang="en-US"/>
          </a:p>
        </p:txBody>
      </p:sp>
    </p:spTree>
    <p:extLst>
      <p:ext uri="{BB962C8B-B14F-4D97-AF65-F5344CB8AC3E}">
        <p14:creationId xmlns:p14="http://schemas.microsoft.com/office/powerpoint/2010/main" val="32688501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training is designed to provide facility supervisors</a:t>
            </a:r>
            <a:r>
              <a:rPr lang="en-US" baseline="0" dirty="0"/>
              <a:t> and leaders with an overview of the new Notification of Changes regulations</a:t>
            </a:r>
            <a:endParaRPr lang="en-US" dirty="0"/>
          </a:p>
        </p:txBody>
      </p:sp>
      <p:sp>
        <p:nvSpPr>
          <p:cNvPr id="4" name="Slide Number Placeholder 3"/>
          <p:cNvSpPr>
            <a:spLocks noGrp="1"/>
          </p:cNvSpPr>
          <p:nvPr>
            <p:ph type="sldNum" sz="quarter" idx="10"/>
          </p:nvPr>
        </p:nvSpPr>
        <p:spPr/>
        <p:txBody>
          <a:bodyPr/>
          <a:lstStyle/>
          <a:p>
            <a:fld id="{62583AE9-5228-4641-AE46-DAC04049BDD6}"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35754942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could include change due to illness, new medications, exacerbation</a:t>
            </a:r>
            <a:r>
              <a:rPr lang="en-US" baseline="0" dirty="0" smtClean="0"/>
              <a:t> of a chronic condition, etc.</a:t>
            </a:r>
          </a:p>
          <a:p>
            <a:endParaRPr lang="en-US" baseline="0" dirty="0" smtClean="0"/>
          </a:p>
          <a:p>
            <a:r>
              <a:rPr lang="en-US" dirty="0" smtClean="0"/>
              <a:t>Examples:</a:t>
            </a:r>
          </a:p>
          <a:p>
            <a:pPr lvl="1"/>
            <a:r>
              <a:rPr lang="en-US" dirty="0" smtClean="0"/>
              <a:t>Decrease in ADL function</a:t>
            </a:r>
          </a:p>
          <a:p>
            <a:pPr lvl="1"/>
            <a:r>
              <a:rPr lang="en-US" dirty="0" smtClean="0"/>
              <a:t>Increased confusion</a:t>
            </a:r>
          </a:p>
          <a:p>
            <a:pPr lvl="1"/>
            <a:r>
              <a:rPr lang="en-US" dirty="0" smtClean="0"/>
              <a:t>Withdrawal </a:t>
            </a:r>
          </a:p>
          <a:p>
            <a:pPr lvl="1">
              <a:buNone/>
            </a:pPr>
            <a:r>
              <a:rPr lang="en-US" i="1" dirty="0" smtClean="0"/>
              <a:t>This includes deterioration in health, mental, or psychosocial status in either life-threatening conditions or clinical complications.</a:t>
            </a:r>
          </a:p>
          <a:p>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10</a:t>
            </a:fld>
            <a:endParaRPr lang="en-US"/>
          </a:p>
        </p:txBody>
      </p:sp>
    </p:spTree>
    <p:extLst>
      <p:ext uri="{BB962C8B-B14F-4D97-AF65-F5344CB8AC3E}">
        <p14:creationId xmlns:p14="http://schemas.microsoft.com/office/powerpoint/2010/main" val="15652170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Algorithms</a:t>
            </a:r>
            <a:r>
              <a:rPr lang="en-US" baseline="0" dirty="0"/>
              <a:t> are available for nursing resources that guide the nurse in higher quality decision making</a:t>
            </a:r>
            <a:r>
              <a:rPr lang="en-US" baseline="0" dirty="0" smtClean="0"/>
              <a:t>.</a:t>
            </a:r>
          </a:p>
          <a:p>
            <a:endParaRPr lang="en-US" baseline="0" dirty="0" smtClean="0"/>
          </a:p>
          <a:p>
            <a:r>
              <a:rPr lang="en-US" baseline="0" dirty="0" smtClean="0"/>
              <a:t>Review these with the group and discuss situations or case examples </a:t>
            </a:r>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11</a:t>
            </a:fld>
            <a:endParaRPr lang="en-US"/>
          </a:p>
        </p:txBody>
      </p:sp>
    </p:spTree>
    <p:extLst>
      <p:ext uri="{BB962C8B-B14F-4D97-AF65-F5344CB8AC3E}">
        <p14:creationId xmlns:p14="http://schemas.microsoft.com/office/powerpoint/2010/main" val="30647029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a:t>
            </a:r>
            <a:r>
              <a:rPr lang="en-US" baseline="0" dirty="0"/>
              <a:t> assessing acute symptoms, prepare for physician notification by reviewing resident history, medication list, diagnoses, etc.  For example—seizure activity:</a:t>
            </a:r>
          </a:p>
          <a:p>
            <a:pPr marL="171450" indent="-171450">
              <a:buFont typeface="Arial" panose="020B0604020202020204" pitchFamily="34" charset="0"/>
              <a:buChar char="•"/>
            </a:pPr>
            <a:r>
              <a:rPr lang="en-US" baseline="0" dirty="0"/>
              <a:t>Is there a history of seizure activity?  Diagnosis?</a:t>
            </a:r>
          </a:p>
          <a:p>
            <a:pPr marL="171450" indent="-171450">
              <a:buFont typeface="Arial" panose="020B0604020202020204" pitchFamily="34" charset="0"/>
              <a:buChar char="•"/>
            </a:pPr>
            <a:r>
              <a:rPr lang="en-US" baseline="0" dirty="0"/>
              <a:t>Date of last seizure and orders</a:t>
            </a:r>
          </a:p>
          <a:p>
            <a:pPr marL="171450" indent="-171450">
              <a:buFont typeface="Arial" panose="020B0604020202020204" pitchFamily="34" charset="0"/>
              <a:buChar char="•"/>
            </a:pPr>
            <a:r>
              <a:rPr lang="en-US" baseline="0" dirty="0"/>
              <a:t>Medication management, dose</a:t>
            </a:r>
          </a:p>
          <a:p>
            <a:pPr marL="171450" indent="-171450">
              <a:buFont typeface="Arial" panose="020B0604020202020204" pitchFamily="34" charset="0"/>
              <a:buChar char="•"/>
            </a:pPr>
            <a:r>
              <a:rPr lang="en-US" baseline="0" dirty="0"/>
              <a:t>Recent lab results</a:t>
            </a:r>
          </a:p>
          <a:p>
            <a:pPr marL="171450" indent="-171450">
              <a:buFont typeface="Arial" panose="020B0604020202020204" pitchFamily="34" charset="0"/>
              <a:buChar char="•"/>
            </a:pPr>
            <a:r>
              <a:rPr lang="en-US" baseline="0" dirty="0"/>
              <a:t>Recent illness, activity changes, appetite changes, vitals, etc.</a:t>
            </a:r>
          </a:p>
          <a:p>
            <a:pPr marL="171450" indent="-171450">
              <a:buFont typeface="Arial" panose="020B0604020202020204" pitchFamily="34" charset="0"/>
              <a:buChar char="•"/>
            </a:pPr>
            <a:endParaRPr lang="en-US" baseline="0" dirty="0"/>
          </a:p>
          <a:p>
            <a:pPr marL="0" indent="0">
              <a:buFont typeface="Arial" panose="020B0604020202020204" pitchFamily="34" charset="0"/>
              <a:buNone/>
            </a:pPr>
            <a:endParaRPr lang="en-US" baseline="0"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12</a:t>
            </a:fld>
            <a:endParaRPr lang="en-US"/>
          </a:p>
        </p:txBody>
      </p:sp>
    </p:spTree>
    <p:extLst>
      <p:ext uri="{BB962C8B-B14F-4D97-AF65-F5344CB8AC3E}">
        <p14:creationId xmlns:p14="http://schemas.microsoft.com/office/powerpoint/2010/main" val="27133092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Discuss these</a:t>
            </a:r>
            <a:r>
              <a:rPr lang="en-US" baseline="0" dirty="0" smtClean="0"/>
              <a:t> with the group and importance of notification and appropriate assessment/intervention </a:t>
            </a:r>
            <a:endParaRPr lang="en-US" dirty="0" smtClean="0"/>
          </a:p>
          <a:p>
            <a:endParaRPr lang="en-US" dirty="0" smtClean="0"/>
          </a:p>
          <a:p>
            <a:r>
              <a:rPr lang="en-US" dirty="0" smtClean="0"/>
              <a:t>Include </a:t>
            </a:r>
            <a:r>
              <a:rPr lang="en-US" dirty="0"/>
              <a:t>head to toe assessment</a:t>
            </a:r>
          </a:p>
          <a:p>
            <a:pPr marL="171450" indent="-171450">
              <a:buFont typeface="Arial" panose="020B0604020202020204" pitchFamily="34" charset="0"/>
              <a:buChar char="•"/>
            </a:pPr>
            <a:r>
              <a:rPr lang="en-US" dirty="0"/>
              <a:t>If</a:t>
            </a:r>
            <a:r>
              <a:rPr lang="en-US" baseline="0" dirty="0"/>
              <a:t> you as a nurse feel as if you need additional training in physical assessment skills, understanding chronic disease management, pharmacology refresher, etc., please see your nursing manager to set up education session.</a:t>
            </a:r>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13</a:t>
            </a:fld>
            <a:endParaRPr lang="en-US"/>
          </a:p>
        </p:txBody>
      </p:sp>
    </p:spTree>
    <p:extLst>
      <p:ext uri="{BB962C8B-B14F-4D97-AF65-F5344CB8AC3E}">
        <p14:creationId xmlns:p14="http://schemas.microsoft.com/office/powerpoint/2010/main" val="962467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Resident</a:t>
            </a:r>
            <a:r>
              <a:rPr lang="en-US" baseline="0" dirty="0"/>
              <a:t> condition specific condition deterioration, i.e. CHF signs and symptoms, </a:t>
            </a:r>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14</a:t>
            </a:fld>
            <a:endParaRPr lang="en-US"/>
          </a:p>
        </p:txBody>
      </p:sp>
    </p:spTree>
    <p:extLst>
      <p:ext uri="{BB962C8B-B14F-4D97-AF65-F5344CB8AC3E}">
        <p14:creationId xmlns:p14="http://schemas.microsoft.com/office/powerpoint/2010/main" val="21609420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Discuss examples on treatment changes </a:t>
            </a:r>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15</a:t>
            </a:fld>
            <a:endParaRPr lang="en-US"/>
          </a:p>
        </p:txBody>
      </p:sp>
    </p:spTree>
    <p:extLst>
      <p:ext uri="{BB962C8B-B14F-4D97-AF65-F5344CB8AC3E}">
        <p14:creationId xmlns:p14="http://schemas.microsoft.com/office/powerpoint/2010/main" val="14715909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 need to alter treatment significantly </a:t>
            </a:r>
          </a:p>
          <a:p>
            <a:r>
              <a:rPr lang="en-US" dirty="0" smtClean="0"/>
              <a:t>Resident </a:t>
            </a:r>
            <a:r>
              <a:rPr lang="en-US" dirty="0"/>
              <a:t>and Resident Representative</a:t>
            </a:r>
            <a:r>
              <a:rPr lang="en-US" baseline="0" dirty="0"/>
              <a:t> should be informed of the treatment options, risks and benefits of treatment and/or refusal, etc., in order to provide informed </a:t>
            </a:r>
            <a:r>
              <a:rPr lang="en-US" baseline="0" dirty="0" smtClean="0"/>
              <a:t>decision-making</a:t>
            </a:r>
          </a:p>
          <a:p>
            <a:endParaRPr lang="en-US" baseline="0" dirty="0" smtClean="0"/>
          </a:p>
          <a:p>
            <a:r>
              <a:rPr lang="en-US" baseline="0" dirty="0" smtClean="0"/>
              <a:t>Discuss Roles and responsibilities as well as documentation </a:t>
            </a:r>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16</a:t>
            </a:fld>
            <a:endParaRPr lang="en-US"/>
          </a:p>
        </p:txBody>
      </p:sp>
    </p:spTree>
    <p:extLst>
      <p:ext uri="{BB962C8B-B14F-4D97-AF65-F5344CB8AC3E}">
        <p14:creationId xmlns:p14="http://schemas.microsoft.com/office/powerpoint/2010/main" val="39147126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Remember to document all notifications and responses</a:t>
            </a:r>
          </a:p>
        </p:txBody>
      </p:sp>
      <p:sp>
        <p:nvSpPr>
          <p:cNvPr id="4" name="Slide Number Placeholder 3"/>
          <p:cNvSpPr>
            <a:spLocks noGrp="1"/>
          </p:cNvSpPr>
          <p:nvPr>
            <p:ph type="sldNum" sz="quarter" idx="10"/>
          </p:nvPr>
        </p:nvSpPr>
        <p:spPr/>
        <p:txBody>
          <a:bodyPr/>
          <a:lstStyle/>
          <a:p>
            <a:fld id="{640EFB6F-2E6B-49DF-B9D1-FCCC23D65BEF}" type="slidenum">
              <a:rPr lang="en-US" smtClean="0"/>
              <a:t>17</a:t>
            </a:fld>
            <a:endParaRPr lang="en-US"/>
          </a:p>
        </p:txBody>
      </p:sp>
    </p:spTree>
    <p:extLst>
      <p:ext uri="{BB962C8B-B14F-4D97-AF65-F5344CB8AC3E}">
        <p14:creationId xmlns:p14="http://schemas.microsoft.com/office/powerpoint/2010/main" val="36583016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the regulation is utilizes the term immediately – discuss with the team what immediately means as well as facility/state requirements as applicable</a:t>
            </a:r>
          </a:p>
          <a:p>
            <a:endParaRPr lang="en-US" baseline="0" dirty="0" smtClean="0"/>
          </a:p>
          <a:p>
            <a:r>
              <a:rPr lang="en-US" dirty="0" smtClean="0"/>
              <a:t>Immediate </a:t>
            </a:r>
            <a:r>
              <a:rPr lang="en-US" dirty="0"/>
              <a:t>means</a:t>
            </a:r>
            <a:r>
              <a:rPr lang="en-US" baseline="0" dirty="0"/>
              <a:t> as soon as the assessment is complete, contact is made</a:t>
            </a:r>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18</a:t>
            </a:fld>
            <a:endParaRPr lang="en-US"/>
          </a:p>
        </p:txBody>
      </p:sp>
    </p:spTree>
    <p:extLst>
      <p:ext uri="{BB962C8B-B14F-4D97-AF65-F5344CB8AC3E}">
        <p14:creationId xmlns:p14="http://schemas.microsoft.com/office/powerpoint/2010/main" val="41245270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the</a:t>
            </a:r>
            <a:r>
              <a:rPr lang="en-US" baseline="0" dirty="0" smtClean="0"/>
              <a:t> regulations – it specifically reminds us that we must keep resident and resident representative contact information updated at all times.  </a:t>
            </a:r>
            <a:endParaRPr lang="en-US" dirty="0" smtClean="0"/>
          </a:p>
          <a:p>
            <a:endParaRPr lang="en-US" dirty="0" smtClean="0"/>
          </a:p>
          <a:p>
            <a:r>
              <a:rPr lang="en-US" dirty="0" smtClean="0"/>
              <a:t>Face </a:t>
            </a:r>
            <a:r>
              <a:rPr lang="en-US" dirty="0"/>
              <a:t>sheets, EMR information modules must be maintained and updated on a timely manner to ensure</a:t>
            </a:r>
            <a:r>
              <a:rPr lang="en-US" baseline="0" dirty="0"/>
              <a:t> ability to notify resident representative(s)</a:t>
            </a:r>
          </a:p>
          <a:p>
            <a:r>
              <a:rPr lang="en-US" baseline="0" dirty="0"/>
              <a:t>Review of the resident representative contact information at the quarterly care conference is a great idea!</a:t>
            </a:r>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19</a:t>
            </a:fld>
            <a:endParaRPr lang="en-US"/>
          </a:p>
        </p:txBody>
      </p:sp>
    </p:spTree>
    <p:extLst>
      <p:ext uri="{BB962C8B-B14F-4D97-AF65-F5344CB8AC3E}">
        <p14:creationId xmlns:p14="http://schemas.microsoft.com/office/powerpoint/2010/main" val="37357319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dirty="0" smtClean="0">
                <a:solidFill>
                  <a:schemeClr val="tx1"/>
                </a:solidFill>
                <a:latin typeface="+mn-lt"/>
                <a:ea typeface="+mn-ea"/>
                <a:cs typeface="+mn-cs"/>
              </a:rPr>
              <a:t>The purpose</a:t>
            </a:r>
            <a:r>
              <a:rPr lang="en-US" sz="1200" b="1" kern="1200" baseline="0" dirty="0" smtClean="0">
                <a:solidFill>
                  <a:schemeClr val="tx1"/>
                </a:solidFill>
                <a:latin typeface="+mn-lt"/>
                <a:ea typeface="+mn-ea"/>
                <a:cs typeface="+mn-cs"/>
              </a:rPr>
              <a:t> of </a:t>
            </a:r>
            <a:endParaRPr lang="en-US" sz="1200" b="1" kern="1200" dirty="0">
              <a:solidFill>
                <a:schemeClr val="tx1"/>
              </a:solidFill>
              <a:latin typeface="+mn-lt"/>
              <a:ea typeface="+mn-ea"/>
              <a:cs typeface="+mn-cs"/>
            </a:endParaRPr>
          </a:p>
          <a:p>
            <a:r>
              <a:rPr lang="en-US" sz="1200" kern="1200" dirty="0" smtClean="0">
                <a:solidFill>
                  <a:schemeClr val="tx1"/>
                </a:solidFill>
                <a:latin typeface="+mn-lt"/>
                <a:ea typeface="+mn-ea"/>
                <a:cs typeface="+mn-cs"/>
              </a:rPr>
              <a:t>Objectives </a:t>
            </a:r>
            <a:r>
              <a:rPr lang="en-US" sz="1200" kern="1200" dirty="0">
                <a:solidFill>
                  <a:schemeClr val="tx1"/>
                </a:solidFill>
                <a:latin typeface="+mn-lt"/>
                <a:ea typeface="+mn-ea"/>
                <a:cs typeface="+mn-cs"/>
              </a:rPr>
              <a:t>of the education is to review </a:t>
            </a:r>
            <a:r>
              <a:rPr lang="en-US" sz="1200" kern="1200" dirty="0" err="1">
                <a:solidFill>
                  <a:schemeClr val="tx1"/>
                </a:solidFill>
                <a:latin typeface="+mn-lt"/>
                <a:ea typeface="+mn-ea"/>
                <a:cs typeface="+mn-cs"/>
              </a:rPr>
              <a:t>RoP</a:t>
            </a:r>
            <a:r>
              <a:rPr lang="en-US" sz="1200" kern="1200" baseline="0" dirty="0">
                <a:solidFill>
                  <a:schemeClr val="tx1"/>
                </a:solidFill>
                <a:latin typeface="+mn-lt"/>
                <a:ea typeface="+mn-ea"/>
                <a:cs typeface="+mn-cs"/>
              </a:rPr>
              <a:t> for 483.10 (g) (14) and </a:t>
            </a:r>
            <a:r>
              <a:rPr lang="en-US" sz="1200" kern="1200" dirty="0">
                <a:solidFill>
                  <a:schemeClr val="tx1"/>
                </a:solidFill>
                <a:latin typeface="+mn-lt"/>
                <a:ea typeface="+mn-ea"/>
                <a:cs typeface="+mn-cs"/>
              </a:rPr>
              <a:t>483.15 ( c) (2).</a:t>
            </a:r>
          </a:p>
          <a:p>
            <a:r>
              <a:rPr lang="en-US" dirty="0"/>
              <a:t>Discuss who should be notified</a:t>
            </a:r>
            <a:r>
              <a:rPr lang="en-US" baseline="0" dirty="0"/>
              <a:t> and </a:t>
            </a:r>
            <a:r>
              <a:rPr lang="en-US" dirty="0"/>
              <a:t>when to notify.  The situations that constitute change will be</a:t>
            </a:r>
            <a:r>
              <a:rPr lang="en-US" baseline="0" dirty="0"/>
              <a:t> reviewed and then documentation after notification of changes.</a:t>
            </a:r>
            <a:r>
              <a:rPr lang="en-US" dirty="0"/>
              <a:t> </a:t>
            </a:r>
          </a:p>
          <a:p>
            <a:r>
              <a:rPr lang="en-US" dirty="0" err="1"/>
              <a:t>NPP</a:t>
            </a:r>
            <a:r>
              <a:rPr lang="en-US" dirty="0"/>
              <a:t>=Nurse Practitioner,</a:t>
            </a:r>
            <a:r>
              <a:rPr lang="en-US" baseline="0" dirty="0"/>
              <a:t> Clinical Nurse Specialist, Physician Assistant</a:t>
            </a:r>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2</a:t>
            </a:fld>
            <a:endParaRPr lang="en-US"/>
          </a:p>
        </p:txBody>
      </p:sp>
    </p:spTree>
    <p:extLst>
      <p:ext uri="{BB962C8B-B14F-4D97-AF65-F5344CB8AC3E}">
        <p14:creationId xmlns:p14="http://schemas.microsoft.com/office/powerpoint/2010/main" val="39297281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facilities use a</a:t>
            </a:r>
            <a:r>
              <a:rPr lang="en-US" baseline="0" dirty="0"/>
              <a:t> standardized data collection tool to prepare for physician notification, such as the SBAR. No matter the tool, be prepared to describe the resident’s baseline and changes to the provider when you notify about a change in condition. The provider depends on facility nurses to share the information that allows the provider to make a sound decision about changes in treatment.</a:t>
            </a:r>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20</a:t>
            </a:fld>
            <a:endParaRPr lang="en-US"/>
          </a:p>
        </p:txBody>
      </p:sp>
    </p:spTree>
    <p:extLst>
      <p:ext uri="{BB962C8B-B14F-4D97-AF65-F5344CB8AC3E}">
        <p14:creationId xmlns:p14="http://schemas.microsoft.com/office/powerpoint/2010/main" val="30797450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Some facilities use a</a:t>
            </a:r>
            <a:r>
              <a:rPr lang="en-US" baseline="0" dirty="0"/>
              <a:t> standardized data collection tool to prepare for physician notification, such as the </a:t>
            </a:r>
            <a:r>
              <a:rPr lang="en-US" baseline="0" dirty="0" err="1"/>
              <a:t>SBAR</a:t>
            </a:r>
            <a:r>
              <a:rPr lang="en-US" baseline="0" dirty="0"/>
              <a:t>. No matter the tool, be prepared to describe the resident’s baseline and changes to the provider when you notify about a change in condition. The provider depends on facility nurses to share the information that allows the provider to make a sound decision about changes in treatment.</a:t>
            </a:r>
            <a:endParaRPr lang="en-US" dirty="0"/>
          </a:p>
          <a:p>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21</a:t>
            </a:fld>
            <a:endParaRPr lang="en-US"/>
          </a:p>
        </p:txBody>
      </p:sp>
    </p:spTree>
    <p:extLst>
      <p:ext uri="{BB962C8B-B14F-4D97-AF65-F5344CB8AC3E}">
        <p14:creationId xmlns:p14="http://schemas.microsoft.com/office/powerpoint/2010/main" val="25385283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Documentation of all notifications, information provided, responses and new orders must be included to</a:t>
            </a:r>
            <a:r>
              <a:rPr lang="en-US" baseline="0" dirty="0"/>
              <a:t> substantiate the notification</a:t>
            </a:r>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22</a:t>
            </a:fld>
            <a:endParaRPr lang="en-US"/>
          </a:p>
        </p:txBody>
      </p:sp>
    </p:spTree>
    <p:extLst>
      <p:ext uri="{BB962C8B-B14F-4D97-AF65-F5344CB8AC3E}">
        <p14:creationId xmlns:p14="http://schemas.microsoft.com/office/powerpoint/2010/main" val="18243522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Communication will be documented in the plan of care, </a:t>
            </a:r>
            <a:r>
              <a:rPr lang="en-US" dirty="0" err="1"/>
              <a:t>C.N.A</a:t>
            </a:r>
            <a:r>
              <a:rPr lang="en-US" dirty="0"/>
              <a:t>.</a:t>
            </a:r>
            <a:r>
              <a:rPr lang="en-US" baseline="0" dirty="0"/>
              <a:t> care records and the 24 hour report for communication with all staff, shifts and interdisciplinary team.</a:t>
            </a:r>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25</a:t>
            </a:fld>
            <a:endParaRPr lang="en-US"/>
          </a:p>
        </p:txBody>
      </p:sp>
    </p:spTree>
    <p:extLst>
      <p:ext uri="{BB962C8B-B14F-4D97-AF65-F5344CB8AC3E}">
        <p14:creationId xmlns:p14="http://schemas.microsoft.com/office/powerpoint/2010/main" val="30546493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other notifications in the updated</a:t>
            </a:r>
            <a:r>
              <a:rPr lang="en-US" baseline="0" dirty="0" smtClean="0"/>
              <a:t> </a:t>
            </a:r>
            <a:r>
              <a:rPr lang="en-US" dirty="0" smtClean="0"/>
              <a:t>Regulatory Requirement that require prompt</a:t>
            </a:r>
            <a:r>
              <a:rPr lang="en-US" baseline="0" dirty="0" smtClean="0"/>
              <a:t> notification which are not clinical in nature.</a:t>
            </a:r>
          </a:p>
          <a:p>
            <a:endParaRPr lang="en-US" baseline="0" dirty="0" smtClean="0"/>
          </a:p>
          <a:p>
            <a:r>
              <a:rPr lang="en-US" baseline="0" dirty="0" smtClean="0"/>
              <a:t>Discuss how the facility handles this process per each area identified on the screen </a:t>
            </a:r>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26</a:t>
            </a:fld>
            <a:endParaRPr lang="en-US"/>
          </a:p>
        </p:txBody>
      </p:sp>
    </p:spTree>
    <p:extLst>
      <p:ext uri="{BB962C8B-B14F-4D97-AF65-F5344CB8AC3E}">
        <p14:creationId xmlns:p14="http://schemas.microsoft.com/office/powerpoint/2010/main" val="123372009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Discuss potential</a:t>
            </a:r>
            <a:r>
              <a:rPr lang="en-US" baseline="0" dirty="0" smtClean="0"/>
              <a:t> barriers or limitations </a:t>
            </a:r>
          </a:p>
          <a:p>
            <a:r>
              <a:rPr lang="en-US" baseline="0" dirty="0" smtClean="0"/>
              <a:t>Those on the screen and others</a:t>
            </a:r>
          </a:p>
          <a:p>
            <a:endParaRPr lang="en-US" baseline="0" dirty="0" smtClean="0"/>
          </a:p>
          <a:p>
            <a:r>
              <a:rPr lang="en-US" baseline="0" dirty="0" smtClean="0"/>
              <a:t>Discuss limitation, notification , response needed, actions to be taken and roles and </a:t>
            </a:r>
            <a:r>
              <a:rPr lang="en-US" baseline="0" dirty="0" err="1" smtClean="0"/>
              <a:t>responsilities</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27</a:t>
            </a:fld>
            <a:endParaRPr lang="en-US"/>
          </a:p>
        </p:txBody>
      </p:sp>
    </p:spTree>
    <p:extLst>
      <p:ext uri="{BB962C8B-B14F-4D97-AF65-F5344CB8AC3E}">
        <p14:creationId xmlns:p14="http://schemas.microsoft.com/office/powerpoint/2010/main" val="24955261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always</a:t>
            </a:r>
            <a:r>
              <a:rPr lang="en-US" baseline="0" dirty="0" smtClean="0"/>
              <a:t>, with every system, there needs to be a monitoring process in place.</a:t>
            </a:r>
          </a:p>
          <a:p>
            <a:endParaRPr lang="en-US" baseline="0" dirty="0" smtClean="0"/>
          </a:p>
          <a:p>
            <a:r>
              <a:rPr lang="en-US" baseline="0" dirty="0" smtClean="0"/>
              <a:t>Discuss current process, thoughts on the slide</a:t>
            </a:r>
          </a:p>
          <a:p>
            <a:endParaRPr lang="en-US" baseline="0" dirty="0" smtClean="0"/>
          </a:p>
          <a:p>
            <a:r>
              <a:rPr lang="en-US" baseline="0" dirty="0" smtClean="0"/>
              <a:t>Incorporate findings into the QAPI process.  </a:t>
            </a:r>
            <a:endParaRPr lang="en-US" dirty="0"/>
          </a:p>
        </p:txBody>
      </p:sp>
      <p:sp>
        <p:nvSpPr>
          <p:cNvPr id="4" name="Slide Number Placeholder 3"/>
          <p:cNvSpPr>
            <a:spLocks noGrp="1"/>
          </p:cNvSpPr>
          <p:nvPr>
            <p:ph type="sldNum" sz="quarter" idx="10"/>
          </p:nvPr>
        </p:nvSpPr>
        <p:spPr/>
        <p:txBody>
          <a:bodyPr/>
          <a:lstStyle/>
          <a:p>
            <a:fld id="{62583AE9-5228-4641-AE46-DAC04049BDD6}" type="slidenum">
              <a:rPr lang="en-US" smtClean="0"/>
              <a:pPr/>
              <a:t>28</a:t>
            </a:fld>
            <a:endParaRPr lang="en-US"/>
          </a:p>
        </p:txBody>
      </p:sp>
    </p:spTree>
    <p:extLst>
      <p:ext uri="{BB962C8B-B14F-4D97-AF65-F5344CB8AC3E}">
        <p14:creationId xmlns:p14="http://schemas.microsoft.com/office/powerpoint/2010/main" val="1042998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NPP</a:t>
            </a:r>
            <a:r>
              <a:rPr lang="en-US" dirty="0"/>
              <a:t> = Non-physician practitioner</a:t>
            </a:r>
            <a:r>
              <a:rPr lang="en-US" baseline="0" dirty="0"/>
              <a:t> (NP, CNS, PA)</a:t>
            </a:r>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29</a:t>
            </a:fld>
            <a:endParaRPr lang="en-US"/>
          </a:p>
        </p:txBody>
      </p:sp>
    </p:spTree>
    <p:extLst>
      <p:ext uri="{BB962C8B-B14F-4D97-AF65-F5344CB8AC3E}">
        <p14:creationId xmlns:p14="http://schemas.microsoft.com/office/powerpoint/2010/main" val="12269502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Summarize with</a:t>
            </a:r>
            <a:r>
              <a:rPr lang="en-US" baseline="0" dirty="0"/>
              <a:t> the group</a:t>
            </a:r>
          </a:p>
          <a:p>
            <a:endParaRPr lang="en-US" baseline="0" dirty="0"/>
          </a:p>
          <a:p>
            <a:r>
              <a:rPr lang="en-US" dirty="0"/>
              <a:t>Our response to these updated regulations includes:</a:t>
            </a:r>
          </a:p>
          <a:p>
            <a:endParaRPr lang="en-US" dirty="0"/>
          </a:p>
          <a:p>
            <a:r>
              <a:rPr lang="en-US" dirty="0"/>
              <a:t>Understand</a:t>
            </a:r>
            <a:r>
              <a:rPr lang="en-US" baseline="0" dirty="0"/>
              <a:t> – understanding the </a:t>
            </a:r>
            <a:r>
              <a:rPr lang="en-US" baseline="0" dirty="0" smtClean="0"/>
              <a:t>updated regulations </a:t>
            </a:r>
            <a:r>
              <a:rPr lang="en-US" baseline="0" dirty="0"/>
              <a:t>and our </a:t>
            </a:r>
            <a:r>
              <a:rPr lang="en-US" baseline="0" dirty="0" smtClean="0"/>
              <a:t>notification </a:t>
            </a:r>
            <a:r>
              <a:rPr lang="en-US" baseline="0" dirty="0"/>
              <a:t>policy as well </a:t>
            </a:r>
            <a:r>
              <a:rPr lang="en-US" baseline="0" dirty="0" smtClean="0"/>
              <a:t>your roles and responsibilities</a:t>
            </a:r>
          </a:p>
          <a:p>
            <a:r>
              <a:rPr lang="en-US" baseline="0" dirty="0" smtClean="0"/>
              <a:t>Inform </a:t>
            </a:r>
            <a:r>
              <a:rPr lang="en-US" baseline="0" dirty="0"/>
              <a:t>– how we will inform our residents and the appropriate individuals </a:t>
            </a:r>
            <a:r>
              <a:rPr lang="en-US" baseline="0" dirty="0" smtClean="0"/>
              <a:t>per clinical, non clinical and resident right situations per our policy</a:t>
            </a:r>
            <a:endParaRPr lang="en-US" baseline="0" dirty="0"/>
          </a:p>
          <a:p>
            <a:r>
              <a:rPr lang="en-US" baseline="0" dirty="0"/>
              <a:t>Limitations and Concerns – we will discuss how we handle any limitations and concerns</a:t>
            </a:r>
          </a:p>
          <a:p>
            <a:r>
              <a:rPr lang="en-US" baseline="0" dirty="0"/>
              <a:t>Monitor – we will monitor our policy via our QAPI program as applicable </a:t>
            </a:r>
          </a:p>
          <a:p>
            <a:endParaRPr lang="en-US" dirty="0"/>
          </a:p>
        </p:txBody>
      </p:sp>
      <p:sp>
        <p:nvSpPr>
          <p:cNvPr id="4" name="Slide Number Placeholder 3"/>
          <p:cNvSpPr>
            <a:spLocks noGrp="1"/>
          </p:cNvSpPr>
          <p:nvPr>
            <p:ph type="sldNum" sz="quarter" idx="10"/>
          </p:nvPr>
        </p:nvSpPr>
        <p:spPr/>
        <p:txBody>
          <a:bodyPr/>
          <a:lstStyle/>
          <a:p>
            <a:fld id="{62583AE9-5228-4641-AE46-DAC04049BDD6}" type="slidenum">
              <a:rPr lang="en-US" smtClean="0"/>
              <a:pPr/>
              <a:t>32</a:t>
            </a:fld>
            <a:endParaRPr lang="en-US"/>
          </a:p>
        </p:txBody>
      </p:sp>
    </p:spTree>
    <p:extLst>
      <p:ext uri="{BB962C8B-B14F-4D97-AF65-F5344CB8AC3E}">
        <p14:creationId xmlns:p14="http://schemas.microsoft.com/office/powerpoint/2010/main" val="187105185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DA1A54-E777-4EF1-B51C-A307AA47CB5F}" type="slidenum">
              <a:rPr lang="en-US" smtClean="0">
                <a:solidFill>
                  <a:prstClr val="black"/>
                </a:solidFill>
              </a:rPr>
              <a:pPr/>
              <a:t>35</a:t>
            </a:fld>
            <a:endParaRPr lang="en-US">
              <a:solidFill>
                <a:prstClr val="black"/>
              </a:solidFill>
            </a:endParaRPr>
          </a:p>
        </p:txBody>
      </p:sp>
    </p:spTree>
    <p:extLst>
      <p:ext uri="{BB962C8B-B14F-4D97-AF65-F5344CB8AC3E}">
        <p14:creationId xmlns:p14="http://schemas.microsoft.com/office/powerpoint/2010/main" val="3532310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the purposes of this education, we will refer to the regulations for the new resident grievance and complaint  process and well as the new role of a Grievance Official.  </a:t>
            </a:r>
            <a:endParaRPr lang="en-US" baseline="0" dirty="0"/>
          </a:p>
          <a:p>
            <a:endParaRPr lang="en-US" dirty="0"/>
          </a:p>
          <a:p>
            <a:r>
              <a:rPr lang="en-US" dirty="0"/>
              <a:t>The regulations:</a:t>
            </a:r>
          </a:p>
          <a:p>
            <a:r>
              <a:rPr lang="en-US" dirty="0"/>
              <a:t>Nursing homes that accept payments from Medicare and Medicaid must meet minimum standards for the</a:t>
            </a:r>
            <a:r>
              <a:rPr lang="en-US" baseline="0" dirty="0"/>
              <a:t> quality of the care and services they provide.  Today’s training will discuss the updated federal regulations related to abuse.  </a:t>
            </a:r>
          </a:p>
          <a:p>
            <a:endParaRPr lang="en-US" baseline="0" dirty="0"/>
          </a:p>
          <a:p>
            <a:r>
              <a:rPr lang="en-US" baseline="0" dirty="0"/>
              <a:t>The federal regulations were rewritten in 2016 for the first time since 1991 – the updates were completed in order to modernize the language and reflect changes that have happened in care, resident populations and quality standards.</a:t>
            </a:r>
          </a:p>
          <a:p>
            <a:endParaRPr lang="en-US" baseline="0" dirty="0"/>
          </a:p>
          <a:p>
            <a:r>
              <a:rPr lang="en-US" baseline="0" dirty="0"/>
              <a:t>The changes are being called the “Mega-Rule” because there are over 700 pages of regulations. There are three phases of implementation: Phase 1 was effective November 28, 2016, phase 2 is effective November 28, 2017 and phase 3 is effective on November 28, 2019.</a:t>
            </a:r>
          </a:p>
          <a:p>
            <a:endParaRPr lang="en-US" baseline="0" dirty="0"/>
          </a:p>
          <a:p>
            <a:r>
              <a:rPr lang="en-US" baseline="0" dirty="0"/>
              <a:t>Today we will review the changes made to the federal regulations about the residents’ visitation rights and access to visitors anytime, any day.  . There are changes in the definitions of some words, new access rights added to the overall visitation policy for our facility. </a:t>
            </a:r>
            <a:endParaRPr lang="en-US" dirty="0"/>
          </a:p>
          <a:p>
            <a:endParaRPr lang="en-US" dirty="0"/>
          </a:p>
        </p:txBody>
      </p:sp>
      <p:sp>
        <p:nvSpPr>
          <p:cNvPr id="4" name="Slide Number Placeholder 3"/>
          <p:cNvSpPr>
            <a:spLocks noGrp="1"/>
          </p:cNvSpPr>
          <p:nvPr>
            <p:ph type="sldNum" sz="quarter" idx="10"/>
          </p:nvPr>
        </p:nvSpPr>
        <p:spPr/>
        <p:txBody>
          <a:bodyPr/>
          <a:lstStyle/>
          <a:p>
            <a:fld id="{62583AE9-5228-4641-AE46-DAC04049BDD6}" type="slidenum">
              <a:rPr lang="en-US" smtClean="0"/>
              <a:pPr/>
              <a:t>3</a:t>
            </a:fld>
            <a:endParaRPr lang="en-US"/>
          </a:p>
        </p:txBody>
      </p:sp>
    </p:spTree>
    <p:extLst>
      <p:ext uri="{BB962C8B-B14F-4D97-AF65-F5344CB8AC3E}">
        <p14:creationId xmlns:p14="http://schemas.microsoft.com/office/powerpoint/2010/main" val="5842761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Federal Registry language for Notification of Changes can look</a:t>
            </a:r>
            <a:r>
              <a:rPr lang="en-US" baseline="0" dirty="0"/>
              <a:t> intimidating but this PPT breaks down the requirements in usable forms.</a:t>
            </a:r>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4</a:t>
            </a:fld>
            <a:endParaRPr lang="en-US"/>
          </a:p>
        </p:txBody>
      </p:sp>
    </p:spTree>
    <p:extLst>
      <p:ext uri="{BB962C8B-B14F-4D97-AF65-F5344CB8AC3E}">
        <p14:creationId xmlns:p14="http://schemas.microsoft.com/office/powerpoint/2010/main" val="1397726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0000" lnSpcReduction="20000"/>
          </a:bodyPr>
          <a:lstStyle/>
          <a:p>
            <a:pPr lvl="1"/>
            <a:r>
              <a:rPr lang="en-US" sz="8600" dirty="0" smtClean="0"/>
              <a:t>A facility </a:t>
            </a:r>
            <a:r>
              <a:rPr lang="en-US" sz="8600" dirty="0" smtClean="0">
                <a:solidFill>
                  <a:srgbClr val="FF0000"/>
                </a:solidFill>
              </a:rPr>
              <a:t>must immediately </a:t>
            </a:r>
            <a:r>
              <a:rPr lang="en-US" sz="8600" dirty="0" smtClean="0"/>
              <a:t>inform the resident; consult with the resident’s physician; and notify, </a:t>
            </a:r>
            <a:r>
              <a:rPr lang="en-US" sz="8600" i="1" dirty="0" smtClean="0"/>
              <a:t>consistent with his or her authority, </a:t>
            </a:r>
            <a:r>
              <a:rPr lang="en-US" sz="8600" dirty="0" smtClean="0"/>
              <a:t>the resident representative</a:t>
            </a:r>
            <a:r>
              <a:rPr lang="en-US" sz="8600" i="1" dirty="0" smtClean="0"/>
              <a:t>(s) </a:t>
            </a:r>
            <a:r>
              <a:rPr lang="en-US" sz="8600" dirty="0" smtClean="0"/>
              <a:t>when there is—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 significant change in the resident’s physical, mental, or psychosocial status </a:t>
            </a:r>
            <a:r>
              <a:rPr lang="en-US" i="1" dirty="0" smtClean="0"/>
              <a:t>(that is</a:t>
            </a:r>
            <a:r>
              <a:rPr lang="en-US" dirty="0" smtClean="0"/>
              <a:t>, a deterioration in health, mental, or psychosocial status in either life-threatening conditions or clinical complications); </a:t>
            </a:r>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 need to alter treatment significantly </a:t>
            </a:r>
            <a:r>
              <a:rPr lang="en-US" i="1" dirty="0" smtClean="0"/>
              <a:t>(that is, </a:t>
            </a:r>
            <a:r>
              <a:rPr lang="en-US" dirty="0" smtClean="0"/>
              <a:t>a need to discontinue an existing form of treatment due to adverse consequences, or to commence a new form of treatment); or </a:t>
            </a:r>
          </a:p>
          <a:p>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5</a:t>
            </a:fld>
            <a:endParaRPr lang="en-US"/>
          </a:p>
        </p:txBody>
      </p:sp>
    </p:spTree>
    <p:extLst>
      <p:ext uri="{BB962C8B-B14F-4D97-AF65-F5344CB8AC3E}">
        <p14:creationId xmlns:p14="http://schemas.microsoft.com/office/powerpoint/2010/main" val="9428343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250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A facility </a:t>
            </a:r>
            <a:r>
              <a:rPr lang="en-US" sz="1200" dirty="0" smtClean="0">
                <a:solidFill>
                  <a:srgbClr val="FF0000"/>
                </a:solidFill>
              </a:rPr>
              <a:t>must immediately </a:t>
            </a:r>
            <a:r>
              <a:rPr lang="en-US" sz="1200" dirty="0" smtClean="0"/>
              <a:t>inform the resident; consult with the resident’s physician; and notify, </a:t>
            </a:r>
            <a:r>
              <a:rPr lang="en-US" sz="1200" i="1" dirty="0" smtClean="0"/>
              <a:t>consistent with his or her authority, </a:t>
            </a:r>
            <a:r>
              <a:rPr lang="en-US" sz="1200" dirty="0" smtClean="0"/>
              <a:t>the resident representative</a:t>
            </a:r>
            <a:r>
              <a:rPr lang="en-US" sz="1200" i="1" dirty="0" smtClean="0"/>
              <a:t>(s) </a:t>
            </a:r>
            <a:r>
              <a:rPr lang="en-US" sz="1200" dirty="0" smtClean="0"/>
              <a:t>when there is— </a:t>
            </a:r>
          </a:p>
          <a:p>
            <a:pPr lvl="1"/>
            <a:r>
              <a:rPr lang="en-US" sz="9600" dirty="0" smtClean="0"/>
              <a:t>A change in room or roommate assignment</a:t>
            </a:r>
          </a:p>
          <a:p>
            <a:pPr lvl="1"/>
            <a:r>
              <a:rPr lang="en-US" sz="9600" dirty="0" smtClean="0"/>
              <a:t>A change in resident rights under Federal or State law or regulations </a:t>
            </a:r>
          </a:p>
          <a:p>
            <a:pPr lvl="1"/>
            <a:r>
              <a:rPr lang="en-US" sz="9600" dirty="0" smtClean="0"/>
              <a:t>The facility must record and periodically </a:t>
            </a:r>
          </a:p>
          <a:p>
            <a:pPr marL="457200" lvl="1" indent="0">
              <a:buNone/>
            </a:pPr>
            <a:r>
              <a:rPr lang="en-US" sz="9600" dirty="0" smtClean="0"/>
              <a:t>     update the address </a:t>
            </a:r>
            <a:r>
              <a:rPr lang="en-US" sz="9600" i="1" dirty="0" smtClean="0"/>
              <a:t>(mailing and email) </a:t>
            </a:r>
          </a:p>
          <a:p>
            <a:pPr marL="457200" lvl="1" indent="0">
              <a:buNone/>
            </a:pPr>
            <a:r>
              <a:rPr lang="en-US" sz="9600" i="1" dirty="0" smtClean="0"/>
              <a:t>     </a:t>
            </a:r>
            <a:r>
              <a:rPr lang="en-US" sz="9600" dirty="0" smtClean="0"/>
              <a:t>and phone number of the resident </a:t>
            </a:r>
          </a:p>
          <a:p>
            <a:pPr marL="457200" lvl="1" indent="0">
              <a:buNone/>
            </a:pPr>
            <a:r>
              <a:rPr lang="en-US" sz="9600" dirty="0" smtClean="0"/>
              <a:t>     representative</a:t>
            </a:r>
            <a:r>
              <a:rPr lang="en-US" sz="9600" i="1" dirty="0" smtClean="0"/>
              <a:t>(s).</a:t>
            </a:r>
            <a:endParaRPr lang="en-US" sz="9600" dirty="0" smtClean="0"/>
          </a:p>
          <a:p>
            <a:endParaRPr lang="en-US" dirty="0" smtClean="0"/>
          </a:p>
          <a:p>
            <a:endParaRPr lang="en-US" sz="1200" i="1" dirty="0" smtClean="0"/>
          </a:p>
          <a:p>
            <a:r>
              <a:rPr lang="en-US" sz="1200" i="1" dirty="0" smtClean="0"/>
              <a:t>§</a:t>
            </a:r>
            <a:r>
              <a:rPr lang="en-US" sz="1200" i="1" dirty="0"/>
              <a:t>483.15(c)(2) addresses documentation:  When the facility transfers or discharges a resident under any of the circumstances related to transfer and/or discharge,</a:t>
            </a:r>
            <a:r>
              <a:rPr lang="en-US" sz="1200" i="1" baseline="0" dirty="0"/>
              <a:t> the facility must ensure that the transfer or discharge is documented in the resident’s medical record and appropriate information is communicated to the receiving health care institution or provider.</a:t>
            </a:r>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6</a:t>
            </a:fld>
            <a:endParaRPr lang="en-US"/>
          </a:p>
        </p:txBody>
      </p:sp>
    </p:spTree>
    <p:extLst>
      <p:ext uri="{BB962C8B-B14F-4D97-AF65-F5344CB8AC3E}">
        <p14:creationId xmlns:p14="http://schemas.microsoft.com/office/powerpoint/2010/main" val="36136104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 response to these updated regulations includes:</a:t>
            </a:r>
          </a:p>
          <a:p>
            <a:endParaRPr lang="en-US" dirty="0"/>
          </a:p>
          <a:p>
            <a:r>
              <a:rPr lang="en-US" dirty="0"/>
              <a:t>Understand</a:t>
            </a:r>
            <a:r>
              <a:rPr lang="en-US" baseline="0" dirty="0"/>
              <a:t> – understanding the </a:t>
            </a:r>
            <a:r>
              <a:rPr lang="en-US" baseline="0" dirty="0" smtClean="0"/>
              <a:t>updates to the regulations through this training  </a:t>
            </a:r>
            <a:r>
              <a:rPr lang="en-US" baseline="0" dirty="0"/>
              <a:t>and our </a:t>
            </a:r>
            <a:r>
              <a:rPr lang="en-US" baseline="0" dirty="0" smtClean="0"/>
              <a:t>notification of change policy.  </a:t>
            </a:r>
            <a:r>
              <a:rPr lang="en-US" baseline="0" dirty="0"/>
              <a:t>Todays training will walk us through the changes and our roles and responsibilities. </a:t>
            </a:r>
          </a:p>
          <a:p>
            <a:r>
              <a:rPr lang="en-US" baseline="0" dirty="0"/>
              <a:t>Inform – </a:t>
            </a:r>
            <a:r>
              <a:rPr lang="en-US" baseline="0" dirty="0" smtClean="0"/>
              <a:t>inform the appropriate individuals per policy based upon clinical  and other decisions and needs </a:t>
            </a:r>
            <a:endParaRPr lang="en-US" baseline="0" dirty="0"/>
          </a:p>
          <a:p>
            <a:r>
              <a:rPr lang="en-US" baseline="0" dirty="0"/>
              <a:t>Limitations and Concerns – we will discuss how we handle any limitations and concerns</a:t>
            </a:r>
          </a:p>
          <a:p>
            <a:r>
              <a:rPr lang="en-US" baseline="0" dirty="0"/>
              <a:t>Monitor – we will monitor our policy via our QAPI program as applicable </a:t>
            </a:r>
          </a:p>
          <a:p>
            <a:endParaRPr lang="en-US" dirty="0"/>
          </a:p>
        </p:txBody>
      </p:sp>
      <p:sp>
        <p:nvSpPr>
          <p:cNvPr id="4" name="Slide Number Placeholder 3"/>
          <p:cNvSpPr>
            <a:spLocks noGrp="1"/>
          </p:cNvSpPr>
          <p:nvPr>
            <p:ph type="sldNum" sz="quarter" idx="10"/>
          </p:nvPr>
        </p:nvSpPr>
        <p:spPr/>
        <p:txBody>
          <a:bodyPr/>
          <a:lstStyle/>
          <a:p>
            <a:fld id="{62583AE9-5228-4641-AE46-DAC04049BDD6}" type="slidenum">
              <a:rPr lang="en-US" smtClean="0"/>
              <a:pPr/>
              <a:t>7</a:t>
            </a:fld>
            <a:endParaRPr lang="en-US"/>
          </a:p>
        </p:txBody>
      </p:sp>
    </p:spTree>
    <p:extLst>
      <p:ext uri="{BB962C8B-B14F-4D97-AF65-F5344CB8AC3E}">
        <p14:creationId xmlns:p14="http://schemas.microsoft.com/office/powerpoint/2010/main" val="3322629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CMS</a:t>
            </a:r>
            <a:r>
              <a:rPr lang="en-US" baseline="0" dirty="0"/>
              <a:t> has defined </a:t>
            </a:r>
            <a:r>
              <a:rPr lang="en-US" baseline="0" dirty="0" smtClean="0"/>
              <a:t>the </a:t>
            </a:r>
            <a:r>
              <a:rPr lang="en-US" baseline="0" dirty="0"/>
              <a:t>following terms in the Notification of Changes regulations. Practice laws vary by state and may dictate the professionals that the physician can delegate to. CMS has defined the events that prompt immediate notification to the resident and representative. The regulations require notification when the resident’s health, or mental status or psychosocial status deteriorates enough to create potential life-threatening conditions or that are a result of complications of the resident’s current diagnoses or conditions or treatments. </a:t>
            </a:r>
            <a:endParaRPr lang="en-US" baseline="0" dirty="0" smtClean="0"/>
          </a:p>
          <a:p>
            <a:endParaRPr lang="en-US" baseline="0" dirty="0" smtClean="0"/>
          </a:p>
          <a:p>
            <a:r>
              <a:rPr lang="en-US" baseline="0" dirty="0" smtClean="0"/>
              <a:t>This </a:t>
            </a:r>
            <a:r>
              <a:rPr lang="en-US" baseline="0" dirty="0"/>
              <a:t>does not mean that the resident and physician do no need to be notified for less serious concerns or changes. Follow your facility’s policy and procedure or protocol for notifying the resident and physician for all changes in a resident’s condition.  </a:t>
            </a:r>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8</a:t>
            </a:fld>
            <a:endParaRPr lang="en-US"/>
          </a:p>
        </p:txBody>
      </p:sp>
    </p:spTree>
    <p:extLst>
      <p:ext uri="{BB962C8B-B14F-4D97-AF65-F5344CB8AC3E}">
        <p14:creationId xmlns:p14="http://schemas.microsoft.com/office/powerpoint/2010/main" val="24288061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regulations require that the resident</a:t>
            </a:r>
            <a:r>
              <a:rPr lang="en-US" baseline="0" dirty="0"/>
              <a:t> and resident representative be notified if the resident has an accident that results in injury that may need treatment. The resident’s physician needs to be notified to inquire about treatment or monitoring for the injury. </a:t>
            </a:r>
            <a:endParaRPr lang="en-US" baseline="0" dirty="0" smtClean="0"/>
          </a:p>
          <a:p>
            <a:endParaRPr lang="en-US" baseline="0" dirty="0" smtClean="0"/>
          </a:p>
          <a:p>
            <a:r>
              <a:rPr lang="en-US" baseline="0" dirty="0" smtClean="0"/>
              <a:t>Discuss Some </a:t>
            </a:r>
            <a:r>
              <a:rPr lang="en-US" baseline="0" dirty="0"/>
              <a:t>examples of an accident with injury </a:t>
            </a:r>
            <a:r>
              <a:rPr lang="en-US" baseline="0" dirty="0" smtClean="0"/>
              <a:t> with the group = possibly a trend that has been identified as well </a:t>
            </a:r>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9</a:t>
            </a:fld>
            <a:endParaRPr lang="en-US"/>
          </a:p>
        </p:txBody>
      </p:sp>
    </p:spTree>
    <p:extLst>
      <p:ext uri="{BB962C8B-B14F-4D97-AF65-F5344CB8AC3E}">
        <p14:creationId xmlns:p14="http://schemas.microsoft.com/office/powerpoint/2010/main" val="41676758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Footer Placeholder 4"/>
          <p:cNvSpPr>
            <a:spLocks noGrp="1"/>
          </p:cNvSpPr>
          <p:nvPr>
            <p:ph type="ftr" sz="quarter" idx="11"/>
          </p:nvPr>
        </p:nvSpPr>
        <p:spPr>
          <a:xfrm>
            <a:off x="457200" y="6356350"/>
            <a:ext cx="5943600" cy="365125"/>
          </a:xfrm>
        </p:spPr>
        <p:txBody>
          <a:bodyPr/>
          <a:lstStyle>
            <a:lvl1pPr>
              <a:defRPr sz="800" baseline="0">
                <a:latin typeface="Calibri" panose="020F0502020204030204" pitchFamily="34" charset="0"/>
              </a:defRPr>
            </a:lvl1pPr>
          </a:lstStyle>
          <a:p>
            <a:endParaRPr lang="en-US"/>
          </a:p>
        </p:txBody>
      </p:sp>
    </p:spTree>
    <p:extLst>
      <p:ext uri="{BB962C8B-B14F-4D97-AF65-F5344CB8AC3E}">
        <p14:creationId xmlns:p14="http://schemas.microsoft.com/office/powerpoint/2010/main" val="3115744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9487ED3-A5E5-48E5-93A8-733354317C3C}" type="datetimeFigureOut">
              <a:rPr lang="en-US" smtClean="0"/>
              <a:t>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C37840-F4A2-4D7F-87B1-D6C0D51FFD3A}" type="slidenum">
              <a:rPr lang="en-US" smtClean="0"/>
              <a:t>‹#›</a:t>
            </a:fld>
            <a:endParaRPr lang="en-US"/>
          </a:p>
        </p:txBody>
      </p:sp>
    </p:spTree>
    <p:extLst>
      <p:ext uri="{BB962C8B-B14F-4D97-AF65-F5344CB8AC3E}">
        <p14:creationId xmlns:p14="http://schemas.microsoft.com/office/powerpoint/2010/main" val="3615223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Footer Placeholder 4"/>
          <p:cNvSpPr>
            <a:spLocks noGrp="1"/>
          </p:cNvSpPr>
          <p:nvPr>
            <p:ph type="ftr" sz="quarter" idx="11"/>
          </p:nvPr>
        </p:nvSpPr>
        <p:spPr>
          <a:xfrm>
            <a:off x="457200" y="6356350"/>
            <a:ext cx="5943600" cy="365125"/>
          </a:xfrm>
        </p:spPr>
        <p:txBody>
          <a:bodyPr/>
          <a:lstStyle>
            <a:lvl1pPr>
              <a:defRPr sz="800" baseline="0">
                <a:latin typeface="Calibri" panose="020F0502020204030204" pitchFamily="34" charset="0"/>
              </a:defRPr>
            </a:lvl1pPr>
          </a:lstStyle>
          <a:p>
            <a:r>
              <a:rPr lang="en-US" dirty="0">
                <a:solidFill>
                  <a:prstClr val="black"/>
                </a:solidFill>
              </a:rPr>
              <a:t>This document is for general informational purposes only.  </a:t>
            </a:r>
          </a:p>
          <a:p>
            <a:r>
              <a:rPr lang="en-US" dirty="0">
                <a:solidFill>
                  <a:prstClr val="black"/>
                </a:solidFill>
              </a:rPr>
              <a:t>It does not represent legal advice nor relied upon as supporting documentation or advice with CMS or other regulatory entities.</a:t>
            </a:r>
          </a:p>
          <a:p>
            <a:r>
              <a:rPr lang="en-US" dirty="0">
                <a:solidFill>
                  <a:prstClr val="black"/>
                </a:solidFill>
              </a:rPr>
              <a:t>© Pathway Health Services, Inc. – All Rights Reserved – Copy with Permission Only - Requirements of Participation P&amp;P Manual 2017</a:t>
            </a:r>
          </a:p>
          <a:p>
            <a:endParaRPr lang="en-US" dirty="0">
              <a:solidFill>
                <a:prstClr val="black"/>
              </a:solidFill>
            </a:endParaRPr>
          </a:p>
        </p:txBody>
      </p:sp>
    </p:spTree>
    <p:extLst>
      <p:ext uri="{BB962C8B-B14F-4D97-AF65-F5344CB8AC3E}">
        <p14:creationId xmlns:p14="http://schemas.microsoft.com/office/powerpoint/2010/main" val="15385407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B36801-8505-4C0E-A75F-6C61E9D43F90}" type="datetimeFigureOut">
              <a:rPr lang="en-US" smtClean="0">
                <a:solidFill>
                  <a:prstClr val="black"/>
                </a:solidFill>
              </a:rPr>
              <a:pPr/>
              <a:t>2/7/2017</a:t>
            </a:fld>
            <a:endParaRPr lang="en-US">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p:spPr>
        <p:txBody>
          <a:bodyPr/>
          <a:lstStyle/>
          <a:p>
            <a:fld id="{8ED21966-C764-4C40-97C3-3CEDFB59A7F5}" type="slidenum">
              <a:rPr lang="en-US" smtClean="0">
                <a:solidFill>
                  <a:prstClr val="black"/>
                </a:solidFill>
              </a:rPr>
              <a:pPr/>
              <a:t>‹#›</a:t>
            </a:fld>
            <a:endParaRPr lang="en-US">
              <a:solidFill>
                <a:prstClr val="black"/>
              </a:solidFill>
            </a:endParaRPr>
          </a:p>
        </p:txBody>
      </p:sp>
      <p:pic>
        <p:nvPicPr>
          <p:cNvPr id="7" name="Picture 6"/>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28600" y="6013287"/>
            <a:ext cx="1981200" cy="708188"/>
          </a:xfrm>
          <a:prstGeom prst="rect">
            <a:avLst/>
          </a:prstGeom>
        </p:spPr>
      </p:pic>
    </p:spTree>
    <p:extLst>
      <p:ext uri="{BB962C8B-B14F-4D97-AF65-F5344CB8AC3E}">
        <p14:creationId xmlns:p14="http://schemas.microsoft.com/office/powerpoint/2010/main" val="12641879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B36801-8505-4C0E-A75F-6C61E9D43F90}" type="datetimeFigureOut">
              <a:rPr lang="en-US" smtClean="0">
                <a:solidFill>
                  <a:prstClr val="black"/>
                </a:solidFill>
              </a:rPr>
              <a:pPr/>
              <a:t>2/7/2017</a:t>
            </a:fld>
            <a:endParaRPr lang="en-US">
              <a:solidFill>
                <a:prstClr val="black"/>
              </a:solidFill>
            </a:endParaRPr>
          </a:p>
        </p:txBody>
      </p:sp>
      <p:sp>
        <p:nvSpPr>
          <p:cNvPr id="5" name="Footer Placeholder 4"/>
          <p:cNvSpPr>
            <a:spLocks noGrp="1"/>
          </p:cNvSpPr>
          <p:nvPr>
            <p:ph type="ftr" sz="quarter" idx="11"/>
          </p:nvPr>
        </p:nvSpPr>
        <p:spPr/>
        <p:txBody>
          <a:bodyPr/>
          <a:lstStyle/>
          <a:p>
            <a:endParaRPr lang="en-US">
              <a:solidFill>
                <a:prstClr val="black"/>
              </a:solidFill>
            </a:endParaRPr>
          </a:p>
        </p:txBody>
      </p:sp>
      <p:sp>
        <p:nvSpPr>
          <p:cNvPr id="6" name="Slide Number Placeholder 5"/>
          <p:cNvSpPr>
            <a:spLocks noGrp="1"/>
          </p:cNvSpPr>
          <p:nvPr>
            <p:ph type="sldNum" sz="quarter" idx="12"/>
          </p:nvPr>
        </p:nvSpPr>
        <p:spPr/>
        <p:txBody>
          <a:bodyPr/>
          <a:lstStyle/>
          <a:p>
            <a:fld id="{8ED21966-C764-4C40-97C3-3CEDFB59A7F5}"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2358168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B36801-8505-4C0E-A75F-6C61E9D43F90}" type="datetimeFigureOut">
              <a:rPr lang="en-US" smtClean="0">
                <a:solidFill>
                  <a:prstClr val="black"/>
                </a:solidFill>
              </a:rPr>
              <a:pPr/>
              <a:t>2/7/2017</a:t>
            </a:fld>
            <a:endParaRPr lang="en-US">
              <a:solidFill>
                <a:prstClr val="black"/>
              </a:solidFill>
            </a:endParaRPr>
          </a:p>
        </p:txBody>
      </p:sp>
      <p:sp>
        <p:nvSpPr>
          <p:cNvPr id="6" name="Footer Placeholder 5"/>
          <p:cNvSpPr>
            <a:spLocks noGrp="1"/>
          </p:cNvSpPr>
          <p:nvPr>
            <p:ph type="ftr" sz="quarter" idx="11"/>
          </p:nvPr>
        </p:nvSpPr>
        <p:spPr/>
        <p:txBody>
          <a:bodyPr/>
          <a:lstStyle/>
          <a:p>
            <a:endParaRPr lang="en-US">
              <a:solidFill>
                <a:prstClr val="black"/>
              </a:solidFill>
            </a:endParaRPr>
          </a:p>
        </p:txBody>
      </p:sp>
      <p:sp>
        <p:nvSpPr>
          <p:cNvPr id="7" name="Slide Number Placeholder 6"/>
          <p:cNvSpPr>
            <a:spLocks noGrp="1"/>
          </p:cNvSpPr>
          <p:nvPr>
            <p:ph type="sldNum" sz="quarter" idx="12"/>
          </p:nvPr>
        </p:nvSpPr>
        <p:spPr/>
        <p:txBody>
          <a:bodyPr/>
          <a:lstStyle/>
          <a:p>
            <a:fld id="{8ED21966-C764-4C40-97C3-3CEDFB59A7F5}"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5715620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B36801-8505-4C0E-A75F-6C61E9D43F90}" type="datetimeFigureOut">
              <a:rPr lang="en-US" smtClean="0">
                <a:solidFill>
                  <a:prstClr val="black"/>
                </a:solidFill>
              </a:rPr>
              <a:pPr/>
              <a:t>2/7/2017</a:t>
            </a:fld>
            <a:endParaRPr lang="en-US">
              <a:solidFill>
                <a:prstClr val="black"/>
              </a:solidFill>
            </a:endParaRPr>
          </a:p>
        </p:txBody>
      </p:sp>
      <p:sp>
        <p:nvSpPr>
          <p:cNvPr id="8" name="Footer Placeholder 7"/>
          <p:cNvSpPr>
            <a:spLocks noGrp="1"/>
          </p:cNvSpPr>
          <p:nvPr>
            <p:ph type="ftr" sz="quarter" idx="11"/>
          </p:nvPr>
        </p:nvSpPr>
        <p:spPr/>
        <p:txBody>
          <a:bodyPr/>
          <a:lstStyle/>
          <a:p>
            <a:endParaRPr lang="en-US">
              <a:solidFill>
                <a:prstClr val="black"/>
              </a:solidFill>
            </a:endParaRPr>
          </a:p>
        </p:txBody>
      </p:sp>
      <p:sp>
        <p:nvSpPr>
          <p:cNvPr id="9" name="Slide Number Placeholder 8"/>
          <p:cNvSpPr>
            <a:spLocks noGrp="1"/>
          </p:cNvSpPr>
          <p:nvPr>
            <p:ph type="sldNum" sz="quarter" idx="12"/>
          </p:nvPr>
        </p:nvSpPr>
        <p:spPr/>
        <p:txBody>
          <a:bodyPr/>
          <a:lstStyle/>
          <a:p>
            <a:fld id="{8ED21966-C764-4C40-97C3-3CEDFB59A7F5}"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6525760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B36801-8505-4C0E-A75F-6C61E9D43F90}" type="datetimeFigureOut">
              <a:rPr lang="en-US" smtClean="0">
                <a:solidFill>
                  <a:prstClr val="black"/>
                </a:solidFill>
              </a:rPr>
              <a:pPr/>
              <a:t>2/7/2017</a:t>
            </a:fld>
            <a:endParaRPr lang="en-US">
              <a:solidFill>
                <a:prstClr val="black"/>
              </a:solidFill>
            </a:endParaRPr>
          </a:p>
        </p:txBody>
      </p:sp>
      <p:sp>
        <p:nvSpPr>
          <p:cNvPr id="4" name="Footer Placeholder 3"/>
          <p:cNvSpPr>
            <a:spLocks noGrp="1"/>
          </p:cNvSpPr>
          <p:nvPr>
            <p:ph type="ftr" sz="quarter" idx="11"/>
          </p:nvPr>
        </p:nvSpPr>
        <p:spPr/>
        <p:txBody>
          <a:bodyPr/>
          <a:lstStyle/>
          <a:p>
            <a:endParaRPr lang="en-US">
              <a:solidFill>
                <a:prstClr val="black"/>
              </a:solidFill>
            </a:endParaRPr>
          </a:p>
        </p:txBody>
      </p:sp>
      <p:sp>
        <p:nvSpPr>
          <p:cNvPr id="5" name="Slide Number Placeholder 4"/>
          <p:cNvSpPr>
            <a:spLocks noGrp="1"/>
          </p:cNvSpPr>
          <p:nvPr>
            <p:ph type="sldNum" sz="quarter" idx="12"/>
          </p:nvPr>
        </p:nvSpPr>
        <p:spPr/>
        <p:txBody>
          <a:bodyPr/>
          <a:lstStyle/>
          <a:p>
            <a:fld id="{8ED21966-C764-4C40-97C3-3CEDFB59A7F5}"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5749378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B36801-8505-4C0E-A75F-6C61E9D43F90}" type="datetimeFigureOut">
              <a:rPr lang="en-US" smtClean="0">
                <a:solidFill>
                  <a:prstClr val="black"/>
                </a:solidFill>
              </a:rPr>
              <a:pPr/>
              <a:t>2/7/2017</a:t>
            </a:fld>
            <a:endParaRPr lang="en-US">
              <a:solidFill>
                <a:prstClr val="black"/>
              </a:solidFill>
            </a:endParaRPr>
          </a:p>
        </p:txBody>
      </p:sp>
      <p:sp>
        <p:nvSpPr>
          <p:cNvPr id="3" name="Footer Placeholder 2"/>
          <p:cNvSpPr>
            <a:spLocks noGrp="1"/>
          </p:cNvSpPr>
          <p:nvPr>
            <p:ph type="ftr" sz="quarter" idx="11"/>
          </p:nvPr>
        </p:nvSpPr>
        <p:spPr/>
        <p:txBody>
          <a:bodyPr/>
          <a:lstStyle/>
          <a:p>
            <a:endParaRPr lang="en-US">
              <a:solidFill>
                <a:prstClr val="black"/>
              </a:solidFill>
            </a:endParaRPr>
          </a:p>
        </p:txBody>
      </p:sp>
      <p:sp>
        <p:nvSpPr>
          <p:cNvPr id="4" name="Slide Number Placeholder 3"/>
          <p:cNvSpPr>
            <a:spLocks noGrp="1"/>
          </p:cNvSpPr>
          <p:nvPr>
            <p:ph type="sldNum" sz="quarter" idx="12"/>
          </p:nvPr>
        </p:nvSpPr>
        <p:spPr/>
        <p:txBody>
          <a:bodyPr/>
          <a:lstStyle/>
          <a:p>
            <a:fld id="{8ED21966-C764-4C40-97C3-3CEDFB59A7F5}"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2870832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B36801-8505-4C0E-A75F-6C61E9D43F90}" type="datetimeFigureOut">
              <a:rPr lang="en-US" smtClean="0">
                <a:solidFill>
                  <a:prstClr val="black"/>
                </a:solidFill>
              </a:rPr>
              <a:pPr/>
              <a:t>2/7/2017</a:t>
            </a:fld>
            <a:endParaRPr lang="en-US">
              <a:solidFill>
                <a:prstClr val="black"/>
              </a:solidFill>
            </a:endParaRPr>
          </a:p>
        </p:txBody>
      </p:sp>
      <p:sp>
        <p:nvSpPr>
          <p:cNvPr id="6" name="Footer Placeholder 5"/>
          <p:cNvSpPr>
            <a:spLocks noGrp="1"/>
          </p:cNvSpPr>
          <p:nvPr>
            <p:ph type="ftr" sz="quarter" idx="11"/>
          </p:nvPr>
        </p:nvSpPr>
        <p:spPr/>
        <p:txBody>
          <a:bodyPr/>
          <a:lstStyle/>
          <a:p>
            <a:endParaRPr lang="en-US">
              <a:solidFill>
                <a:prstClr val="black"/>
              </a:solidFill>
            </a:endParaRPr>
          </a:p>
        </p:txBody>
      </p:sp>
      <p:sp>
        <p:nvSpPr>
          <p:cNvPr id="7" name="Slide Number Placeholder 6"/>
          <p:cNvSpPr>
            <a:spLocks noGrp="1"/>
          </p:cNvSpPr>
          <p:nvPr>
            <p:ph type="sldNum" sz="quarter" idx="12"/>
          </p:nvPr>
        </p:nvSpPr>
        <p:spPr/>
        <p:txBody>
          <a:bodyPr/>
          <a:lstStyle/>
          <a:p>
            <a:fld id="{8ED21966-C764-4C40-97C3-3CEDFB59A7F5}"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582254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B36801-8505-4C0E-A75F-6C61E9D43F90}" type="datetimeFigureOut">
              <a:rPr lang="en-US" smtClean="0">
                <a:solidFill>
                  <a:prstClr val="black"/>
                </a:solidFill>
              </a:rPr>
              <a:pPr/>
              <a:t>2/7/2017</a:t>
            </a:fld>
            <a:endParaRPr lang="en-US">
              <a:solidFill>
                <a:prstClr val="black"/>
              </a:solidFill>
            </a:endParaRPr>
          </a:p>
        </p:txBody>
      </p:sp>
      <p:sp>
        <p:nvSpPr>
          <p:cNvPr id="6" name="Footer Placeholder 5"/>
          <p:cNvSpPr>
            <a:spLocks noGrp="1"/>
          </p:cNvSpPr>
          <p:nvPr>
            <p:ph type="ftr" sz="quarter" idx="11"/>
          </p:nvPr>
        </p:nvSpPr>
        <p:spPr/>
        <p:txBody>
          <a:bodyPr/>
          <a:lstStyle/>
          <a:p>
            <a:endParaRPr lang="en-US">
              <a:solidFill>
                <a:prstClr val="black"/>
              </a:solidFill>
            </a:endParaRPr>
          </a:p>
        </p:txBody>
      </p:sp>
      <p:sp>
        <p:nvSpPr>
          <p:cNvPr id="7" name="Slide Number Placeholder 6"/>
          <p:cNvSpPr>
            <a:spLocks noGrp="1"/>
          </p:cNvSpPr>
          <p:nvPr>
            <p:ph type="sldNum" sz="quarter" idx="12"/>
          </p:nvPr>
        </p:nvSpPr>
        <p:spPr/>
        <p:txBody>
          <a:bodyPr/>
          <a:lstStyle/>
          <a:p>
            <a:fld id="{8ED21966-C764-4C40-97C3-3CEDFB59A7F5}"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756475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9487ED3-A5E5-48E5-93A8-733354317C3C}" type="datetimeFigureOut">
              <a:rPr lang="en-US" smtClean="0"/>
              <a:t>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553200" y="6356350"/>
            <a:ext cx="2133600" cy="365125"/>
          </a:xfrm>
        </p:spPr>
        <p:txBody>
          <a:bodyPr/>
          <a:lstStyle/>
          <a:p>
            <a:fld id="{C0C37840-F4A2-4D7F-87B1-D6C0D51FFD3A}" type="slidenum">
              <a:rPr lang="en-US" smtClean="0"/>
              <a:t>‹#›</a:t>
            </a:fld>
            <a:endParaRPr lang="en-US"/>
          </a:p>
        </p:txBody>
      </p:sp>
      <p:pic>
        <p:nvPicPr>
          <p:cNvPr id="7" name="Picture 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28600" y="6013287"/>
            <a:ext cx="1981200" cy="708188"/>
          </a:xfrm>
          <a:prstGeom prst="rect">
            <a:avLst/>
          </a:prstGeom>
        </p:spPr>
      </p:pic>
    </p:spTree>
    <p:extLst>
      <p:ext uri="{BB962C8B-B14F-4D97-AF65-F5344CB8AC3E}">
        <p14:creationId xmlns:p14="http://schemas.microsoft.com/office/powerpoint/2010/main" val="37922042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B36801-8505-4C0E-A75F-6C61E9D43F90}" type="datetimeFigureOut">
              <a:rPr lang="en-US" smtClean="0">
                <a:solidFill>
                  <a:prstClr val="black"/>
                </a:solidFill>
              </a:rPr>
              <a:pPr/>
              <a:t>2/7/2017</a:t>
            </a:fld>
            <a:endParaRPr lang="en-US">
              <a:solidFill>
                <a:prstClr val="black"/>
              </a:solidFill>
            </a:endParaRPr>
          </a:p>
        </p:txBody>
      </p:sp>
      <p:sp>
        <p:nvSpPr>
          <p:cNvPr id="4" name="Footer Placeholder 3"/>
          <p:cNvSpPr>
            <a:spLocks noGrp="1"/>
          </p:cNvSpPr>
          <p:nvPr>
            <p:ph type="ftr" sz="quarter" idx="11"/>
          </p:nvPr>
        </p:nvSpPr>
        <p:spPr/>
        <p:txBody>
          <a:bodyPr/>
          <a:lstStyle/>
          <a:p>
            <a:endParaRPr lang="en-US">
              <a:solidFill>
                <a:prstClr val="black"/>
              </a:solidFill>
            </a:endParaRPr>
          </a:p>
        </p:txBody>
      </p:sp>
      <p:sp>
        <p:nvSpPr>
          <p:cNvPr id="5" name="Slide Number Placeholder 4"/>
          <p:cNvSpPr>
            <a:spLocks noGrp="1"/>
          </p:cNvSpPr>
          <p:nvPr>
            <p:ph type="sldNum" sz="quarter" idx="12"/>
          </p:nvPr>
        </p:nvSpPr>
        <p:spPr/>
        <p:txBody>
          <a:bodyPr/>
          <a:lstStyle/>
          <a:p>
            <a:fld id="{8ED21966-C764-4C40-97C3-3CEDFB59A7F5}"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8044655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Footer Placeholder 4"/>
          <p:cNvSpPr>
            <a:spLocks noGrp="1"/>
          </p:cNvSpPr>
          <p:nvPr>
            <p:ph type="ftr" sz="quarter" idx="11"/>
          </p:nvPr>
        </p:nvSpPr>
        <p:spPr>
          <a:xfrm>
            <a:off x="457200" y="6356350"/>
            <a:ext cx="5943600" cy="365125"/>
          </a:xfrm>
        </p:spPr>
        <p:txBody>
          <a:bodyPr/>
          <a:lstStyle>
            <a:lvl1pPr>
              <a:defRPr sz="800" baseline="0">
                <a:latin typeface="Calibri" panose="020F0502020204030204" pitchFamily="34" charset="0"/>
              </a:defRPr>
            </a:lvl1pPr>
          </a:lstStyle>
          <a:p>
            <a:r>
              <a:rPr lang="en-US" dirty="0">
                <a:solidFill>
                  <a:prstClr val="black"/>
                </a:solidFill>
              </a:rPr>
              <a:t>This document is for general informational purposes only.  </a:t>
            </a:r>
          </a:p>
          <a:p>
            <a:r>
              <a:rPr lang="en-US" dirty="0">
                <a:solidFill>
                  <a:prstClr val="black"/>
                </a:solidFill>
              </a:rPr>
              <a:t>It does not represent legal advice nor relied upon as supporting documentation or advice with CMS or other regulatory entities.</a:t>
            </a:r>
          </a:p>
          <a:p>
            <a:r>
              <a:rPr lang="en-US" dirty="0">
                <a:solidFill>
                  <a:prstClr val="black"/>
                </a:solidFill>
              </a:rPr>
              <a:t>© Pathway Health Services, Inc. – All Rights Reserved – Copy with Permission Only - Requirements of Participation P&amp;P Manual 2017</a:t>
            </a:r>
          </a:p>
          <a:p>
            <a:endParaRPr lang="en-US" dirty="0">
              <a:solidFill>
                <a:prstClr val="black"/>
              </a:solidFill>
            </a:endParaRPr>
          </a:p>
        </p:txBody>
      </p:sp>
    </p:spTree>
    <p:extLst>
      <p:ext uri="{BB962C8B-B14F-4D97-AF65-F5344CB8AC3E}">
        <p14:creationId xmlns:p14="http://schemas.microsoft.com/office/powerpoint/2010/main" val="10237099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B36801-8505-4C0E-A75F-6C61E9D43F90}" type="datetimeFigureOut">
              <a:rPr lang="en-US" smtClean="0">
                <a:solidFill>
                  <a:prstClr val="black"/>
                </a:solidFill>
              </a:rPr>
              <a:pPr/>
              <a:t>2/7/2017</a:t>
            </a:fld>
            <a:endParaRPr lang="en-US">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p:spPr>
        <p:txBody>
          <a:bodyPr/>
          <a:lstStyle/>
          <a:p>
            <a:fld id="{8ED21966-C764-4C40-97C3-3CEDFB59A7F5}" type="slidenum">
              <a:rPr lang="en-US" smtClean="0">
                <a:solidFill>
                  <a:prstClr val="black"/>
                </a:solidFill>
              </a:rPr>
              <a:pPr/>
              <a:t>‹#›</a:t>
            </a:fld>
            <a:endParaRPr lang="en-US">
              <a:solidFill>
                <a:prstClr val="black"/>
              </a:solidFill>
            </a:endParaRPr>
          </a:p>
        </p:txBody>
      </p:sp>
      <p:pic>
        <p:nvPicPr>
          <p:cNvPr id="7" name="Picture 6"/>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28600" y="6013287"/>
            <a:ext cx="1981200" cy="708188"/>
          </a:xfrm>
          <a:prstGeom prst="rect">
            <a:avLst/>
          </a:prstGeom>
        </p:spPr>
      </p:pic>
    </p:spTree>
    <p:extLst>
      <p:ext uri="{BB962C8B-B14F-4D97-AF65-F5344CB8AC3E}">
        <p14:creationId xmlns:p14="http://schemas.microsoft.com/office/powerpoint/2010/main" val="10829403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B36801-8505-4C0E-A75F-6C61E9D43F90}" type="datetimeFigureOut">
              <a:rPr lang="en-US" smtClean="0">
                <a:solidFill>
                  <a:prstClr val="black"/>
                </a:solidFill>
              </a:rPr>
              <a:pPr/>
              <a:t>2/7/2017</a:t>
            </a:fld>
            <a:endParaRPr lang="en-US">
              <a:solidFill>
                <a:prstClr val="black"/>
              </a:solidFill>
            </a:endParaRPr>
          </a:p>
        </p:txBody>
      </p:sp>
      <p:sp>
        <p:nvSpPr>
          <p:cNvPr id="5" name="Footer Placeholder 4"/>
          <p:cNvSpPr>
            <a:spLocks noGrp="1"/>
          </p:cNvSpPr>
          <p:nvPr>
            <p:ph type="ftr" sz="quarter" idx="11"/>
          </p:nvPr>
        </p:nvSpPr>
        <p:spPr/>
        <p:txBody>
          <a:bodyPr/>
          <a:lstStyle/>
          <a:p>
            <a:endParaRPr lang="en-US">
              <a:solidFill>
                <a:prstClr val="black"/>
              </a:solidFill>
            </a:endParaRPr>
          </a:p>
        </p:txBody>
      </p:sp>
      <p:sp>
        <p:nvSpPr>
          <p:cNvPr id="6" name="Slide Number Placeholder 5"/>
          <p:cNvSpPr>
            <a:spLocks noGrp="1"/>
          </p:cNvSpPr>
          <p:nvPr>
            <p:ph type="sldNum" sz="quarter" idx="12"/>
          </p:nvPr>
        </p:nvSpPr>
        <p:spPr/>
        <p:txBody>
          <a:bodyPr/>
          <a:lstStyle/>
          <a:p>
            <a:fld id="{8ED21966-C764-4C40-97C3-3CEDFB59A7F5}"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3619394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B36801-8505-4C0E-A75F-6C61E9D43F90}" type="datetimeFigureOut">
              <a:rPr lang="en-US" smtClean="0">
                <a:solidFill>
                  <a:prstClr val="black"/>
                </a:solidFill>
              </a:rPr>
              <a:pPr/>
              <a:t>2/7/2017</a:t>
            </a:fld>
            <a:endParaRPr lang="en-US">
              <a:solidFill>
                <a:prstClr val="black"/>
              </a:solidFill>
            </a:endParaRPr>
          </a:p>
        </p:txBody>
      </p:sp>
      <p:sp>
        <p:nvSpPr>
          <p:cNvPr id="6" name="Footer Placeholder 5"/>
          <p:cNvSpPr>
            <a:spLocks noGrp="1"/>
          </p:cNvSpPr>
          <p:nvPr>
            <p:ph type="ftr" sz="quarter" idx="11"/>
          </p:nvPr>
        </p:nvSpPr>
        <p:spPr/>
        <p:txBody>
          <a:bodyPr/>
          <a:lstStyle/>
          <a:p>
            <a:endParaRPr lang="en-US">
              <a:solidFill>
                <a:prstClr val="black"/>
              </a:solidFill>
            </a:endParaRPr>
          </a:p>
        </p:txBody>
      </p:sp>
      <p:sp>
        <p:nvSpPr>
          <p:cNvPr id="7" name="Slide Number Placeholder 6"/>
          <p:cNvSpPr>
            <a:spLocks noGrp="1"/>
          </p:cNvSpPr>
          <p:nvPr>
            <p:ph type="sldNum" sz="quarter" idx="12"/>
          </p:nvPr>
        </p:nvSpPr>
        <p:spPr/>
        <p:txBody>
          <a:bodyPr/>
          <a:lstStyle/>
          <a:p>
            <a:fld id="{8ED21966-C764-4C40-97C3-3CEDFB59A7F5}"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4732352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B36801-8505-4C0E-A75F-6C61E9D43F90}" type="datetimeFigureOut">
              <a:rPr lang="en-US" smtClean="0">
                <a:solidFill>
                  <a:prstClr val="black"/>
                </a:solidFill>
              </a:rPr>
              <a:pPr/>
              <a:t>2/7/2017</a:t>
            </a:fld>
            <a:endParaRPr lang="en-US">
              <a:solidFill>
                <a:prstClr val="black"/>
              </a:solidFill>
            </a:endParaRPr>
          </a:p>
        </p:txBody>
      </p:sp>
      <p:sp>
        <p:nvSpPr>
          <p:cNvPr id="8" name="Footer Placeholder 7"/>
          <p:cNvSpPr>
            <a:spLocks noGrp="1"/>
          </p:cNvSpPr>
          <p:nvPr>
            <p:ph type="ftr" sz="quarter" idx="11"/>
          </p:nvPr>
        </p:nvSpPr>
        <p:spPr/>
        <p:txBody>
          <a:bodyPr/>
          <a:lstStyle/>
          <a:p>
            <a:endParaRPr lang="en-US">
              <a:solidFill>
                <a:prstClr val="black"/>
              </a:solidFill>
            </a:endParaRPr>
          </a:p>
        </p:txBody>
      </p:sp>
      <p:sp>
        <p:nvSpPr>
          <p:cNvPr id="9" name="Slide Number Placeholder 8"/>
          <p:cNvSpPr>
            <a:spLocks noGrp="1"/>
          </p:cNvSpPr>
          <p:nvPr>
            <p:ph type="sldNum" sz="quarter" idx="12"/>
          </p:nvPr>
        </p:nvSpPr>
        <p:spPr/>
        <p:txBody>
          <a:bodyPr/>
          <a:lstStyle/>
          <a:p>
            <a:fld id="{8ED21966-C764-4C40-97C3-3CEDFB59A7F5}"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11813156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B36801-8505-4C0E-A75F-6C61E9D43F90}" type="datetimeFigureOut">
              <a:rPr lang="en-US" smtClean="0">
                <a:solidFill>
                  <a:prstClr val="black"/>
                </a:solidFill>
              </a:rPr>
              <a:pPr/>
              <a:t>2/7/2017</a:t>
            </a:fld>
            <a:endParaRPr lang="en-US">
              <a:solidFill>
                <a:prstClr val="black"/>
              </a:solidFill>
            </a:endParaRPr>
          </a:p>
        </p:txBody>
      </p:sp>
      <p:sp>
        <p:nvSpPr>
          <p:cNvPr id="4" name="Footer Placeholder 3"/>
          <p:cNvSpPr>
            <a:spLocks noGrp="1"/>
          </p:cNvSpPr>
          <p:nvPr>
            <p:ph type="ftr" sz="quarter" idx="11"/>
          </p:nvPr>
        </p:nvSpPr>
        <p:spPr/>
        <p:txBody>
          <a:bodyPr/>
          <a:lstStyle/>
          <a:p>
            <a:endParaRPr lang="en-US">
              <a:solidFill>
                <a:prstClr val="black"/>
              </a:solidFill>
            </a:endParaRPr>
          </a:p>
        </p:txBody>
      </p:sp>
      <p:sp>
        <p:nvSpPr>
          <p:cNvPr id="5" name="Slide Number Placeholder 4"/>
          <p:cNvSpPr>
            <a:spLocks noGrp="1"/>
          </p:cNvSpPr>
          <p:nvPr>
            <p:ph type="sldNum" sz="quarter" idx="12"/>
          </p:nvPr>
        </p:nvSpPr>
        <p:spPr/>
        <p:txBody>
          <a:bodyPr/>
          <a:lstStyle/>
          <a:p>
            <a:fld id="{8ED21966-C764-4C40-97C3-3CEDFB59A7F5}"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06045150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B36801-8505-4C0E-A75F-6C61E9D43F90}" type="datetimeFigureOut">
              <a:rPr lang="en-US" smtClean="0">
                <a:solidFill>
                  <a:prstClr val="black"/>
                </a:solidFill>
              </a:rPr>
              <a:pPr/>
              <a:t>2/7/2017</a:t>
            </a:fld>
            <a:endParaRPr lang="en-US">
              <a:solidFill>
                <a:prstClr val="black"/>
              </a:solidFill>
            </a:endParaRPr>
          </a:p>
        </p:txBody>
      </p:sp>
      <p:sp>
        <p:nvSpPr>
          <p:cNvPr id="3" name="Footer Placeholder 2"/>
          <p:cNvSpPr>
            <a:spLocks noGrp="1"/>
          </p:cNvSpPr>
          <p:nvPr>
            <p:ph type="ftr" sz="quarter" idx="11"/>
          </p:nvPr>
        </p:nvSpPr>
        <p:spPr/>
        <p:txBody>
          <a:bodyPr/>
          <a:lstStyle/>
          <a:p>
            <a:endParaRPr lang="en-US">
              <a:solidFill>
                <a:prstClr val="black"/>
              </a:solidFill>
            </a:endParaRPr>
          </a:p>
        </p:txBody>
      </p:sp>
      <p:sp>
        <p:nvSpPr>
          <p:cNvPr id="4" name="Slide Number Placeholder 3"/>
          <p:cNvSpPr>
            <a:spLocks noGrp="1"/>
          </p:cNvSpPr>
          <p:nvPr>
            <p:ph type="sldNum" sz="quarter" idx="12"/>
          </p:nvPr>
        </p:nvSpPr>
        <p:spPr/>
        <p:txBody>
          <a:bodyPr/>
          <a:lstStyle/>
          <a:p>
            <a:fld id="{8ED21966-C764-4C40-97C3-3CEDFB59A7F5}"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67922522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B36801-8505-4C0E-A75F-6C61E9D43F90}" type="datetimeFigureOut">
              <a:rPr lang="en-US" smtClean="0">
                <a:solidFill>
                  <a:prstClr val="black"/>
                </a:solidFill>
              </a:rPr>
              <a:pPr/>
              <a:t>2/7/2017</a:t>
            </a:fld>
            <a:endParaRPr lang="en-US">
              <a:solidFill>
                <a:prstClr val="black"/>
              </a:solidFill>
            </a:endParaRPr>
          </a:p>
        </p:txBody>
      </p:sp>
      <p:sp>
        <p:nvSpPr>
          <p:cNvPr id="6" name="Footer Placeholder 5"/>
          <p:cNvSpPr>
            <a:spLocks noGrp="1"/>
          </p:cNvSpPr>
          <p:nvPr>
            <p:ph type="ftr" sz="quarter" idx="11"/>
          </p:nvPr>
        </p:nvSpPr>
        <p:spPr/>
        <p:txBody>
          <a:bodyPr/>
          <a:lstStyle/>
          <a:p>
            <a:endParaRPr lang="en-US">
              <a:solidFill>
                <a:prstClr val="black"/>
              </a:solidFill>
            </a:endParaRPr>
          </a:p>
        </p:txBody>
      </p:sp>
      <p:sp>
        <p:nvSpPr>
          <p:cNvPr id="7" name="Slide Number Placeholder 6"/>
          <p:cNvSpPr>
            <a:spLocks noGrp="1"/>
          </p:cNvSpPr>
          <p:nvPr>
            <p:ph type="sldNum" sz="quarter" idx="12"/>
          </p:nvPr>
        </p:nvSpPr>
        <p:spPr/>
        <p:txBody>
          <a:bodyPr/>
          <a:lstStyle/>
          <a:p>
            <a:fld id="{8ED21966-C764-4C40-97C3-3CEDFB59A7F5}"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73074864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B36801-8505-4C0E-A75F-6C61E9D43F90}" type="datetimeFigureOut">
              <a:rPr lang="en-US" smtClean="0">
                <a:solidFill>
                  <a:prstClr val="black"/>
                </a:solidFill>
              </a:rPr>
              <a:pPr/>
              <a:t>2/7/2017</a:t>
            </a:fld>
            <a:endParaRPr lang="en-US">
              <a:solidFill>
                <a:prstClr val="black"/>
              </a:solidFill>
            </a:endParaRPr>
          </a:p>
        </p:txBody>
      </p:sp>
      <p:sp>
        <p:nvSpPr>
          <p:cNvPr id="6" name="Footer Placeholder 5"/>
          <p:cNvSpPr>
            <a:spLocks noGrp="1"/>
          </p:cNvSpPr>
          <p:nvPr>
            <p:ph type="ftr" sz="quarter" idx="11"/>
          </p:nvPr>
        </p:nvSpPr>
        <p:spPr/>
        <p:txBody>
          <a:bodyPr/>
          <a:lstStyle/>
          <a:p>
            <a:endParaRPr lang="en-US">
              <a:solidFill>
                <a:prstClr val="black"/>
              </a:solidFill>
            </a:endParaRPr>
          </a:p>
        </p:txBody>
      </p:sp>
      <p:sp>
        <p:nvSpPr>
          <p:cNvPr id="7" name="Slide Number Placeholder 6"/>
          <p:cNvSpPr>
            <a:spLocks noGrp="1"/>
          </p:cNvSpPr>
          <p:nvPr>
            <p:ph type="sldNum" sz="quarter" idx="12"/>
          </p:nvPr>
        </p:nvSpPr>
        <p:spPr/>
        <p:txBody>
          <a:bodyPr/>
          <a:lstStyle/>
          <a:p>
            <a:fld id="{8ED21966-C764-4C40-97C3-3CEDFB59A7F5}"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4094173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487ED3-A5E5-48E5-93A8-733354317C3C}" type="datetimeFigureOut">
              <a:rPr lang="en-US" smtClean="0"/>
              <a:t>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C37840-F4A2-4D7F-87B1-D6C0D51FFD3A}" type="slidenum">
              <a:rPr lang="en-US" smtClean="0"/>
              <a:t>‹#›</a:t>
            </a:fld>
            <a:endParaRPr lang="en-US"/>
          </a:p>
        </p:txBody>
      </p:sp>
    </p:spTree>
    <p:extLst>
      <p:ext uri="{BB962C8B-B14F-4D97-AF65-F5344CB8AC3E}">
        <p14:creationId xmlns:p14="http://schemas.microsoft.com/office/powerpoint/2010/main" val="166914021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B36801-8505-4C0E-A75F-6C61E9D43F90}" type="datetimeFigureOut">
              <a:rPr lang="en-US" smtClean="0">
                <a:solidFill>
                  <a:prstClr val="black"/>
                </a:solidFill>
              </a:rPr>
              <a:pPr/>
              <a:t>2/7/2017</a:t>
            </a:fld>
            <a:endParaRPr lang="en-US">
              <a:solidFill>
                <a:prstClr val="black"/>
              </a:solidFill>
            </a:endParaRPr>
          </a:p>
        </p:txBody>
      </p:sp>
      <p:sp>
        <p:nvSpPr>
          <p:cNvPr id="4" name="Footer Placeholder 3"/>
          <p:cNvSpPr>
            <a:spLocks noGrp="1"/>
          </p:cNvSpPr>
          <p:nvPr>
            <p:ph type="ftr" sz="quarter" idx="11"/>
          </p:nvPr>
        </p:nvSpPr>
        <p:spPr/>
        <p:txBody>
          <a:bodyPr/>
          <a:lstStyle/>
          <a:p>
            <a:endParaRPr lang="en-US">
              <a:solidFill>
                <a:prstClr val="black"/>
              </a:solidFill>
            </a:endParaRPr>
          </a:p>
        </p:txBody>
      </p:sp>
      <p:sp>
        <p:nvSpPr>
          <p:cNvPr id="5" name="Slide Number Placeholder 4"/>
          <p:cNvSpPr>
            <a:spLocks noGrp="1"/>
          </p:cNvSpPr>
          <p:nvPr>
            <p:ph type="sldNum" sz="quarter" idx="12"/>
          </p:nvPr>
        </p:nvSpPr>
        <p:spPr/>
        <p:txBody>
          <a:bodyPr/>
          <a:lstStyle/>
          <a:p>
            <a:fld id="{8ED21966-C764-4C40-97C3-3CEDFB59A7F5}"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247803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9487ED3-A5E5-48E5-93A8-733354317C3C}" type="datetimeFigureOut">
              <a:rPr lang="en-US" smtClean="0"/>
              <a:t>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C37840-F4A2-4D7F-87B1-D6C0D51FFD3A}" type="slidenum">
              <a:rPr lang="en-US" smtClean="0"/>
              <a:t>‹#›</a:t>
            </a:fld>
            <a:endParaRPr lang="en-US"/>
          </a:p>
        </p:txBody>
      </p:sp>
    </p:spTree>
    <p:extLst>
      <p:ext uri="{BB962C8B-B14F-4D97-AF65-F5344CB8AC3E}">
        <p14:creationId xmlns:p14="http://schemas.microsoft.com/office/powerpoint/2010/main" val="1191890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9487ED3-A5E5-48E5-93A8-733354317C3C}" type="datetimeFigureOut">
              <a:rPr lang="en-US" smtClean="0"/>
              <a:t>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C37840-F4A2-4D7F-87B1-D6C0D51FFD3A}" type="slidenum">
              <a:rPr lang="en-US" smtClean="0"/>
              <a:t>‹#›</a:t>
            </a:fld>
            <a:endParaRPr lang="en-US"/>
          </a:p>
        </p:txBody>
      </p:sp>
    </p:spTree>
    <p:extLst>
      <p:ext uri="{BB962C8B-B14F-4D97-AF65-F5344CB8AC3E}">
        <p14:creationId xmlns:p14="http://schemas.microsoft.com/office/powerpoint/2010/main" val="3588275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9487ED3-A5E5-48E5-93A8-733354317C3C}" type="datetimeFigureOut">
              <a:rPr lang="en-US" smtClean="0"/>
              <a:t>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C37840-F4A2-4D7F-87B1-D6C0D51FFD3A}" type="slidenum">
              <a:rPr lang="en-US" smtClean="0"/>
              <a:t>‹#›</a:t>
            </a:fld>
            <a:endParaRPr lang="en-US"/>
          </a:p>
        </p:txBody>
      </p:sp>
    </p:spTree>
    <p:extLst>
      <p:ext uri="{BB962C8B-B14F-4D97-AF65-F5344CB8AC3E}">
        <p14:creationId xmlns:p14="http://schemas.microsoft.com/office/powerpoint/2010/main" val="3614537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487ED3-A5E5-48E5-93A8-733354317C3C}" type="datetimeFigureOut">
              <a:rPr lang="en-US" smtClean="0"/>
              <a:t>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C37840-F4A2-4D7F-87B1-D6C0D51FFD3A}" type="slidenum">
              <a:rPr lang="en-US" smtClean="0"/>
              <a:t>‹#›</a:t>
            </a:fld>
            <a:endParaRPr lang="en-US"/>
          </a:p>
        </p:txBody>
      </p:sp>
    </p:spTree>
    <p:extLst>
      <p:ext uri="{BB962C8B-B14F-4D97-AF65-F5344CB8AC3E}">
        <p14:creationId xmlns:p14="http://schemas.microsoft.com/office/powerpoint/2010/main" val="1981344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9487ED3-A5E5-48E5-93A8-733354317C3C}" type="datetimeFigureOut">
              <a:rPr lang="en-US" smtClean="0"/>
              <a:t>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C37840-F4A2-4D7F-87B1-D6C0D51FFD3A}" type="slidenum">
              <a:rPr lang="en-US" smtClean="0"/>
              <a:t>‹#›</a:t>
            </a:fld>
            <a:endParaRPr lang="en-US"/>
          </a:p>
        </p:txBody>
      </p:sp>
    </p:spTree>
    <p:extLst>
      <p:ext uri="{BB962C8B-B14F-4D97-AF65-F5344CB8AC3E}">
        <p14:creationId xmlns:p14="http://schemas.microsoft.com/office/powerpoint/2010/main" val="2193369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9487ED3-A5E5-48E5-93A8-733354317C3C}" type="datetimeFigureOut">
              <a:rPr lang="en-US" smtClean="0"/>
              <a:t>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C37840-F4A2-4D7F-87B1-D6C0D51FFD3A}" type="slidenum">
              <a:rPr lang="en-US" smtClean="0"/>
              <a:t>‹#›</a:t>
            </a:fld>
            <a:endParaRPr lang="en-US"/>
          </a:p>
        </p:txBody>
      </p:sp>
    </p:spTree>
    <p:extLst>
      <p:ext uri="{BB962C8B-B14F-4D97-AF65-F5344CB8AC3E}">
        <p14:creationId xmlns:p14="http://schemas.microsoft.com/office/powerpoint/2010/main" val="1638113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file:///S:\CREATIVE_SERVICES\LeadingAge%20Collateral\LeadingAge%20PowerPoint\2017%20PPTs\PPT%20images\LeadingAge_PMS%20Cool%20Grey%2011.jpg"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image" Target="file:///S:\CREATIVE_SERVICES\LeadingAge%20Collateral\LeadingAge%20PowerPoint\2017%20PPTs\PPT%20images\LeadingAge_PMS%20Cool%20Grey%2011.jpg" TargetMode="Externa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image" Target="../media/image1.jpe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13" Type="http://schemas.openxmlformats.org/officeDocument/2006/relationships/image" Target="file:///S:\CREATIVE_SERVICES\LeadingAge%20Collateral\LeadingAge%20PowerPoint\2017%20PPTs\PPT%20images\LeadingAge_PMS%20Cool%20Grey%2011.jpg" TargetMode="Externa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image" Target="../media/image3.jpeg"/><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theme" Target="../theme/theme3.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solidFill>
              </a:defRPr>
            </a:lvl1pPr>
          </a:lstStyle>
          <a:p>
            <a:fld id="{99487ED3-A5E5-48E5-93A8-733354317C3C}" type="datetimeFigureOut">
              <a:rPr lang="en-US" smtClean="0"/>
              <a:t>2/7/2017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fld id="{C0C37840-F4A2-4D7F-87B1-D6C0D51FFD3A}" type="slidenum">
              <a:rPr lang="en-US" smtClean="0"/>
              <a:t>‹#›</a:t>
            </a:fld>
            <a:endParaRPr lang="en-US"/>
          </a:p>
        </p:txBody>
      </p:sp>
      <p:pic>
        <p:nvPicPr>
          <p:cNvPr id="9" name="Picture 8"/>
          <p:cNvPicPr>
            <a:picLocks noChangeAspect="1"/>
          </p:cNvPicPr>
          <p:nvPr/>
        </p:nvPicPr>
        <p:blipFill>
          <a:blip r:embed="rId12" r:link="rId13" cstate="email">
            <a:extLst>
              <a:ext uri="{28A0092B-C50C-407E-A947-70E740481C1C}">
                <a14:useLocalDpi xmlns:a14="http://schemas.microsoft.com/office/drawing/2010/main"/>
              </a:ext>
            </a:extLst>
          </a:blip>
          <a:stretch>
            <a:fillRect/>
          </a:stretch>
        </p:blipFill>
        <p:spPr>
          <a:xfrm>
            <a:off x="6743700" y="6070579"/>
            <a:ext cx="2209800" cy="650896"/>
          </a:xfrm>
          <a:prstGeom prst="rect">
            <a:avLst/>
          </a:prstGeom>
        </p:spPr>
      </p:pic>
      <p:sp>
        <p:nvSpPr>
          <p:cNvPr id="7" name="TextBox 6"/>
          <p:cNvSpPr txBox="1"/>
          <p:nvPr/>
        </p:nvSpPr>
        <p:spPr>
          <a:xfrm>
            <a:off x="2590800" y="6259810"/>
            <a:ext cx="3962400" cy="323165"/>
          </a:xfrm>
          <a:prstGeom prst="rect">
            <a:avLst/>
          </a:prstGeom>
          <a:noFill/>
        </p:spPr>
        <p:txBody>
          <a:bodyPr wrap="square" rtlCol="0">
            <a:spAutoFit/>
          </a:bodyPr>
          <a:lstStyle/>
          <a:p>
            <a:pPr algn="ctr"/>
            <a:r>
              <a:rPr lang="en-US" sz="500" kern="1200" dirty="0">
                <a:solidFill>
                  <a:schemeClr val="tx1"/>
                </a:solidFill>
                <a:effectLst/>
                <a:latin typeface="Calibri" panose="020F0502020204030204" pitchFamily="34" charset="0"/>
                <a:ea typeface="+mn-ea"/>
                <a:cs typeface="Arial" charset="0"/>
              </a:rPr>
              <a:t>This document is for general informational purposes only.  </a:t>
            </a:r>
          </a:p>
          <a:p>
            <a:pPr algn="ctr"/>
            <a:r>
              <a:rPr lang="en-US" sz="500" kern="1200" dirty="0">
                <a:solidFill>
                  <a:schemeClr val="tx1"/>
                </a:solidFill>
                <a:effectLst/>
                <a:latin typeface="Calibri" panose="020F0502020204030204" pitchFamily="34" charset="0"/>
                <a:ea typeface="+mn-ea"/>
                <a:cs typeface="Arial" charset="0"/>
              </a:rPr>
              <a:t>It does not represent legal advice nor relied upon as supporting documentation or advice with CMS or other regulatory entities.</a:t>
            </a:r>
          </a:p>
          <a:p>
            <a:pPr algn="ctr"/>
            <a:r>
              <a:rPr lang="en-US" sz="500" kern="1200" dirty="0">
                <a:solidFill>
                  <a:schemeClr val="tx1"/>
                </a:solidFill>
                <a:effectLst/>
                <a:latin typeface="Calibri" panose="020F0502020204030204" pitchFamily="34" charset="0"/>
                <a:ea typeface="+mn-ea"/>
                <a:cs typeface="Arial" charset="0"/>
              </a:rPr>
              <a:t>© Pathway Health Services, Inc. – All Rights Reserved – Copy with Permission Only - Requirements of Participation P&amp;P Manual 2017</a:t>
            </a:r>
          </a:p>
        </p:txBody>
      </p:sp>
    </p:spTree>
    <p:extLst>
      <p:ext uri="{BB962C8B-B14F-4D97-AF65-F5344CB8AC3E}">
        <p14:creationId xmlns:p14="http://schemas.microsoft.com/office/powerpoint/2010/main" val="13039616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solidFill>
              </a:defRPr>
            </a:lvl1pPr>
          </a:lstStyle>
          <a:p>
            <a:pPr fontAlgn="base">
              <a:spcBef>
                <a:spcPct val="0"/>
              </a:spcBef>
              <a:spcAft>
                <a:spcPct val="0"/>
              </a:spcAft>
            </a:pPr>
            <a:fld id="{B6B36801-8505-4C0E-A75F-6C61E9D43F90}" type="datetimeFigureOut">
              <a:rPr lang="en-US" smtClean="0">
                <a:solidFill>
                  <a:prstClr val="black"/>
                </a:solidFill>
                <a:latin typeface="Arial" charset="0"/>
                <a:cs typeface="Arial" charset="0"/>
              </a:rPr>
              <a:pPr fontAlgn="base">
                <a:spcBef>
                  <a:spcPct val="0"/>
                </a:spcBef>
                <a:spcAft>
                  <a:spcPct val="0"/>
                </a:spcAft>
              </a:pPr>
              <a:t>2/7/2017</a:t>
            </a:fld>
            <a:endParaRPr lang="en-US" dirty="0">
              <a:solidFill>
                <a:prstClr val="black"/>
              </a:solidFill>
              <a:latin typeface="Arial" charset="0"/>
              <a:cs typeface="Arial" charset="0"/>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solidFill>
              </a:defRPr>
            </a:lvl1pPr>
          </a:lstStyle>
          <a:p>
            <a:pPr fontAlgn="base">
              <a:spcBef>
                <a:spcPct val="0"/>
              </a:spcBef>
              <a:spcAft>
                <a:spcPct val="0"/>
              </a:spcAft>
            </a:pPr>
            <a:endParaRPr lang="en-US" dirty="0">
              <a:solidFill>
                <a:prstClr val="black"/>
              </a:solidFill>
              <a:latin typeface="Arial" charset="0"/>
              <a:cs typeface="Arial" charset="0"/>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fontAlgn="base">
              <a:spcBef>
                <a:spcPct val="0"/>
              </a:spcBef>
              <a:spcAft>
                <a:spcPct val="0"/>
              </a:spcAft>
            </a:pPr>
            <a:fld id="{8ED21966-C764-4C40-97C3-3CEDFB59A7F5}" type="slidenum">
              <a:rPr lang="en-US" smtClean="0">
                <a:solidFill>
                  <a:prstClr val="black"/>
                </a:solidFill>
                <a:latin typeface="Arial" charset="0"/>
                <a:cs typeface="Arial" charset="0"/>
              </a:rPr>
              <a:pPr fontAlgn="base">
                <a:spcBef>
                  <a:spcPct val="0"/>
                </a:spcBef>
                <a:spcAft>
                  <a:spcPct val="0"/>
                </a:spcAft>
              </a:pPr>
              <a:t>‹#›</a:t>
            </a:fld>
            <a:endParaRPr lang="en-US" dirty="0">
              <a:solidFill>
                <a:prstClr val="black"/>
              </a:solidFill>
              <a:latin typeface="Arial" charset="0"/>
              <a:cs typeface="Arial" charset="0"/>
            </a:endParaRPr>
          </a:p>
        </p:txBody>
      </p:sp>
      <p:pic>
        <p:nvPicPr>
          <p:cNvPr id="9" name="Picture 8"/>
          <p:cNvPicPr>
            <a:picLocks noChangeAspect="1"/>
          </p:cNvPicPr>
          <p:nvPr userDrawn="1"/>
        </p:nvPicPr>
        <p:blipFill>
          <a:blip r:embed="rId12" r:link="rId13" cstate="email">
            <a:extLst>
              <a:ext uri="{28A0092B-C50C-407E-A947-70E740481C1C}">
                <a14:useLocalDpi xmlns:a14="http://schemas.microsoft.com/office/drawing/2010/main"/>
              </a:ext>
            </a:extLst>
          </a:blip>
          <a:stretch>
            <a:fillRect/>
          </a:stretch>
        </p:blipFill>
        <p:spPr>
          <a:xfrm>
            <a:off x="6743700" y="6070579"/>
            <a:ext cx="2209800" cy="650896"/>
          </a:xfrm>
          <a:prstGeom prst="rect">
            <a:avLst/>
          </a:prstGeom>
        </p:spPr>
      </p:pic>
      <p:sp>
        <p:nvSpPr>
          <p:cNvPr id="7" name="TextBox 6"/>
          <p:cNvSpPr txBox="1"/>
          <p:nvPr userDrawn="1"/>
        </p:nvSpPr>
        <p:spPr>
          <a:xfrm>
            <a:off x="2590800" y="6259810"/>
            <a:ext cx="3962400" cy="323165"/>
          </a:xfrm>
          <a:prstGeom prst="rect">
            <a:avLst/>
          </a:prstGeom>
          <a:noFill/>
        </p:spPr>
        <p:txBody>
          <a:bodyPr wrap="square" rtlCol="0">
            <a:spAutoFit/>
          </a:bodyPr>
          <a:lstStyle/>
          <a:p>
            <a:pPr algn="ctr" fontAlgn="base">
              <a:spcBef>
                <a:spcPct val="0"/>
              </a:spcBef>
              <a:spcAft>
                <a:spcPct val="0"/>
              </a:spcAft>
            </a:pPr>
            <a:r>
              <a:rPr lang="en-US" sz="500" dirty="0">
                <a:solidFill>
                  <a:prstClr val="black"/>
                </a:solidFill>
                <a:cs typeface="Arial" charset="0"/>
              </a:rPr>
              <a:t>This document is for general informational purposes only.  </a:t>
            </a:r>
          </a:p>
          <a:p>
            <a:pPr algn="ctr" fontAlgn="base">
              <a:spcBef>
                <a:spcPct val="0"/>
              </a:spcBef>
              <a:spcAft>
                <a:spcPct val="0"/>
              </a:spcAft>
            </a:pPr>
            <a:r>
              <a:rPr lang="en-US" sz="500" dirty="0">
                <a:solidFill>
                  <a:prstClr val="black"/>
                </a:solidFill>
                <a:cs typeface="Arial" charset="0"/>
              </a:rPr>
              <a:t>It does not represent legal advice nor relied upon as supporting documentation or advice with CMS or other regulatory entities.</a:t>
            </a:r>
          </a:p>
          <a:p>
            <a:pPr algn="ctr" fontAlgn="base">
              <a:spcBef>
                <a:spcPct val="0"/>
              </a:spcBef>
              <a:spcAft>
                <a:spcPct val="0"/>
              </a:spcAft>
            </a:pPr>
            <a:r>
              <a:rPr lang="en-US" sz="500" dirty="0">
                <a:solidFill>
                  <a:prstClr val="black"/>
                </a:solidFill>
                <a:cs typeface="Arial" charset="0"/>
              </a:rPr>
              <a:t>© Pathway Health Services, Inc. – All Rights Reserved – Copy with Permission Only - Requirements of Participation P&amp;P Manual 2017</a:t>
            </a:r>
          </a:p>
        </p:txBody>
      </p:sp>
    </p:spTree>
    <p:extLst>
      <p:ext uri="{BB962C8B-B14F-4D97-AF65-F5344CB8AC3E}">
        <p14:creationId xmlns:p14="http://schemas.microsoft.com/office/powerpoint/2010/main" val="2516661428"/>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solidFill>
              </a:defRPr>
            </a:lvl1pPr>
          </a:lstStyle>
          <a:p>
            <a:pPr fontAlgn="base">
              <a:spcBef>
                <a:spcPct val="0"/>
              </a:spcBef>
              <a:spcAft>
                <a:spcPct val="0"/>
              </a:spcAft>
            </a:pPr>
            <a:fld id="{B6B36801-8505-4C0E-A75F-6C61E9D43F90}" type="datetimeFigureOut">
              <a:rPr lang="en-US" smtClean="0">
                <a:solidFill>
                  <a:prstClr val="black"/>
                </a:solidFill>
                <a:latin typeface="Arial" charset="0"/>
                <a:cs typeface="Arial" charset="0"/>
              </a:rPr>
              <a:pPr fontAlgn="base">
                <a:spcBef>
                  <a:spcPct val="0"/>
                </a:spcBef>
                <a:spcAft>
                  <a:spcPct val="0"/>
                </a:spcAft>
              </a:pPr>
              <a:t>2/7/2017</a:t>
            </a:fld>
            <a:endParaRPr lang="en-US" dirty="0">
              <a:solidFill>
                <a:prstClr val="black"/>
              </a:solidFill>
              <a:latin typeface="Arial" charset="0"/>
              <a:cs typeface="Arial" charset="0"/>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solidFill>
              </a:defRPr>
            </a:lvl1pPr>
          </a:lstStyle>
          <a:p>
            <a:pPr fontAlgn="base">
              <a:spcBef>
                <a:spcPct val="0"/>
              </a:spcBef>
              <a:spcAft>
                <a:spcPct val="0"/>
              </a:spcAft>
            </a:pPr>
            <a:endParaRPr lang="en-US" dirty="0">
              <a:solidFill>
                <a:prstClr val="black"/>
              </a:solidFill>
              <a:latin typeface="Arial" charset="0"/>
              <a:cs typeface="Arial" charset="0"/>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fontAlgn="base">
              <a:spcBef>
                <a:spcPct val="0"/>
              </a:spcBef>
              <a:spcAft>
                <a:spcPct val="0"/>
              </a:spcAft>
            </a:pPr>
            <a:fld id="{8ED21966-C764-4C40-97C3-3CEDFB59A7F5}" type="slidenum">
              <a:rPr lang="en-US" smtClean="0">
                <a:solidFill>
                  <a:prstClr val="black"/>
                </a:solidFill>
                <a:latin typeface="Arial" charset="0"/>
                <a:cs typeface="Arial" charset="0"/>
              </a:rPr>
              <a:pPr fontAlgn="base">
                <a:spcBef>
                  <a:spcPct val="0"/>
                </a:spcBef>
                <a:spcAft>
                  <a:spcPct val="0"/>
                </a:spcAft>
              </a:pPr>
              <a:t>‹#›</a:t>
            </a:fld>
            <a:endParaRPr lang="en-US" dirty="0">
              <a:solidFill>
                <a:prstClr val="black"/>
              </a:solidFill>
              <a:latin typeface="Arial" charset="0"/>
              <a:cs typeface="Arial" charset="0"/>
            </a:endParaRPr>
          </a:p>
        </p:txBody>
      </p:sp>
      <p:pic>
        <p:nvPicPr>
          <p:cNvPr id="9" name="Picture 8"/>
          <p:cNvPicPr>
            <a:picLocks noChangeAspect="1"/>
          </p:cNvPicPr>
          <p:nvPr userDrawn="1"/>
        </p:nvPicPr>
        <p:blipFill>
          <a:blip r:embed="rId12" r:link="rId13" cstate="email">
            <a:extLst>
              <a:ext uri="{28A0092B-C50C-407E-A947-70E740481C1C}">
                <a14:useLocalDpi xmlns:a14="http://schemas.microsoft.com/office/drawing/2010/main"/>
              </a:ext>
            </a:extLst>
          </a:blip>
          <a:stretch>
            <a:fillRect/>
          </a:stretch>
        </p:blipFill>
        <p:spPr>
          <a:xfrm>
            <a:off x="6743700" y="6070579"/>
            <a:ext cx="2209800" cy="650896"/>
          </a:xfrm>
          <a:prstGeom prst="rect">
            <a:avLst/>
          </a:prstGeom>
        </p:spPr>
      </p:pic>
      <p:sp>
        <p:nvSpPr>
          <p:cNvPr id="7" name="TextBox 6"/>
          <p:cNvSpPr txBox="1"/>
          <p:nvPr userDrawn="1"/>
        </p:nvSpPr>
        <p:spPr>
          <a:xfrm>
            <a:off x="2590800" y="6259810"/>
            <a:ext cx="3962400" cy="323165"/>
          </a:xfrm>
          <a:prstGeom prst="rect">
            <a:avLst/>
          </a:prstGeom>
          <a:noFill/>
        </p:spPr>
        <p:txBody>
          <a:bodyPr wrap="square" rtlCol="0">
            <a:spAutoFit/>
          </a:bodyPr>
          <a:lstStyle/>
          <a:p>
            <a:pPr algn="ctr" fontAlgn="base">
              <a:spcBef>
                <a:spcPct val="0"/>
              </a:spcBef>
              <a:spcAft>
                <a:spcPct val="0"/>
              </a:spcAft>
            </a:pPr>
            <a:r>
              <a:rPr lang="en-US" sz="500" dirty="0">
                <a:solidFill>
                  <a:prstClr val="black"/>
                </a:solidFill>
                <a:cs typeface="Arial" charset="0"/>
              </a:rPr>
              <a:t>This document is for general informational purposes only.  </a:t>
            </a:r>
          </a:p>
          <a:p>
            <a:pPr algn="ctr" fontAlgn="base">
              <a:spcBef>
                <a:spcPct val="0"/>
              </a:spcBef>
              <a:spcAft>
                <a:spcPct val="0"/>
              </a:spcAft>
            </a:pPr>
            <a:r>
              <a:rPr lang="en-US" sz="500" dirty="0">
                <a:solidFill>
                  <a:prstClr val="black"/>
                </a:solidFill>
                <a:cs typeface="Arial" charset="0"/>
              </a:rPr>
              <a:t>It does not represent legal advice nor relied upon as supporting documentation or advice with CMS or other regulatory entities.</a:t>
            </a:r>
          </a:p>
          <a:p>
            <a:pPr algn="ctr" fontAlgn="base">
              <a:spcBef>
                <a:spcPct val="0"/>
              </a:spcBef>
              <a:spcAft>
                <a:spcPct val="0"/>
              </a:spcAft>
            </a:pPr>
            <a:r>
              <a:rPr lang="en-US" sz="500" dirty="0">
                <a:solidFill>
                  <a:prstClr val="black"/>
                </a:solidFill>
                <a:cs typeface="Arial" charset="0"/>
              </a:rPr>
              <a:t>© Pathway Health Services, Inc. – All Rights Reserved – Copy with Permission Only - Requirements of Participation P&amp;P Manual 2017</a:t>
            </a:r>
          </a:p>
        </p:txBody>
      </p:sp>
    </p:spTree>
    <p:extLst>
      <p:ext uri="{BB962C8B-B14F-4D97-AF65-F5344CB8AC3E}">
        <p14:creationId xmlns:p14="http://schemas.microsoft.com/office/powerpoint/2010/main" val="96655074"/>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1.xml"/><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www.cms.gov/Regulations-and-Guidance/Guidance/Manuals/downloads/som107ap_pp_guidelines_ltcf.pdf" TargetMode="External"/><Relationship Id="rId2" Type="http://schemas.openxmlformats.org/officeDocument/2006/relationships/hyperlink" Target="https://www.federalregister.gov/documents/2016/10/04/2016-23503/medicare-and-medicaid-programs-reform-of-requirements-for-long-term-care-facilities" TargetMode="External"/><Relationship Id="rId1" Type="http://schemas.openxmlformats.org/officeDocument/2006/relationships/slideLayout" Target="../slideLayouts/slideLayout2.xml"/><Relationship Id="rId4" Type="http://schemas.openxmlformats.org/officeDocument/2006/relationships/hyperlink" Target="https://www.cms.gov/Medicare/Provider-Enrollment-and-Certification/SurveyCertificationGenInfo/Downloads/Survey-and-Cert-Letter-17-07.pdf" TargetMode="Externa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ctrTitle"/>
          </p:nvPr>
        </p:nvSpPr>
        <p:spPr>
          <a:xfrm>
            <a:off x="457200" y="1219200"/>
            <a:ext cx="8229600" cy="1162050"/>
          </a:xfrm>
        </p:spPr>
        <p:txBody>
          <a:bodyPr>
            <a:noAutofit/>
          </a:bodyPr>
          <a:lstStyle/>
          <a:p>
            <a:r>
              <a:rPr lang="en-US" b="1" dirty="0">
                <a:solidFill>
                  <a:schemeClr val="bg1"/>
                </a:solidFill>
              </a:rPr>
              <a:t>Notification of Changes</a:t>
            </a:r>
            <a:br>
              <a:rPr lang="en-US" b="1" dirty="0">
                <a:solidFill>
                  <a:schemeClr val="bg1"/>
                </a:solidFill>
              </a:rPr>
            </a:br>
            <a:r>
              <a:rPr lang="en-US" b="1" dirty="0">
                <a:solidFill>
                  <a:schemeClr val="bg1"/>
                </a:solidFill>
              </a:rPr>
              <a:t> </a:t>
            </a:r>
          </a:p>
        </p:txBody>
      </p:sp>
      <p:sp>
        <p:nvSpPr>
          <p:cNvPr id="2" name="Subtitle 1"/>
          <p:cNvSpPr>
            <a:spLocks noGrp="1"/>
          </p:cNvSpPr>
          <p:nvPr>
            <p:ph type="subTitle" idx="1"/>
          </p:nvPr>
        </p:nvSpPr>
        <p:spPr>
          <a:xfrm>
            <a:off x="1371600" y="2457450"/>
            <a:ext cx="6400800" cy="914400"/>
          </a:xfrm>
        </p:spPr>
        <p:txBody>
          <a:bodyPr>
            <a:normAutofit/>
          </a:bodyPr>
          <a:lstStyle/>
          <a:p>
            <a:pPr lvl="0"/>
            <a:r>
              <a:rPr lang="en-US" dirty="0" smtClean="0">
                <a:solidFill>
                  <a:schemeClr val="bg1"/>
                </a:solidFill>
              </a:rPr>
              <a:t>For All Staff </a:t>
            </a:r>
            <a:endParaRPr lang="en-US" dirty="0">
              <a:solidFill>
                <a:schemeClr val="bg1"/>
              </a:solidFill>
            </a:endParaRPr>
          </a:p>
        </p:txBody>
      </p:sp>
      <p:pic>
        <p:nvPicPr>
          <p:cNvPr id="4" name="Picture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027405" y="3845525"/>
            <a:ext cx="3048000" cy="2033016"/>
          </a:xfrm>
          <a:prstGeom prst="rect">
            <a:avLst/>
          </a:prstGeom>
        </p:spPr>
      </p:pic>
    </p:spTree>
    <p:extLst>
      <p:ext uri="{BB962C8B-B14F-4D97-AF65-F5344CB8AC3E}">
        <p14:creationId xmlns:p14="http://schemas.microsoft.com/office/powerpoint/2010/main" val="34513762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991600" cy="1189038"/>
          </a:xfrm>
        </p:spPr>
        <p:txBody>
          <a:bodyPr>
            <a:normAutofit fontScale="90000"/>
          </a:bodyPr>
          <a:lstStyle/>
          <a:p>
            <a:r>
              <a:rPr lang="en-US" sz="4000" b="1" dirty="0">
                <a:solidFill>
                  <a:prstClr val="black"/>
                </a:solidFill>
              </a:rPr>
              <a:t>Inform - Notify Resident, Resident Representative,  Consult Physician</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a:t>2)  A significant change in the resident’s physical, mental, or psychosocial status</a:t>
            </a:r>
          </a:p>
          <a:p>
            <a:r>
              <a:rPr lang="en-US" dirty="0"/>
              <a:t>Examples:</a:t>
            </a:r>
          </a:p>
          <a:p>
            <a:pPr lvl="1"/>
            <a:r>
              <a:rPr lang="en-US" dirty="0"/>
              <a:t>Decrease in ADL function</a:t>
            </a:r>
          </a:p>
          <a:p>
            <a:pPr lvl="1"/>
            <a:r>
              <a:rPr lang="en-US" dirty="0"/>
              <a:t>Increased confusion</a:t>
            </a:r>
          </a:p>
          <a:p>
            <a:pPr lvl="1"/>
            <a:r>
              <a:rPr lang="en-US" dirty="0"/>
              <a:t>Withdrawal </a:t>
            </a:r>
          </a:p>
          <a:p>
            <a:pPr lvl="1">
              <a:buNone/>
            </a:pPr>
            <a:r>
              <a:rPr lang="en-US" i="1" dirty="0"/>
              <a:t>This includes deterioration in health, mental, or psychosocial status in either life-threatening conditions or clinical complications.</a:t>
            </a:r>
          </a:p>
          <a:p>
            <a:endParaRPr lang="en-US" dirty="0"/>
          </a:p>
        </p:txBody>
      </p:sp>
      <p:pic>
        <p:nvPicPr>
          <p:cNvPr id="4" name="Picture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172200" y="2609046"/>
            <a:ext cx="2133600" cy="150418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p:cTn id="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rmAutofit/>
          </a:bodyPr>
          <a:lstStyle/>
          <a:p>
            <a:r>
              <a:rPr lang="en-US" b="1" dirty="0" smtClean="0"/>
              <a:t>Inform - Acute Symptoms</a:t>
            </a:r>
            <a:endParaRPr lang="en-US" b="1" dirty="0"/>
          </a:p>
        </p:txBody>
      </p:sp>
      <p:sp>
        <p:nvSpPr>
          <p:cNvPr id="3" name="Content Placeholder 2"/>
          <p:cNvSpPr>
            <a:spLocks noGrp="1"/>
          </p:cNvSpPr>
          <p:nvPr>
            <p:ph idx="1"/>
          </p:nvPr>
        </p:nvSpPr>
        <p:spPr>
          <a:xfrm>
            <a:off x="304800" y="1417638"/>
            <a:ext cx="6477000" cy="5211762"/>
          </a:xfrm>
        </p:spPr>
        <p:txBody>
          <a:bodyPr/>
          <a:lstStyle/>
          <a:p>
            <a:pPr marL="0" lvl="0" indent="0">
              <a:buNone/>
            </a:pPr>
            <a:r>
              <a:rPr lang="en-US" b="1" dirty="0"/>
              <a:t>EXAMPLES (NOT LIMITED TO)</a:t>
            </a:r>
            <a:endParaRPr lang="en-US" dirty="0" smtClean="0"/>
          </a:p>
          <a:p>
            <a:pPr lvl="0"/>
            <a:r>
              <a:rPr lang="en-US" dirty="0" smtClean="0"/>
              <a:t>Temperature </a:t>
            </a:r>
            <a:r>
              <a:rPr lang="en-US" dirty="0"/>
              <a:t>of 101 degrees or 2 degrees above resident’s baseline</a:t>
            </a:r>
          </a:p>
          <a:p>
            <a:pPr lvl="0"/>
            <a:r>
              <a:rPr lang="en-US" dirty="0"/>
              <a:t>Change in vital signs or weight</a:t>
            </a:r>
          </a:p>
          <a:p>
            <a:pPr lvl="0"/>
            <a:r>
              <a:rPr lang="en-US" dirty="0"/>
              <a:t>Continuous nausea and vomiting</a:t>
            </a:r>
          </a:p>
          <a:p>
            <a:pPr lvl="0"/>
            <a:r>
              <a:rPr lang="en-US" dirty="0"/>
              <a:t>Change in level of consciousness</a:t>
            </a:r>
          </a:p>
          <a:p>
            <a:endParaRPr lang="en-US" dirty="0"/>
          </a:p>
        </p:txBody>
      </p:sp>
      <p:pic>
        <p:nvPicPr>
          <p:cNvPr id="7" name="Picture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934200" y="2209800"/>
            <a:ext cx="2033016" cy="304800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Inform - Acute </a:t>
            </a:r>
            <a:r>
              <a:rPr lang="en-US" b="1" dirty="0" smtClean="0"/>
              <a:t>Symptoms</a:t>
            </a:r>
            <a:endParaRPr lang="en-US" dirty="0"/>
          </a:p>
        </p:txBody>
      </p:sp>
      <p:sp>
        <p:nvSpPr>
          <p:cNvPr id="3" name="Content Placeholder 2"/>
          <p:cNvSpPr>
            <a:spLocks noGrp="1"/>
          </p:cNvSpPr>
          <p:nvPr>
            <p:ph idx="1"/>
          </p:nvPr>
        </p:nvSpPr>
        <p:spPr>
          <a:xfrm>
            <a:off x="304800" y="1676400"/>
            <a:ext cx="5486400" cy="4953000"/>
          </a:xfrm>
        </p:spPr>
        <p:txBody>
          <a:bodyPr/>
          <a:lstStyle/>
          <a:p>
            <a:pPr lvl="0"/>
            <a:r>
              <a:rPr lang="en-US" b="1" dirty="0"/>
              <a:t>EXAMPLES (NOT LIMITED TO)</a:t>
            </a:r>
            <a:endParaRPr lang="en-US" dirty="0" smtClean="0"/>
          </a:p>
          <a:p>
            <a:pPr lvl="0"/>
            <a:r>
              <a:rPr lang="en-US" dirty="0" smtClean="0"/>
              <a:t>Seizures </a:t>
            </a:r>
            <a:r>
              <a:rPr lang="en-US" dirty="0"/>
              <a:t>(new onset or change in pattern)</a:t>
            </a:r>
          </a:p>
          <a:p>
            <a:pPr lvl="0"/>
            <a:r>
              <a:rPr lang="en-US" dirty="0"/>
              <a:t>Unusual bleeding</a:t>
            </a:r>
          </a:p>
          <a:p>
            <a:pPr lvl="0"/>
            <a:r>
              <a:rPr lang="en-US" dirty="0"/>
              <a:t>Pain (new or unmanaged)</a:t>
            </a:r>
          </a:p>
          <a:p>
            <a:endParaRPr lang="en-US" dirty="0"/>
          </a:p>
        </p:txBody>
      </p:sp>
      <p:pic>
        <p:nvPicPr>
          <p:cNvPr id="4" name="Picture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019800" y="2362200"/>
            <a:ext cx="2026920" cy="3048000"/>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518"/>
            <a:ext cx="8229600" cy="1143000"/>
          </a:xfrm>
        </p:spPr>
        <p:txBody>
          <a:bodyPr>
            <a:normAutofit/>
          </a:bodyPr>
          <a:lstStyle/>
          <a:p>
            <a:r>
              <a:rPr lang="en-US" b="1" dirty="0"/>
              <a:t>Inform - Acute </a:t>
            </a:r>
            <a:r>
              <a:rPr lang="en-US" b="1" dirty="0" smtClean="0"/>
              <a:t>Symptoms</a:t>
            </a:r>
            <a:endParaRPr lang="en-US" dirty="0"/>
          </a:p>
        </p:txBody>
      </p:sp>
      <p:sp>
        <p:nvSpPr>
          <p:cNvPr id="3" name="Content Placeholder 2"/>
          <p:cNvSpPr>
            <a:spLocks noGrp="1"/>
          </p:cNvSpPr>
          <p:nvPr>
            <p:ph idx="1"/>
          </p:nvPr>
        </p:nvSpPr>
        <p:spPr>
          <a:xfrm>
            <a:off x="457200" y="1356518"/>
            <a:ext cx="6629400" cy="4525963"/>
          </a:xfrm>
        </p:spPr>
        <p:txBody>
          <a:bodyPr/>
          <a:lstStyle/>
          <a:p>
            <a:pPr lvl="0"/>
            <a:r>
              <a:rPr lang="en-US" b="1" dirty="0"/>
              <a:t>EXAMPLES (NOT LIMITED TO)</a:t>
            </a:r>
            <a:endParaRPr lang="en-US" dirty="0" smtClean="0"/>
          </a:p>
          <a:p>
            <a:pPr lvl="0"/>
            <a:r>
              <a:rPr lang="en-US" dirty="0" smtClean="0"/>
              <a:t>Changes </a:t>
            </a:r>
            <a:r>
              <a:rPr lang="en-US" dirty="0"/>
              <a:t>in character or frequency of SOB</a:t>
            </a:r>
          </a:p>
          <a:p>
            <a:pPr lvl="0"/>
            <a:r>
              <a:rPr lang="en-US" dirty="0"/>
              <a:t>Chest Pain</a:t>
            </a:r>
          </a:p>
          <a:p>
            <a:pPr lvl="0"/>
            <a:r>
              <a:rPr lang="en-US" dirty="0"/>
              <a:t>Significant change in mental or psychosocial status</a:t>
            </a:r>
          </a:p>
          <a:p>
            <a:pPr lvl="0"/>
            <a:r>
              <a:rPr lang="en-US" dirty="0"/>
              <a:t>Significant oxygen saturation level change</a:t>
            </a:r>
          </a:p>
          <a:p>
            <a:pPr>
              <a:buNone/>
            </a:pPr>
            <a:endParaRPr lang="en-US" dirty="0"/>
          </a:p>
        </p:txBody>
      </p:sp>
      <p:pic>
        <p:nvPicPr>
          <p:cNvPr id="4" name="Picture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553200" y="2819400"/>
            <a:ext cx="2399100" cy="1600200"/>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Inform - Acute </a:t>
            </a:r>
            <a:r>
              <a:rPr lang="en-US" b="1" dirty="0" smtClean="0"/>
              <a:t>Symptoms</a:t>
            </a:r>
            <a:endParaRPr lang="en-US" dirty="0"/>
          </a:p>
        </p:txBody>
      </p:sp>
      <p:sp>
        <p:nvSpPr>
          <p:cNvPr id="3" name="Content Placeholder 2"/>
          <p:cNvSpPr>
            <a:spLocks noGrp="1"/>
          </p:cNvSpPr>
          <p:nvPr>
            <p:ph idx="1"/>
          </p:nvPr>
        </p:nvSpPr>
        <p:spPr>
          <a:xfrm>
            <a:off x="609600" y="1435223"/>
            <a:ext cx="5867400" cy="4525963"/>
          </a:xfrm>
        </p:spPr>
        <p:txBody>
          <a:bodyPr>
            <a:normAutofit fontScale="85000" lnSpcReduction="10000"/>
          </a:bodyPr>
          <a:lstStyle/>
          <a:p>
            <a:r>
              <a:rPr lang="en-US" b="1" dirty="0"/>
              <a:t>EXAMPLES (NOT LIMITED TO</a:t>
            </a:r>
            <a:r>
              <a:rPr lang="en-US" b="1" dirty="0" smtClean="0"/>
              <a:t>)</a:t>
            </a:r>
          </a:p>
          <a:p>
            <a:r>
              <a:rPr lang="en-US" dirty="0" smtClean="0"/>
              <a:t>Unmanageable </a:t>
            </a:r>
            <a:r>
              <a:rPr lang="en-US" dirty="0"/>
              <a:t>behavior or anxiety</a:t>
            </a:r>
          </a:p>
          <a:p>
            <a:pPr lvl="0"/>
            <a:r>
              <a:rPr lang="en-US" dirty="0"/>
              <a:t>Labs outside the laboratory reference range or outside the parameters ordered by the provider</a:t>
            </a:r>
          </a:p>
          <a:p>
            <a:pPr lvl="0"/>
            <a:r>
              <a:rPr lang="en-US" dirty="0"/>
              <a:t>New skin injury or wound or deterioration of the skin injury or wound</a:t>
            </a:r>
          </a:p>
          <a:p>
            <a:pPr lvl="0"/>
            <a:r>
              <a:rPr lang="en-US" dirty="0"/>
              <a:t>Other conditions as deemed necessary</a:t>
            </a:r>
          </a:p>
          <a:p>
            <a:endParaRPr lang="en-US" dirty="0"/>
          </a:p>
        </p:txBody>
      </p:sp>
      <p:pic>
        <p:nvPicPr>
          <p:cNvPr id="4" name="Picture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659880" y="2286000"/>
            <a:ext cx="2026920" cy="3048000"/>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solidFill>
                  <a:prstClr val="black"/>
                </a:solidFill>
              </a:rPr>
              <a:t>Inform - Notify Resident, Resident  Representative And Consult Physician</a:t>
            </a:r>
            <a:endParaRPr lang="en-US" sz="3600" dirty="0"/>
          </a:p>
        </p:txBody>
      </p:sp>
      <p:sp>
        <p:nvSpPr>
          <p:cNvPr id="3" name="Content Placeholder 2"/>
          <p:cNvSpPr>
            <a:spLocks noGrp="1"/>
          </p:cNvSpPr>
          <p:nvPr>
            <p:ph idx="1"/>
          </p:nvPr>
        </p:nvSpPr>
        <p:spPr/>
        <p:txBody>
          <a:bodyPr>
            <a:normAutofit/>
          </a:bodyPr>
          <a:lstStyle/>
          <a:p>
            <a:pPr>
              <a:buNone/>
            </a:pPr>
            <a:r>
              <a:rPr lang="en-US" dirty="0" smtClean="0"/>
              <a:t>A </a:t>
            </a:r>
            <a:r>
              <a:rPr lang="en-US" dirty="0"/>
              <a:t>need to alter treatment significantly </a:t>
            </a:r>
          </a:p>
          <a:p>
            <a:r>
              <a:rPr lang="en-US" dirty="0"/>
              <a:t>Discontinue an existing of treatment due to adverse consequences </a:t>
            </a:r>
          </a:p>
          <a:p>
            <a:r>
              <a:rPr lang="en-US" dirty="0"/>
              <a:t>Start a new form of treatment</a:t>
            </a:r>
          </a:p>
          <a:p>
            <a:r>
              <a:rPr lang="en-US" dirty="0"/>
              <a:t>Example</a:t>
            </a:r>
          </a:p>
          <a:p>
            <a:pPr lvl="1"/>
            <a:r>
              <a:rPr lang="en-US" dirty="0"/>
              <a:t>New antibiotic therapy resulting in rash</a:t>
            </a:r>
          </a:p>
          <a:p>
            <a:pPr lvl="1"/>
            <a:r>
              <a:rPr lang="en-US" dirty="0"/>
              <a:t>Wound not improving </a:t>
            </a:r>
          </a:p>
        </p:txBody>
      </p:sp>
      <p:pic>
        <p:nvPicPr>
          <p:cNvPr id="4" name="Picture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239152" y="2667000"/>
            <a:ext cx="1728064" cy="2590800"/>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prstClr val="black"/>
                </a:solidFill>
              </a:rPr>
              <a:t>Inform - Notify Resident, Resident  Representative And Consult Physician</a:t>
            </a:r>
            <a:endParaRPr lang="en-US" b="1" dirty="0"/>
          </a:p>
        </p:txBody>
      </p:sp>
      <p:sp>
        <p:nvSpPr>
          <p:cNvPr id="3" name="Content Placeholder 2"/>
          <p:cNvSpPr>
            <a:spLocks noGrp="1"/>
          </p:cNvSpPr>
          <p:nvPr>
            <p:ph idx="1"/>
          </p:nvPr>
        </p:nvSpPr>
        <p:spPr/>
        <p:txBody>
          <a:bodyPr>
            <a:normAutofit/>
          </a:bodyPr>
          <a:lstStyle/>
          <a:p>
            <a:pPr>
              <a:buNone/>
            </a:pPr>
            <a:endParaRPr lang="en-US" dirty="0"/>
          </a:p>
          <a:p>
            <a:r>
              <a:rPr lang="en-US" dirty="0" smtClean="0"/>
              <a:t>Inform </a:t>
            </a:r>
            <a:r>
              <a:rPr lang="en-US" dirty="0"/>
              <a:t>Resident or Resident Representative(s) of risks and benefits of the proposed treatment, treatment alternatives or treatment option(s) and support them to choose the alternative or option he or she prefers </a:t>
            </a:r>
          </a:p>
        </p:txBody>
      </p:sp>
      <p:pic>
        <p:nvPicPr>
          <p:cNvPr id="4" name="Picture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747450" y="4892637"/>
            <a:ext cx="1649099" cy="1233526"/>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 y="304800"/>
            <a:ext cx="8915400" cy="1112838"/>
          </a:xfrm>
        </p:spPr>
        <p:txBody>
          <a:bodyPr>
            <a:noAutofit/>
          </a:bodyPr>
          <a:lstStyle/>
          <a:p>
            <a:r>
              <a:rPr lang="en-US" sz="3600" b="1" dirty="0">
                <a:solidFill>
                  <a:prstClr val="black"/>
                </a:solidFill>
              </a:rPr>
              <a:t>Inform - Notify Resident, Resident  Representative And Consult Physician</a:t>
            </a:r>
            <a:endParaRPr lang="en-US" sz="3600" dirty="0"/>
          </a:p>
        </p:txBody>
      </p:sp>
      <p:sp>
        <p:nvSpPr>
          <p:cNvPr id="3" name="Content Placeholder 2"/>
          <p:cNvSpPr>
            <a:spLocks noGrp="1"/>
          </p:cNvSpPr>
          <p:nvPr>
            <p:ph idx="1"/>
          </p:nvPr>
        </p:nvSpPr>
        <p:spPr>
          <a:xfrm>
            <a:off x="457200" y="1600200"/>
            <a:ext cx="8458200" cy="4648200"/>
          </a:xfrm>
        </p:spPr>
        <p:txBody>
          <a:bodyPr/>
          <a:lstStyle/>
          <a:p>
            <a:pPr marL="0" indent="0">
              <a:buNone/>
            </a:pPr>
            <a:r>
              <a:rPr lang="en-US" dirty="0" smtClean="0"/>
              <a:t>A </a:t>
            </a:r>
            <a:r>
              <a:rPr lang="en-US" dirty="0"/>
              <a:t>decision to transfer or discharge the resident from the facility (prompted by the facility)</a:t>
            </a:r>
          </a:p>
          <a:p>
            <a:r>
              <a:rPr lang="en-US" dirty="0"/>
              <a:t>Example </a:t>
            </a:r>
          </a:p>
          <a:p>
            <a:pPr lvl="1"/>
            <a:r>
              <a:rPr lang="en-US" dirty="0"/>
              <a:t>Transfer to behavior unit</a:t>
            </a:r>
          </a:p>
        </p:txBody>
      </p:sp>
      <p:pic>
        <p:nvPicPr>
          <p:cNvPr id="4" name="Picture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505200" y="4191000"/>
            <a:ext cx="2362200" cy="1766926"/>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Inform - Notify Promptly</a:t>
            </a:r>
            <a:endParaRPr lang="en-US" sz="4000" dirty="0"/>
          </a:p>
        </p:txBody>
      </p:sp>
      <p:sp>
        <p:nvSpPr>
          <p:cNvPr id="3" name="Content Placeholder 2"/>
          <p:cNvSpPr>
            <a:spLocks noGrp="1"/>
          </p:cNvSpPr>
          <p:nvPr>
            <p:ph idx="1"/>
          </p:nvPr>
        </p:nvSpPr>
        <p:spPr>
          <a:xfrm>
            <a:off x="457200" y="1600200"/>
            <a:ext cx="6629400" cy="4572000"/>
          </a:xfrm>
        </p:spPr>
        <p:txBody>
          <a:bodyPr/>
          <a:lstStyle/>
          <a:p>
            <a:r>
              <a:rPr lang="en-US" dirty="0"/>
              <a:t>Immediately inform the resident</a:t>
            </a:r>
          </a:p>
          <a:p>
            <a:r>
              <a:rPr lang="en-US" dirty="0"/>
              <a:t>Immediately  Consult with the resident’s physician or physician’s delegate</a:t>
            </a:r>
          </a:p>
          <a:p>
            <a:pPr marL="342900" lvl="1" indent="-342900">
              <a:buFont typeface="Arial" pitchFamily="34" charset="0"/>
              <a:buChar char="•"/>
            </a:pPr>
            <a:r>
              <a:rPr lang="en-US" sz="3200" dirty="0"/>
              <a:t>Immediately inform the Resident Representative</a:t>
            </a:r>
          </a:p>
          <a:p>
            <a:pPr>
              <a:buNone/>
            </a:pPr>
            <a:endParaRPr lang="en-US" dirty="0"/>
          </a:p>
        </p:txBody>
      </p:sp>
      <p:pic>
        <p:nvPicPr>
          <p:cNvPr id="4" name="Picture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858000" y="1752600"/>
            <a:ext cx="2023872" cy="3048000"/>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Inform </a:t>
            </a:r>
            <a:endParaRPr lang="en-US" sz="4000" b="1" dirty="0"/>
          </a:p>
        </p:txBody>
      </p:sp>
      <p:sp>
        <p:nvSpPr>
          <p:cNvPr id="3" name="Content Placeholder 2"/>
          <p:cNvSpPr>
            <a:spLocks noGrp="1"/>
          </p:cNvSpPr>
          <p:nvPr>
            <p:ph idx="1"/>
          </p:nvPr>
        </p:nvSpPr>
        <p:spPr/>
        <p:txBody>
          <a:bodyPr/>
          <a:lstStyle/>
          <a:p>
            <a:r>
              <a:rPr lang="en-US" dirty="0"/>
              <a:t>Keep Resident Representative(s) contact information updated.</a:t>
            </a:r>
          </a:p>
          <a:p>
            <a:r>
              <a:rPr lang="en-US" dirty="0"/>
              <a:t>Addresses, emails, phone numbers  </a:t>
            </a:r>
          </a:p>
          <a:p>
            <a:r>
              <a:rPr lang="en-US" dirty="0"/>
              <a:t>Current information for notifying physicians and NP/PA</a:t>
            </a:r>
          </a:p>
        </p:txBody>
      </p:sp>
      <p:pic>
        <p:nvPicPr>
          <p:cNvPr id="4" name="Picture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505200" y="4191000"/>
            <a:ext cx="2547308" cy="1704149"/>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OBJECTIVES </a:t>
            </a:r>
            <a:endParaRPr lang="en-US" dirty="0"/>
          </a:p>
        </p:txBody>
      </p:sp>
      <p:sp>
        <p:nvSpPr>
          <p:cNvPr id="3" name="Content Placeholder 2"/>
          <p:cNvSpPr>
            <a:spLocks noGrp="1"/>
          </p:cNvSpPr>
          <p:nvPr>
            <p:ph idx="1"/>
          </p:nvPr>
        </p:nvSpPr>
        <p:spPr>
          <a:xfrm>
            <a:off x="304800" y="1524000"/>
            <a:ext cx="8382000" cy="4602163"/>
          </a:xfrm>
        </p:spPr>
        <p:txBody>
          <a:bodyPr>
            <a:normAutofit/>
          </a:bodyPr>
          <a:lstStyle/>
          <a:p>
            <a:pPr marL="0" indent="0">
              <a:buNone/>
            </a:pPr>
            <a:r>
              <a:rPr lang="en-US" sz="3500" dirty="0"/>
              <a:t>Participants will:</a:t>
            </a:r>
          </a:p>
          <a:p>
            <a:r>
              <a:rPr lang="en-US" sz="2400" dirty="0"/>
              <a:t>Review </a:t>
            </a:r>
            <a:r>
              <a:rPr lang="en-US" sz="2400" dirty="0" smtClean="0"/>
              <a:t>of the updated regulations related to Notification of Changes </a:t>
            </a:r>
            <a:endParaRPr lang="en-US" sz="2400" dirty="0"/>
          </a:p>
          <a:p>
            <a:r>
              <a:rPr lang="en-US" sz="2400" dirty="0"/>
              <a:t>Identify when to notify the Resident and Resident Representative and when to notify the physician or </a:t>
            </a:r>
            <a:r>
              <a:rPr lang="en-US" sz="2400" dirty="0" err="1"/>
              <a:t>NPP</a:t>
            </a:r>
            <a:r>
              <a:rPr lang="en-US" sz="2400" dirty="0"/>
              <a:t> (non-physician practitioner-NP, CNS, PA)</a:t>
            </a:r>
          </a:p>
          <a:p>
            <a:r>
              <a:rPr lang="en-US" sz="2400" dirty="0"/>
              <a:t>Describe the changes that require notification </a:t>
            </a:r>
          </a:p>
          <a:p>
            <a:r>
              <a:rPr lang="en-US" sz="2400" dirty="0"/>
              <a:t>Recognize who should be notified for each defined type of change</a:t>
            </a:r>
          </a:p>
          <a:p>
            <a:r>
              <a:rPr lang="en-US" sz="2400" dirty="0"/>
              <a:t>Define what to document</a:t>
            </a:r>
          </a:p>
          <a:p>
            <a:endParaRPr lang="en-US" dirty="0"/>
          </a:p>
          <a:p>
            <a:endParaRPr lang="en-US" dirty="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Gather Pertinent Information</a:t>
            </a:r>
            <a:endParaRPr lang="en-US" sz="4000" b="1" dirty="0"/>
          </a:p>
        </p:txBody>
      </p:sp>
      <p:sp>
        <p:nvSpPr>
          <p:cNvPr id="3" name="Content Placeholder 2"/>
          <p:cNvSpPr>
            <a:spLocks noGrp="1"/>
          </p:cNvSpPr>
          <p:nvPr>
            <p:ph idx="1"/>
          </p:nvPr>
        </p:nvSpPr>
        <p:spPr>
          <a:xfrm>
            <a:off x="457200" y="1219200"/>
            <a:ext cx="8229600" cy="4906963"/>
          </a:xfrm>
        </p:spPr>
        <p:txBody>
          <a:bodyPr>
            <a:noAutofit/>
          </a:bodyPr>
          <a:lstStyle/>
          <a:p>
            <a:pPr marL="0" indent="0">
              <a:buNone/>
            </a:pPr>
            <a:r>
              <a:rPr lang="en-US" sz="3000" dirty="0"/>
              <a:t>Gather the pertinent information to communicate clearly and thoroughly about the changes in the resident’s status: </a:t>
            </a:r>
          </a:p>
          <a:p>
            <a:pPr lvl="1">
              <a:spcBef>
                <a:spcPts val="0"/>
              </a:spcBef>
            </a:pPr>
            <a:r>
              <a:rPr lang="en-US" sz="2600" dirty="0"/>
              <a:t>The resident’s active diagnoses and conditions</a:t>
            </a:r>
          </a:p>
          <a:p>
            <a:pPr lvl="1">
              <a:spcBef>
                <a:spcPts val="0"/>
              </a:spcBef>
            </a:pPr>
            <a:r>
              <a:rPr lang="en-US" sz="2600" dirty="0"/>
              <a:t>The resident’s advance directives</a:t>
            </a:r>
          </a:p>
          <a:p>
            <a:pPr lvl="1">
              <a:spcBef>
                <a:spcPts val="0"/>
              </a:spcBef>
            </a:pPr>
            <a:r>
              <a:rPr lang="en-US" sz="2600" dirty="0"/>
              <a:t>Current medications and treatments</a:t>
            </a:r>
          </a:p>
          <a:p>
            <a:pPr lvl="1">
              <a:spcBef>
                <a:spcPts val="0"/>
              </a:spcBef>
            </a:pPr>
            <a:r>
              <a:rPr lang="en-US" sz="2600" dirty="0"/>
              <a:t>The most recent lab values </a:t>
            </a:r>
          </a:p>
          <a:p>
            <a:pPr lvl="1">
              <a:spcBef>
                <a:spcPts val="0"/>
              </a:spcBef>
            </a:pPr>
            <a:r>
              <a:rPr lang="en-US" sz="2600" dirty="0"/>
              <a:t>The most recent vital signs, if pertinent, the resident’s most recent weight and pain level </a:t>
            </a:r>
          </a:p>
        </p:txBody>
      </p:sp>
      <p:pic>
        <p:nvPicPr>
          <p:cNvPr id="4" name="Picture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695241" y="5181600"/>
            <a:ext cx="1753518" cy="1164336"/>
          </a:xfrm>
          <a:prstGeom prst="rect">
            <a:avLst/>
          </a:prstGeom>
        </p:spPr>
      </p:pic>
    </p:spTree>
    <p:extLst>
      <p:ext uri="{BB962C8B-B14F-4D97-AF65-F5344CB8AC3E}">
        <p14:creationId xmlns:p14="http://schemas.microsoft.com/office/powerpoint/2010/main" val="11615702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10600" cy="1143000"/>
          </a:xfrm>
        </p:spPr>
        <p:txBody>
          <a:bodyPr>
            <a:noAutofit/>
          </a:bodyPr>
          <a:lstStyle/>
          <a:p>
            <a:r>
              <a:rPr lang="en-US" sz="3600" b="1" dirty="0" smtClean="0"/>
              <a:t>Gather Pertinent Information</a:t>
            </a:r>
            <a:endParaRPr lang="en-US" sz="3600" dirty="0"/>
          </a:p>
        </p:txBody>
      </p:sp>
      <p:sp>
        <p:nvSpPr>
          <p:cNvPr id="3" name="Content Placeholder 2"/>
          <p:cNvSpPr>
            <a:spLocks noGrp="1"/>
          </p:cNvSpPr>
          <p:nvPr>
            <p:ph idx="1"/>
          </p:nvPr>
        </p:nvSpPr>
        <p:spPr>
          <a:xfrm>
            <a:off x="457200" y="1371600"/>
            <a:ext cx="8229600" cy="4525963"/>
          </a:xfrm>
        </p:spPr>
        <p:txBody>
          <a:bodyPr>
            <a:normAutofit fontScale="92500" lnSpcReduction="10000"/>
          </a:bodyPr>
          <a:lstStyle/>
          <a:p>
            <a:pPr marL="0" indent="0">
              <a:spcBef>
                <a:spcPts val="0"/>
              </a:spcBef>
              <a:buNone/>
            </a:pPr>
            <a:r>
              <a:rPr lang="en-US" dirty="0"/>
              <a:t>Gather the pertinent information to communicate clearly and thoroughly about the changes in the resident’s status:</a:t>
            </a:r>
          </a:p>
          <a:p>
            <a:pPr lvl="1">
              <a:spcBef>
                <a:spcPts val="0"/>
              </a:spcBef>
            </a:pPr>
            <a:r>
              <a:rPr lang="en-US" dirty="0"/>
              <a:t>The resident’s baseline functional, mental and cognitive status</a:t>
            </a:r>
          </a:p>
          <a:p>
            <a:pPr lvl="1">
              <a:spcBef>
                <a:spcPts val="0"/>
              </a:spcBef>
            </a:pPr>
            <a:r>
              <a:rPr lang="en-US" dirty="0"/>
              <a:t>The resident’s current signs and symptoms</a:t>
            </a:r>
          </a:p>
          <a:p>
            <a:pPr lvl="1">
              <a:spcBef>
                <a:spcPts val="0"/>
              </a:spcBef>
            </a:pPr>
            <a:r>
              <a:rPr lang="en-US" dirty="0"/>
              <a:t>How the resident’s current symptoms differ from the resident’s baseline. </a:t>
            </a:r>
          </a:p>
          <a:p>
            <a:pPr lvl="1">
              <a:spcBef>
                <a:spcPts val="0"/>
              </a:spcBef>
            </a:pPr>
            <a:r>
              <a:rPr lang="en-US" dirty="0"/>
              <a:t>What you think may be causing or contributing to the change</a:t>
            </a:r>
          </a:p>
          <a:p>
            <a:pPr lvl="1">
              <a:spcBef>
                <a:spcPts val="0"/>
              </a:spcBef>
            </a:pPr>
            <a:r>
              <a:rPr lang="en-US" dirty="0"/>
              <a:t>What you would like the provider to do</a:t>
            </a:r>
          </a:p>
          <a:p>
            <a:endParaRPr lang="en-US" dirty="0"/>
          </a:p>
        </p:txBody>
      </p:sp>
      <p:pic>
        <p:nvPicPr>
          <p:cNvPr id="4" name="Picture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620000" y="2362200"/>
            <a:ext cx="1524000" cy="1016508"/>
          </a:xfrm>
          <a:prstGeom prst="rect">
            <a:avLst/>
          </a:prstGeom>
        </p:spPr>
      </p:pic>
    </p:spTree>
    <p:extLst>
      <p:ext uri="{BB962C8B-B14F-4D97-AF65-F5344CB8AC3E}">
        <p14:creationId xmlns:p14="http://schemas.microsoft.com/office/powerpoint/2010/main" val="13680110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Documentation</a:t>
            </a:r>
            <a:endParaRPr lang="en-US" sz="4000" b="1" dirty="0"/>
          </a:p>
        </p:txBody>
      </p:sp>
      <p:sp>
        <p:nvSpPr>
          <p:cNvPr id="3" name="Content Placeholder 2"/>
          <p:cNvSpPr>
            <a:spLocks noGrp="1"/>
          </p:cNvSpPr>
          <p:nvPr>
            <p:ph idx="1"/>
          </p:nvPr>
        </p:nvSpPr>
        <p:spPr/>
        <p:txBody>
          <a:bodyPr/>
          <a:lstStyle/>
          <a:p>
            <a:r>
              <a:rPr lang="en-US" dirty="0"/>
              <a:t>Record the information described on the previous slide in the resident’s medical record.</a:t>
            </a:r>
          </a:p>
          <a:p>
            <a:r>
              <a:rPr lang="en-US" dirty="0"/>
              <a:t>Notify the provider</a:t>
            </a:r>
          </a:p>
          <a:p>
            <a:r>
              <a:rPr lang="en-US" dirty="0"/>
              <a:t>Document the notification and record any new orders in the resident’s medical record.</a:t>
            </a:r>
          </a:p>
          <a:p>
            <a:endParaRPr lang="en-US" dirty="0"/>
          </a:p>
        </p:txBody>
      </p:sp>
      <p:pic>
        <p:nvPicPr>
          <p:cNvPr id="4" name="Picture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657600" y="4495800"/>
            <a:ext cx="2209800" cy="1473937"/>
          </a:xfrm>
          <a:prstGeom prst="rect">
            <a:avLst/>
          </a:prstGeom>
        </p:spPr>
      </p:pic>
    </p:spTree>
    <p:extLst>
      <p:ext uri="{BB962C8B-B14F-4D97-AF65-F5344CB8AC3E}">
        <p14:creationId xmlns:p14="http://schemas.microsoft.com/office/powerpoint/2010/main" val="32918460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Documentation</a:t>
            </a:r>
            <a:endParaRPr lang="en-US" sz="4000" b="1" dirty="0"/>
          </a:p>
        </p:txBody>
      </p:sp>
      <p:sp>
        <p:nvSpPr>
          <p:cNvPr id="3" name="Content Placeholder 2"/>
          <p:cNvSpPr>
            <a:spLocks noGrp="1"/>
          </p:cNvSpPr>
          <p:nvPr>
            <p:ph idx="1"/>
          </p:nvPr>
        </p:nvSpPr>
        <p:spPr/>
        <p:txBody>
          <a:bodyPr>
            <a:normAutofit/>
          </a:bodyPr>
          <a:lstStyle/>
          <a:p>
            <a:r>
              <a:rPr lang="en-US" dirty="0"/>
              <a:t>Notify charge nurse or supervisor.</a:t>
            </a:r>
          </a:p>
          <a:p>
            <a:r>
              <a:rPr lang="en-US" dirty="0"/>
              <a:t>Update the Care Plan </a:t>
            </a:r>
          </a:p>
          <a:p>
            <a:pPr lvl="1"/>
            <a:r>
              <a:rPr lang="en-US" dirty="0"/>
              <a:t>New or additional problem (if applicable), </a:t>
            </a:r>
          </a:p>
          <a:p>
            <a:pPr lvl="1"/>
            <a:r>
              <a:rPr lang="en-US" dirty="0"/>
              <a:t>New or revised goal and </a:t>
            </a:r>
          </a:p>
          <a:p>
            <a:pPr lvl="1"/>
            <a:r>
              <a:rPr lang="en-US" dirty="0"/>
              <a:t>New, discontinued or changed approaches.</a:t>
            </a:r>
          </a:p>
          <a:p>
            <a:endParaRPr lang="en-US" dirty="0"/>
          </a:p>
        </p:txBody>
      </p:sp>
      <p:pic>
        <p:nvPicPr>
          <p:cNvPr id="4" name="Picture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733800" y="4648200"/>
            <a:ext cx="1983036" cy="1316736"/>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Communication For Care</a:t>
            </a:r>
            <a:endParaRPr lang="en-US" sz="4000" b="1" dirty="0"/>
          </a:p>
        </p:txBody>
      </p:sp>
      <p:sp>
        <p:nvSpPr>
          <p:cNvPr id="3" name="Content Placeholder 2"/>
          <p:cNvSpPr>
            <a:spLocks noGrp="1"/>
          </p:cNvSpPr>
          <p:nvPr>
            <p:ph idx="1"/>
          </p:nvPr>
        </p:nvSpPr>
        <p:spPr>
          <a:xfrm>
            <a:off x="228600" y="1417638"/>
            <a:ext cx="8686800" cy="4708525"/>
          </a:xfrm>
        </p:spPr>
        <p:txBody>
          <a:bodyPr>
            <a:normAutofit fontScale="92500"/>
          </a:bodyPr>
          <a:lstStyle/>
          <a:p>
            <a:r>
              <a:rPr lang="en-US" dirty="0"/>
              <a:t>Update the Resident  and Resident Representative</a:t>
            </a:r>
          </a:p>
          <a:p>
            <a:pPr lvl="1"/>
            <a:r>
              <a:rPr lang="en-US" dirty="0"/>
              <a:t>Educate about the change and the cause or contributing factors</a:t>
            </a:r>
          </a:p>
          <a:p>
            <a:pPr lvl="1"/>
            <a:r>
              <a:rPr lang="en-US" dirty="0"/>
              <a:t>Educate about the proposed treatment</a:t>
            </a:r>
          </a:p>
          <a:p>
            <a:pPr lvl="2"/>
            <a:r>
              <a:rPr lang="en-US" dirty="0"/>
              <a:t>Risks and benefits</a:t>
            </a:r>
          </a:p>
          <a:p>
            <a:pPr lvl="2"/>
            <a:r>
              <a:rPr lang="en-US" dirty="0"/>
              <a:t>Potential alternatives</a:t>
            </a:r>
          </a:p>
          <a:p>
            <a:pPr lvl="1"/>
            <a:r>
              <a:rPr lang="en-US" dirty="0"/>
              <a:t>Promote the resident’s right to choose </a:t>
            </a:r>
          </a:p>
          <a:p>
            <a:pPr lvl="1"/>
            <a:r>
              <a:rPr lang="en-US" dirty="0"/>
              <a:t>Be clear and compassionate. Remember the Resident and Resident Representative may be fearful, upset or angry about an change in health or function. </a:t>
            </a:r>
          </a:p>
          <a:p>
            <a:pPr>
              <a:buNone/>
            </a:pPr>
            <a:endParaRPr lang="en-US" dirty="0"/>
          </a:p>
        </p:txBody>
      </p:sp>
      <p:pic>
        <p:nvPicPr>
          <p:cNvPr id="4" name="Picture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076661" y="2971800"/>
            <a:ext cx="1600200" cy="1171346"/>
          </a:xfrm>
          <a:prstGeom prst="rect">
            <a:avLst/>
          </a:prstGeo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Communication For Care</a:t>
            </a:r>
            <a:endParaRPr lang="en-US" dirty="0"/>
          </a:p>
        </p:txBody>
      </p:sp>
      <p:sp>
        <p:nvSpPr>
          <p:cNvPr id="3" name="Content Placeholder 2"/>
          <p:cNvSpPr>
            <a:spLocks noGrp="1"/>
          </p:cNvSpPr>
          <p:nvPr>
            <p:ph idx="1"/>
          </p:nvPr>
        </p:nvSpPr>
        <p:spPr/>
        <p:txBody>
          <a:bodyPr>
            <a:normAutofit/>
          </a:bodyPr>
          <a:lstStyle/>
          <a:p>
            <a:r>
              <a:rPr lang="en-US" dirty="0"/>
              <a:t>Update care staff about changes, need for monitoring or change in treatment</a:t>
            </a:r>
          </a:p>
          <a:p>
            <a:r>
              <a:rPr lang="en-US" dirty="0"/>
              <a:t>Update about care plan revisions</a:t>
            </a:r>
          </a:p>
          <a:p>
            <a:r>
              <a:rPr lang="en-US" dirty="0"/>
              <a:t>Communicate changes to the oncoming shift</a:t>
            </a:r>
          </a:p>
        </p:txBody>
      </p:sp>
      <p:pic>
        <p:nvPicPr>
          <p:cNvPr id="4" name="Picture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276600" y="4191000"/>
            <a:ext cx="2590800" cy="1595933"/>
          </a:xfrm>
          <a:prstGeom prst="rect">
            <a:avLst/>
          </a:prstGeom>
        </p:spPr>
      </p:pic>
    </p:spTree>
    <p:extLst>
      <p:ext uri="{BB962C8B-B14F-4D97-AF65-F5344CB8AC3E}">
        <p14:creationId xmlns:p14="http://schemas.microsoft.com/office/powerpoint/2010/main" val="42144805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4000" b="1" dirty="0" smtClean="0"/>
              <a:t>Inform - Other Notifications</a:t>
            </a:r>
            <a:endParaRPr lang="en-US" sz="4000" dirty="0"/>
          </a:p>
        </p:txBody>
      </p:sp>
      <p:sp>
        <p:nvSpPr>
          <p:cNvPr id="3" name="Content Placeholder 2"/>
          <p:cNvSpPr>
            <a:spLocks noGrp="1"/>
          </p:cNvSpPr>
          <p:nvPr>
            <p:ph idx="1"/>
          </p:nvPr>
        </p:nvSpPr>
        <p:spPr>
          <a:xfrm>
            <a:off x="342900" y="1371600"/>
            <a:ext cx="8458200" cy="4449763"/>
          </a:xfrm>
        </p:spPr>
        <p:txBody>
          <a:bodyPr>
            <a:normAutofit/>
          </a:bodyPr>
          <a:lstStyle/>
          <a:p>
            <a:pPr marL="0" indent="0">
              <a:buNone/>
            </a:pPr>
            <a:r>
              <a:rPr lang="en-US" sz="3600" dirty="0"/>
              <a:t>The Resident and Resident Representative(s) shall to notified promptly if there is:</a:t>
            </a:r>
          </a:p>
          <a:p>
            <a:pPr lvl="1"/>
            <a:r>
              <a:rPr lang="en-US" sz="3200" dirty="0"/>
              <a:t>A change in room or roommate assignment</a:t>
            </a:r>
          </a:p>
          <a:p>
            <a:pPr lvl="1"/>
            <a:r>
              <a:rPr lang="en-US" sz="3200" dirty="0"/>
              <a:t>A change in resident rights under Federal or State law or regulations</a:t>
            </a:r>
          </a:p>
        </p:txBody>
      </p:sp>
      <p:pic>
        <p:nvPicPr>
          <p:cNvPr id="4" name="Picture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657600" y="4677677"/>
            <a:ext cx="2057400" cy="1372286"/>
          </a:xfrm>
          <a:prstGeom prst="rect">
            <a:avLst/>
          </a:prstGeo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a:t>
            </a:r>
            <a:endParaRPr lang="en-US" dirty="0"/>
          </a:p>
        </p:txBody>
      </p:sp>
      <p:sp>
        <p:nvSpPr>
          <p:cNvPr id="3" name="Content Placeholder 2"/>
          <p:cNvSpPr>
            <a:spLocks noGrp="1"/>
          </p:cNvSpPr>
          <p:nvPr>
            <p:ph idx="1"/>
          </p:nvPr>
        </p:nvSpPr>
        <p:spPr>
          <a:xfrm>
            <a:off x="457200" y="1417638"/>
            <a:ext cx="8229600" cy="4708525"/>
          </a:xfrm>
        </p:spPr>
        <p:txBody>
          <a:bodyPr>
            <a:normAutofit/>
          </a:bodyPr>
          <a:lstStyle/>
          <a:p>
            <a:r>
              <a:rPr lang="en-US" dirty="0" smtClean="0"/>
              <a:t>Examples:</a:t>
            </a:r>
          </a:p>
          <a:p>
            <a:pPr lvl="1"/>
            <a:r>
              <a:rPr lang="en-US" dirty="0" smtClean="0"/>
              <a:t>On call physician</a:t>
            </a:r>
          </a:p>
          <a:p>
            <a:pPr lvl="1"/>
            <a:r>
              <a:rPr lang="en-US" dirty="0" smtClean="0"/>
              <a:t>Physician has not identified an alternate</a:t>
            </a:r>
          </a:p>
          <a:p>
            <a:pPr lvl="1"/>
            <a:r>
              <a:rPr lang="en-US" dirty="0" smtClean="0"/>
              <a:t>Cannot reach resident representative</a:t>
            </a:r>
          </a:p>
          <a:p>
            <a:pPr lvl="1"/>
            <a:r>
              <a:rPr lang="en-US" dirty="0" smtClean="0"/>
              <a:t>Resident doesn’t want you to contact anyone</a:t>
            </a:r>
          </a:p>
          <a:p>
            <a:pPr lvl="1"/>
            <a:r>
              <a:rPr lang="en-US" dirty="0" smtClean="0"/>
              <a:t>Agency staff (if applicable)</a:t>
            </a:r>
          </a:p>
          <a:p>
            <a:pPr lvl="1"/>
            <a:r>
              <a:rPr lang="en-US" dirty="0" smtClean="0"/>
              <a:t>Lab response</a:t>
            </a:r>
          </a:p>
          <a:p>
            <a:pPr lvl="1"/>
            <a:r>
              <a:rPr lang="en-US" dirty="0" smtClean="0"/>
              <a:t>Others </a:t>
            </a:r>
          </a:p>
          <a:p>
            <a:endParaRPr lang="en-US" dirty="0"/>
          </a:p>
        </p:txBody>
      </p:sp>
      <p:pic>
        <p:nvPicPr>
          <p:cNvPr id="4" name="Picture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67400" y="4495800"/>
            <a:ext cx="2057400" cy="1372286"/>
          </a:xfrm>
          <a:prstGeom prst="rect">
            <a:avLst/>
          </a:prstGeom>
        </p:spPr>
      </p:pic>
    </p:spTree>
    <p:extLst>
      <p:ext uri="{BB962C8B-B14F-4D97-AF65-F5344CB8AC3E}">
        <p14:creationId xmlns:p14="http://schemas.microsoft.com/office/powerpoint/2010/main" val="207344597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446"/>
            <a:ext cx="8229600" cy="1143000"/>
          </a:xfrm>
        </p:spPr>
        <p:txBody>
          <a:bodyPr/>
          <a:lstStyle/>
          <a:p>
            <a:r>
              <a:rPr lang="en-US" dirty="0"/>
              <a:t>Monitor </a:t>
            </a:r>
          </a:p>
        </p:txBody>
      </p:sp>
      <p:sp>
        <p:nvSpPr>
          <p:cNvPr id="3" name="Content Placeholder 2"/>
          <p:cNvSpPr>
            <a:spLocks noGrp="1"/>
          </p:cNvSpPr>
          <p:nvPr>
            <p:ph idx="1"/>
          </p:nvPr>
        </p:nvSpPr>
        <p:spPr>
          <a:xfrm>
            <a:off x="457200" y="1154723"/>
            <a:ext cx="8229600" cy="4708525"/>
          </a:xfrm>
        </p:spPr>
        <p:txBody>
          <a:bodyPr>
            <a:normAutofit/>
          </a:bodyPr>
          <a:lstStyle/>
          <a:p>
            <a:r>
              <a:rPr lang="en-US" dirty="0" smtClean="0"/>
              <a:t>24 Hour Report</a:t>
            </a:r>
          </a:p>
          <a:p>
            <a:r>
              <a:rPr lang="en-US" dirty="0" smtClean="0"/>
              <a:t>New and Re-Admissions</a:t>
            </a:r>
          </a:p>
          <a:p>
            <a:r>
              <a:rPr lang="en-US" dirty="0" smtClean="0"/>
              <a:t>Resident Interviews</a:t>
            </a:r>
          </a:p>
          <a:p>
            <a:r>
              <a:rPr lang="en-US" dirty="0" smtClean="0"/>
              <a:t>Physician Response</a:t>
            </a:r>
            <a:endParaRPr lang="en-US" dirty="0"/>
          </a:p>
          <a:p>
            <a:r>
              <a:rPr lang="en-US" dirty="0"/>
              <a:t>Resident Council</a:t>
            </a:r>
          </a:p>
          <a:p>
            <a:r>
              <a:rPr lang="en-US" dirty="0" smtClean="0"/>
              <a:t>Problem/Concern </a:t>
            </a:r>
            <a:r>
              <a:rPr lang="en-US" dirty="0"/>
              <a:t>Process</a:t>
            </a:r>
          </a:p>
          <a:p>
            <a:r>
              <a:rPr lang="en-US" dirty="0"/>
              <a:t>Observations</a:t>
            </a:r>
          </a:p>
          <a:p>
            <a:r>
              <a:rPr lang="en-US" dirty="0"/>
              <a:t>QAPI</a:t>
            </a:r>
          </a:p>
          <a:p>
            <a:pPr marL="0" indent="0">
              <a:buNone/>
            </a:pPr>
            <a:endParaRPr lang="en-US" dirty="0"/>
          </a:p>
        </p:txBody>
      </p:sp>
      <p:pic>
        <p:nvPicPr>
          <p:cNvPr id="4" name="Picture 3"/>
          <p:cNvPicPr>
            <a:picLocks noChangeAspect="1"/>
          </p:cNvPicPr>
          <p:nvPr/>
        </p:nvPicPr>
        <p:blipFill>
          <a:blip r:embed="rId3"/>
          <a:stretch>
            <a:fillRect/>
          </a:stretch>
        </p:blipFill>
        <p:spPr>
          <a:xfrm>
            <a:off x="5293338" y="1752600"/>
            <a:ext cx="3413127" cy="3238883"/>
          </a:xfrm>
          <a:prstGeom prst="rect">
            <a:avLst/>
          </a:prstGeom>
        </p:spPr>
      </p:pic>
    </p:spTree>
    <p:extLst>
      <p:ext uri="{BB962C8B-B14F-4D97-AF65-F5344CB8AC3E}">
        <p14:creationId xmlns:p14="http://schemas.microsoft.com/office/powerpoint/2010/main" val="18981273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Conclusion</a:t>
            </a:r>
            <a:endParaRPr lang="en-US" sz="4000" b="1" dirty="0"/>
          </a:p>
        </p:txBody>
      </p:sp>
      <p:sp>
        <p:nvSpPr>
          <p:cNvPr id="3" name="Content Placeholder 2"/>
          <p:cNvSpPr>
            <a:spLocks noGrp="1"/>
          </p:cNvSpPr>
          <p:nvPr>
            <p:ph idx="1"/>
          </p:nvPr>
        </p:nvSpPr>
        <p:spPr>
          <a:xfrm>
            <a:off x="457200" y="1447800"/>
            <a:ext cx="6781800" cy="4572000"/>
          </a:xfrm>
        </p:spPr>
        <p:txBody>
          <a:bodyPr>
            <a:normAutofit/>
          </a:bodyPr>
          <a:lstStyle/>
          <a:p>
            <a:pPr>
              <a:buNone/>
            </a:pPr>
            <a:r>
              <a:rPr lang="en-US" dirty="0"/>
              <a:t>Notification of resident, Resident Representative and physician or </a:t>
            </a:r>
            <a:r>
              <a:rPr lang="en-US" dirty="0" err="1"/>
              <a:t>NPP</a:t>
            </a:r>
            <a:r>
              <a:rPr lang="en-US" dirty="0"/>
              <a:t> </a:t>
            </a:r>
            <a:r>
              <a:rPr lang="en-US" b="1" dirty="0"/>
              <a:t>promptly</a:t>
            </a:r>
            <a:r>
              <a:rPr lang="en-US" dirty="0"/>
              <a:t> when there is:</a:t>
            </a:r>
          </a:p>
          <a:p>
            <a:pPr lvl="1">
              <a:buNone/>
            </a:pPr>
            <a:r>
              <a:rPr lang="en-US" dirty="0"/>
              <a:t>1)  An accident involving the resident, which results in injury and has the potential for requiring physician intervention</a:t>
            </a:r>
          </a:p>
          <a:p>
            <a:pPr lvl="1">
              <a:buNone/>
            </a:pPr>
            <a:r>
              <a:rPr lang="en-US" dirty="0"/>
              <a:t>2)  A significant change in the resident’s physical, mental, or psychosocial status</a:t>
            </a:r>
          </a:p>
          <a:p>
            <a:pPr>
              <a:buNone/>
            </a:pPr>
            <a:endParaRPr lang="en-US" dirty="0"/>
          </a:p>
        </p:txBody>
      </p:sp>
      <p:pic>
        <p:nvPicPr>
          <p:cNvPr id="4" name="Picture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239000" y="1828800"/>
            <a:ext cx="1610944" cy="2415209"/>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lstStyle/>
          <a:p>
            <a:r>
              <a:rPr lang="en-US" dirty="0"/>
              <a:t>The nursing home Requirements of Participation (RoP) are the regulations that set minimum standards for nursing homes.</a:t>
            </a:r>
          </a:p>
          <a:p>
            <a:r>
              <a:rPr lang="en-US" dirty="0"/>
              <a:t>The RoP were rewritten in October 2016.</a:t>
            </a:r>
          </a:p>
          <a:p>
            <a:r>
              <a:rPr lang="en-US" dirty="0"/>
              <a:t>The changes in regulations go into effect over the next three years, in phases.</a:t>
            </a:r>
          </a:p>
          <a:p>
            <a:endParaRPr lang="en-US" dirty="0"/>
          </a:p>
        </p:txBody>
      </p:sp>
      <p:pic>
        <p:nvPicPr>
          <p:cNvPr id="4" name="Picture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619500" y="4859338"/>
            <a:ext cx="1905000" cy="1266825"/>
          </a:xfrm>
          <a:prstGeom prst="rect">
            <a:avLst/>
          </a:prstGeom>
        </p:spPr>
      </p:pic>
    </p:spTree>
    <p:extLst>
      <p:ext uri="{BB962C8B-B14F-4D97-AF65-F5344CB8AC3E}">
        <p14:creationId xmlns:p14="http://schemas.microsoft.com/office/powerpoint/2010/main" val="25893668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CONCLUSION</a:t>
            </a:r>
          </a:p>
        </p:txBody>
      </p:sp>
      <p:sp>
        <p:nvSpPr>
          <p:cNvPr id="3" name="Content Placeholder 2"/>
          <p:cNvSpPr>
            <a:spLocks noGrp="1"/>
          </p:cNvSpPr>
          <p:nvPr>
            <p:ph idx="1"/>
          </p:nvPr>
        </p:nvSpPr>
        <p:spPr/>
        <p:txBody>
          <a:bodyPr/>
          <a:lstStyle/>
          <a:p>
            <a:pPr marL="0" indent="0">
              <a:buNone/>
            </a:pPr>
            <a:r>
              <a:rPr lang="en-US" dirty="0"/>
              <a:t>Notification of Resident, Resident Representative and physician or physician’s delegate </a:t>
            </a:r>
            <a:r>
              <a:rPr lang="en-US" b="1" dirty="0"/>
              <a:t>promptly</a:t>
            </a:r>
            <a:r>
              <a:rPr lang="en-US" dirty="0"/>
              <a:t> when there is:</a:t>
            </a:r>
          </a:p>
          <a:p>
            <a:pPr marL="400050" lvl="1" indent="0">
              <a:buNone/>
            </a:pPr>
            <a:r>
              <a:rPr lang="en-US" dirty="0"/>
              <a:t>3) A need to alter treatment significantly </a:t>
            </a:r>
          </a:p>
          <a:p>
            <a:pPr marL="400050" lvl="1" indent="0">
              <a:buNone/>
            </a:pPr>
            <a:r>
              <a:rPr lang="en-US" dirty="0"/>
              <a:t>4) A decision to transfer or discharge the resident from the facility as specified in 483.15 9 c) (1) (ii)</a:t>
            </a:r>
          </a:p>
          <a:p>
            <a:pPr marL="0" indent="0">
              <a:buNone/>
            </a:pPr>
            <a:endParaRPr lang="en-US" dirty="0"/>
          </a:p>
        </p:txBody>
      </p:sp>
      <p:pic>
        <p:nvPicPr>
          <p:cNvPr id="4" name="Picture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657600" y="4893101"/>
            <a:ext cx="1828800" cy="1219810"/>
          </a:xfrm>
          <a:prstGeom prst="rect">
            <a:avLst/>
          </a:prstGeo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Conclusion</a:t>
            </a:r>
            <a:endParaRPr lang="en-US" sz="4000" b="1" dirty="0"/>
          </a:p>
        </p:txBody>
      </p:sp>
      <p:sp>
        <p:nvSpPr>
          <p:cNvPr id="3" name="Content Placeholder 2"/>
          <p:cNvSpPr>
            <a:spLocks noGrp="1"/>
          </p:cNvSpPr>
          <p:nvPr>
            <p:ph idx="1"/>
          </p:nvPr>
        </p:nvSpPr>
        <p:spPr/>
        <p:txBody>
          <a:bodyPr/>
          <a:lstStyle/>
          <a:p>
            <a:r>
              <a:rPr lang="en-US" b="1" dirty="0"/>
              <a:t>Requirements for notification of Resident and Resident Representative(s):</a:t>
            </a:r>
            <a:endParaRPr lang="en-US" dirty="0"/>
          </a:p>
          <a:p>
            <a:pPr lvl="1" indent="-365760"/>
            <a:r>
              <a:rPr lang="en-US" sz="3200" dirty="0"/>
              <a:t>1) A change in room or roommate assignment</a:t>
            </a:r>
          </a:p>
          <a:p>
            <a:pPr lvl="1" indent="-365760"/>
            <a:r>
              <a:rPr lang="en-US" sz="3200" dirty="0"/>
              <a:t>2) A change in resident rights under Federal or State law or regulations</a:t>
            </a:r>
          </a:p>
          <a:p>
            <a:endParaRPr lang="en-US" dirty="0"/>
          </a:p>
        </p:txBody>
      </p:sp>
      <p:pic>
        <p:nvPicPr>
          <p:cNvPr id="4" name="Picture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810000" y="4800600"/>
            <a:ext cx="1676400" cy="1118159"/>
          </a:xfrm>
          <a:prstGeom prst="rect">
            <a:avLst/>
          </a:prstGeom>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535" y="160337"/>
            <a:ext cx="8229600" cy="1143000"/>
          </a:xfrm>
        </p:spPr>
        <p:txBody>
          <a:bodyPr/>
          <a:lstStyle/>
          <a:p>
            <a:r>
              <a:rPr lang="en-US" dirty="0"/>
              <a:t>Summary</a:t>
            </a:r>
          </a:p>
        </p:txBody>
      </p:sp>
      <p:sp>
        <p:nvSpPr>
          <p:cNvPr id="3" name="Content Placeholder 2"/>
          <p:cNvSpPr>
            <a:spLocks noGrp="1"/>
          </p:cNvSpPr>
          <p:nvPr>
            <p:ph idx="1"/>
          </p:nvPr>
        </p:nvSpPr>
        <p:spPr/>
        <p:txBody>
          <a:bodyPr/>
          <a:lstStyle/>
          <a:p>
            <a:r>
              <a:rPr lang="en-US" dirty="0"/>
              <a:t>Understand</a:t>
            </a:r>
          </a:p>
          <a:p>
            <a:r>
              <a:rPr lang="en-US" dirty="0"/>
              <a:t>Inform </a:t>
            </a:r>
          </a:p>
          <a:p>
            <a:r>
              <a:rPr lang="en-US" dirty="0"/>
              <a:t>Limitations</a:t>
            </a:r>
          </a:p>
          <a:p>
            <a:r>
              <a:rPr lang="en-US" dirty="0"/>
              <a:t>Monitor</a:t>
            </a:r>
          </a:p>
          <a:p>
            <a:endParaRPr lang="en-US" dirty="0"/>
          </a:p>
        </p:txBody>
      </p:sp>
      <p:graphicFrame>
        <p:nvGraphicFramePr>
          <p:cNvPr id="4" name="Diagram 3"/>
          <p:cNvGraphicFramePr/>
          <p:nvPr/>
        </p:nvGraphicFramePr>
        <p:xfrm>
          <a:off x="3581399" y="1303337"/>
          <a:ext cx="5085735" cy="45640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Picture 4"/>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5181600" y="2466002"/>
            <a:ext cx="2048568" cy="2105025"/>
          </a:xfrm>
          <a:prstGeom prst="rect">
            <a:avLst/>
          </a:prstGeom>
        </p:spPr>
      </p:pic>
    </p:spTree>
    <p:extLst>
      <p:ext uri="{BB962C8B-B14F-4D97-AF65-F5344CB8AC3E}">
        <p14:creationId xmlns:p14="http://schemas.microsoft.com/office/powerpoint/2010/main" val="88737025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4" name="Content Placeholder 3"/>
          <p:cNvPicPr>
            <a:picLocks noGrp="1" noChangeAspect="1"/>
          </p:cNvPicPr>
          <p:nvPr>
            <p:ph idx="1"/>
          </p:nvPr>
        </p:nvPicPr>
        <p:blipFill>
          <a:blip r:embed="rId2" cstate="email">
            <a:extLst>
              <a:ext uri="{28A0092B-C50C-407E-A947-70E740481C1C}">
                <a14:useLocalDpi xmlns:a14="http://schemas.microsoft.com/office/drawing/2010/main"/>
              </a:ext>
            </a:extLst>
          </a:blip>
          <a:stretch>
            <a:fillRect/>
          </a:stretch>
        </p:blipFill>
        <p:spPr>
          <a:xfrm>
            <a:off x="3048000" y="2596737"/>
            <a:ext cx="3048000" cy="2532888"/>
          </a:xfrm>
        </p:spPr>
      </p:pic>
    </p:spTree>
    <p:extLst>
      <p:ext uri="{BB962C8B-B14F-4D97-AF65-F5344CB8AC3E}">
        <p14:creationId xmlns:p14="http://schemas.microsoft.com/office/powerpoint/2010/main" val="400575607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REFERENCES</a:t>
            </a:r>
          </a:p>
        </p:txBody>
      </p:sp>
      <p:sp>
        <p:nvSpPr>
          <p:cNvPr id="3" name="Content Placeholder 2"/>
          <p:cNvSpPr>
            <a:spLocks noGrp="1"/>
          </p:cNvSpPr>
          <p:nvPr>
            <p:ph idx="1"/>
          </p:nvPr>
        </p:nvSpPr>
        <p:spPr/>
        <p:txBody>
          <a:bodyPr>
            <a:normAutofit fontScale="55000" lnSpcReduction="20000"/>
          </a:bodyPr>
          <a:lstStyle/>
          <a:p>
            <a:pPr marL="0" indent="0" fontAlgn="base">
              <a:buNone/>
            </a:pPr>
            <a:r>
              <a:rPr lang="en-US" b="1" dirty="0"/>
              <a:t>References</a:t>
            </a:r>
            <a:r>
              <a:rPr lang="en-US" dirty="0"/>
              <a:t> </a:t>
            </a:r>
          </a:p>
          <a:p>
            <a:pPr marL="0" indent="0" fontAlgn="base">
              <a:buNone/>
            </a:pPr>
            <a:r>
              <a:rPr lang="en-US" dirty="0"/>
              <a:t> </a:t>
            </a:r>
          </a:p>
          <a:p>
            <a:pPr marL="0" indent="0" fontAlgn="base">
              <a:buNone/>
            </a:pPr>
            <a:r>
              <a:rPr lang="en-US" dirty="0"/>
              <a:t>Medicare and Medicaid Programs; Reform of Requirements for Long-Term Care Facilities 10/04/16: </a:t>
            </a:r>
          </a:p>
          <a:p>
            <a:pPr marL="0" lvl="0" indent="0" fontAlgn="base">
              <a:buNone/>
            </a:pPr>
            <a:r>
              <a:rPr lang="en-US" u="sng" dirty="0">
                <a:hlinkClick r:id="rId2"/>
              </a:rPr>
              <a:t>https://www.federalregister.gov/documents/2016/10/04/2016-23503/medicare-and-medicaid-programs-reform-of-requirements-for-long-term-care-facilities</a:t>
            </a:r>
            <a:r>
              <a:rPr lang="en-US" dirty="0"/>
              <a:t>  </a:t>
            </a:r>
          </a:p>
          <a:p>
            <a:pPr marL="0" indent="0" fontAlgn="base">
              <a:buNone/>
            </a:pPr>
            <a:r>
              <a:rPr lang="en-US" dirty="0"/>
              <a:t> </a:t>
            </a:r>
          </a:p>
          <a:p>
            <a:pPr marL="0" indent="0" fontAlgn="base">
              <a:buNone/>
            </a:pPr>
            <a:r>
              <a:rPr lang="en-US" dirty="0"/>
              <a:t>State Operations Manual Appendix PP – Guidance to Surveyors for Long-Term Care Facilities, 06/10/16: </a:t>
            </a:r>
          </a:p>
          <a:p>
            <a:pPr marL="0" lvl="0" indent="0" fontAlgn="base">
              <a:buNone/>
            </a:pPr>
            <a:r>
              <a:rPr lang="en-US" u="sng" dirty="0">
                <a:hlinkClick r:id="rId3"/>
              </a:rPr>
              <a:t>https://www.cms.gov/Regulations-and-Guidance/Guidance/Manuals/downloads/som107ap_pp_guidelines_ltcf.pdf</a:t>
            </a:r>
            <a:r>
              <a:rPr lang="en-US" dirty="0"/>
              <a:t>  </a:t>
            </a:r>
          </a:p>
          <a:p>
            <a:pPr marL="0" indent="0" fontAlgn="base">
              <a:buNone/>
            </a:pPr>
            <a:r>
              <a:rPr lang="en-US" dirty="0"/>
              <a:t> </a:t>
            </a:r>
          </a:p>
          <a:p>
            <a:pPr marL="0" indent="0" fontAlgn="base">
              <a:buNone/>
            </a:pPr>
            <a:r>
              <a:rPr lang="en-US" dirty="0"/>
              <a:t>CMS Memo Ref:  S&amp;C 17-07-NH:  Advance Copy – Revisions to State Operations Manual (SOM), Appendix PP- Revised Regulations and Tags, 11/09/16:   </a:t>
            </a:r>
          </a:p>
          <a:p>
            <a:pPr marL="0" lvl="0" indent="0" fontAlgn="base">
              <a:buNone/>
            </a:pPr>
            <a:r>
              <a:rPr lang="en-US" u="sng" dirty="0">
                <a:hlinkClick r:id="rId4"/>
              </a:rPr>
              <a:t>https://www.cms.gov/Medicare/Provider-Enrollment-and-Certification/SurveyCertificationGenInfo/Downloads/Survey-and-Cert-Letter-17-07.pdf</a:t>
            </a:r>
            <a:r>
              <a:rPr lang="en-US" dirty="0"/>
              <a:t>  </a:t>
            </a:r>
          </a:p>
          <a:p>
            <a:pPr marL="0" indent="0">
              <a:buNone/>
            </a:pP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784542"/>
            <a:ext cx="7886700" cy="4351338"/>
          </a:xfrm>
        </p:spPr>
        <p:txBody>
          <a:bodyPr/>
          <a:lstStyle/>
          <a:p>
            <a:pPr marL="0" indent="0" algn="ctr">
              <a:spcBef>
                <a:spcPts val="0"/>
              </a:spcBef>
              <a:buNone/>
            </a:pPr>
            <a:endParaRPr lang="en-US" sz="4400" b="1" cap="small" dirty="0">
              <a:ea typeface="Verdana" panose="020B0604030504040204" pitchFamily="34" charset="0"/>
              <a:cs typeface="Verdana" panose="020B0604030504040204" pitchFamily="34" charset="0"/>
            </a:endParaRPr>
          </a:p>
          <a:p>
            <a:pPr marL="0" indent="0" algn="ctr">
              <a:spcBef>
                <a:spcPts val="0"/>
              </a:spcBef>
              <a:buNone/>
            </a:pPr>
            <a:endParaRPr lang="en-US" sz="4400" b="1" cap="small" dirty="0">
              <a:ea typeface="Verdana" panose="020B0604030504040204" pitchFamily="34" charset="0"/>
              <a:cs typeface="Verdana" panose="020B0604030504040204" pitchFamily="34" charset="0"/>
            </a:endParaRPr>
          </a:p>
          <a:p>
            <a:pPr marL="0" indent="0" algn="ctr">
              <a:spcBef>
                <a:spcPts val="0"/>
              </a:spcBef>
              <a:buNone/>
            </a:pPr>
            <a:r>
              <a:rPr lang="en-US" sz="4400" b="1" cap="small" dirty="0">
                <a:ea typeface="Verdana" panose="020B0604030504040204" pitchFamily="34" charset="0"/>
                <a:cs typeface="Verdana" panose="020B0604030504040204" pitchFamily="34" charset="0"/>
              </a:rPr>
              <a:t>Thank you for participating in this education session!</a:t>
            </a:r>
          </a:p>
          <a:p>
            <a:endParaRPr lang="en-US" dirty="0"/>
          </a:p>
        </p:txBody>
      </p:sp>
    </p:spTree>
    <p:extLst>
      <p:ext uri="{BB962C8B-B14F-4D97-AF65-F5344CB8AC3E}">
        <p14:creationId xmlns:p14="http://schemas.microsoft.com/office/powerpoint/2010/main" val="13796159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Overview of the Regulation</a:t>
            </a:r>
            <a:endParaRPr lang="en-US" sz="4000" dirty="0"/>
          </a:p>
        </p:txBody>
      </p:sp>
      <p:sp>
        <p:nvSpPr>
          <p:cNvPr id="3" name="Content Placeholder 2"/>
          <p:cNvSpPr>
            <a:spLocks noGrp="1"/>
          </p:cNvSpPr>
          <p:nvPr>
            <p:ph idx="1"/>
          </p:nvPr>
        </p:nvSpPr>
        <p:spPr>
          <a:xfrm>
            <a:off x="228600" y="1676400"/>
            <a:ext cx="8686800" cy="4114800"/>
          </a:xfrm>
        </p:spPr>
        <p:txBody>
          <a:bodyPr>
            <a:normAutofit fontScale="55000" lnSpcReduction="20000"/>
          </a:bodyPr>
          <a:lstStyle/>
          <a:p>
            <a:r>
              <a:rPr lang="en-US" sz="6700" dirty="0" smtClean="0"/>
              <a:t>Notification </a:t>
            </a:r>
            <a:r>
              <a:rPr lang="en-US" sz="6700" dirty="0"/>
              <a:t>of changes. </a:t>
            </a:r>
          </a:p>
          <a:p>
            <a:pPr lvl="1"/>
            <a:r>
              <a:rPr lang="en-US" sz="5900" dirty="0" smtClean="0"/>
              <a:t>A </a:t>
            </a:r>
            <a:r>
              <a:rPr lang="en-US" sz="5900" dirty="0"/>
              <a:t>facility </a:t>
            </a:r>
            <a:r>
              <a:rPr lang="en-US" sz="5900" dirty="0">
                <a:solidFill>
                  <a:srgbClr val="FF0000"/>
                </a:solidFill>
              </a:rPr>
              <a:t>must immediately </a:t>
            </a:r>
            <a:r>
              <a:rPr lang="en-US" sz="5900" dirty="0"/>
              <a:t>inform the resident; consult with the resident’s physician; and notify, </a:t>
            </a:r>
            <a:r>
              <a:rPr lang="en-US" sz="5900" i="1" dirty="0"/>
              <a:t>consistent with his or her authority, </a:t>
            </a:r>
            <a:r>
              <a:rPr lang="en-US" sz="5900" dirty="0"/>
              <a:t>the resident representative</a:t>
            </a:r>
            <a:r>
              <a:rPr lang="en-US" sz="5900" i="1" dirty="0"/>
              <a:t>(s) </a:t>
            </a:r>
            <a:r>
              <a:rPr lang="en-US" sz="5900" dirty="0"/>
              <a:t>when there is— </a:t>
            </a:r>
          </a:p>
          <a:p>
            <a:pPr lvl="2"/>
            <a:r>
              <a:rPr lang="en-US" sz="5100" dirty="0" smtClean="0"/>
              <a:t>An </a:t>
            </a:r>
            <a:r>
              <a:rPr lang="en-US" sz="5100" dirty="0"/>
              <a:t>accident involving the resident which results in injury and has the potential for requiring physician intervention; </a:t>
            </a:r>
          </a:p>
          <a:p>
            <a:endParaRPr lang="en-US" sz="5100" dirty="0"/>
          </a:p>
        </p:txBody>
      </p:sp>
      <p:pic>
        <p:nvPicPr>
          <p:cNvPr id="4" name="Picture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619500" y="4876800"/>
            <a:ext cx="1905000" cy="1266825"/>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of the Regulation</a:t>
            </a:r>
          </a:p>
        </p:txBody>
      </p:sp>
      <p:sp>
        <p:nvSpPr>
          <p:cNvPr id="3" name="Content Placeholder 2"/>
          <p:cNvSpPr>
            <a:spLocks noGrp="1"/>
          </p:cNvSpPr>
          <p:nvPr>
            <p:ph idx="1"/>
          </p:nvPr>
        </p:nvSpPr>
        <p:spPr>
          <a:xfrm>
            <a:off x="228600" y="1600200"/>
            <a:ext cx="8686800" cy="4572000"/>
          </a:xfrm>
        </p:spPr>
        <p:txBody>
          <a:bodyPr>
            <a:noAutofit/>
          </a:bodyPr>
          <a:lstStyle/>
          <a:p>
            <a:r>
              <a:rPr lang="en-US" sz="2800" dirty="0" smtClean="0"/>
              <a:t>Notification </a:t>
            </a:r>
            <a:r>
              <a:rPr lang="en-US" sz="2800" dirty="0"/>
              <a:t>of changes. </a:t>
            </a:r>
          </a:p>
          <a:p>
            <a:pPr lvl="1"/>
            <a:r>
              <a:rPr lang="en-US" dirty="0" smtClean="0"/>
              <a:t>A </a:t>
            </a:r>
            <a:r>
              <a:rPr lang="en-US" dirty="0"/>
              <a:t>significant change in the resident’s physical, mental, or psychosocial </a:t>
            </a:r>
            <a:r>
              <a:rPr lang="en-US" dirty="0" smtClean="0"/>
              <a:t>status </a:t>
            </a:r>
            <a:endParaRPr lang="en-US" dirty="0"/>
          </a:p>
          <a:p>
            <a:pPr lvl="1"/>
            <a:r>
              <a:rPr lang="en-US" dirty="0" smtClean="0"/>
              <a:t>A </a:t>
            </a:r>
            <a:r>
              <a:rPr lang="en-US" dirty="0"/>
              <a:t>need to alter treatment significantly </a:t>
            </a:r>
            <a:endParaRPr lang="en-US" dirty="0" smtClean="0"/>
          </a:p>
          <a:p>
            <a:pPr lvl="1"/>
            <a:r>
              <a:rPr lang="en-US" dirty="0" smtClean="0"/>
              <a:t>A </a:t>
            </a:r>
            <a:r>
              <a:rPr lang="en-US" dirty="0"/>
              <a:t>decision to transfer or discharge the resident from the </a:t>
            </a:r>
            <a:r>
              <a:rPr lang="en-US" dirty="0" smtClean="0"/>
              <a:t>facility</a:t>
            </a:r>
            <a:endParaRPr lang="en-US" sz="2800" dirty="0"/>
          </a:p>
        </p:txBody>
      </p:sp>
      <p:pic>
        <p:nvPicPr>
          <p:cNvPr id="4" name="Picture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505200" y="4699635"/>
            <a:ext cx="1905000" cy="1266825"/>
          </a:xfrm>
          <a:prstGeom prst="rect">
            <a:avLst/>
          </a:prstGeom>
        </p:spPr>
      </p:pic>
    </p:spTree>
    <p:extLst>
      <p:ext uri="{BB962C8B-B14F-4D97-AF65-F5344CB8AC3E}">
        <p14:creationId xmlns:p14="http://schemas.microsoft.com/office/powerpoint/2010/main" val="19469135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of the Regulation</a:t>
            </a:r>
          </a:p>
        </p:txBody>
      </p:sp>
      <p:sp>
        <p:nvSpPr>
          <p:cNvPr id="3" name="Content Placeholder 2"/>
          <p:cNvSpPr>
            <a:spLocks noGrp="1"/>
          </p:cNvSpPr>
          <p:nvPr>
            <p:ph idx="1"/>
          </p:nvPr>
        </p:nvSpPr>
        <p:spPr>
          <a:xfrm>
            <a:off x="457200" y="1600200"/>
            <a:ext cx="8229600" cy="4525963"/>
          </a:xfrm>
        </p:spPr>
        <p:txBody>
          <a:bodyPr>
            <a:normAutofit fontScale="32500" lnSpcReduction="20000"/>
          </a:bodyPr>
          <a:lstStyle/>
          <a:p>
            <a:pPr lvl="1"/>
            <a:r>
              <a:rPr lang="en-US" sz="9600" dirty="0" smtClean="0"/>
              <a:t> </a:t>
            </a:r>
            <a:r>
              <a:rPr lang="en-US" sz="9600" dirty="0"/>
              <a:t>A change in room or roommate </a:t>
            </a:r>
            <a:r>
              <a:rPr lang="en-US" sz="9600" dirty="0" smtClean="0"/>
              <a:t>assignment</a:t>
            </a:r>
          </a:p>
          <a:p>
            <a:pPr lvl="1"/>
            <a:r>
              <a:rPr lang="en-US" sz="9600" dirty="0" smtClean="0"/>
              <a:t>A </a:t>
            </a:r>
            <a:r>
              <a:rPr lang="en-US" sz="9600" dirty="0"/>
              <a:t>change in resident rights under Federal or State law or regulations </a:t>
            </a:r>
            <a:endParaRPr lang="en-US" sz="9600" dirty="0" smtClean="0"/>
          </a:p>
          <a:p>
            <a:pPr lvl="1"/>
            <a:r>
              <a:rPr lang="en-US" sz="9600" dirty="0" smtClean="0"/>
              <a:t>The </a:t>
            </a:r>
            <a:r>
              <a:rPr lang="en-US" sz="9600" dirty="0"/>
              <a:t>facility must record and periodically </a:t>
            </a:r>
          </a:p>
          <a:p>
            <a:pPr marL="457200" lvl="1" indent="0">
              <a:buNone/>
            </a:pPr>
            <a:r>
              <a:rPr lang="en-US" sz="9600" dirty="0"/>
              <a:t>     update the address </a:t>
            </a:r>
            <a:r>
              <a:rPr lang="en-US" sz="9600" i="1" dirty="0"/>
              <a:t>(mailing and email) </a:t>
            </a:r>
          </a:p>
          <a:p>
            <a:pPr marL="457200" lvl="1" indent="0">
              <a:buNone/>
            </a:pPr>
            <a:r>
              <a:rPr lang="en-US" sz="9600" i="1" dirty="0"/>
              <a:t>     </a:t>
            </a:r>
            <a:r>
              <a:rPr lang="en-US" sz="9600" dirty="0"/>
              <a:t>and phone number of the resident </a:t>
            </a:r>
          </a:p>
          <a:p>
            <a:pPr marL="457200" lvl="1" indent="0">
              <a:buNone/>
            </a:pPr>
            <a:r>
              <a:rPr lang="en-US" sz="9600" dirty="0"/>
              <a:t>     representative</a:t>
            </a:r>
            <a:r>
              <a:rPr lang="en-US" sz="9600" i="1" dirty="0"/>
              <a:t>(s).</a:t>
            </a:r>
            <a:endParaRPr lang="en-US" sz="9600" dirty="0"/>
          </a:p>
          <a:p>
            <a:endParaRPr lang="en-US" dirty="0"/>
          </a:p>
        </p:txBody>
      </p:sp>
      <p:pic>
        <p:nvPicPr>
          <p:cNvPr id="4" name="Picture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886200" y="4953000"/>
            <a:ext cx="1524000" cy="1013460"/>
          </a:xfrm>
          <a:prstGeom prst="rect">
            <a:avLst/>
          </a:prstGeom>
        </p:spPr>
      </p:pic>
    </p:spTree>
    <p:extLst>
      <p:ext uri="{BB962C8B-B14F-4D97-AF65-F5344CB8AC3E}">
        <p14:creationId xmlns:p14="http://schemas.microsoft.com/office/powerpoint/2010/main" val="32931560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535" y="160337"/>
            <a:ext cx="8229600" cy="1143000"/>
          </a:xfrm>
        </p:spPr>
        <p:txBody>
          <a:bodyPr/>
          <a:lstStyle/>
          <a:p>
            <a:r>
              <a:rPr lang="en-US" dirty="0"/>
              <a:t>Facility Response</a:t>
            </a:r>
          </a:p>
        </p:txBody>
      </p:sp>
      <p:sp>
        <p:nvSpPr>
          <p:cNvPr id="3" name="Content Placeholder 2"/>
          <p:cNvSpPr>
            <a:spLocks noGrp="1"/>
          </p:cNvSpPr>
          <p:nvPr>
            <p:ph idx="1"/>
          </p:nvPr>
        </p:nvSpPr>
        <p:spPr/>
        <p:txBody>
          <a:bodyPr/>
          <a:lstStyle/>
          <a:p>
            <a:r>
              <a:rPr lang="en-US" dirty="0"/>
              <a:t>Understand</a:t>
            </a:r>
          </a:p>
          <a:p>
            <a:r>
              <a:rPr lang="en-US" dirty="0"/>
              <a:t>Inform </a:t>
            </a:r>
          </a:p>
          <a:p>
            <a:r>
              <a:rPr lang="en-US" dirty="0"/>
              <a:t>Limitations</a:t>
            </a:r>
          </a:p>
          <a:p>
            <a:r>
              <a:rPr lang="en-US" dirty="0"/>
              <a:t>Monitor</a:t>
            </a:r>
          </a:p>
          <a:p>
            <a:endParaRPr lang="en-US" dirty="0"/>
          </a:p>
        </p:txBody>
      </p:sp>
      <p:graphicFrame>
        <p:nvGraphicFramePr>
          <p:cNvPr id="4" name="Diagram 3"/>
          <p:cNvGraphicFramePr/>
          <p:nvPr>
            <p:extLst/>
          </p:nvPr>
        </p:nvGraphicFramePr>
        <p:xfrm>
          <a:off x="3581399" y="1303337"/>
          <a:ext cx="5085735" cy="45640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Picture 4"/>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5181600" y="2466002"/>
            <a:ext cx="2048568" cy="2105025"/>
          </a:xfrm>
          <a:prstGeom prst="rect">
            <a:avLst/>
          </a:prstGeom>
        </p:spPr>
      </p:pic>
    </p:spTree>
    <p:extLst>
      <p:ext uri="{BB962C8B-B14F-4D97-AF65-F5344CB8AC3E}">
        <p14:creationId xmlns:p14="http://schemas.microsoft.com/office/powerpoint/2010/main" val="42441617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Understand - Definitions </a:t>
            </a:r>
            <a:endParaRPr lang="en-US" b="1" dirty="0"/>
          </a:p>
        </p:txBody>
      </p:sp>
      <p:sp>
        <p:nvSpPr>
          <p:cNvPr id="3" name="Content Placeholder 2"/>
          <p:cNvSpPr>
            <a:spLocks noGrp="1"/>
          </p:cNvSpPr>
          <p:nvPr>
            <p:ph idx="1"/>
          </p:nvPr>
        </p:nvSpPr>
        <p:spPr>
          <a:xfrm>
            <a:off x="457200" y="1371600"/>
            <a:ext cx="8229600" cy="4754563"/>
          </a:xfrm>
        </p:spPr>
        <p:txBody>
          <a:bodyPr>
            <a:normAutofit fontScale="85000" lnSpcReduction="20000"/>
          </a:bodyPr>
          <a:lstStyle/>
          <a:p>
            <a:pPr fontAlgn="base"/>
            <a:r>
              <a:rPr lang="en-US" dirty="0" err="1"/>
              <a:t>NPP</a:t>
            </a:r>
            <a:r>
              <a:rPr lang="en-US" dirty="0"/>
              <a:t>- “Non-physician practitioner (</a:t>
            </a:r>
            <a:r>
              <a:rPr lang="en-US" dirty="0" err="1"/>
              <a:t>NPP</a:t>
            </a:r>
            <a:r>
              <a:rPr lang="en-US" dirty="0"/>
              <a:t>)”  is a Nurse Practitioner, Physician Assistant and Clinical Nurse Specialist)</a:t>
            </a:r>
          </a:p>
          <a:p>
            <a:pPr lvl="1" fontAlgn="base"/>
            <a:r>
              <a:rPr lang="en-US" dirty="0"/>
              <a:t>NP - Nurse Practitioner </a:t>
            </a:r>
          </a:p>
          <a:p>
            <a:pPr lvl="1" fontAlgn="base"/>
            <a:r>
              <a:rPr lang="en-US" dirty="0"/>
              <a:t>PA  - Physician Assistant</a:t>
            </a:r>
          </a:p>
          <a:p>
            <a:pPr lvl="1" fontAlgn="base"/>
            <a:r>
              <a:rPr lang="en-US" dirty="0"/>
              <a:t>CNS –Clinical Nurse Specialist</a:t>
            </a:r>
          </a:p>
          <a:p>
            <a:pPr fontAlgn="base"/>
            <a:r>
              <a:rPr lang="en-US" dirty="0"/>
              <a:t>Significant Change in status – deterioration in health, mental or psychosocial status in life threatening conditions or clinical complications</a:t>
            </a:r>
          </a:p>
          <a:p>
            <a:pPr fontAlgn="base"/>
            <a:r>
              <a:rPr lang="en-US" dirty="0"/>
              <a:t>Significant alteration in treatment – the need to discontinue an existing form of treatment or commence a new form of treatment</a:t>
            </a:r>
          </a:p>
          <a:p>
            <a:endParaRPr lang="en-US" dirty="0"/>
          </a:p>
        </p:txBody>
      </p:sp>
    </p:spTree>
    <p:extLst>
      <p:ext uri="{BB962C8B-B14F-4D97-AF65-F5344CB8AC3E}">
        <p14:creationId xmlns:p14="http://schemas.microsoft.com/office/powerpoint/2010/main" val="4211293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smtClean="0">
                <a:solidFill>
                  <a:prstClr val="black"/>
                </a:solidFill>
              </a:rPr>
              <a:t>Inform - Notify Resident, Resident Representative,  Consult Physician</a:t>
            </a:r>
            <a:endParaRPr lang="en-US" b="1" dirty="0"/>
          </a:p>
        </p:txBody>
      </p:sp>
      <p:sp>
        <p:nvSpPr>
          <p:cNvPr id="3" name="Content Placeholder 2"/>
          <p:cNvSpPr>
            <a:spLocks noGrp="1"/>
          </p:cNvSpPr>
          <p:nvPr>
            <p:ph idx="1"/>
          </p:nvPr>
        </p:nvSpPr>
        <p:spPr/>
        <p:txBody>
          <a:bodyPr/>
          <a:lstStyle/>
          <a:p>
            <a:r>
              <a:rPr lang="en-US" dirty="0"/>
              <a:t>1)  An accident involving the resident, which results in injury and has the potential for requiring physician intervention</a:t>
            </a:r>
          </a:p>
          <a:p>
            <a:r>
              <a:rPr lang="en-US" dirty="0"/>
              <a:t>Examples:</a:t>
            </a:r>
          </a:p>
          <a:p>
            <a:pPr lvl="1"/>
            <a:r>
              <a:rPr lang="en-US" dirty="0"/>
              <a:t>Fall with pain and limited range of motion</a:t>
            </a:r>
          </a:p>
          <a:p>
            <a:pPr lvl="1"/>
            <a:r>
              <a:rPr lang="en-US" dirty="0"/>
              <a:t>Transfer resulting in large abrasion to the resident’s skin</a:t>
            </a:r>
          </a:p>
          <a:p>
            <a:pPr lvl="1"/>
            <a:endParaRPr lang="en-US" dirty="0"/>
          </a:p>
        </p:txBody>
      </p:sp>
      <p:pic>
        <p:nvPicPr>
          <p:cNvPr id="4" name="Picture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657600" y="4836859"/>
            <a:ext cx="1828800" cy="1289304"/>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1_2012LeadingAge_gray2PP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2012LeadingAge_gray2PP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2012LeadingAge_gray2PP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LeadingAge National - Abuse Prevention Education for Leadership</Template>
  <TotalTime>366</TotalTime>
  <Words>2839</Words>
  <Application>Microsoft Office PowerPoint</Application>
  <PresentationFormat>On-screen Show (4:3)</PresentationFormat>
  <Paragraphs>329</Paragraphs>
  <Slides>35</Slides>
  <Notes>29</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35</vt:i4>
      </vt:variant>
    </vt:vector>
  </HeadingPairs>
  <TitlesOfParts>
    <vt:vector size="41" baseType="lpstr">
      <vt:lpstr>Arial</vt:lpstr>
      <vt:lpstr>Calibri</vt:lpstr>
      <vt:lpstr>Verdana</vt:lpstr>
      <vt:lpstr>1_2012LeadingAge_gray2PPT</vt:lpstr>
      <vt:lpstr>2_2012LeadingAge_gray2PPT</vt:lpstr>
      <vt:lpstr>3_2012LeadingAge_gray2PPT</vt:lpstr>
      <vt:lpstr>Notification of Changes  </vt:lpstr>
      <vt:lpstr>OBJECTIVES </vt:lpstr>
      <vt:lpstr>Introduction</vt:lpstr>
      <vt:lpstr>Overview of the Regulation</vt:lpstr>
      <vt:lpstr>Overview of the Regulation</vt:lpstr>
      <vt:lpstr>Overview of the Regulation</vt:lpstr>
      <vt:lpstr>Facility Response</vt:lpstr>
      <vt:lpstr>Understand - Definitions </vt:lpstr>
      <vt:lpstr>Inform - Notify Resident, Resident Representative,  Consult Physician</vt:lpstr>
      <vt:lpstr>Inform - Notify Resident, Resident Representative,  Consult Physician</vt:lpstr>
      <vt:lpstr>Inform - Acute Symptoms</vt:lpstr>
      <vt:lpstr>Inform - Acute Symptoms</vt:lpstr>
      <vt:lpstr>Inform - Acute Symptoms</vt:lpstr>
      <vt:lpstr>Inform - Acute Symptoms</vt:lpstr>
      <vt:lpstr>Inform - Notify Resident, Resident  Representative And Consult Physician</vt:lpstr>
      <vt:lpstr>Inform - Notify Resident, Resident  Representative And Consult Physician</vt:lpstr>
      <vt:lpstr>Inform - Notify Resident, Resident  Representative And Consult Physician</vt:lpstr>
      <vt:lpstr>Inform - Notify Promptly</vt:lpstr>
      <vt:lpstr>Inform </vt:lpstr>
      <vt:lpstr>Gather Pertinent Information</vt:lpstr>
      <vt:lpstr>Gather Pertinent Information</vt:lpstr>
      <vt:lpstr>Documentation</vt:lpstr>
      <vt:lpstr>Documentation</vt:lpstr>
      <vt:lpstr>Communication For Care</vt:lpstr>
      <vt:lpstr>Communication For Care</vt:lpstr>
      <vt:lpstr>Inform - Other Notifications</vt:lpstr>
      <vt:lpstr>Limitations</vt:lpstr>
      <vt:lpstr>Monitor </vt:lpstr>
      <vt:lpstr>Conclusion</vt:lpstr>
      <vt:lpstr>CONCLUSION</vt:lpstr>
      <vt:lpstr>Conclusion</vt:lpstr>
      <vt:lpstr>Summary</vt:lpstr>
      <vt:lpstr>Questions</vt:lpstr>
      <vt:lpstr>REFERENCES</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Notification of Changes</dc:title>
  <dc:creator>Susie Avery</dc:creator>
  <cp:lastModifiedBy>Charlie Visconage</cp:lastModifiedBy>
  <cp:revision>40</cp:revision>
  <dcterms:created xsi:type="dcterms:W3CDTF">2017-01-12T23:03:08Z</dcterms:created>
  <dcterms:modified xsi:type="dcterms:W3CDTF">2017-02-07T21:14:33Z</dcterms:modified>
</cp:coreProperties>
</file>