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2"/>
  </p:notesMasterIdLst>
  <p:handoutMasterIdLst>
    <p:handoutMasterId r:id="rId23"/>
  </p:handoutMasterIdLst>
  <p:sldIdLst>
    <p:sldId id="276" r:id="rId2"/>
    <p:sldId id="300" r:id="rId3"/>
    <p:sldId id="301" r:id="rId4"/>
    <p:sldId id="302" r:id="rId5"/>
    <p:sldId id="314" r:id="rId6"/>
    <p:sldId id="315" r:id="rId7"/>
    <p:sldId id="309" r:id="rId8"/>
    <p:sldId id="303" r:id="rId9"/>
    <p:sldId id="307" r:id="rId10"/>
    <p:sldId id="316" r:id="rId11"/>
    <p:sldId id="317" r:id="rId12"/>
    <p:sldId id="305" r:id="rId13"/>
    <p:sldId id="318" r:id="rId14"/>
    <p:sldId id="319" r:id="rId15"/>
    <p:sldId id="320" r:id="rId16"/>
    <p:sldId id="310" r:id="rId17"/>
    <p:sldId id="311" r:id="rId18"/>
    <p:sldId id="312" r:id="rId19"/>
    <p:sldId id="306" r:id="rId20"/>
    <p:sldId id="31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9275" autoAdjust="0"/>
  </p:normalViewPr>
  <p:slideViewPr>
    <p:cSldViewPr>
      <p:cViewPr varScale="1">
        <p:scale>
          <a:sx n="52" d="100"/>
          <a:sy n="52" d="100"/>
        </p:scale>
        <p:origin x="142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Response and Resolution </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t>
        <a:bodyPr/>
        <a:lstStyle/>
        <a:p>
          <a:endParaRPr lang="en-US"/>
        </a:p>
      </dgm:t>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t>
        <a:bodyPr/>
        <a:lstStyle/>
        <a:p>
          <a:endParaRPr lang="en-US"/>
        </a:p>
      </dgm:t>
    </dgm:pt>
    <dgm:pt modelId="{E4E99182-7810-485D-847B-84AC2032BE89}" type="pres">
      <dgm:prSet presAssocID="{2A8DDC20-F70F-473B-9F8E-AB194C4E21A2}" presName="sibTrans" presStyleLbl="node1" presStyleIdx="0" presStyleCnt="4"/>
      <dgm:spPr/>
      <dgm:t>
        <a:bodyPr/>
        <a:lstStyle/>
        <a:p>
          <a:endParaRPr lang="en-US"/>
        </a:p>
      </dgm:t>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t>
        <a:bodyPr/>
        <a:lstStyle/>
        <a:p>
          <a:endParaRPr lang="en-US"/>
        </a:p>
      </dgm:t>
    </dgm:pt>
    <dgm:pt modelId="{695AD7B6-8693-49C8-A6A3-10FA9D26045F}" type="pres">
      <dgm:prSet presAssocID="{9F150001-DB0C-406F-9A3F-57A28CE6770D}" presName="sibTrans" presStyleLbl="node1" presStyleIdx="1" presStyleCnt="4"/>
      <dgm:spPr/>
      <dgm:t>
        <a:bodyPr/>
        <a:lstStyle/>
        <a:p>
          <a:endParaRPr lang="en-US"/>
        </a:p>
      </dgm:t>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t>
        <a:bodyPr/>
        <a:lstStyle/>
        <a:p>
          <a:endParaRPr lang="en-US"/>
        </a:p>
      </dgm:t>
    </dgm:pt>
    <dgm:pt modelId="{C4A1B6D8-E1A9-4E5D-88B2-67D5CA1BF43E}" type="pres">
      <dgm:prSet presAssocID="{397A921E-02C0-4A34-B61F-E808010A8BE2}" presName="sibTrans" presStyleLbl="node1" presStyleIdx="2" presStyleCnt="4"/>
      <dgm:spPr/>
      <dgm:t>
        <a:bodyPr/>
        <a:lstStyle/>
        <a:p>
          <a:endParaRPr lang="en-US"/>
        </a:p>
      </dgm:t>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t>
        <a:bodyPr/>
        <a:lstStyle/>
        <a:p>
          <a:endParaRPr lang="en-US"/>
        </a:p>
      </dgm:t>
    </dgm:pt>
    <dgm:pt modelId="{D15EFBE0-5E71-43D6-8BEF-A4E514CD43F5}" type="pres">
      <dgm:prSet presAssocID="{8B2557B0-EA9E-4044-8F24-7BD0DD1CDA47}" presName="sibTrans" presStyleLbl="node1" presStyleIdx="3" presStyleCnt="4"/>
      <dgm:spPr/>
      <dgm:t>
        <a:bodyPr/>
        <a:lstStyle/>
        <a:p>
          <a:endParaRPr lang="en-US"/>
        </a:p>
      </dgm:t>
    </dgm:pt>
  </dgm:ptLst>
  <dgm:cxnLst>
    <dgm:cxn modelId="{FEAEDDCB-069D-4C53-B611-89EFDF3272D6}" srcId="{FCC2D5A2-2648-441D-886E-FBFCFEE2564D}" destId="{C9D7C41B-2458-4E10-B0CD-B096FE381CD0}" srcOrd="0" destOrd="0" parTransId="{0A0C60C5-C706-48B9-995E-A488798C9F2E}" sibTransId="{2A8DDC20-F70F-473B-9F8E-AB194C4E21A2}"/>
    <dgm:cxn modelId="{52190B54-3B6C-41E2-B7E2-7B40DF4BAFD8}" type="presOf" srcId="{9F150001-DB0C-406F-9A3F-57A28CE6770D}" destId="{695AD7B6-8693-49C8-A6A3-10FA9D26045F}" srcOrd="0" destOrd="0" presId="urn:microsoft.com/office/officeart/2005/8/layout/cycle1"/>
    <dgm:cxn modelId="{5D111555-CE41-41EF-9B3C-2EC75DB9AFDA}" type="presOf" srcId="{5BDBC498-A2B6-4254-BE47-090F0729E8F8}" destId="{43764AAE-3CB5-427D-8D34-9BEF7F699D17}" srcOrd="0" destOrd="0" presId="urn:microsoft.com/office/officeart/2005/8/layout/cycle1"/>
    <dgm:cxn modelId="{CCB81922-20DE-4A73-B667-7B019CBED8EC}" type="presOf" srcId="{397A921E-02C0-4A34-B61F-E808010A8BE2}" destId="{C4A1B6D8-E1A9-4E5D-88B2-67D5CA1BF43E}" srcOrd="0" destOrd="0" presId="urn:microsoft.com/office/officeart/2005/8/layout/cycle1"/>
    <dgm:cxn modelId="{D2B69E6C-74B3-482E-B363-B2455864A7CB}" type="presOf" srcId="{8B2557B0-EA9E-4044-8F24-7BD0DD1CDA47}" destId="{D15EFBE0-5E71-43D6-8BEF-A4E514CD43F5}" srcOrd="0" destOrd="0" presId="urn:microsoft.com/office/officeart/2005/8/layout/cycle1"/>
    <dgm:cxn modelId="{8002C93C-5ECC-4BD6-B3F9-119D2D07A505}" type="presOf" srcId="{14EB3EA9-D4F0-4B47-AB62-EABAD72DFE4A}" destId="{23011174-8D9A-4182-86C8-1DF75B59DE28}" srcOrd="0" destOrd="0" presId="urn:microsoft.com/office/officeart/2005/8/layout/cycle1"/>
    <dgm:cxn modelId="{C447140E-16E0-4944-8480-0C16AFC9F2EA}" srcId="{FCC2D5A2-2648-441D-886E-FBFCFEE2564D}" destId="{0373D090-4C6D-4D20-A0CD-5842F2A3B967}" srcOrd="1" destOrd="0" parTransId="{DE3A3E21-8F40-42F4-B853-446B551963C0}" sibTransId="{9F150001-DB0C-406F-9A3F-57A28CE6770D}"/>
    <dgm:cxn modelId="{6F87C2AD-5B02-41D8-8EE4-39A59B1BA48C}" srcId="{FCC2D5A2-2648-441D-886E-FBFCFEE2564D}" destId="{14EB3EA9-D4F0-4B47-AB62-EABAD72DFE4A}" srcOrd="2" destOrd="0" parTransId="{D5EF5B8F-E2B2-4EAB-8B7E-E5357546671C}" sibTransId="{397A921E-02C0-4A34-B61F-E808010A8BE2}"/>
    <dgm:cxn modelId="{1FCF5187-5B60-47BB-BA26-BF0E4070F2BE}" type="presOf" srcId="{C9D7C41B-2458-4E10-B0CD-B096FE381CD0}" destId="{203CF8CD-E385-4216-A519-06CD9D747BE6}" srcOrd="0" destOrd="0" presId="urn:microsoft.com/office/officeart/2005/8/layout/cycle1"/>
    <dgm:cxn modelId="{1EAEE478-E101-44A7-9B14-FAA0BE39B38B}" type="presOf" srcId="{0373D090-4C6D-4D20-A0CD-5842F2A3B967}" destId="{DB3C95C6-132D-4D03-916C-6A2E15EDBC75}" srcOrd="0" destOrd="0" presId="urn:microsoft.com/office/officeart/2005/8/layout/cycle1"/>
    <dgm:cxn modelId="{A0FC0312-B40C-45F1-908B-2E4FC859F997}" type="presOf" srcId="{FCC2D5A2-2648-441D-886E-FBFCFEE2564D}" destId="{7AD44568-F12E-4516-A34B-218396103CE2}" srcOrd="0" destOrd="0" presId="urn:microsoft.com/office/officeart/2005/8/layout/cycle1"/>
    <dgm:cxn modelId="{A8E0B17E-9BA0-485C-94B0-8A695C632ACC}" type="presOf" srcId="{2A8DDC20-F70F-473B-9F8E-AB194C4E21A2}" destId="{E4E99182-7810-485D-847B-84AC2032BE89}" srcOrd="0" destOrd="0" presId="urn:microsoft.com/office/officeart/2005/8/layout/cycle1"/>
    <dgm:cxn modelId="{5D91D1C3-2414-4CCA-A34C-592CF98B02C1}" srcId="{FCC2D5A2-2648-441D-886E-FBFCFEE2564D}" destId="{5BDBC498-A2B6-4254-BE47-090F0729E8F8}" srcOrd="3" destOrd="0" parTransId="{ADFEF54D-244D-461E-B730-89ECCA20F6B0}" sibTransId="{8B2557B0-EA9E-4044-8F24-7BD0DD1CDA47}"/>
    <dgm:cxn modelId="{F80960A4-4ED9-47FA-A1FF-B666B57289E8}" type="presParOf" srcId="{7AD44568-F12E-4516-A34B-218396103CE2}" destId="{BEBF08FB-385A-43D8-B420-64A3AAAD7358}" srcOrd="0" destOrd="0" presId="urn:microsoft.com/office/officeart/2005/8/layout/cycle1"/>
    <dgm:cxn modelId="{133803CC-D0FA-4BCD-A997-0DEEB39978BB}" type="presParOf" srcId="{7AD44568-F12E-4516-A34B-218396103CE2}" destId="{203CF8CD-E385-4216-A519-06CD9D747BE6}" srcOrd="1" destOrd="0" presId="urn:microsoft.com/office/officeart/2005/8/layout/cycle1"/>
    <dgm:cxn modelId="{690D3E38-273F-4170-B692-195FC6F2F8F0}" type="presParOf" srcId="{7AD44568-F12E-4516-A34B-218396103CE2}" destId="{E4E99182-7810-485D-847B-84AC2032BE89}" srcOrd="2" destOrd="0" presId="urn:microsoft.com/office/officeart/2005/8/layout/cycle1"/>
    <dgm:cxn modelId="{E509181D-C372-4521-B5B6-526B66757116}" type="presParOf" srcId="{7AD44568-F12E-4516-A34B-218396103CE2}" destId="{1E78247B-BCC3-4CDE-AF1F-AAF325037514}" srcOrd="3" destOrd="0" presId="urn:microsoft.com/office/officeart/2005/8/layout/cycle1"/>
    <dgm:cxn modelId="{D4AF7F89-BE8A-49E1-A5B0-0AC31D4621F2}" type="presParOf" srcId="{7AD44568-F12E-4516-A34B-218396103CE2}" destId="{DB3C95C6-132D-4D03-916C-6A2E15EDBC75}" srcOrd="4" destOrd="0" presId="urn:microsoft.com/office/officeart/2005/8/layout/cycle1"/>
    <dgm:cxn modelId="{1CC7FAC0-0FBC-491F-8F19-FD243A6637B3}" type="presParOf" srcId="{7AD44568-F12E-4516-A34B-218396103CE2}" destId="{695AD7B6-8693-49C8-A6A3-10FA9D26045F}" srcOrd="5" destOrd="0" presId="urn:microsoft.com/office/officeart/2005/8/layout/cycle1"/>
    <dgm:cxn modelId="{5AF30A80-660A-4EDF-A7E0-05ADA6380EFF}" type="presParOf" srcId="{7AD44568-F12E-4516-A34B-218396103CE2}" destId="{EB76DEBF-397D-455F-8ADC-8CCED1830A99}" srcOrd="6" destOrd="0" presId="urn:microsoft.com/office/officeart/2005/8/layout/cycle1"/>
    <dgm:cxn modelId="{7FF41EB3-AB83-418F-BF96-7FD9AEDD317C}" type="presParOf" srcId="{7AD44568-F12E-4516-A34B-218396103CE2}" destId="{23011174-8D9A-4182-86C8-1DF75B59DE28}" srcOrd="7" destOrd="0" presId="urn:microsoft.com/office/officeart/2005/8/layout/cycle1"/>
    <dgm:cxn modelId="{991BAE63-B6B3-4B99-B06F-8D142E106A87}" type="presParOf" srcId="{7AD44568-F12E-4516-A34B-218396103CE2}" destId="{C4A1B6D8-E1A9-4E5D-88B2-67D5CA1BF43E}" srcOrd="8" destOrd="0" presId="urn:microsoft.com/office/officeart/2005/8/layout/cycle1"/>
    <dgm:cxn modelId="{B7B41EE2-55CB-4202-96F4-93473137A004}" type="presParOf" srcId="{7AD44568-F12E-4516-A34B-218396103CE2}" destId="{490D168D-BEC4-4E33-802F-6ECC7E30FF07}" srcOrd="9" destOrd="0" presId="urn:microsoft.com/office/officeart/2005/8/layout/cycle1"/>
    <dgm:cxn modelId="{F8D2387A-16CB-4598-B91C-B133AD1D68E8}" type="presParOf" srcId="{7AD44568-F12E-4516-A34B-218396103CE2}" destId="{43764AAE-3CB5-427D-8D34-9BEF7F699D17}" srcOrd="10" destOrd="0" presId="urn:microsoft.com/office/officeart/2005/8/layout/cycle1"/>
    <dgm:cxn modelId="{1C0067A4-D2FD-4439-9736-766FE6BF7756}"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1/25/2017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a:t>
            </a:r>
            <a:r>
              <a:rPr lang="en-US" baseline="0" dirty="0"/>
              <a:t> is designed to provide you with an overview of the new grievance regulations, definitions and staff roles and responsibilities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a:t>
            </a:fld>
            <a:endParaRPr lang="en-US"/>
          </a:p>
        </p:txBody>
      </p:sp>
    </p:spTree>
    <p:extLst>
      <p:ext uri="{BB962C8B-B14F-4D97-AF65-F5344CB8AC3E}">
        <p14:creationId xmlns:p14="http://schemas.microsoft.com/office/powerpoint/2010/main" val="266792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Lead all necessary investigations by the facility</a:t>
            </a:r>
          </a:p>
          <a:p>
            <a:pPr lvl="1"/>
            <a:r>
              <a:rPr lang="en-US" dirty="0"/>
              <a:t>Work with facility staff utilizing root cause analysis processes for resolution of the grievance or concern</a:t>
            </a:r>
          </a:p>
          <a:p>
            <a:pPr lvl="1"/>
            <a:r>
              <a:rPr lang="en-US" dirty="0"/>
              <a:t>Maintain confidentiality of all information associated with grievances</a:t>
            </a:r>
          </a:p>
          <a:p>
            <a:endParaRPr lang="en-US" dirty="0"/>
          </a:p>
          <a:p>
            <a:endParaRPr lang="en-US" dirty="0"/>
          </a:p>
          <a:p>
            <a:r>
              <a:rPr lang="en-US" dirty="0"/>
              <a:t>Confidentiality is key for all involved</a:t>
            </a:r>
            <a:r>
              <a:rPr lang="en-US" baseline="0" dirty="0"/>
              <a:t> (resident, staff and others). </a:t>
            </a:r>
            <a:r>
              <a:rPr lang="en-US" sz="1200" kern="1200" dirty="0">
                <a:solidFill>
                  <a:schemeClr val="tx1"/>
                </a:solidFill>
                <a:effectLst/>
                <a:latin typeface="+mn-lt"/>
                <a:ea typeface="+mn-ea"/>
                <a:cs typeface="+mn-cs"/>
              </a:rPr>
              <a:t>The intent of the grievance process is to support each resident’s right to voice grievances and foster</a:t>
            </a:r>
            <a:r>
              <a:rPr lang="en-US" sz="1200" kern="1200" baseline="0" dirty="0">
                <a:solidFill>
                  <a:schemeClr val="tx1"/>
                </a:solidFill>
                <a:effectLst/>
                <a:latin typeface="+mn-lt"/>
                <a:ea typeface="+mn-ea"/>
                <a:cs typeface="+mn-cs"/>
              </a:rPr>
              <a:t> a person centered approach to resolution of the concern.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10</a:t>
            </a:fld>
            <a:endParaRPr lang="en-US"/>
          </a:p>
        </p:txBody>
      </p:sp>
    </p:spTree>
    <p:extLst>
      <p:ext uri="{BB962C8B-B14F-4D97-AF65-F5344CB8AC3E}">
        <p14:creationId xmlns:p14="http://schemas.microsoft.com/office/powerpoint/2010/main" val="373528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 concerns and grievances must now have the resolution/decision given to the resident involved in writing – this is a big process </a:t>
            </a:r>
          </a:p>
          <a:p>
            <a:endParaRPr lang="en-US" baseline="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11</a:t>
            </a:fld>
            <a:endParaRPr lang="en-US"/>
          </a:p>
        </p:txBody>
      </p:sp>
    </p:spTree>
    <p:extLst>
      <p:ext uri="{BB962C8B-B14F-4D97-AF65-F5344CB8AC3E}">
        <p14:creationId xmlns:p14="http://schemas.microsoft.com/office/powerpoint/2010/main" val="421662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facility will inform residents orally and in writing of their right to make Complaints and Grievances and the process to do so during admission, readmission and the care planning process.  The notice shall include:</a:t>
            </a:r>
          </a:p>
          <a:p>
            <a:pPr lvl="1"/>
            <a:r>
              <a:rPr lang="en-US" sz="1200" kern="1200" dirty="0">
                <a:solidFill>
                  <a:schemeClr val="tx1"/>
                </a:solidFill>
                <a:effectLst/>
                <a:latin typeface="+mn-lt"/>
                <a:ea typeface="+mn-ea"/>
                <a:cs typeface="+mn-cs"/>
              </a:rPr>
              <a:t>Information on how to file a grievance or complaint</a:t>
            </a:r>
          </a:p>
          <a:p>
            <a:pPr lvl="1"/>
            <a:r>
              <a:rPr lang="en-US" sz="1200" kern="1200" dirty="0">
                <a:solidFill>
                  <a:schemeClr val="tx1"/>
                </a:solidFill>
                <a:effectLst/>
                <a:latin typeface="+mn-lt"/>
                <a:ea typeface="+mn-ea"/>
                <a:cs typeface="+mn-cs"/>
              </a:rPr>
              <a:t>Resident right to file grievances orally or in writing</a:t>
            </a:r>
          </a:p>
          <a:p>
            <a:pPr lvl="1"/>
            <a:r>
              <a:rPr lang="en-US" sz="1200" kern="1200" dirty="0">
                <a:solidFill>
                  <a:schemeClr val="tx1"/>
                </a:solidFill>
                <a:effectLst/>
                <a:latin typeface="+mn-lt"/>
                <a:ea typeface="+mn-ea"/>
                <a:cs typeface="+mn-cs"/>
              </a:rPr>
              <a:t>Resident right to file grievance anonymously</a:t>
            </a:r>
          </a:p>
          <a:p>
            <a:pPr lvl="1"/>
            <a:r>
              <a:rPr lang="en-US" sz="1200" kern="1200" dirty="0">
                <a:solidFill>
                  <a:schemeClr val="tx1"/>
                </a:solidFill>
                <a:effectLst/>
                <a:latin typeface="+mn-lt"/>
                <a:ea typeface="+mn-ea"/>
                <a:cs typeface="+mn-cs"/>
              </a:rPr>
              <a:t>Contact information of the facility designated Grievance Official </a:t>
            </a:r>
          </a:p>
          <a:p>
            <a:pPr lvl="2"/>
            <a:r>
              <a:rPr lang="en-US" sz="1200" kern="1200" dirty="0">
                <a:solidFill>
                  <a:schemeClr val="tx1"/>
                </a:solidFill>
                <a:effectLst/>
                <a:latin typeface="+mn-lt"/>
                <a:ea typeface="+mn-ea"/>
                <a:cs typeface="+mn-cs"/>
              </a:rPr>
              <a:t>Name</a:t>
            </a:r>
          </a:p>
          <a:p>
            <a:pPr lvl="2"/>
            <a:r>
              <a:rPr lang="en-US" sz="1200" kern="1200" dirty="0">
                <a:solidFill>
                  <a:schemeClr val="tx1"/>
                </a:solidFill>
                <a:effectLst/>
                <a:latin typeface="+mn-lt"/>
                <a:ea typeface="+mn-ea"/>
                <a:cs typeface="+mn-cs"/>
              </a:rPr>
              <a:t>Business address</a:t>
            </a:r>
          </a:p>
          <a:p>
            <a:pPr lvl="2"/>
            <a:r>
              <a:rPr lang="en-US" sz="1200" kern="1200" dirty="0">
                <a:solidFill>
                  <a:schemeClr val="tx1"/>
                </a:solidFill>
                <a:effectLst/>
                <a:latin typeface="+mn-lt"/>
                <a:ea typeface="+mn-ea"/>
                <a:cs typeface="+mn-cs"/>
              </a:rPr>
              <a:t>Email</a:t>
            </a:r>
          </a:p>
          <a:p>
            <a:pPr lvl="2"/>
            <a:r>
              <a:rPr lang="en-US" sz="1200" kern="1200" dirty="0">
                <a:solidFill>
                  <a:schemeClr val="tx1"/>
                </a:solidFill>
                <a:effectLst/>
                <a:latin typeface="+mn-lt"/>
                <a:ea typeface="+mn-ea"/>
                <a:cs typeface="+mn-cs"/>
              </a:rPr>
              <a:t>Business phone</a:t>
            </a:r>
          </a:p>
        </p:txBody>
      </p:sp>
      <p:sp>
        <p:nvSpPr>
          <p:cNvPr id="4" name="Slide Number Placeholder 3"/>
          <p:cNvSpPr>
            <a:spLocks noGrp="1"/>
          </p:cNvSpPr>
          <p:nvPr>
            <p:ph type="sldNum" sz="quarter" idx="10"/>
          </p:nvPr>
        </p:nvSpPr>
        <p:spPr/>
        <p:txBody>
          <a:bodyPr/>
          <a:lstStyle/>
          <a:p>
            <a:fld id="{62583AE9-5228-4641-AE46-DAC04049BDD6}" type="slidenum">
              <a:rPr lang="en-US" smtClean="0"/>
              <a:pPr/>
              <a:t>12</a:t>
            </a:fld>
            <a:endParaRPr lang="en-US"/>
          </a:p>
        </p:txBody>
      </p:sp>
    </p:spTree>
    <p:extLst>
      <p:ext uri="{BB962C8B-B14F-4D97-AF65-F5344CB8AC3E}">
        <p14:creationId xmlns:p14="http://schemas.microsoft.com/office/powerpoint/2010/main" val="3597183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facility will inform residents orally and in writing of their right to make Complaints and Grievances and the process to do so during admission, readmission and the care planning process.  The notice shall include:</a:t>
            </a:r>
          </a:p>
          <a:p>
            <a:pPr lvl="1"/>
            <a:r>
              <a:rPr lang="en-US" sz="1200" kern="1200" dirty="0">
                <a:solidFill>
                  <a:schemeClr val="tx1"/>
                </a:solidFill>
                <a:effectLst/>
                <a:latin typeface="+mn-lt"/>
                <a:ea typeface="+mn-ea"/>
                <a:cs typeface="+mn-cs"/>
              </a:rPr>
              <a:t>Reasonable time frame for completing the review of a complaint</a:t>
            </a:r>
          </a:p>
          <a:p>
            <a:pPr lvl="1"/>
            <a:r>
              <a:rPr lang="en-US" sz="1200" kern="1200" dirty="0">
                <a:solidFill>
                  <a:schemeClr val="tx1"/>
                </a:solidFill>
                <a:effectLst/>
                <a:latin typeface="+mn-lt"/>
                <a:ea typeface="+mn-ea"/>
                <a:cs typeface="+mn-cs"/>
              </a:rPr>
              <a:t>Resident right to obtain a written decision regarding his or her grievance</a:t>
            </a:r>
          </a:p>
          <a:p>
            <a:pPr lvl="1"/>
            <a:r>
              <a:rPr lang="en-US" sz="1200" kern="1200" dirty="0">
                <a:solidFill>
                  <a:schemeClr val="tx1"/>
                </a:solidFill>
                <a:effectLst/>
                <a:latin typeface="+mn-lt"/>
                <a:ea typeface="+mn-ea"/>
                <a:cs typeface="+mn-cs"/>
              </a:rPr>
              <a:t>Contact information of independent entities with who grievances may be filed</a:t>
            </a:r>
          </a:p>
          <a:p>
            <a:r>
              <a:rPr lang="en-US" sz="1200" b="1" i="1" kern="1200" dirty="0">
                <a:solidFill>
                  <a:schemeClr val="tx1"/>
                </a:solidFill>
                <a:effectLst/>
                <a:latin typeface="+mn-lt"/>
                <a:ea typeface="+mn-ea"/>
                <a:cs typeface="+mn-cs"/>
              </a:rPr>
              <a:t>(Insert state specific information here) </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Pertinent State Agencies</a:t>
            </a:r>
          </a:p>
          <a:p>
            <a:pPr lvl="2"/>
            <a:r>
              <a:rPr lang="en-US" sz="1200" kern="1200" dirty="0">
                <a:solidFill>
                  <a:schemeClr val="tx1"/>
                </a:solidFill>
                <a:effectLst/>
                <a:latin typeface="+mn-lt"/>
                <a:ea typeface="+mn-ea"/>
                <a:cs typeface="+mn-cs"/>
              </a:rPr>
              <a:t>State Survey Agency </a:t>
            </a:r>
          </a:p>
          <a:p>
            <a:pPr lvl="2"/>
            <a:r>
              <a:rPr lang="en-US" sz="1200" kern="1200" dirty="0">
                <a:solidFill>
                  <a:schemeClr val="tx1"/>
                </a:solidFill>
                <a:effectLst/>
                <a:latin typeface="+mn-lt"/>
                <a:ea typeface="+mn-ea"/>
                <a:cs typeface="+mn-cs"/>
              </a:rPr>
              <a:t>State Long Term Care Ombudsman program</a:t>
            </a:r>
          </a:p>
          <a:p>
            <a:pPr lvl="2"/>
            <a:r>
              <a:rPr lang="en-US" sz="1200" kern="1200" dirty="0">
                <a:solidFill>
                  <a:schemeClr val="tx1"/>
                </a:solidFill>
                <a:effectLst/>
                <a:latin typeface="+mn-lt"/>
                <a:ea typeface="+mn-ea"/>
                <a:cs typeface="+mn-cs"/>
              </a:rPr>
              <a:t>Protection or Advocacy systems/organizations</a:t>
            </a:r>
          </a:p>
          <a:p>
            <a:pPr lvl="1"/>
            <a:r>
              <a:rPr lang="en-US" sz="1200" kern="1200" dirty="0">
                <a:solidFill>
                  <a:schemeClr val="tx1"/>
                </a:solidFill>
                <a:effectLst/>
                <a:latin typeface="+mn-lt"/>
                <a:ea typeface="+mn-ea"/>
                <a:cs typeface="+mn-cs"/>
              </a:rPr>
              <a:t>Additional notices of the facility grievance process will be displayed in prominent locations throughout the facility </a:t>
            </a:r>
          </a:p>
          <a:p>
            <a:pPr lvl="1"/>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Resident Council</a:t>
            </a:r>
          </a:p>
          <a:p>
            <a:r>
              <a:rPr lang="en-US" sz="1200" kern="1200" dirty="0">
                <a:solidFill>
                  <a:schemeClr val="tx1"/>
                </a:solidFill>
                <a:effectLst/>
                <a:latin typeface="+mn-lt"/>
                <a:ea typeface="+mn-ea"/>
                <a:cs typeface="+mn-cs"/>
              </a:rPr>
              <a:t>The facility will review the Grievance Policy and Procedure with the Resident Council on an annual or as needed basis.  The Grievance Official will attend the Resident Council meeting as agreed upon in the Resident Council Charter.  All grievances identified during the Resident Council meeting will be submitted immediately to the Grievance Official for investigation and resolution.  Reporting of resolution outcome will be given to the Resident Council per protocol.  </a:t>
            </a: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583AE9-5228-4641-AE46-DAC04049BDD6}" type="slidenum">
              <a:rPr lang="en-US" smtClean="0"/>
              <a:pPr/>
              <a:t>13</a:t>
            </a:fld>
            <a:endParaRPr lang="en-US"/>
          </a:p>
        </p:txBody>
      </p:sp>
    </p:spTree>
    <p:extLst>
      <p:ext uri="{BB962C8B-B14F-4D97-AF65-F5344CB8AC3E}">
        <p14:creationId xmlns:p14="http://schemas.microsoft.com/office/powerpoint/2010/main" val="4004411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Any employee of this facility who receives a complaint shall immediately attempt to resolve the complaint within their role and authority.  If a complaint cannot be immediately resolved the employee shall escalate that complaint to their supervisor and the facility Grievance Official</a:t>
            </a:r>
          </a:p>
        </p:txBody>
      </p:sp>
      <p:sp>
        <p:nvSpPr>
          <p:cNvPr id="4" name="Slide Number Placeholder 3"/>
          <p:cNvSpPr>
            <a:spLocks noGrp="1"/>
          </p:cNvSpPr>
          <p:nvPr>
            <p:ph type="sldNum" sz="quarter" idx="10"/>
          </p:nvPr>
        </p:nvSpPr>
        <p:spPr/>
        <p:txBody>
          <a:bodyPr/>
          <a:lstStyle/>
          <a:p>
            <a:fld id="{62583AE9-5228-4641-AE46-DAC04049BDD6}" type="slidenum">
              <a:rPr lang="en-US" smtClean="0"/>
              <a:pPr/>
              <a:t>14</a:t>
            </a:fld>
            <a:endParaRPr lang="en-US"/>
          </a:p>
        </p:txBody>
      </p:sp>
    </p:spTree>
    <p:extLst>
      <p:ext uri="{BB962C8B-B14F-4D97-AF65-F5344CB8AC3E}">
        <p14:creationId xmlns:p14="http://schemas.microsoft.com/office/powerpoint/2010/main" val="228041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 grievance or concern can be expressed orally to the Grievance Official or facility staff or in writing using a grievance form which will be located adjacent to the Bill of Rights posting located throughout the facility.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Grievances may be given to any staff member who will forward the grievance to the Grievance Office or they may file the grievances anonymously in the designated box located </a:t>
            </a:r>
          </a:p>
          <a:p>
            <a:pPr lvl="0"/>
            <a:endParaRPr lang="en-US" sz="1200" b="1" i="1"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(Insert facility specific information here)</a:t>
            </a:r>
            <a:r>
              <a:rPr lang="en-US" sz="1200" i="1" kern="1200" dirty="0">
                <a:solidFill>
                  <a:schemeClr val="tx1"/>
                </a:solidFill>
                <a:effectLst/>
                <a:latin typeface="+mn-lt"/>
                <a:ea typeface="+mn-ea"/>
                <a:cs typeface="+mn-cs"/>
              </a:rPr>
              <a:t> </a:t>
            </a: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Group Discussion – examples of concern – missing clothing, care concern, resident</a:t>
            </a:r>
            <a:r>
              <a:rPr lang="en-US" sz="1200" i="1" kern="1200" baseline="0" dirty="0">
                <a:solidFill>
                  <a:schemeClr val="tx1"/>
                </a:solidFill>
                <a:effectLst/>
                <a:latin typeface="+mn-lt"/>
                <a:ea typeface="+mn-ea"/>
                <a:cs typeface="+mn-cs"/>
              </a:rPr>
              <a:t> roommate, </a:t>
            </a:r>
            <a:r>
              <a:rPr lang="en-US" sz="1200" i="1" kern="1200" baseline="0" dirty="0" err="1">
                <a:solidFill>
                  <a:schemeClr val="tx1"/>
                </a:solidFill>
                <a:effectLst/>
                <a:latin typeface="+mn-lt"/>
                <a:ea typeface="+mn-ea"/>
                <a:cs typeface="+mn-cs"/>
              </a:rPr>
              <a:t>etc</a:t>
            </a:r>
            <a:r>
              <a:rPr lang="en-US" sz="1200" i="1"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583AE9-5228-4641-AE46-DAC04049BDD6}" type="slidenum">
              <a:rPr lang="en-US" smtClean="0"/>
              <a:pPr/>
              <a:t>15</a:t>
            </a:fld>
            <a:endParaRPr lang="en-US"/>
          </a:p>
        </p:txBody>
      </p:sp>
    </p:spTree>
    <p:extLst>
      <p:ext uri="{BB962C8B-B14F-4D97-AF65-F5344CB8AC3E}">
        <p14:creationId xmlns:p14="http://schemas.microsoft.com/office/powerpoint/2010/main" val="3041881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Receive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Review how we can receive the concern, grievance (orally, writing, forms and postings) </a:t>
            </a:r>
            <a:r>
              <a:rPr lang="en-US" sz="1200" kern="1200" dirty="0">
                <a:solidFill>
                  <a:schemeClr val="tx1"/>
                </a:solidFill>
                <a:effectLst/>
                <a:latin typeface="+mn-lt"/>
                <a:ea typeface="+mn-ea"/>
                <a:cs typeface="+mn-cs"/>
              </a:rPr>
              <a:t>Any employee of this facility who receives a complaint shall immediately attempt to resolve the complaint within their role and authority.  If a complaint cannot be immediately resolved the employee shall escalate that complaint to their supervisor and the facility Grievance Official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Ensure that all facility staff and management encourage residents and family members to share their concerns/complaints. It is better to have issues addressed early on than to wait for unexpressed complaints grow.</a:t>
            </a:r>
            <a:r>
              <a:rPr lang="en-US" baseline="0" dirty="0"/>
              <a:t>  </a:t>
            </a:r>
            <a:endParaRPr lang="en-US" sz="1200" kern="1200" dirty="0">
              <a:solidFill>
                <a:schemeClr val="tx1"/>
              </a:solidFill>
              <a:effectLst/>
              <a:latin typeface="+mn-lt"/>
              <a:ea typeface="+mn-ea"/>
              <a:cs typeface="+mn-cs"/>
            </a:endParaRPr>
          </a:p>
          <a:p>
            <a:endParaRPr lang="en-US" dirty="0"/>
          </a:p>
          <a:p>
            <a:r>
              <a:rPr lang="en-US" dirty="0"/>
              <a:t>Grievance Official</a:t>
            </a:r>
          </a:p>
          <a:p>
            <a:r>
              <a:rPr lang="en-US" sz="1200" kern="1200" dirty="0">
                <a:solidFill>
                  <a:schemeClr val="tx1"/>
                </a:solidFill>
                <a:effectLst/>
                <a:latin typeface="+mn-lt"/>
                <a:ea typeface="+mn-ea"/>
                <a:cs typeface="+mn-cs"/>
              </a:rPr>
              <a:t>Upon receipt of a grievance or concern, the Grievance Official will review the grievance, determine immediately if the grievance meets a reportable complaint.  Consistent with the facility’s Abuse Prevention Policy the facility Administrator and Grievance Official  will immediately report all alleged violations involving neglect, abuse, including injuries of unknown source, and/or misappropriation of resident property, by anyone furnishing services on behalf of the provider, to the administrator of the provider; and as required by State law. </a:t>
            </a:r>
            <a:endParaRPr lang="en-US" dirty="0"/>
          </a:p>
          <a:p>
            <a:endParaRPr lang="en-US" dirty="0"/>
          </a:p>
          <a:p>
            <a:r>
              <a:rPr lang="en-US" dirty="0"/>
              <a:t>Investigation (Review the tools and forms) </a:t>
            </a:r>
          </a:p>
          <a:p>
            <a:r>
              <a:rPr lang="en-US" sz="1200" kern="1200" dirty="0">
                <a:solidFill>
                  <a:schemeClr val="tx1"/>
                </a:solidFill>
                <a:effectLst/>
                <a:latin typeface="+mn-lt"/>
                <a:ea typeface="+mn-ea"/>
                <a:cs typeface="+mn-cs"/>
              </a:rPr>
              <a:t>The Grievance Official will initiate the appropriate notification and investigation processes per individual circumstance and facility policies.   The investigation will consist of at least the following:</a:t>
            </a:r>
          </a:p>
          <a:p>
            <a:pPr lvl="0"/>
            <a:r>
              <a:rPr lang="en-US" sz="1200" kern="1200" dirty="0">
                <a:solidFill>
                  <a:schemeClr val="tx1"/>
                </a:solidFill>
                <a:effectLst/>
                <a:latin typeface="+mn-lt"/>
                <a:ea typeface="+mn-ea"/>
                <a:cs typeface="+mn-cs"/>
              </a:rPr>
              <a:t>A review of the completed complaint report</a:t>
            </a:r>
          </a:p>
          <a:p>
            <a:pPr lvl="0"/>
            <a:r>
              <a:rPr lang="en-US" sz="1200" kern="1200" dirty="0">
                <a:solidFill>
                  <a:schemeClr val="tx1"/>
                </a:solidFill>
                <a:effectLst/>
                <a:latin typeface="+mn-lt"/>
                <a:ea typeface="+mn-ea"/>
                <a:cs typeface="+mn-cs"/>
              </a:rPr>
              <a:t>An interview with the person or persons reporting the incident if applicable</a:t>
            </a:r>
          </a:p>
          <a:p>
            <a:pPr lvl="0"/>
            <a:r>
              <a:rPr lang="en-US" sz="1200" kern="1200" dirty="0">
                <a:solidFill>
                  <a:schemeClr val="tx1"/>
                </a:solidFill>
                <a:effectLst/>
                <a:latin typeface="+mn-lt"/>
                <a:ea typeface="+mn-ea"/>
                <a:cs typeface="+mn-cs"/>
              </a:rPr>
              <a:t>Interviews with any witnesses to the incident or concern</a:t>
            </a:r>
          </a:p>
          <a:p>
            <a:pPr lvl="0"/>
            <a:r>
              <a:rPr lang="en-US" sz="1200" kern="1200" dirty="0">
                <a:solidFill>
                  <a:schemeClr val="tx1"/>
                </a:solidFill>
                <a:effectLst/>
                <a:latin typeface="+mn-lt"/>
                <a:ea typeface="+mn-ea"/>
                <a:cs typeface="+mn-cs"/>
              </a:rPr>
              <a:t>A review of the resident medical record if indicated</a:t>
            </a:r>
          </a:p>
          <a:p>
            <a:pPr lvl="0"/>
            <a:r>
              <a:rPr lang="en-US" sz="1200" kern="1200" dirty="0">
                <a:solidFill>
                  <a:schemeClr val="tx1"/>
                </a:solidFill>
                <a:effectLst/>
                <a:latin typeface="+mn-lt"/>
                <a:ea typeface="+mn-ea"/>
                <a:cs typeface="+mn-cs"/>
              </a:rPr>
              <a:t>A search of resident room (with resident permission)</a:t>
            </a:r>
          </a:p>
          <a:p>
            <a:pPr lvl="0"/>
            <a:r>
              <a:rPr lang="en-US" sz="1200" kern="1200" dirty="0">
                <a:solidFill>
                  <a:schemeClr val="tx1"/>
                </a:solidFill>
                <a:effectLst/>
                <a:latin typeface="+mn-lt"/>
                <a:ea typeface="+mn-ea"/>
                <a:cs typeface="+mn-cs"/>
              </a:rPr>
              <a:t>An interview with staff members having contact with the resident during the relevant periods or shifts of the alleged incident</a:t>
            </a:r>
          </a:p>
          <a:p>
            <a:pPr lvl="0"/>
            <a:r>
              <a:rPr lang="en-US" sz="1200" kern="1200" dirty="0">
                <a:solidFill>
                  <a:schemeClr val="tx1"/>
                </a:solidFill>
                <a:effectLst/>
                <a:latin typeface="+mn-lt"/>
                <a:ea typeface="+mn-ea"/>
                <a:cs typeface="+mn-cs"/>
              </a:rPr>
              <a:t>Interviews with the resident’s roommate, family members, and visitors</a:t>
            </a:r>
          </a:p>
          <a:p>
            <a:pPr lvl="0"/>
            <a:r>
              <a:rPr lang="en-US" sz="1200" kern="1200" dirty="0">
                <a:solidFill>
                  <a:schemeClr val="tx1"/>
                </a:solidFill>
                <a:effectLst/>
                <a:latin typeface="+mn-lt"/>
                <a:ea typeface="+mn-ea"/>
                <a:cs typeface="+mn-cs"/>
              </a:rPr>
              <a:t>A root-cause analysis of all circumstances surrounding the incident.</a:t>
            </a:r>
          </a:p>
          <a:p>
            <a:endParaRPr lang="en-US" dirty="0"/>
          </a:p>
          <a:p>
            <a:r>
              <a:rPr lang="en-US" dirty="0"/>
              <a:t>Immediate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necessary, the Grievance Official and facility leadership will take immediate action to prevent further potential violations of any resident right while the alleged violation is being investigated.</a:t>
            </a:r>
          </a:p>
          <a:p>
            <a:endParaRPr lang="en-US" dirty="0"/>
          </a:p>
          <a:p>
            <a:pPr lvl="0"/>
            <a:r>
              <a:rPr lang="en-US" sz="1200" kern="1200" dirty="0">
                <a:solidFill>
                  <a:schemeClr val="tx1"/>
                </a:solidFill>
                <a:effectLst/>
                <a:latin typeface="+mn-lt"/>
                <a:ea typeface="+mn-ea"/>
                <a:cs typeface="+mn-cs"/>
              </a:rPr>
              <a:t>Resolution (Review the tools and forms) </a:t>
            </a:r>
          </a:p>
          <a:p>
            <a:pPr lvl="1"/>
            <a:r>
              <a:rPr lang="en-US" sz="1200" kern="1200" dirty="0">
                <a:solidFill>
                  <a:schemeClr val="tx1"/>
                </a:solidFill>
                <a:effectLst/>
                <a:latin typeface="+mn-lt"/>
                <a:ea typeface="+mn-ea"/>
                <a:cs typeface="+mn-cs"/>
              </a:rPr>
              <a:t>The facility will strive for an expedient resolution outcome for all grievances or complaints rendered.  A reasonable time frame will be agreed upon with all parties involved.  </a:t>
            </a:r>
          </a:p>
          <a:p>
            <a:pPr lvl="1"/>
            <a:r>
              <a:rPr lang="en-US" sz="1200" kern="1200" dirty="0">
                <a:solidFill>
                  <a:schemeClr val="tx1"/>
                </a:solidFill>
                <a:effectLst/>
                <a:latin typeface="+mn-lt"/>
                <a:ea typeface="+mn-ea"/>
                <a:cs typeface="+mn-cs"/>
              </a:rPr>
              <a:t>The Grievance Official will complete a written response (Insert name of form used by the facility  or use the Grievance Response template) to the resident or resident representative which includes:</a:t>
            </a:r>
          </a:p>
          <a:p>
            <a:pPr lvl="2"/>
            <a:r>
              <a:rPr lang="en-US" sz="1200" kern="1200" dirty="0">
                <a:solidFill>
                  <a:schemeClr val="tx1"/>
                </a:solidFill>
                <a:effectLst/>
                <a:latin typeface="+mn-lt"/>
                <a:ea typeface="+mn-ea"/>
                <a:cs typeface="+mn-cs"/>
              </a:rPr>
              <a:t>Date of grievance/concern</a:t>
            </a:r>
          </a:p>
          <a:p>
            <a:pPr lvl="2"/>
            <a:r>
              <a:rPr lang="en-US" sz="1200" kern="1200" dirty="0">
                <a:solidFill>
                  <a:schemeClr val="tx1"/>
                </a:solidFill>
                <a:effectLst/>
                <a:latin typeface="+mn-lt"/>
                <a:ea typeface="+mn-ea"/>
                <a:cs typeface="+mn-cs"/>
              </a:rPr>
              <a:t>Summary of grievance</a:t>
            </a:r>
          </a:p>
          <a:p>
            <a:pPr lvl="2"/>
            <a:r>
              <a:rPr lang="en-US" sz="1200" kern="1200" dirty="0">
                <a:solidFill>
                  <a:schemeClr val="tx1"/>
                </a:solidFill>
                <a:effectLst/>
                <a:latin typeface="+mn-lt"/>
                <a:ea typeface="+mn-ea"/>
                <a:cs typeface="+mn-cs"/>
              </a:rPr>
              <a:t>Investigation steps</a:t>
            </a:r>
          </a:p>
          <a:p>
            <a:pPr lvl="2"/>
            <a:r>
              <a:rPr lang="en-US" sz="1200" kern="1200" dirty="0">
                <a:solidFill>
                  <a:schemeClr val="tx1"/>
                </a:solidFill>
                <a:effectLst/>
                <a:latin typeface="+mn-lt"/>
                <a:ea typeface="+mn-ea"/>
                <a:cs typeface="+mn-cs"/>
              </a:rPr>
              <a:t>Findings</a:t>
            </a:r>
          </a:p>
          <a:p>
            <a:pPr lvl="2"/>
            <a:r>
              <a:rPr lang="en-US" sz="1200" kern="1200" dirty="0">
                <a:solidFill>
                  <a:schemeClr val="tx1"/>
                </a:solidFill>
                <a:effectLst/>
                <a:latin typeface="+mn-lt"/>
                <a:ea typeface="+mn-ea"/>
                <a:cs typeface="+mn-cs"/>
              </a:rPr>
              <a:t>Resolution outcome and actions taken</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16</a:t>
            </a:fld>
            <a:endParaRPr lang="en-US"/>
          </a:p>
        </p:txBody>
      </p:sp>
    </p:spTree>
    <p:extLst>
      <p:ext uri="{BB962C8B-B14F-4D97-AF65-F5344CB8AC3E}">
        <p14:creationId xmlns:p14="http://schemas.microsoft.com/office/powerpoint/2010/main" val="1556955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Grievance Officer will maintain a log of all grievances for a period of 3 years including:</a:t>
            </a:r>
          </a:p>
          <a:p>
            <a:pPr lvl="2"/>
            <a:r>
              <a:rPr lang="en-US" sz="1200" kern="1200" dirty="0">
                <a:solidFill>
                  <a:schemeClr val="tx1"/>
                </a:solidFill>
                <a:effectLst/>
                <a:latin typeface="+mn-lt"/>
                <a:ea typeface="+mn-ea"/>
                <a:cs typeface="+mn-cs"/>
              </a:rPr>
              <a:t>Date of the Grievance</a:t>
            </a:r>
          </a:p>
          <a:p>
            <a:pPr lvl="2"/>
            <a:r>
              <a:rPr lang="en-US" sz="1200" kern="1200" dirty="0">
                <a:solidFill>
                  <a:schemeClr val="tx1"/>
                </a:solidFill>
                <a:effectLst/>
                <a:latin typeface="+mn-lt"/>
                <a:ea typeface="+mn-ea"/>
                <a:cs typeface="+mn-cs"/>
              </a:rPr>
              <a:t>Tracking number or identification</a:t>
            </a:r>
          </a:p>
          <a:p>
            <a:pPr lvl="2"/>
            <a:r>
              <a:rPr lang="en-US" sz="1200" kern="1200" dirty="0">
                <a:solidFill>
                  <a:schemeClr val="tx1"/>
                </a:solidFill>
                <a:effectLst/>
                <a:latin typeface="+mn-lt"/>
                <a:ea typeface="+mn-ea"/>
                <a:cs typeface="+mn-cs"/>
              </a:rPr>
              <a:t>Type of Grievance</a:t>
            </a:r>
          </a:p>
          <a:p>
            <a:pPr lvl="2"/>
            <a:r>
              <a:rPr lang="en-US" sz="1200" kern="1200" dirty="0">
                <a:solidFill>
                  <a:schemeClr val="tx1"/>
                </a:solidFill>
                <a:effectLst/>
                <a:latin typeface="+mn-lt"/>
                <a:ea typeface="+mn-ea"/>
                <a:cs typeface="+mn-cs"/>
              </a:rPr>
              <a:t>Location/Department</a:t>
            </a:r>
          </a:p>
          <a:p>
            <a:pPr lvl="2"/>
            <a:r>
              <a:rPr lang="en-US" sz="1200" kern="1200" dirty="0">
                <a:solidFill>
                  <a:schemeClr val="tx1"/>
                </a:solidFill>
                <a:effectLst/>
                <a:latin typeface="+mn-lt"/>
                <a:ea typeface="+mn-ea"/>
                <a:cs typeface="+mn-cs"/>
              </a:rPr>
              <a:t>Person assigned to investigate</a:t>
            </a:r>
          </a:p>
          <a:p>
            <a:pPr lvl="2"/>
            <a:r>
              <a:rPr lang="en-US" sz="1200" kern="1200" dirty="0">
                <a:solidFill>
                  <a:schemeClr val="tx1"/>
                </a:solidFill>
                <a:effectLst/>
                <a:latin typeface="+mn-lt"/>
                <a:ea typeface="+mn-ea"/>
                <a:cs typeface="+mn-cs"/>
              </a:rPr>
              <a:t>Date response letter sent</a:t>
            </a:r>
          </a:p>
          <a:p>
            <a:pPr lvl="2"/>
            <a:r>
              <a:rPr lang="en-US" sz="1200" kern="1200" dirty="0">
                <a:solidFill>
                  <a:schemeClr val="tx1"/>
                </a:solidFill>
                <a:effectLst/>
                <a:latin typeface="+mn-lt"/>
                <a:ea typeface="+mn-ea"/>
                <a:cs typeface="+mn-cs"/>
              </a:rPr>
              <a:t>Comments/Actions </a:t>
            </a:r>
          </a:p>
          <a:p>
            <a:pPr lvl="0"/>
            <a:r>
              <a:rPr lang="en-US" sz="1200" kern="1200" dirty="0">
                <a:solidFill>
                  <a:schemeClr val="tx1"/>
                </a:solidFill>
                <a:effectLst/>
                <a:latin typeface="+mn-lt"/>
                <a:ea typeface="+mn-ea"/>
                <a:cs typeface="+mn-cs"/>
              </a:rPr>
              <a:t>QAPI</a:t>
            </a:r>
          </a:p>
          <a:p>
            <a:r>
              <a:rPr lang="en-US" sz="1200" kern="1200" dirty="0">
                <a:solidFill>
                  <a:schemeClr val="tx1"/>
                </a:solidFill>
                <a:effectLst/>
                <a:latin typeface="+mn-lt"/>
                <a:ea typeface="+mn-ea"/>
                <a:cs typeface="+mn-cs"/>
              </a:rPr>
              <a:t>The facility will track, trend and analyze the grievance process and findings for trends, performance gaps and opportunities for individual education, system and systemic improvement.  The facility will incorporate the Grievance/Complaints will be incorporated into the Quality Assurance and Performance Improvement program.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17</a:t>
            </a:fld>
            <a:endParaRPr lang="en-US"/>
          </a:p>
        </p:txBody>
      </p:sp>
    </p:spTree>
    <p:extLst>
      <p:ext uri="{BB962C8B-B14F-4D97-AF65-F5344CB8AC3E}">
        <p14:creationId xmlns:p14="http://schemas.microsoft.com/office/powerpoint/2010/main" val="2442821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with</a:t>
            </a:r>
            <a:r>
              <a:rPr lang="en-US" baseline="0" dirty="0"/>
              <a:t> the group</a:t>
            </a:r>
          </a:p>
          <a:p>
            <a:endParaRPr lang="en-US" baseline="0" dirty="0"/>
          </a:p>
          <a:p>
            <a:r>
              <a:rPr lang="en-US" dirty="0"/>
              <a:t>Understand</a:t>
            </a:r>
            <a:r>
              <a:rPr lang="en-US" baseline="0" dirty="0"/>
              <a:t> – understanding the new regulations and our grievance  policy as well as our residents rights to express their concerns freely and in different ways .  Todays training will walk us through the changes and our roles and responsibilities. </a:t>
            </a:r>
          </a:p>
          <a:p>
            <a:r>
              <a:rPr lang="en-US" baseline="0" dirty="0"/>
              <a:t>Inform – how we will inform our residents and the appropriate individuals of the grievance policy and their rights, inform our Grievance Official, </a:t>
            </a:r>
          </a:p>
          <a:p>
            <a:r>
              <a:rPr lang="en-US" baseline="0" dirty="0"/>
              <a:t>Response and Resolution – we will discuss how we handle grievances and concerns, your roles and responsibilities and actions taken to resolve those concerns </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18</a:t>
            </a:fld>
            <a:endParaRPr lang="en-US"/>
          </a:p>
        </p:txBody>
      </p:sp>
    </p:spTree>
    <p:extLst>
      <p:ext uri="{BB962C8B-B14F-4D97-AF65-F5344CB8AC3E}">
        <p14:creationId xmlns:p14="http://schemas.microsoft.com/office/powerpoint/2010/main" val="2807010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19</a:t>
            </a:fld>
            <a:endParaRPr lang="en-US"/>
          </a:p>
        </p:txBody>
      </p:sp>
    </p:spTree>
    <p:extLst>
      <p:ext uri="{BB962C8B-B14F-4D97-AF65-F5344CB8AC3E}">
        <p14:creationId xmlns:p14="http://schemas.microsoft.com/office/powerpoint/2010/main" val="73049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objectives</a:t>
            </a:r>
            <a:r>
              <a:rPr lang="en-US" baseline="0" dirty="0"/>
              <a:t> of today’s training.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a:t>
            </a:fld>
            <a:endParaRPr lang="en-US"/>
          </a:p>
        </p:txBody>
      </p:sp>
    </p:spTree>
    <p:extLst>
      <p:ext uri="{BB962C8B-B14F-4D97-AF65-F5344CB8AC3E}">
        <p14:creationId xmlns:p14="http://schemas.microsoft.com/office/powerpoint/2010/main" val="3791925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A1A54-E777-4EF1-B51C-A307AA47CB5F}" type="slidenum">
              <a:rPr lang="en-US" smtClean="0"/>
              <a:t>20</a:t>
            </a:fld>
            <a:endParaRPr lang="en-US"/>
          </a:p>
        </p:txBody>
      </p:sp>
    </p:spTree>
    <p:extLst>
      <p:ext uri="{BB962C8B-B14F-4D97-AF65-F5344CB8AC3E}">
        <p14:creationId xmlns:p14="http://schemas.microsoft.com/office/powerpoint/2010/main" val="353231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this education, we will refer to the regulations for the new resident grievance and complaint  process and well as the new role of a Grievance Official.  </a:t>
            </a:r>
            <a:endParaRPr lang="en-US" baseline="0" dirty="0"/>
          </a:p>
          <a:p>
            <a:endParaRPr lang="en-US" dirty="0"/>
          </a:p>
          <a:p>
            <a:r>
              <a:rPr lang="en-US" dirty="0"/>
              <a:t>The regulations:</a:t>
            </a:r>
          </a:p>
          <a:p>
            <a:r>
              <a:rPr lang="en-US" dirty="0"/>
              <a:t>Nursing homes that accept payments from Medicare and Medicaid must meet minimum standards for the</a:t>
            </a:r>
            <a:r>
              <a:rPr lang="en-US" baseline="0" dirty="0"/>
              <a:t> quality of the care and services they provide.  Today’s training will discuss the updated federal regulations related to abuse.  </a:t>
            </a:r>
          </a:p>
          <a:p>
            <a:endParaRPr lang="en-US" baseline="0" dirty="0"/>
          </a:p>
          <a:p>
            <a:r>
              <a:rPr lang="en-US" baseline="0" dirty="0"/>
              <a:t>The federal regulations were rewritten in 2016 for the first time since 1991 – the updates were completed in order to modernize the language and reflect changes that have happened in care, resident populations and quality standards.</a:t>
            </a:r>
          </a:p>
          <a:p>
            <a:endParaRPr lang="en-US" baseline="0" dirty="0"/>
          </a:p>
          <a:p>
            <a:r>
              <a:rPr lang="en-US" baseline="0" dirty="0"/>
              <a:t>The changes are being called the “Mega-Rule” because there are over 700 pages of regulations. There are three phases of implementation: Phase 1 was effective November 28, 2016, phase 2 is effective November 28, 2017 and phase 3 is effective on November 28, 2019.</a:t>
            </a:r>
          </a:p>
          <a:p>
            <a:endParaRPr lang="en-US" baseline="0" dirty="0"/>
          </a:p>
          <a:p>
            <a:r>
              <a:rPr lang="en-US" baseline="0" dirty="0"/>
              <a:t>Today we will review the changes made to the federal regulations about the residents’ visitation rights and access to visitors anytime, any day.  . There are changes in the definitions of some words, new access rights added to the overall visitation policy for our facility.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3</a:t>
            </a:fld>
            <a:endParaRPr lang="en-US"/>
          </a:p>
        </p:txBody>
      </p:sp>
    </p:spTree>
    <p:extLst>
      <p:ext uri="{BB962C8B-B14F-4D97-AF65-F5344CB8AC3E}">
        <p14:creationId xmlns:p14="http://schemas.microsoft.com/office/powerpoint/2010/main" val="354225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regulation</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Review the regulation  </a:t>
            </a:r>
          </a:p>
          <a:p>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4</a:t>
            </a:fld>
            <a:endParaRPr lang="en-US"/>
          </a:p>
        </p:txBody>
      </p:sp>
    </p:spTree>
    <p:extLst>
      <p:ext uri="{BB962C8B-B14F-4D97-AF65-F5344CB8AC3E}">
        <p14:creationId xmlns:p14="http://schemas.microsoft.com/office/powerpoint/2010/main" val="87620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Review the regulation </a:t>
            </a:r>
          </a:p>
          <a:p>
            <a:r>
              <a:rPr lang="en-US" sz="1200" kern="1200" dirty="0">
                <a:solidFill>
                  <a:schemeClr val="tx1"/>
                </a:solidFill>
                <a:effectLst/>
                <a:latin typeface="+mn-lt"/>
                <a:ea typeface="+mn-ea"/>
                <a:cs typeface="+mn-cs"/>
              </a:rPr>
              <a:t>The facility must:  </a:t>
            </a:r>
          </a:p>
          <a:p>
            <a:r>
              <a:rPr lang="en-US" sz="1200" kern="1200" dirty="0">
                <a:solidFill>
                  <a:schemeClr val="tx1"/>
                </a:solidFill>
                <a:effectLst/>
                <a:latin typeface="+mn-lt"/>
                <a:ea typeface="+mn-ea"/>
                <a:cs typeface="+mn-cs"/>
              </a:rPr>
              <a:t>. Establish a grievance policy to ensure prompt resolution of all grievances regarding the residents' rights contained in this paragraph.  Upon request, the provider must give a copy of the grievance policy to the resident.  The grievance policy must include: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Notifying the  resident individually or through postings in prominent locations throughout the facility of the right to file grievances orally (meaning spoken) or in writing; the right to file grievances anonymously; the contact information of the grievance official with whom a grievance can be filed, that is his or her name, business address (mailing and email) and business phone number; a reasonable expected time frame for completing the review of the grievance; the right to obtain a written decision regarding his or her grievance; and the contact information of independent entities with whom grievances may be filed, that is the pertinent State Agency, Quality Improvement Organization, State Survey Agency and State Long-Term Care Ombudsman program or protection and advocacy system</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5</a:t>
            </a:fld>
            <a:endParaRPr lang="en-US"/>
          </a:p>
        </p:txBody>
      </p:sp>
    </p:spTree>
    <p:extLst>
      <p:ext uri="{BB962C8B-B14F-4D97-AF65-F5344CB8AC3E}">
        <p14:creationId xmlns:p14="http://schemas.microsoft.com/office/powerpoint/2010/main" val="323827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Grievance Official – </a:t>
            </a:r>
          </a:p>
          <a:p>
            <a:r>
              <a:rPr lang="en-US" sz="1200" kern="1200" dirty="0">
                <a:solidFill>
                  <a:schemeClr val="tx1"/>
                </a:solidFill>
                <a:effectLst/>
                <a:latin typeface="+mn-lt"/>
                <a:ea typeface="+mn-ea"/>
                <a:cs typeface="+mn-cs"/>
              </a:rPr>
              <a:t>The facility will train and designate an individual who is responsible for:</a:t>
            </a:r>
          </a:p>
          <a:p>
            <a:pPr lvl="1"/>
            <a:r>
              <a:rPr lang="en-US" sz="1200" kern="1200" dirty="0">
                <a:solidFill>
                  <a:schemeClr val="tx1"/>
                </a:solidFill>
                <a:effectLst/>
                <a:latin typeface="+mn-lt"/>
                <a:ea typeface="+mn-ea"/>
                <a:cs typeface="+mn-cs"/>
              </a:rPr>
              <a:t>Overseeing the grievance process in conjunction with facility administration</a:t>
            </a:r>
          </a:p>
          <a:p>
            <a:pPr lvl="1"/>
            <a:r>
              <a:rPr lang="en-US" sz="1200" kern="1200" dirty="0">
                <a:solidFill>
                  <a:schemeClr val="tx1"/>
                </a:solidFill>
                <a:effectLst/>
                <a:latin typeface="+mn-lt"/>
                <a:ea typeface="+mn-ea"/>
                <a:cs typeface="+mn-cs"/>
              </a:rPr>
              <a:t>Receive and track all grievances through to their conclusion</a:t>
            </a:r>
          </a:p>
          <a:p>
            <a:pPr lvl="1"/>
            <a:r>
              <a:rPr lang="en-US" sz="1200" kern="1200" dirty="0">
                <a:solidFill>
                  <a:schemeClr val="tx1"/>
                </a:solidFill>
                <a:effectLst/>
                <a:latin typeface="+mn-lt"/>
                <a:ea typeface="+mn-ea"/>
                <a:cs typeface="+mn-cs"/>
              </a:rPr>
              <a:t>Lead an necessary investigations by the facility</a:t>
            </a:r>
          </a:p>
          <a:p>
            <a:pPr lvl="1"/>
            <a:r>
              <a:rPr lang="en-US" sz="1200" kern="1200" dirty="0">
                <a:solidFill>
                  <a:schemeClr val="tx1"/>
                </a:solidFill>
                <a:effectLst/>
                <a:latin typeface="+mn-lt"/>
                <a:ea typeface="+mn-ea"/>
                <a:cs typeface="+mn-cs"/>
              </a:rPr>
              <a:t>Work with facility staff utilizing root cause analysis processes for resolution of the grievance or concern</a:t>
            </a:r>
          </a:p>
          <a:p>
            <a:pPr lvl="1"/>
            <a:r>
              <a:rPr lang="en-US" sz="1200" kern="1200" dirty="0">
                <a:solidFill>
                  <a:schemeClr val="tx1"/>
                </a:solidFill>
                <a:effectLst/>
                <a:latin typeface="+mn-lt"/>
                <a:ea typeface="+mn-ea"/>
                <a:cs typeface="+mn-cs"/>
              </a:rPr>
              <a:t>Maintain confidentiality of all information associated with grievances</a:t>
            </a:r>
          </a:p>
          <a:p>
            <a:pPr lvl="1"/>
            <a:r>
              <a:rPr lang="en-US" sz="1200" kern="1200" dirty="0">
                <a:solidFill>
                  <a:schemeClr val="tx1"/>
                </a:solidFill>
                <a:effectLst/>
                <a:latin typeface="+mn-lt"/>
                <a:ea typeface="+mn-ea"/>
                <a:cs typeface="+mn-cs"/>
              </a:rPr>
              <a:t> Complete written grievance resolutions/decisions to the resident involved</a:t>
            </a:r>
          </a:p>
          <a:p>
            <a:pPr lvl="1"/>
            <a:r>
              <a:rPr lang="en-US" sz="1200" kern="1200" dirty="0">
                <a:solidFill>
                  <a:schemeClr val="tx1"/>
                </a:solidFill>
                <a:effectLst/>
                <a:latin typeface="+mn-lt"/>
                <a:ea typeface="+mn-ea"/>
                <a:cs typeface="+mn-cs"/>
              </a:rPr>
              <a:t>Coordinate with state and federal agencies as necessary in light of specific allegation</a:t>
            </a:r>
          </a:p>
          <a:p>
            <a:pPr lvl="1"/>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Grievance Officer will maintain a log of all grievances for a period of 3 years including:</a:t>
            </a:r>
          </a:p>
          <a:p>
            <a:pPr lvl="2"/>
            <a:r>
              <a:rPr lang="en-US" sz="1200" kern="1200" dirty="0">
                <a:solidFill>
                  <a:schemeClr val="tx1"/>
                </a:solidFill>
                <a:effectLst/>
                <a:latin typeface="+mn-lt"/>
                <a:ea typeface="+mn-ea"/>
                <a:cs typeface="+mn-cs"/>
              </a:rPr>
              <a:t>Date of the Grievance</a:t>
            </a:r>
          </a:p>
          <a:p>
            <a:pPr lvl="2"/>
            <a:r>
              <a:rPr lang="en-US" sz="1200" kern="1200" dirty="0">
                <a:solidFill>
                  <a:schemeClr val="tx1"/>
                </a:solidFill>
                <a:effectLst/>
                <a:latin typeface="+mn-lt"/>
                <a:ea typeface="+mn-ea"/>
                <a:cs typeface="+mn-cs"/>
              </a:rPr>
              <a:t>Tracking number or identification</a:t>
            </a:r>
          </a:p>
          <a:p>
            <a:pPr lvl="2"/>
            <a:r>
              <a:rPr lang="en-US" sz="1200" kern="1200" dirty="0">
                <a:solidFill>
                  <a:schemeClr val="tx1"/>
                </a:solidFill>
                <a:effectLst/>
                <a:latin typeface="+mn-lt"/>
                <a:ea typeface="+mn-ea"/>
                <a:cs typeface="+mn-cs"/>
              </a:rPr>
              <a:t>Type of Grievance</a:t>
            </a:r>
          </a:p>
          <a:p>
            <a:pPr lvl="2"/>
            <a:r>
              <a:rPr lang="en-US" sz="1200" kern="1200" dirty="0">
                <a:solidFill>
                  <a:schemeClr val="tx1"/>
                </a:solidFill>
                <a:effectLst/>
                <a:latin typeface="+mn-lt"/>
                <a:ea typeface="+mn-ea"/>
                <a:cs typeface="+mn-cs"/>
              </a:rPr>
              <a:t>Location/Department</a:t>
            </a:r>
          </a:p>
          <a:p>
            <a:pPr lvl="2"/>
            <a:r>
              <a:rPr lang="en-US" sz="1200" kern="1200" dirty="0">
                <a:solidFill>
                  <a:schemeClr val="tx1"/>
                </a:solidFill>
                <a:effectLst/>
                <a:latin typeface="+mn-lt"/>
                <a:ea typeface="+mn-ea"/>
                <a:cs typeface="+mn-cs"/>
              </a:rPr>
              <a:t>Person assigned to investigate</a:t>
            </a:r>
          </a:p>
          <a:p>
            <a:pPr lvl="2"/>
            <a:r>
              <a:rPr lang="en-US" sz="1200" kern="1200" dirty="0">
                <a:solidFill>
                  <a:schemeClr val="tx1"/>
                </a:solidFill>
                <a:effectLst/>
                <a:latin typeface="+mn-lt"/>
                <a:ea typeface="+mn-ea"/>
                <a:cs typeface="+mn-cs"/>
              </a:rPr>
              <a:t>Date response letter sent</a:t>
            </a:r>
          </a:p>
          <a:p>
            <a:pPr lvl="2"/>
            <a:r>
              <a:rPr lang="en-US" sz="1200" kern="1200" dirty="0">
                <a:solidFill>
                  <a:schemeClr val="tx1"/>
                </a:solidFill>
                <a:effectLst/>
                <a:latin typeface="+mn-lt"/>
                <a:ea typeface="+mn-ea"/>
                <a:cs typeface="+mn-cs"/>
              </a:rPr>
              <a:t>Comments/Actions </a:t>
            </a:r>
          </a:p>
          <a:p>
            <a:pPr lvl="1"/>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who is</a:t>
            </a:r>
            <a:r>
              <a:rPr lang="en-US" sz="1200" kern="1200" baseline="0" dirty="0">
                <a:solidFill>
                  <a:schemeClr val="tx1"/>
                </a:solidFill>
                <a:effectLst/>
                <a:latin typeface="+mn-lt"/>
                <a:ea typeface="+mn-ea"/>
                <a:cs typeface="+mn-cs"/>
              </a:rPr>
              <a:t> our designated official? </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6</a:t>
            </a:fld>
            <a:endParaRPr lang="en-US"/>
          </a:p>
        </p:txBody>
      </p:sp>
    </p:spTree>
    <p:extLst>
      <p:ext uri="{BB962C8B-B14F-4D97-AF65-F5344CB8AC3E}">
        <p14:creationId xmlns:p14="http://schemas.microsoft.com/office/powerpoint/2010/main" val="87630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response to these updated regulations designing</a:t>
            </a:r>
            <a:r>
              <a:rPr lang="en-US" baseline="0" dirty="0"/>
              <a:t> a policy that incorporates the following steps </a:t>
            </a:r>
            <a:r>
              <a:rPr lang="en-US" dirty="0"/>
              <a:t> includes:</a:t>
            </a:r>
          </a:p>
          <a:p>
            <a:endParaRPr lang="en-US" dirty="0"/>
          </a:p>
          <a:p>
            <a:r>
              <a:rPr lang="en-US" dirty="0"/>
              <a:t>Understand</a:t>
            </a:r>
            <a:r>
              <a:rPr lang="en-US" baseline="0" dirty="0"/>
              <a:t> – understanding the new regulations and our grievance  policy as well as our residents rights to express their concerns freely and in different ways .  Todays training will walk us through the changes and our roles and responsibilities. </a:t>
            </a:r>
          </a:p>
          <a:p>
            <a:r>
              <a:rPr lang="en-US" baseline="0" dirty="0"/>
              <a:t>Inform – how we will inform our residents and the appropriate individuals of the grievance policy and their rights, inform our Grievance Official, </a:t>
            </a:r>
          </a:p>
          <a:p>
            <a:r>
              <a:rPr lang="en-US" baseline="0" dirty="0"/>
              <a:t>Response and Resolution – we will discuss how we handle grievances and concerns, your roles and responsibilities and actions taken to resolve those concerns </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7</a:t>
            </a:fld>
            <a:endParaRPr lang="en-US"/>
          </a:p>
        </p:txBody>
      </p:sp>
    </p:spTree>
    <p:extLst>
      <p:ext uri="{BB962C8B-B14F-4D97-AF65-F5344CB8AC3E}">
        <p14:creationId xmlns:p14="http://schemas.microsoft.com/office/powerpoint/2010/main" val="3710634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 by</a:t>
            </a:r>
            <a:r>
              <a:rPr lang="en-US" baseline="0" dirty="0"/>
              <a:t> resident or resident representative related to </a:t>
            </a:r>
            <a:r>
              <a:rPr lang="en-US" sz="1200" kern="1200" dirty="0">
                <a:solidFill>
                  <a:schemeClr val="tx1"/>
                </a:solidFill>
                <a:effectLst/>
                <a:latin typeface="+mn-lt"/>
                <a:ea typeface="+mn-ea"/>
                <a:cs typeface="+mn-cs"/>
              </a:rPr>
              <a:t>care and</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treatment which has been furnished as well as that which has not been furnished, the behavior of staff and of other residents, and other concerns regarding their LTC facility stay. It</a:t>
            </a:r>
            <a:r>
              <a:rPr lang="en-US" sz="1200" kern="1200" baseline="0" dirty="0">
                <a:solidFill>
                  <a:schemeClr val="tx1"/>
                </a:solidFill>
                <a:effectLst/>
                <a:latin typeface="+mn-lt"/>
                <a:ea typeface="+mn-ea"/>
                <a:cs typeface="+mn-cs"/>
              </a:rPr>
              <a:t> can include complaints related to </a:t>
            </a:r>
            <a:r>
              <a:rPr lang="en-US" sz="1200" kern="1200" dirty="0">
                <a:solidFill>
                  <a:schemeClr val="tx1"/>
                </a:solidFill>
                <a:effectLst/>
                <a:latin typeface="+mn-lt"/>
                <a:ea typeface="+mn-ea"/>
                <a:cs typeface="+mn-cs"/>
              </a:rPr>
              <a:t>e.g., those about treatment, care, management of funds, lost clothing, or violation of rights, </a:t>
            </a:r>
            <a:r>
              <a:rPr lang="en-US" sz="1200" kern="1200" baseline="0" dirty="0">
                <a:solidFill>
                  <a:schemeClr val="tx1"/>
                </a:solidFill>
                <a:effectLst/>
                <a:latin typeface="+mn-lt"/>
                <a:ea typeface="+mn-ea"/>
                <a:cs typeface="+mn-cs"/>
              </a:rPr>
              <a:t>food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Discuss examples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Why is a grievance process necessary </a:t>
            </a:r>
          </a:p>
          <a:p>
            <a:r>
              <a:rPr lang="en-US" sz="1200" kern="1200" baseline="0" dirty="0">
                <a:solidFill>
                  <a:schemeClr val="tx1"/>
                </a:solidFill>
                <a:effectLst/>
                <a:latin typeface="+mn-lt"/>
                <a:ea typeface="+mn-ea"/>
                <a:cs typeface="+mn-cs"/>
              </a:rPr>
              <a:t>It is the right of all of our residents and their representatives to freely express their concerns through a designed process – whether in person, orally, in writing or anonymously.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objective of the grievance policy is to ensure the facility makes prompt efforts to resolve grievances a resident may have.   The intent of the grievance process is to support each resident’s right to voice grievances (e.g., those about treatment, care, management of funds, lost clothing, or violation of rights) and to assure that after receiving a complaint/grievance, the facility actively seeks a resolution and keeps the resident appropriately apprised of its progress toward resolution.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8</a:t>
            </a:fld>
            <a:endParaRPr lang="en-US"/>
          </a:p>
        </p:txBody>
      </p:sp>
    </p:spTree>
    <p:extLst>
      <p:ext uri="{BB962C8B-B14F-4D97-AF65-F5344CB8AC3E}">
        <p14:creationId xmlns:p14="http://schemas.microsoft.com/office/powerpoint/2010/main" val="10013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This is new to our facility</a:t>
            </a:r>
            <a:r>
              <a:rPr lang="en-US" baseline="0" dirty="0"/>
              <a:t> and new in the regulations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Overseeing the grievance process in conjunction with facility administration – discuss who your individual designee</a:t>
            </a:r>
            <a:r>
              <a:rPr lang="en-US" baseline="0" dirty="0"/>
              <a:t> is and how they work together with facility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Receive and track all grievances through to their conclusion – this individual</a:t>
            </a:r>
            <a:r>
              <a:rPr lang="en-US" baseline="0" dirty="0"/>
              <a:t> will receive and coordinate  all grievances/concerns from beginning of the process to the resolution.  They will work with all of us on root </a:t>
            </a:r>
            <a:r>
              <a:rPr lang="en-US" baseline="0" dirty="0" err="1"/>
              <a:t>casue</a:t>
            </a:r>
            <a:r>
              <a:rPr lang="en-US" baseline="0" dirty="0"/>
              <a:t> analysis to determine who, what, how, why and next steps.  They will side by side with the residents throughout the investigation and resolution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9</a:t>
            </a:fld>
            <a:endParaRPr lang="en-US"/>
          </a:p>
        </p:txBody>
      </p:sp>
    </p:spTree>
    <p:extLst>
      <p:ext uri="{BB962C8B-B14F-4D97-AF65-F5344CB8AC3E}">
        <p14:creationId xmlns:p14="http://schemas.microsoft.com/office/powerpoint/2010/main" val="24935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a:t>This document is for general informational purposes only.  </a:t>
            </a:r>
          </a:p>
          <a:p>
            <a:r>
              <a:rPr lang="en-US" dirty="0"/>
              <a:t>It does not represent legal advice nor relied upon as supporting documentation or advice with CMS or other regulatory entities.</a:t>
            </a:r>
          </a:p>
          <a:p>
            <a:r>
              <a:rPr lang="en-US" dirty="0"/>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1/25/2017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1/25/2017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1/25/2017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1/25/2017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1/25/2017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1/25/2017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1/25/2017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1/25/2017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1/25/2017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6B36801-8505-4C0E-A75F-6C61E9D43F90}" type="datetimeFigureOut">
              <a:rPr lang="en-US" smtClean="0">
                <a:solidFill>
                  <a:prstClr val="black"/>
                </a:solidFill>
              </a:rPr>
              <a:pPr/>
              <a:t>1/25/2017</a:t>
            </a:fld>
            <a:endParaRPr lang="en-US"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ms.gov/Medicare/Provider-Enrollment-and-Certification/SurveyCertificationGenInfo/Downloads/Survey-and-Cert-Letter-17-07.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a:bodyPr>
          <a:lstStyle/>
          <a:p>
            <a:r>
              <a:rPr lang="en-US" b="1" dirty="0">
                <a:solidFill>
                  <a:schemeClr val="bg1"/>
                </a:solidFill>
              </a:rPr>
              <a:t>Grievance Policy and Procedure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For </a:t>
            </a:r>
            <a:r>
              <a:rPr lang="en-US" dirty="0" smtClean="0">
                <a:solidFill>
                  <a:schemeClr val="bg1"/>
                </a:solidFill>
                <a:latin typeface="+mj-lt"/>
              </a:rPr>
              <a:t>All </a:t>
            </a:r>
            <a:r>
              <a:rPr lang="en-US" dirty="0">
                <a:solidFill>
                  <a:schemeClr val="bg1"/>
                </a:solidFill>
                <a:latin typeface="+mj-lt"/>
              </a:rPr>
              <a:t>S</a:t>
            </a:r>
            <a:r>
              <a:rPr lang="en-US" dirty="0" smtClean="0">
                <a:solidFill>
                  <a:schemeClr val="bg1"/>
                </a:solidFill>
                <a:latin typeface="+mj-lt"/>
              </a:rPr>
              <a:t>taff</a:t>
            </a:r>
            <a:endParaRPr lang="en-US" dirty="0">
              <a:solidFill>
                <a:schemeClr val="bg1"/>
              </a:solidFill>
              <a:latin typeface="+mj-lt"/>
            </a:endParaRP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152400"/>
            <a:ext cx="8229600" cy="1143000"/>
          </a:xfrm>
        </p:spPr>
        <p:txBody>
          <a:bodyPr/>
          <a:lstStyle/>
          <a:p>
            <a:r>
              <a:rPr lang="en-US" dirty="0"/>
              <a:t>Understand – Grievance Process </a:t>
            </a:r>
          </a:p>
        </p:txBody>
      </p:sp>
      <p:sp>
        <p:nvSpPr>
          <p:cNvPr id="3" name="Content Placeholder 2"/>
          <p:cNvSpPr>
            <a:spLocks noGrp="1"/>
          </p:cNvSpPr>
          <p:nvPr>
            <p:ph idx="1"/>
          </p:nvPr>
        </p:nvSpPr>
        <p:spPr>
          <a:xfrm>
            <a:off x="471948" y="1150374"/>
            <a:ext cx="6081252" cy="4793227"/>
          </a:xfrm>
        </p:spPr>
        <p:txBody>
          <a:bodyPr>
            <a:normAutofit fontScale="92500" lnSpcReduction="10000"/>
          </a:bodyPr>
          <a:lstStyle/>
          <a:p>
            <a:r>
              <a:rPr lang="en-US" sz="3600" dirty="0"/>
              <a:t>Grievance Official </a:t>
            </a:r>
          </a:p>
          <a:p>
            <a:r>
              <a:rPr lang="en-US" dirty="0"/>
              <a:t>The facility will train and designate an individual who is responsible for:</a:t>
            </a:r>
          </a:p>
          <a:p>
            <a:pPr lvl="1"/>
            <a:r>
              <a:rPr lang="en-US" dirty="0"/>
              <a:t>Lead all necessary investigations by the facility</a:t>
            </a:r>
          </a:p>
          <a:p>
            <a:pPr lvl="1"/>
            <a:r>
              <a:rPr lang="en-US" dirty="0"/>
              <a:t>Work with facility staff utilizing root cause analysis processes for resolution of the grievance or concern</a:t>
            </a:r>
          </a:p>
          <a:p>
            <a:pPr lvl="1"/>
            <a:r>
              <a:rPr lang="en-US" dirty="0"/>
              <a:t>Maintain confidentiality of all information associated with grievances</a:t>
            </a:r>
          </a:p>
          <a:p>
            <a:endParaRPr lang="en-US" sz="3400"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2022987"/>
            <a:ext cx="2033016" cy="3048000"/>
          </a:xfrm>
          <a:prstGeom prst="rect">
            <a:avLst/>
          </a:prstGeom>
        </p:spPr>
      </p:pic>
    </p:spTree>
    <p:extLst>
      <p:ext uri="{BB962C8B-B14F-4D97-AF65-F5344CB8AC3E}">
        <p14:creationId xmlns:p14="http://schemas.microsoft.com/office/powerpoint/2010/main" val="211072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152400"/>
            <a:ext cx="8229600" cy="1143000"/>
          </a:xfrm>
        </p:spPr>
        <p:txBody>
          <a:bodyPr/>
          <a:lstStyle/>
          <a:p>
            <a:r>
              <a:rPr lang="en-US" dirty="0"/>
              <a:t>Understand – Grievance Process </a:t>
            </a:r>
          </a:p>
        </p:txBody>
      </p:sp>
      <p:sp>
        <p:nvSpPr>
          <p:cNvPr id="3" name="Content Placeholder 2"/>
          <p:cNvSpPr>
            <a:spLocks noGrp="1"/>
          </p:cNvSpPr>
          <p:nvPr>
            <p:ph idx="1"/>
          </p:nvPr>
        </p:nvSpPr>
        <p:spPr>
          <a:xfrm>
            <a:off x="471948" y="1150374"/>
            <a:ext cx="6081252" cy="4793227"/>
          </a:xfrm>
        </p:spPr>
        <p:txBody>
          <a:bodyPr>
            <a:normAutofit lnSpcReduction="10000"/>
          </a:bodyPr>
          <a:lstStyle/>
          <a:p>
            <a:r>
              <a:rPr lang="en-US" sz="3600" dirty="0"/>
              <a:t>Grievance Official </a:t>
            </a:r>
          </a:p>
          <a:p>
            <a:r>
              <a:rPr lang="en-US" dirty="0"/>
              <a:t>The facility will train and designate an individual who is responsible for:</a:t>
            </a:r>
          </a:p>
          <a:p>
            <a:pPr lvl="1"/>
            <a:r>
              <a:rPr lang="en-US" dirty="0"/>
              <a:t>Complete written grievance resolutions/decisions to the resident involved</a:t>
            </a:r>
          </a:p>
          <a:p>
            <a:pPr lvl="1"/>
            <a:r>
              <a:rPr lang="en-US" dirty="0"/>
              <a:t>Coordinate with state and federal agencies as necessary in light of specific allegation</a:t>
            </a:r>
          </a:p>
          <a:p>
            <a:endParaRPr lang="en-US" sz="3400"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2022987"/>
            <a:ext cx="2033016" cy="3048000"/>
          </a:xfrm>
          <a:prstGeom prst="rect">
            <a:avLst/>
          </a:prstGeom>
        </p:spPr>
      </p:pic>
    </p:spTree>
    <p:extLst>
      <p:ext uri="{BB962C8B-B14F-4D97-AF65-F5344CB8AC3E}">
        <p14:creationId xmlns:p14="http://schemas.microsoft.com/office/powerpoint/2010/main" val="278135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Inform – Residents and Representatives </a:t>
            </a:r>
          </a:p>
        </p:txBody>
      </p:sp>
      <p:sp>
        <p:nvSpPr>
          <p:cNvPr id="3" name="Content Placeholder 2"/>
          <p:cNvSpPr>
            <a:spLocks noGrp="1"/>
          </p:cNvSpPr>
          <p:nvPr>
            <p:ph idx="1"/>
          </p:nvPr>
        </p:nvSpPr>
        <p:spPr>
          <a:xfrm>
            <a:off x="457200" y="1752600"/>
            <a:ext cx="5410200" cy="4373563"/>
          </a:xfrm>
        </p:spPr>
        <p:txBody>
          <a:bodyPr>
            <a:normAutofit/>
          </a:bodyPr>
          <a:lstStyle/>
          <a:p>
            <a:r>
              <a:rPr lang="en-US" dirty="0"/>
              <a:t>Verbally or in writing</a:t>
            </a:r>
          </a:p>
          <a:p>
            <a:r>
              <a:rPr lang="en-US" dirty="0"/>
              <a:t>Included</a:t>
            </a:r>
          </a:p>
          <a:p>
            <a:pPr lvl="1"/>
            <a:r>
              <a:rPr lang="en-US" dirty="0"/>
              <a:t>How</a:t>
            </a:r>
          </a:p>
          <a:p>
            <a:pPr lvl="1"/>
            <a:r>
              <a:rPr lang="en-US" dirty="0"/>
              <a:t>Resident Rights</a:t>
            </a:r>
          </a:p>
          <a:p>
            <a:pPr lvl="1"/>
            <a:r>
              <a:rPr lang="en-US" dirty="0"/>
              <a:t>Contact information of Grievance Official</a:t>
            </a:r>
          </a:p>
          <a:p>
            <a:pPr marL="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1" y="2667000"/>
            <a:ext cx="2971800" cy="1982191"/>
          </a:xfrm>
          <a:prstGeom prst="rect">
            <a:avLst/>
          </a:prstGeom>
        </p:spPr>
      </p:pic>
    </p:spTree>
    <p:extLst>
      <p:ext uri="{BB962C8B-B14F-4D97-AF65-F5344CB8AC3E}">
        <p14:creationId xmlns:p14="http://schemas.microsoft.com/office/powerpoint/2010/main" val="2161080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Inform – Residents and Representatives </a:t>
            </a:r>
          </a:p>
        </p:txBody>
      </p:sp>
      <p:sp>
        <p:nvSpPr>
          <p:cNvPr id="3" name="Content Placeholder 2"/>
          <p:cNvSpPr>
            <a:spLocks noGrp="1"/>
          </p:cNvSpPr>
          <p:nvPr>
            <p:ph idx="1"/>
          </p:nvPr>
        </p:nvSpPr>
        <p:spPr>
          <a:xfrm>
            <a:off x="457200" y="1752600"/>
            <a:ext cx="5410200" cy="4373563"/>
          </a:xfrm>
        </p:spPr>
        <p:txBody>
          <a:bodyPr>
            <a:normAutofit/>
          </a:bodyPr>
          <a:lstStyle/>
          <a:p>
            <a:r>
              <a:rPr lang="en-US" dirty="0"/>
              <a:t>Verbally or in writing</a:t>
            </a:r>
          </a:p>
          <a:p>
            <a:r>
              <a:rPr lang="en-US" dirty="0"/>
              <a:t>Included</a:t>
            </a:r>
          </a:p>
          <a:p>
            <a:pPr lvl="1"/>
            <a:r>
              <a:rPr lang="en-US" dirty="0"/>
              <a:t>Time frame</a:t>
            </a:r>
          </a:p>
          <a:p>
            <a:pPr lvl="1"/>
            <a:r>
              <a:rPr lang="en-US" dirty="0"/>
              <a:t>Written resolution decision</a:t>
            </a:r>
          </a:p>
          <a:p>
            <a:pPr lvl="1"/>
            <a:r>
              <a:rPr lang="en-US" dirty="0"/>
              <a:t>Contact of independent entities </a:t>
            </a:r>
          </a:p>
          <a:p>
            <a:r>
              <a:rPr lang="en-US" dirty="0"/>
              <a:t>Resident Council </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2770187"/>
            <a:ext cx="3505828" cy="2338387"/>
          </a:xfrm>
          <a:prstGeom prst="rect">
            <a:avLst/>
          </a:prstGeom>
        </p:spPr>
      </p:pic>
    </p:spTree>
    <p:extLst>
      <p:ext uri="{BB962C8B-B14F-4D97-AF65-F5344CB8AC3E}">
        <p14:creationId xmlns:p14="http://schemas.microsoft.com/office/powerpoint/2010/main" val="64060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Inform – Grievance</a:t>
            </a:r>
          </a:p>
        </p:txBody>
      </p:sp>
      <p:sp>
        <p:nvSpPr>
          <p:cNvPr id="3" name="Content Placeholder 2"/>
          <p:cNvSpPr>
            <a:spLocks noGrp="1"/>
          </p:cNvSpPr>
          <p:nvPr>
            <p:ph idx="1"/>
          </p:nvPr>
        </p:nvSpPr>
        <p:spPr>
          <a:xfrm>
            <a:off x="914400" y="1600200"/>
            <a:ext cx="6019800" cy="4144963"/>
          </a:xfrm>
        </p:spPr>
        <p:txBody>
          <a:bodyPr>
            <a:normAutofit/>
          </a:bodyPr>
          <a:lstStyle/>
          <a:p>
            <a:r>
              <a:rPr lang="en-US" dirty="0"/>
              <a:t>All Staff</a:t>
            </a:r>
          </a:p>
          <a:p>
            <a:r>
              <a:rPr lang="en-US" dirty="0"/>
              <a:t>Your Role and Responsibility</a:t>
            </a:r>
          </a:p>
          <a:p>
            <a:r>
              <a:rPr lang="en-US" dirty="0"/>
              <a:t>Next Steps </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086" y="3406776"/>
            <a:ext cx="3505828" cy="2338387"/>
          </a:xfrm>
          <a:prstGeom prst="rect">
            <a:avLst/>
          </a:prstGeom>
        </p:spPr>
      </p:pic>
    </p:spTree>
    <p:extLst>
      <p:ext uri="{BB962C8B-B14F-4D97-AF65-F5344CB8AC3E}">
        <p14:creationId xmlns:p14="http://schemas.microsoft.com/office/powerpoint/2010/main" val="2288080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Inform – Grievance Official </a:t>
            </a:r>
          </a:p>
        </p:txBody>
      </p:sp>
      <p:sp>
        <p:nvSpPr>
          <p:cNvPr id="3" name="Content Placeholder 2"/>
          <p:cNvSpPr>
            <a:spLocks noGrp="1"/>
          </p:cNvSpPr>
          <p:nvPr>
            <p:ph idx="1"/>
          </p:nvPr>
        </p:nvSpPr>
        <p:spPr>
          <a:xfrm>
            <a:off x="4191000" y="1600198"/>
            <a:ext cx="4572000" cy="4144963"/>
          </a:xfrm>
        </p:spPr>
        <p:txBody>
          <a:bodyPr>
            <a:normAutofit/>
          </a:bodyPr>
          <a:lstStyle/>
          <a:p>
            <a:r>
              <a:rPr lang="en-US" dirty="0"/>
              <a:t>Orally</a:t>
            </a:r>
          </a:p>
          <a:p>
            <a:r>
              <a:rPr lang="en-US" dirty="0"/>
              <a:t>In Writing </a:t>
            </a:r>
          </a:p>
          <a:p>
            <a:r>
              <a:rPr lang="en-US" dirty="0"/>
              <a:t>Resident Council</a:t>
            </a:r>
          </a:p>
          <a:p>
            <a:r>
              <a:rPr lang="en-US" dirty="0"/>
              <a:t>Forms </a:t>
            </a:r>
          </a:p>
          <a:p>
            <a:r>
              <a:rPr lang="en-US" dirty="0"/>
              <a:t>Location of Postings and Forms </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09600" y="1600198"/>
            <a:ext cx="3007651" cy="3906041"/>
          </a:xfrm>
          <a:prstGeom prst="rect">
            <a:avLst/>
          </a:prstGeom>
        </p:spPr>
      </p:pic>
    </p:spTree>
    <p:extLst>
      <p:ext uri="{BB962C8B-B14F-4D97-AF65-F5344CB8AC3E}">
        <p14:creationId xmlns:p14="http://schemas.microsoft.com/office/powerpoint/2010/main" val="646853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and Resolution </a:t>
            </a:r>
          </a:p>
        </p:txBody>
      </p:sp>
      <p:sp>
        <p:nvSpPr>
          <p:cNvPr id="3" name="Content Placeholder 2"/>
          <p:cNvSpPr>
            <a:spLocks noGrp="1"/>
          </p:cNvSpPr>
          <p:nvPr>
            <p:ph idx="1"/>
          </p:nvPr>
        </p:nvSpPr>
        <p:spPr>
          <a:xfrm>
            <a:off x="457200" y="1600200"/>
            <a:ext cx="4419600" cy="4525963"/>
          </a:xfrm>
        </p:spPr>
        <p:txBody>
          <a:bodyPr/>
          <a:lstStyle/>
          <a:p>
            <a:r>
              <a:rPr lang="en-US" dirty="0"/>
              <a:t>Receive</a:t>
            </a:r>
          </a:p>
          <a:p>
            <a:r>
              <a:rPr lang="en-US" dirty="0"/>
              <a:t>Grievance Official</a:t>
            </a:r>
          </a:p>
          <a:p>
            <a:r>
              <a:rPr lang="en-US" dirty="0"/>
              <a:t>Investigation</a:t>
            </a:r>
          </a:p>
          <a:p>
            <a:r>
              <a:rPr lang="en-US" dirty="0"/>
              <a:t>Immediate Actions</a:t>
            </a:r>
          </a:p>
          <a:p>
            <a:r>
              <a:rPr lang="en-US" dirty="0"/>
              <a:t>Resolution </a:t>
            </a:r>
          </a:p>
          <a:p>
            <a:r>
              <a:rPr lang="en-US" dirty="0"/>
              <a:t>Track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2532" y="2362200"/>
            <a:ext cx="3954318" cy="2609850"/>
          </a:xfrm>
          <a:prstGeom prst="rect">
            <a:avLst/>
          </a:prstGeom>
        </p:spPr>
      </p:pic>
    </p:spTree>
    <p:extLst>
      <p:ext uri="{BB962C8B-B14F-4D97-AF65-F5344CB8AC3E}">
        <p14:creationId xmlns:p14="http://schemas.microsoft.com/office/powerpoint/2010/main" val="136068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a:t>
            </a: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a:t>Interviews</a:t>
            </a:r>
          </a:p>
          <a:p>
            <a:pPr lvl="1"/>
            <a:r>
              <a:rPr lang="en-US" dirty="0"/>
              <a:t>Residents</a:t>
            </a:r>
          </a:p>
          <a:p>
            <a:pPr lvl="1"/>
            <a:r>
              <a:rPr lang="en-US" dirty="0"/>
              <a:t>Staff</a:t>
            </a:r>
          </a:p>
          <a:p>
            <a:r>
              <a:rPr lang="en-US" dirty="0"/>
              <a:t>Resident Council</a:t>
            </a:r>
          </a:p>
          <a:p>
            <a:r>
              <a:rPr lang="en-US" dirty="0"/>
              <a:t>Satisfaction Surveys</a:t>
            </a:r>
          </a:p>
          <a:p>
            <a:r>
              <a:rPr lang="en-US" dirty="0"/>
              <a:t>Problem/Concern Process</a:t>
            </a:r>
          </a:p>
          <a:p>
            <a:r>
              <a:rPr lang="en-US" dirty="0"/>
              <a:t>Observations</a:t>
            </a:r>
          </a:p>
          <a:p>
            <a:r>
              <a:rPr lang="en-US" dirty="0"/>
              <a:t>Trends </a:t>
            </a:r>
          </a:p>
          <a:p>
            <a:r>
              <a:rPr lang="en-US" dirty="0"/>
              <a:t>QAPI</a:t>
            </a:r>
          </a:p>
          <a:p>
            <a:pPr marL="0" indent="0">
              <a:buNone/>
            </a:pPr>
            <a:endParaRPr lang="en-US" dirty="0"/>
          </a:p>
        </p:txBody>
      </p:sp>
      <p:pic>
        <p:nvPicPr>
          <p:cNvPr id="5" name="Picture 4"/>
          <p:cNvPicPr>
            <a:picLocks noChangeAspect="1"/>
          </p:cNvPicPr>
          <p:nvPr/>
        </p:nvPicPr>
        <p:blipFill>
          <a:blip r:embed="rId3"/>
          <a:stretch>
            <a:fillRect/>
          </a:stretch>
        </p:blipFill>
        <p:spPr>
          <a:xfrm>
            <a:off x="5257800" y="1828800"/>
            <a:ext cx="3581400" cy="3505431"/>
          </a:xfrm>
          <a:prstGeom prst="rect">
            <a:avLst/>
          </a:prstGeom>
        </p:spPr>
      </p:pic>
    </p:spTree>
    <p:extLst>
      <p:ext uri="{BB962C8B-B14F-4D97-AF65-F5344CB8AC3E}">
        <p14:creationId xmlns:p14="http://schemas.microsoft.com/office/powerpoint/2010/main" val="226649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a:t>Summary</a:t>
            </a:r>
          </a:p>
        </p:txBody>
      </p:sp>
      <p:sp>
        <p:nvSpPr>
          <p:cNvPr id="3" name="Content Placeholder 2"/>
          <p:cNvSpPr>
            <a:spLocks noGrp="1"/>
          </p:cNvSpPr>
          <p:nvPr>
            <p:ph idx="1"/>
          </p:nvPr>
        </p:nvSpPr>
        <p:spPr>
          <a:xfrm>
            <a:off x="304800" y="1676400"/>
            <a:ext cx="8229600" cy="4525963"/>
          </a:xfrm>
        </p:spPr>
        <p:txBody>
          <a:bodyPr/>
          <a:lstStyle/>
          <a:p>
            <a:r>
              <a:rPr lang="en-US" dirty="0"/>
              <a:t>Understand</a:t>
            </a:r>
          </a:p>
          <a:p>
            <a:r>
              <a:rPr lang="en-US" dirty="0"/>
              <a:t>Inform </a:t>
            </a:r>
          </a:p>
          <a:p>
            <a:r>
              <a:rPr lang="en-US" dirty="0" smtClean="0"/>
              <a:t>Response </a:t>
            </a:r>
            <a:r>
              <a:rPr lang="en-US" dirty="0"/>
              <a:t>and Resolution </a:t>
            </a:r>
          </a:p>
          <a:p>
            <a:r>
              <a:rPr lang="en-US" dirty="0"/>
              <a:t>Monitor</a:t>
            </a:r>
          </a:p>
          <a:p>
            <a:endParaRPr lang="en-US" dirty="0"/>
          </a:p>
        </p:txBody>
      </p:sp>
      <p:pic>
        <p:nvPicPr>
          <p:cNvPr id="6" name="Picture 5"/>
          <p:cNvPicPr>
            <a:picLocks noChangeAspect="1"/>
          </p:cNvPicPr>
          <p:nvPr/>
        </p:nvPicPr>
        <p:blipFill>
          <a:blip r:embed="rId3"/>
          <a:stretch>
            <a:fillRect/>
          </a:stretch>
        </p:blipFill>
        <p:spPr>
          <a:xfrm>
            <a:off x="5105400" y="1477109"/>
            <a:ext cx="3629025" cy="3552046"/>
          </a:xfrm>
          <a:prstGeom prst="rect">
            <a:avLst/>
          </a:prstGeom>
        </p:spPr>
      </p:pic>
    </p:spTree>
    <p:extLst>
      <p:ext uri="{BB962C8B-B14F-4D97-AF65-F5344CB8AC3E}">
        <p14:creationId xmlns:p14="http://schemas.microsoft.com/office/powerpoint/2010/main" val="2226434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457200" y="3124200"/>
            <a:ext cx="8229600" cy="3459163"/>
          </a:xfrm>
        </p:spPr>
        <p:txBody>
          <a:bodyPr>
            <a:normAutofit/>
          </a:bodyPr>
          <a:lstStyle/>
          <a:p>
            <a:pPr marL="0" indent="0">
              <a:buNone/>
            </a:pPr>
            <a:r>
              <a:rPr lang="en-US" sz="2400" dirty="0"/>
              <a:t>Resources:</a:t>
            </a:r>
          </a:p>
          <a:p>
            <a:pPr marL="0" indent="0">
              <a:buNone/>
            </a:pPr>
            <a:endParaRPr lang="en-US" sz="2400" dirty="0"/>
          </a:p>
          <a:p>
            <a:pPr marL="0" indent="0">
              <a:buNone/>
            </a:pPr>
            <a:r>
              <a:rPr lang="en-US" sz="2400" dirty="0"/>
              <a:t>"SOM - Appendix PP." </a:t>
            </a:r>
            <a:r>
              <a:rPr lang="en-US" sz="2400" i="1" dirty="0"/>
              <a:t>SOM - Appendix PP</a:t>
            </a:r>
            <a:r>
              <a:rPr lang="en-US" sz="2400" dirty="0"/>
              <a:t>. CMS, </a:t>
            </a:r>
            <a:r>
              <a:rPr lang="en-US" sz="2400" dirty="0" err="1"/>
              <a:t>n.d.</a:t>
            </a:r>
            <a:r>
              <a:rPr lang="en-US" sz="2400" dirty="0"/>
              <a:t> Web. </a:t>
            </a:r>
            <a:r>
              <a:rPr lang="en-US" sz="2400" dirty="0">
                <a:hlinkClick r:id="rId3"/>
              </a:rPr>
              <a:t>https://www.cms.gov/Medicare/Provider-Enrollment-and-Certification/SurveyCertificationGenInfo/Downloads/Survey-and-Cert-Letter-17-07.pdf</a:t>
            </a:r>
            <a:r>
              <a:rPr lang="en-US" sz="2400" dirty="0"/>
              <a:t> </a:t>
            </a:r>
          </a:p>
        </p:txBody>
      </p:sp>
    </p:spTree>
    <p:extLst>
      <p:ext uri="{BB962C8B-B14F-4D97-AF65-F5344CB8AC3E}">
        <p14:creationId xmlns:p14="http://schemas.microsoft.com/office/powerpoint/2010/main" val="14658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Grievance Policy</a:t>
            </a:r>
          </a:p>
        </p:txBody>
      </p:sp>
      <p:sp>
        <p:nvSpPr>
          <p:cNvPr id="3" name="Content Placeholder 2"/>
          <p:cNvSpPr>
            <a:spLocks noGrp="1"/>
          </p:cNvSpPr>
          <p:nvPr>
            <p:ph idx="1"/>
          </p:nvPr>
        </p:nvSpPr>
        <p:spPr/>
        <p:txBody>
          <a:bodyPr/>
          <a:lstStyle/>
          <a:p>
            <a:pPr marL="0" indent="0">
              <a:buNone/>
            </a:pPr>
            <a:r>
              <a:rPr lang="en-US" dirty="0" smtClean="0"/>
              <a:t>Objectives:</a:t>
            </a:r>
            <a:endParaRPr lang="en-US" dirty="0"/>
          </a:p>
          <a:p>
            <a:r>
              <a:rPr lang="en-US" dirty="0"/>
              <a:t>Obtain a basic understanding of the new changes to the facility Grievance Policy </a:t>
            </a:r>
          </a:p>
          <a:p>
            <a:r>
              <a:rPr lang="en-US" dirty="0"/>
              <a:t>Understand the role and responsibilities of the facility Grievance Official </a:t>
            </a:r>
          </a:p>
          <a:p>
            <a:pPr marL="0" indent="0">
              <a:buNone/>
            </a:pPr>
            <a:endParaRPr lang="en-US"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84542"/>
            <a:ext cx="7886700" cy="4351338"/>
          </a:xfrm>
        </p:spPr>
        <p:txBody>
          <a:bodyPr/>
          <a:lstStyle/>
          <a:p>
            <a:pPr marL="0" indent="0" algn="ctr">
              <a:spcBef>
                <a:spcPts val="2400"/>
              </a:spcBef>
              <a:buNone/>
            </a:pPr>
            <a:endParaRPr lang="en-US" sz="4800" b="1" cap="small" dirty="0" smtClean="0">
              <a:ea typeface="Verdana" panose="020B0604030504040204" pitchFamily="34" charset="0"/>
              <a:cs typeface="Verdana" panose="020B0604030504040204" pitchFamily="34" charset="0"/>
            </a:endParaRPr>
          </a:p>
          <a:p>
            <a:pPr marL="0" indent="0" algn="ctr">
              <a:spcBef>
                <a:spcPts val="2400"/>
              </a:spcBef>
              <a:buNone/>
            </a:pPr>
            <a:r>
              <a:rPr lang="en-US" sz="4800" b="1" cap="small" smtClean="0">
                <a:ea typeface="Verdana" panose="020B0604030504040204" pitchFamily="34" charset="0"/>
                <a:cs typeface="Verdana" panose="020B0604030504040204" pitchFamily="34" charset="0"/>
              </a:rPr>
              <a:t>Thank </a:t>
            </a:r>
            <a:r>
              <a:rPr lang="en-US" sz="4800" b="1" cap="small" dirty="0">
                <a:ea typeface="Verdana" panose="020B0604030504040204" pitchFamily="34" charset="0"/>
                <a:cs typeface="Verdana" panose="020B0604030504040204" pitchFamily="34" charset="0"/>
              </a:rPr>
              <a:t>you for participating in this education session!</a:t>
            </a:r>
          </a:p>
          <a:p>
            <a:endParaRPr lang="en-US" dirty="0"/>
          </a:p>
        </p:txBody>
      </p:sp>
    </p:spTree>
    <p:extLst>
      <p:ext uri="{BB962C8B-B14F-4D97-AF65-F5344CB8AC3E}">
        <p14:creationId xmlns:p14="http://schemas.microsoft.com/office/powerpoint/2010/main" val="262888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The nursing home Requirements of Participation (RoP) are the regulations that set minimum standards for nursing homes.</a:t>
            </a:r>
          </a:p>
          <a:p>
            <a:r>
              <a:rPr lang="en-US" dirty="0"/>
              <a:t>The RoP were rewritten in October </a:t>
            </a:r>
            <a:r>
              <a:rPr lang="en-US" dirty="0" smtClean="0"/>
              <a:t>2016.</a:t>
            </a:r>
            <a:endParaRPr lang="en-US" dirty="0"/>
          </a:p>
          <a:p>
            <a:r>
              <a:rPr lang="en-US" dirty="0"/>
              <a:t>The changes in regulations go into effect over the next three years, in phases.</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9500" y="4859338"/>
            <a:ext cx="1905000" cy="1266825"/>
          </a:xfrm>
          <a:prstGeom prst="rect">
            <a:avLst/>
          </a:prstGeom>
        </p:spPr>
      </p:pic>
    </p:spTree>
    <p:extLst>
      <p:ext uri="{BB962C8B-B14F-4D97-AF65-F5344CB8AC3E}">
        <p14:creationId xmlns:p14="http://schemas.microsoft.com/office/powerpoint/2010/main" val="194309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a:xfrm>
            <a:off x="457200" y="1312862"/>
            <a:ext cx="6781800" cy="4935538"/>
          </a:xfrm>
        </p:spPr>
        <p:txBody>
          <a:bodyPr>
            <a:normAutofit/>
          </a:bodyPr>
          <a:lstStyle/>
          <a:p>
            <a:r>
              <a:rPr lang="en-US" b="1" dirty="0"/>
              <a:t>§ 483.10(j) Grievances</a:t>
            </a:r>
            <a:endParaRPr lang="en-US" dirty="0"/>
          </a:p>
          <a:p>
            <a:pPr marL="0" indent="0">
              <a:buNone/>
            </a:pPr>
            <a:r>
              <a:rPr lang="en-US" sz="2600" dirty="0"/>
              <a:t>The resident has the right to voice grievances to the facility or other agency or entity that hears grievances without discrimination or reprisal and without fear of discrimination or reprisal.  </a:t>
            </a:r>
          </a:p>
          <a:p>
            <a:pPr marL="0" indent="0">
              <a:buNone/>
            </a:pPr>
            <a:r>
              <a:rPr lang="en-US" sz="2600" dirty="0"/>
              <a:t>Such grievances include those with respect to care and treatment which has been furnished as well as that which has not been furnished, the behavior of staff and of other residents; and other concerns regarding their LTC facility stay.</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4953000"/>
            <a:ext cx="1562100" cy="1038797"/>
          </a:xfrm>
          <a:prstGeom prst="rect">
            <a:avLst/>
          </a:prstGeom>
        </p:spPr>
      </p:pic>
    </p:spTree>
    <p:extLst>
      <p:ext uri="{BB962C8B-B14F-4D97-AF65-F5344CB8AC3E}">
        <p14:creationId xmlns:p14="http://schemas.microsoft.com/office/powerpoint/2010/main" val="211677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a:xfrm>
            <a:off x="457200" y="1312862"/>
            <a:ext cx="6781800" cy="4935538"/>
          </a:xfrm>
        </p:spPr>
        <p:txBody>
          <a:bodyPr>
            <a:normAutofit/>
          </a:bodyPr>
          <a:lstStyle/>
          <a:p>
            <a:r>
              <a:rPr lang="en-US" dirty="0"/>
              <a:t>Make information available on how to file a grievance or complaint available to the resident</a:t>
            </a:r>
          </a:p>
          <a:p>
            <a:r>
              <a:rPr lang="en-US" dirty="0"/>
              <a:t>Postings </a:t>
            </a:r>
          </a:p>
          <a:p>
            <a:r>
              <a:rPr lang="en-US" dirty="0"/>
              <a:t>File in person, in writing and anonymous</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7450" y="4267200"/>
            <a:ext cx="1943100" cy="1292162"/>
          </a:xfrm>
          <a:prstGeom prst="rect">
            <a:avLst/>
          </a:prstGeom>
        </p:spPr>
      </p:pic>
    </p:spTree>
    <p:extLst>
      <p:ext uri="{BB962C8B-B14F-4D97-AF65-F5344CB8AC3E}">
        <p14:creationId xmlns:p14="http://schemas.microsoft.com/office/powerpoint/2010/main" val="182942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a:xfrm>
            <a:off x="914400" y="1600200"/>
            <a:ext cx="6781800" cy="4495800"/>
          </a:xfrm>
        </p:spPr>
        <p:txBody>
          <a:bodyPr>
            <a:normAutofit fontScale="92500" lnSpcReduction="20000"/>
          </a:bodyPr>
          <a:lstStyle/>
          <a:p>
            <a:r>
              <a:rPr lang="en-US" dirty="0"/>
              <a:t>Grievance Official</a:t>
            </a:r>
          </a:p>
          <a:p>
            <a:r>
              <a:rPr lang="en-US" dirty="0"/>
              <a:t>Roles and Responsibilities</a:t>
            </a:r>
          </a:p>
          <a:p>
            <a:pPr lvl="1"/>
            <a:r>
              <a:rPr lang="en-US" dirty="0"/>
              <a:t>Oversee</a:t>
            </a:r>
          </a:p>
          <a:p>
            <a:pPr lvl="1"/>
            <a:r>
              <a:rPr lang="en-US" dirty="0"/>
              <a:t>Intake</a:t>
            </a:r>
          </a:p>
          <a:p>
            <a:pPr lvl="1"/>
            <a:r>
              <a:rPr lang="en-US" dirty="0"/>
              <a:t>Investigate</a:t>
            </a:r>
          </a:p>
          <a:p>
            <a:pPr lvl="1"/>
            <a:r>
              <a:rPr lang="en-US" dirty="0"/>
              <a:t>Response</a:t>
            </a:r>
          </a:p>
          <a:p>
            <a:pPr lvl="1"/>
            <a:r>
              <a:rPr lang="en-US" dirty="0"/>
              <a:t>Resolution</a:t>
            </a:r>
          </a:p>
          <a:p>
            <a:pPr lvl="1"/>
            <a:r>
              <a:rPr lang="en-US" dirty="0"/>
              <a:t>Track </a:t>
            </a:r>
          </a:p>
          <a:p>
            <a:pPr lvl="1"/>
            <a:endParaRPr lang="en-US" dirty="0"/>
          </a:p>
          <a:p>
            <a:r>
              <a:rPr lang="en-US" dirty="0"/>
              <a:t>Who?  </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3124200"/>
            <a:ext cx="2177142" cy="1447800"/>
          </a:xfrm>
          <a:prstGeom prst="rect">
            <a:avLst/>
          </a:prstGeom>
        </p:spPr>
      </p:pic>
    </p:spTree>
    <p:extLst>
      <p:ext uri="{BB962C8B-B14F-4D97-AF65-F5344CB8AC3E}">
        <p14:creationId xmlns:p14="http://schemas.microsoft.com/office/powerpoint/2010/main" val="159797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a:t>Facility Response</a:t>
            </a:r>
          </a:p>
        </p:txBody>
      </p:sp>
      <p:sp>
        <p:nvSpPr>
          <p:cNvPr id="3" name="Content Placeholder 2"/>
          <p:cNvSpPr>
            <a:spLocks noGrp="1"/>
          </p:cNvSpPr>
          <p:nvPr>
            <p:ph idx="1"/>
          </p:nvPr>
        </p:nvSpPr>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extLst>
              <p:ext uri="{D42A27DB-BD31-4B8C-83A1-F6EECF244321}">
                <p14:modId xmlns:p14="http://schemas.microsoft.com/office/powerpoint/2010/main" val="3836908830"/>
              </p:ext>
            </p:extLst>
          </p:nvPr>
        </p:nvGraphicFramePr>
        <p:xfrm>
          <a:off x="3581399"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34000" y="2590800"/>
            <a:ext cx="1901202" cy="1953598"/>
          </a:xfrm>
          <a:prstGeom prst="rect">
            <a:avLst/>
          </a:prstGeom>
        </p:spPr>
      </p:pic>
    </p:spTree>
    <p:extLst>
      <p:ext uri="{BB962C8B-B14F-4D97-AF65-F5344CB8AC3E}">
        <p14:creationId xmlns:p14="http://schemas.microsoft.com/office/powerpoint/2010/main" val="4224147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7374"/>
            <a:ext cx="8229600" cy="1143000"/>
          </a:xfrm>
        </p:spPr>
        <p:txBody>
          <a:bodyPr/>
          <a:lstStyle/>
          <a:p>
            <a:r>
              <a:rPr lang="en-US" dirty="0"/>
              <a:t>Understand – Grievance Process </a:t>
            </a:r>
          </a:p>
        </p:txBody>
      </p:sp>
      <p:sp>
        <p:nvSpPr>
          <p:cNvPr id="3" name="Content Placeholder 2"/>
          <p:cNvSpPr>
            <a:spLocks noGrp="1"/>
          </p:cNvSpPr>
          <p:nvPr>
            <p:ph idx="1"/>
          </p:nvPr>
        </p:nvSpPr>
        <p:spPr>
          <a:xfrm>
            <a:off x="471947" y="1524000"/>
            <a:ext cx="8091027" cy="4419601"/>
          </a:xfrm>
        </p:spPr>
        <p:txBody>
          <a:bodyPr>
            <a:normAutofit/>
          </a:bodyPr>
          <a:lstStyle/>
          <a:p>
            <a:r>
              <a:rPr lang="en-US" sz="3600" dirty="0"/>
              <a:t>What is a grievance or concern?</a:t>
            </a:r>
          </a:p>
          <a:p>
            <a:r>
              <a:rPr lang="en-US" sz="3600" dirty="0"/>
              <a:t>Why do we need a grievance process?  </a:t>
            </a:r>
            <a:endParaRPr lang="en-US" sz="3400" dirty="0"/>
          </a:p>
          <a:p>
            <a:pPr marL="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3124200"/>
            <a:ext cx="4695092" cy="2817055"/>
          </a:xfrm>
          <a:prstGeom prst="rect">
            <a:avLst/>
          </a:prstGeom>
        </p:spPr>
      </p:pic>
    </p:spTree>
    <p:extLst>
      <p:ext uri="{BB962C8B-B14F-4D97-AF65-F5344CB8AC3E}">
        <p14:creationId xmlns:p14="http://schemas.microsoft.com/office/powerpoint/2010/main" val="3445868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152400"/>
            <a:ext cx="8229600" cy="1143000"/>
          </a:xfrm>
        </p:spPr>
        <p:txBody>
          <a:bodyPr/>
          <a:lstStyle/>
          <a:p>
            <a:r>
              <a:rPr lang="en-US" dirty="0"/>
              <a:t>Understand – Grievance Process </a:t>
            </a:r>
          </a:p>
        </p:txBody>
      </p:sp>
      <p:sp>
        <p:nvSpPr>
          <p:cNvPr id="3" name="Content Placeholder 2"/>
          <p:cNvSpPr>
            <a:spLocks noGrp="1"/>
          </p:cNvSpPr>
          <p:nvPr>
            <p:ph idx="1"/>
          </p:nvPr>
        </p:nvSpPr>
        <p:spPr>
          <a:xfrm>
            <a:off x="471948" y="1150374"/>
            <a:ext cx="6081252" cy="4793227"/>
          </a:xfrm>
        </p:spPr>
        <p:txBody>
          <a:bodyPr>
            <a:normAutofit/>
          </a:bodyPr>
          <a:lstStyle/>
          <a:p>
            <a:r>
              <a:rPr lang="en-US" sz="3600" dirty="0"/>
              <a:t>Grievance Official </a:t>
            </a:r>
          </a:p>
          <a:p>
            <a:r>
              <a:rPr lang="en-US" dirty="0"/>
              <a:t>The facility will train and designate an individual who is responsible for:</a:t>
            </a:r>
          </a:p>
          <a:p>
            <a:pPr lvl="1"/>
            <a:r>
              <a:rPr lang="en-US" dirty="0"/>
              <a:t>Overseeing the grievance process in conjunction with facility administration</a:t>
            </a:r>
          </a:p>
          <a:p>
            <a:pPr lvl="1"/>
            <a:r>
              <a:rPr lang="en-US" dirty="0"/>
              <a:t>Receive and track all grievances through to their conclusion</a:t>
            </a:r>
          </a:p>
          <a:p>
            <a:endParaRPr lang="en-US" sz="3400"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2022987"/>
            <a:ext cx="2033016" cy="3048000"/>
          </a:xfrm>
          <a:prstGeom prst="rect">
            <a:avLst/>
          </a:prstGeom>
        </p:spPr>
      </p:pic>
    </p:spTree>
    <p:extLst>
      <p:ext uri="{BB962C8B-B14F-4D97-AF65-F5344CB8AC3E}">
        <p14:creationId xmlns:p14="http://schemas.microsoft.com/office/powerpoint/2010/main" val="175102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1122</TotalTime>
  <Words>2402</Words>
  <Application>Microsoft Office PowerPoint</Application>
  <PresentationFormat>On-screen Show (4:3)</PresentationFormat>
  <Paragraphs>283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Verdana</vt:lpstr>
      <vt:lpstr>1_2012LeadingAge_gray2PPT</vt:lpstr>
      <vt:lpstr>Grievance Policy and Procedure </vt:lpstr>
      <vt:lpstr>Grievance Policy</vt:lpstr>
      <vt:lpstr>Introduction</vt:lpstr>
      <vt:lpstr>Overview of the Regulation</vt:lpstr>
      <vt:lpstr>Overview of the Regulation</vt:lpstr>
      <vt:lpstr>Overview of the Regulation</vt:lpstr>
      <vt:lpstr>Facility Response</vt:lpstr>
      <vt:lpstr>Understand – Grievance Process </vt:lpstr>
      <vt:lpstr>Understand – Grievance Process </vt:lpstr>
      <vt:lpstr>Understand – Grievance Process </vt:lpstr>
      <vt:lpstr>Understand – Grievance Process </vt:lpstr>
      <vt:lpstr>Inform – Residents and Representatives </vt:lpstr>
      <vt:lpstr>Inform – Residents and Representatives </vt:lpstr>
      <vt:lpstr>Inform – Grievance</vt:lpstr>
      <vt:lpstr>Inform – Grievance Official </vt:lpstr>
      <vt:lpstr>Response and Resolution </vt:lpstr>
      <vt:lpstr>Monitor </vt:lpstr>
      <vt:lpstr>Summary</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130</cp:revision>
  <dcterms:created xsi:type="dcterms:W3CDTF">2012-09-27T17:39:50Z</dcterms:created>
  <dcterms:modified xsi:type="dcterms:W3CDTF">2017-01-25T21:43:13Z</dcterms:modified>
  <cp:contentStatus/>
</cp:coreProperties>
</file>