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0"/>
  </p:notesMasterIdLst>
  <p:handoutMasterIdLst>
    <p:handoutMasterId r:id="rId31"/>
  </p:handoutMasterIdLst>
  <p:sldIdLst>
    <p:sldId id="276" r:id="rId2"/>
    <p:sldId id="300" r:id="rId3"/>
    <p:sldId id="301" r:id="rId4"/>
    <p:sldId id="321" r:id="rId5"/>
    <p:sldId id="302" r:id="rId6"/>
    <p:sldId id="314" r:id="rId7"/>
    <p:sldId id="316" r:id="rId8"/>
    <p:sldId id="322" r:id="rId9"/>
    <p:sldId id="323" r:id="rId10"/>
    <p:sldId id="315" r:id="rId11"/>
    <p:sldId id="309" r:id="rId12"/>
    <p:sldId id="324" r:id="rId13"/>
    <p:sldId id="325" r:id="rId14"/>
    <p:sldId id="329" r:id="rId15"/>
    <p:sldId id="330" r:id="rId16"/>
    <p:sldId id="303" r:id="rId17"/>
    <p:sldId id="307" r:id="rId18"/>
    <p:sldId id="318" r:id="rId19"/>
    <p:sldId id="319" r:id="rId20"/>
    <p:sldId id="328" r:id="rId21"/>
    <p:sldId id="320" r:id="rId22"/>
    <p:sldId id="326" r:id="rId23"/>
    <p:sldId id="327" r:id="rId24"/>
    <p:sldId id="304" r:id="rId25"/>
    <p:sldId id="311" r:id="rId26"/>
    <p:sldId id="312" r:id="rId27"/>
    <p:sldId id="306" r:id="rId28"/>
    <p:sldId id="31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56502" autoAdjust="0"/>
  </p:normalViewPr>
  <p:slideViewPr>
    <p:cSldViewPr>
      <p:cViewPr varScale="1">
        <p:scale>
          <a:sx n="51" d="100"/>
          <a:sy n="51" d="100"/>
        </p:scale>
        <p:origin x="18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FEAEDDCB-069D-4C53-B611-89EFDF3272D6}" srcId="{FCC2D5A2-2648-441D-886E-FBFCFEE2564D}" destId="{C9D7C41B-2458-4E10-B0CD-B096FE381CD0}" srcOrd="0" destOrd="0" parTransId="{0A0C60C5-C706-48B9-995E-A488798C9F2E}" sibTransId="{2A8DDC20-F70F-473B-9F8E-AB194C4E21A2}"/>
    <dgm:cxn modelId="{52190B54-3B6C-41E2-B7E2-7B40DF4BAFD8}" type="presOf" srcId="{9F150001-DB0C-406F-9A3F-57A28CE6770D}" destId="{695AD7B6-8693-49C8-A6A3-10FA9D26045F}" srcOrd="0" destOrd="0" presId="urn:microsoft.com/office/officeart/2005/8/layout/cycle1"/>
    <dgm:cxn modelId="{5D111555-CE41-41EF-9B3C-2EC75DB9AFDA}" type="presOf" srcId="{5BDBC498-A2B6-4254-BE47-090F0729E8F8}" destId="{43764AAE-3CB5-427D-8D34-9BEF7F699D17}" srcOrd="0" destOrd="0" presId="urn:microsoft.com/office/officeart/2005/8/layout/cycle1"/>
    <dgm:cxn modelId="{CCB81922-20DE-4A73-B667-7B019CBED8EC}" type="presOf" srcId="{397A921E-02C0-4A34-B61F-E808010A8BE2}" destId="{C4A1B6D8-E1A9-4E5D-88B2-67D5CA1BF43E}" srcOrd="0" destOrd="0" presId="urn:microsoft.com/office/officeart/2005/8/layout/cycle1"/>
    <dgm:cxn modelId="{D2B69E6C-74B3-482E-B363-B2455864A7CB}" type="presOf" srcId="{8B2557B0-EA9E-4044-8F24-7BD0DD1CDA47}" destId="{D15EFBE0-5E71-43D6-8BEF-A4E514CD43F5}" srcOrd="0" destOrd="0" presId="urn:microsoft.com/office/officeart/2005/8/layout/cycle1"/>
    <dgm:cxn modelId="{8002C93C-5ECC-4BD6-B3F9-119D2D07A505}" type="presOf" srcId="{14EB3EA9-D4F0-4B47-AB62-EABAD72DFE4A}" destId="{23011174-8D9A-4182-86C8-1DF75B59DE28}"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6F87C2AD-5B02-41D8-8EE4-39A59B1BA48C}" srcId="{FCC2D5A2-2648-441D-886E-FBFCFEE2564D}" destId="{14EB3EA9-D4F0-4B47-AB62-EABAD72DFE4A}" srcOrd="2" destOrd="0" parTransId="{D5EF5B8F-E2B2-4EAB-8B7E-E5357546671C}" sibTransId="{397A921E-02C0-4A34-B61F-E808010A8BE2}"/>
    <dgm:cxn modelId="{1FCF5187-5B60-47BB-BA26-BF0E4070F2BE}" type="presOf" srcId="{C9D7C41B-2458-4E10-B0CD-B096FE381CD0}" destId="{203CF8CD-E385-4216-A519-06CD9D747BE6}" srcOrd="0" destOrd="0" presId="urn:microsoft.com/office/officeart/2005/8/layout/cycle1"/>
    <dgm:cxn modelId="{1EAEE478-E101-44A7-9B14-FAA0BE39B38B}" type="presOf" srcId="{0373D090-4C6D-4D20-A0CD-5842F2A3B967}" destId="{DB3C95C6-132D-4D03-916C-6A2E15EDBC75}" srcOrd="0" destOrd="0" presId="urn:microsoft.com/office/officeart/2005/8/layout/cycle1"/>
    <dgm:cxn modelId="{A0FC0312-B40C-45F1-908B-2E4FC859F997}" type="presOf" srcId="{FCC2D5A2-2648-441D-886E-FBFCFEE2564D}" destId="{7AD44568-F12E-4516-A34B-218396103CE2}" srcOrd="0" destOrd="0" presId="urn:microsoft.com/office/officeart/2005/8/layout/cycle1"/>
    <dgm:cxn modelId="{A8E0B17E-9BA0-485C-94B0-8A695C632ACC}" type="presOf" srcId="{2A8DDC20-F70F-473B-9F8E-AB194C4E21A2}" destId="{E4E99182-7810-485D-847B-84AC2032BE89}" srcOrd="0" destOrd="0" presId="urn:microsoft.com/office/officeart/2005/8/layout/cycle1"/>
    <dgm:cxn modelId="{5D91D1C3-2414-4CCA-A34C-592CF98B02C1}" srcId="{FCC2D5A2-2648-441D-886E-FBFCFEE2564D}" destId="{5BDBC498-A2B6-4254-BE47-090F0729E8F8}" srcOrd="3" destOrd="0" parTransId="{ADFEF54D-244D-461E-B730-89ECCA20F6B0}" sibTransId="{8B2557B0-EA9E-4044-8F24-7BD0DD1CDA47}"/>
    <dgm:cxn modelId="{F80960A4-4ED9-47FA-A1FF-B666B57289E8}" type="presParOf" srcId="{7AD44568-F12E-4516-A34B-218396103CE2}" destId="{BEBF08FB-385A-43D8-B420-64A3AAAD7358}" srcOrd="0" destOrd="0" presId="urn:microsoft.com/office/officeart/2005/8/layout/cycle1"/>
    <dgm:cxn modelId="{133803CC-D0FA-4BCD-A997-0DEEB39978BB}" type="presParOf" srcId="{7AD44568-F12E-4516-A34B-218396103CE2}" destId="{203CF8CD-E385-4216-A519-06CD9D747BE6}" srcOrd="1" destOrd="0" presId="urn:microsoft.com/office/officeart/2005/8/layout/cycle1"/>
    <dgm:cxn modelId="{690D3E38-273F-4170-B692-195FC6F2F8F0}" type="presParOf" srcId="{7AD44568-F12E-4516-A34B-218396103CE2}" destId="{E4E99182-7810-485D-847B-84AC2032BE89}" srcOrd="2" destOrd="0" presId="urn:microsoft.com/office/officeart/2005/8/layout/cycle1"/>
    <dgm:cxn modelId="{E509181D-C372-4521-B5B6-526B66757116}" type="presParOf" srcId="{7AD44568-F12E-4516-A34B-218396103CE2}" destId="{1E78247B-BCC3-4CDE-AF1F-AAF325037514}" srcOrd="3" destOrd="0" presId="urn:microsoft.com/office/officeart/2005/8/layout/cycle1"/>
    <dgm:cxn modelId="{D4AF7F89-BE8A-49E1-A5B0-0AC31D4621F2}" type="presParOf" srcId="{7AD44568-F12E-4516-A34B-218396103CE2}" destId="{DB3C95C6-132D-4D03-916C-6A2E15EDBC75}" srcOrd="4" destOrd="0" presId="urn:microsoft.com/office/officeart/2005/8/layout/cycle1"/>
    <dgm:cxn modelId="{1CC7FAC0-0FBC-491F-8F19-FD243A6637B3}" type="presParOf" srcId="{7AD44568-F12E-4516-A34B-218396103CE2}" destId="{695AD7B6-8693-49C8-A6A3-10FA9D26045F}" srcOrd="5" destOrd="0" presId="urn:microsoft.com/office/officeart/2005/8/layout/cycle1"/>
    <dgm:cxn modelId="{5AF30A80-660A-4EDF-A7E0-05ADA6380EFF}" type="presParOf" srcId="{7AD44568-F12E-4516-A34B-218396103CE2}" destId="{EB76DEBF-397D-455F-8ADC-8CCED1830A99}" srcOrd="6" destOrd="0" presId="urn:microsoft.com/office/officeart/2005/8/layout/cycle1"/>
    <dgm:cxn modelId="{7FF41EB3-AB83-418F-BF96-7FD9AEDD317C}" type="presParOf" srcId="{7AD44568-F12E-4516-A34B-218396103CE2}" destId="{23011174-8D9A-4182-86C8-1DF75B59DE28}" srcOrd="7" destOrd="0" presId="urn:microsoft.com/office/officeart/2005/8/layout/cycle1"/>
    <dgm:cxn modelId="{991BAE63-B6B3-4B99-B06F-8D142E106A87}" type="presParOf" srcId="{7AD44568-F12E-4516-A34B-218396103CE2}" destId="{C4A1B6D8-E1A9-4E5D-88B2-67D5CA1BF43E}" srcOrd="8" destOrd="0" presId="urn:microsoft.com/office/officeart/2005/8/layout/cycle1"/>
    <dgm:cxn modelId="{B7B41EE2-55CB-4202-96F4-93473137A004}" type="presParOf" srcId="{7AD44568-F12E-4516-A34B-218396103CE2}" destId="{490D168D-BEC4-4E33-802F-6ECC7E30FF07}" srcOrd="9" destOrd="0" presId="urn:microsoft.com/office/officeart/2005/8/layout/cycle1"/>
    <dgm:cxn modelId="{F8D2387A-16CB-4598-B91C-B133AD1D68E8}" type="presParOf" srcId="{7AD44568-F12E-4516-A34B-218396103CE2}" destId="{43764AAE-3CB5-427D-8D34-9BEF7F699D17}" srcOrd="10" destOrd="0" presId="urn:microsoft.com/office/officeart/2005/8/layout/cycle1"/>
    <dgm:cxn modelId="{1C0067A4-D2FD-4439-9736-766FE6BF7756}"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F3F87-46E3-4B33-9018-BDADEB2C83E5}"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F12DB00D-6C0A-4CE8-98BB-7AAAC6F7F026}">
      <dgm:prSet phldrT="[Text]"/>
      <dgm:spPr/>
      <dgm:t>
        <a:bodyPr/>
        <a:lstStyle/>
        <a:p>
          <a:r>
            <a:rPr lang="en-US" dirty="0"/>
            <a:t>Preadmission</a:t>
          </a:r>
        </a:p>
        <a:p>
          <a:r>
            <a:rPr lang="en-US" dirty="0"/>
            <a:t>Level I Screen Completed</a:t>
          </a:r>
        </a:p>
      </dgm:t>
    </dgm:pt>
    <dgm:pt modelId="{259AD6D9-6A17-4C5C-B163-AB44E6A4F18D}" type="parTrans" cxnId="{F67611C2-7D3C-4C78-BDB6-AB92CF5D40AF}">
      <dgm:prSet/>
      <dgm:spPr/>
      <dgm:t>
        <a:bodyPr/>
        <a:lstStyle/>
        <a:p>
          <a:endParaRPr lang="en-US"/>
        </a:p>
      </dgm:t>
    </dgm:pt>
    <dgm:pt modelId="{6CEF67C7-4639-42AF-AA0B-B593D72B7C35}" type="sibTrans" cxnId="{F67611C2-7D3C-4C78-BDB6-AB92CF5D40AF}">
      <dgm:prSet/>
      <dgm:spPr/>
      <dgm:t>
        <a:bodyPr/>
        <a:lstStyle/>
        <a:p>
          <a:endParaRPr lang="en-US"/>
        </a:p>
      </dgm:t>
    </dgm:pt>
    <dgm:pt modelId="{C3839AE5-9E78-4AAB-B956-15867DB81D79}" type="asst">
      <dgm:prSet phldrT="[Text]"/>
      <dgm:spPr/>
      <dgm:t>
        <a:bodyPr/>
        <a:lstStyle/>
        <a:p>
          <a:r>
            <a:rPr lang="en-US" dirty="0"/>
            <a:t>Determination for Level II Screen </a:t>
          </a:r>
        </a:p>
      </dgm:t>
    </dgm:pt>
    <dgm:pt modelId="{880CD95A-8E5E-4C9A-8C71-89D8B961FB9A}" type="parTrans" cxnId="{9280AB09-271B-42C8-9019-0A085F5DBB59}">
      <dgm:prSet/>
      <dgm:spPr/>
      <dgm:t>
        <a:bodyPr/>
        <a:lstStyle/>
        <a:p>
          <a:endParaRPr lang="en-US"/>
        </a:p>
      </dgm:t>
    </dgm:pt>
    <dgm:pt modelId="{932C0A05-9460-463E-82A5-0699E444198F}" type="sibTrans" cxnId="{9280AB09-271B-42C8-9019-0A085F5DBB59}">
      <dgm:prSet/>
      <dgm:spPr/>
      <dgm:t>
        <a:bodyPr/>
        <a:lstStyle/>
        <a:p>
          <a:endParaRPr lang="en-US"/>
        </a:p>
      </dgm:t>
    </dgm:pt>
    <dgm:pt modelId="{87EE6618-3BD9-4732-8CF9-8538E331A5A1}">
      <dgm:prSet phldrT="[Text]"/>
      <dgm:spPr/>
      <dgm:t>
        <a:bodyPr/>
        <a:lstStyle/>
        <a:p>
          <a:r>
            <a:rPr lang="en-US" dirty="0"/>
            <a:t>Review Level II Determination</a:t>
          </a:r>
        </a:p>
        <a:p>
          <a:r>
            <a:rPr lang="en-US" dirty="0"/>
            <a:t>Determine Admission to Facility</a:t>
          </a:r>
        </a:p>
      </dgm:t>
    </dgm:pt>
    <dgm:pt modelId="{31E9D14A-F20A-481B-A34A-884F1C9E3904}" type="parTrans" cxnId="{ABEE84CB-9D4E-4DCC-A4CA-5F7AAD891052}">
      <dgm:prSet/>
      <dgm:spPr/>
      <dgm:t>
        <a:bodyPr/>
        <a:lstStyle/>
        <a:p>
          <a:endParaRPr lang="en-US"/>
        </a:p>
      </dgm:t>
    </dgm:pt>
    <dgm:pt modelId="{E52F1108-1FEC-442B-A3D4-8934D54601E7}" type="sibTrans" cxnId="{ABEE84CB-9D4E-4DCC-A4CA-5F7AAD891052}">
      <dgm:prSet/>
      <dgm:spPr/>
      <dgm:t>
        <a:bodyPr/>
        <a:lstStyle/>
        <a:p>
          <a:endParaRPr lang="en-US"/>
        </a:p>
      </dgm:t>
    </dgm:pt>
    <dgm:pt modelId="{0D5EA424-F61B-4236-A025-DCEA52C6A94C}">
      <dgm:prSet phldrT="[Text]"/>
      <dgm:spPr/>
      <dgm:t>
        <a:bodyPr/>
        <a:lstStyle/>
        <a:p>
          <a:r>
            <a:rPr lang="en-US" dirty="0"/>
            <a:t>Review need or no need for Specialized Services </a:t>
          </a:r>
        </a:p>
      </dgm:t>
    </dgm:pt>
    <dgm:pt modelId="{3D33CA9A-426F-4B3B-8E7C-B966C1EF2A50}" type="parTrans" cxnId="{CF023FE6-CC93-4BDE-A2D0-0A339F8C51E4}">
      <dgm:prSet/>
      <dgm:spPr/>
      <dgm:t>
        <a:bodyPr/>
        <a:lstStyle/>
        <a:p>
          <a:endParaRPr lang="en-US"/>
        </a:p>
      </dgm:t>
    </dgm:pt>
    <dgm:pt modelId="{046DFE14-F63B-44A8-9D45-18248B4E3BE4}" type="sibTrans" cxnId="{CF023FE6-CC93-4BDE-A2D0-0A339F8C51E4}">
      <dgm:prSet/>
      <dgm:spPr/>
      <dgm:t>
        <a:bodyPr/>
        <a:lstStyle/>
        <a:p>
          <a:endParaRPr lang="en-US"/>
        </a:p>
      </dgm:t>
    </dgm:pt>
    <dgm:pt modelId="{98BA0414-C967-4E09-BEFE-6FFD00F65227}" type="asst">
      <dgm:prSet phldrT="[Text]"/>
      <dgm:spPr/>
      <dgm:t>
        <a:bodyPr/>
        <a:lstStyle/>
        <a:p>
          <a:r>
            <a:rPr lang="en-US" dirty="0"/>
            <a:t>No MI/MD, ID, or related conditions</a:t>
          </a:r>
        </a:p>
        <a:p>
          <a:r>
            <a:rPr lang="en-US" dirty="0"/>
            <a:t>Admit Per Facility Policy </a:t>
          </a:r>
        </a:p>
      </dgm:t>
    </dgm:pt>
    <dgm:pt modelId="{1E626F36-8DAA-4EBF-87C4-0D190AC6DC73}" type="parTrans" cxnId="{230C22D3-E287-401C-96CB-F9D86E72F21F}">
      <dgm:prSet/>
      <dgm:spPr/>
      <dgm:t>
        <a:bodyPr/>
        <a:lstStyle/>
        <a:p>
          <a:endParaRPr lang="en-US"/>
        </a:p>
      </dgm:t>
    </dgm:pt>
    <dgm:pt modelId="{10C48E69-DB07-4CF0-A954-62E802773EB4}" type="sibTrans" cxnId="{230C22D3-E287-401C-96CB-F9D86E72F21F}">
      <dgm:prSet/>
      <dgm:spPr/>
      <dgm:t>
        <a:bodyPr/>
        <a:lstStyle/>
        <a:p>
          <a:endParaRPr lang="en-US"/>
        </a:p>
      </dgm:t>
    </dgm:pt>
    <dgm:pt modelId="{A51B1E59-6504-4CFA-9697-21B4B089EEE3}">
      <dgm:prSet/>
      <dgm:spPr/>
      <dgm:t>
        <a:bodyPr/>
        <a:lstStyle/>
        <a:p>
          <a:r>
            <a:rPr lang="en-US" dirty="0"/>
            <a:t>Annual screen or change of condition screen </a:t>
          </a:r>
        </a:p>
      </dgm:t>
    </dgm:pt>
    <dgm:pt modelId="{0B670C45-43C5-43F6-8FB8-ED710FE7485C}" type="parTrans" cxnId="{55CE3374-AD7C-4921-B6C8-90230EF91257}">
      <dgm:prSet/>
      <dgm:spPr/>
      <dgm:t>
        <a:bodyPr/>
        <a:lstStyle/>
        <a:p>
          <a:endParaRPr lang="en-US"/>
        </a:p>
      </dgm:t>
    </dgm:pt>
    <dgm:pt modelId="{681627AF-CC9D-429B-A0C5-51FDBA2F866D}" type="sibTrans" cxnId="{55CE3374-AD7C-4921-B6C8-90230EF91257}">
      <dgm:prSet/>
      <dgm:spPr/>
      <dgm:t>
        <a:bodyPr/>
        <a:lstStyle/>
        <a:p>
          <a:endParaRPr lang="en-US"/>
        </a:p>
      </dgm:t>
    </dgm:pt>
    <dgm:pt modelId="{AD48C3FB-AE8D-413E-BC35-15734E92DA40}">
      <dgm:prSet phldrT="[Text]"/>
      <dgm:spPr/>
      <dgm:t>
        <a:bodyPr/>
        <a:lstStyle/>
        <a:p>
          <a:r>
            <a:rPr lang="en-US" dirty="0"/>
            <a:t>Coordination of Care </a:t>
          </a:r>
        </a:p>
      </dgm:t>
    </dgm:pt>
    <dgm:pt modelId="{CC017F07-1312-4C24-A172-5D4E70AE239D}" type="sibTrans" cxnId="{615105FB-E9BD-4A0D-8B99-4CAAE888F426}">
      <dgm:prSet/>
      <dgm:spPr/>
      <dgm:t>
        <a:bodyPr/>
        <a:lstStyle/>
        <a:p>
          <a:endParaRPr lang="en-US"/>
        </a:p>
      </dgm:t>
    </dgm:pt>
    <dgm:pt modelId="{2B328F20-BE13-41A7-B021-27E98AD83434}" type="parTrans" cxnId="{615105FB-E9BD-4A0D-8B99-4CAAE888F426}">
      <dgm:prSet/>
      <dgm:spPr/>
      <dgm:t>
        <a:bodyPr/>
        <a:lstStyle/>
        <a:p>
          <a:endParaRPr lang="en-US"/>
        </a:p>
      </dgm:t>
    </dgm:pt>
    <dgm:pt modelId="{625C8A33-1EDA-4FAB-AC10-14B2F2F2C0A3}" type="pres">
      <dgm:prSet presAssocID="{184F3F87-46E3-4B33-9018-BDADEB2C83E5}" presName="hierChild1" presStyleCnt="0">
        <dgm:presLayoutVars>
          <dgm:orgChart val="1"/>
          <dgm:chPref val="1"/>
          <dgm:dir/>
          <dgm:animOne val="branch"/>
          <dgm:animLvl val="lvl"/>
          <dgm:resizeHandles/>
        </dgm:presLayoutVars>
      </dgm:prSet>
      <dgm:spPr/>
      <dgm:t>
        <a:bodyPr/>
        <a:lstStyle/>
        <a:p>
          <a:endParaRPr lang="en-US"/>
        </a:p>
      </dgm:t>
    </dgm:pt>
    <dgm:pt modelId="{57BC6FF4-A8D7-4958-A8F7-5F54AE8D1785}" type="pres">
      <dgm:prSet presAssocID="{F12DB00D-6C0A-4CE8-98BB-7AAAC6F7F026}" presName="hierRoot1" presStyleCnt="0">
        <dgm:presLayoutVars>
          <dgm:hierBranch val="init"/>
        </dgm:presLayoutVars>
      </dgm:prSet>
      <dgm:spPr/>
    </dgm:pt>
    <dgm:pt modelId="{E0E35E50-BDC3-451D-8B94-C7638B92D587}" type="pres">
      <dgm:prSet presAssocID="{F12DB00D-6C0A-4CE8-98BB-7AAAC6F7F026}" presName="rootComposite1" presStyleCnt="0"/>
      <dgm:spPr/>
    </dgm:pt>
    <dgm:pt modelId="{E31673C1-7370-439E-983B-B5B6C3E399DA}" type="pres">
      <dgm:prSet presAssocID="{F12DB00D-6C0A-4CE8-98BB-7AAAC6F7F026}" presName="rootText1" presStyleLbl="node0" presStyleIdx="0" presStyleCnt="2">
        <dgm:presLayoutVars>
          <dgm:chPref val="3"/>
        </dgm:presLayoutVars>
      </dgm:prSet>
      <dgm:spPr/>
      <dgm:t>
        <a:bodyPr/>
        <a:lstStyle/>
        <a:p>
          <a:endParaRPr lang="en-US"/>
        </a:p>
      </dgm:t>
    </dgm:pt>
    <dgm:pt modelId="{B4E8D18F-171B-4509-A999-65935200F19B}" type="pres">
      <dgm:prSet presAssocID="{F12DB00D-6C0A-4CE8-98BB-7AAAC6F7F026}" presName="rootConnector1" presStyleLbl="node1" presStyleIdx="0" presStyleCnt="0"/>
      <dgm:spPr/>
      <dgm:t>
        <a:bodyPr/>
        <a:lstStyle/>
        <a:p>
          <a:endParaRPr lang="en-US"/>
        </a:p>
      </dgm:t>
    </dgm:pt>
    <dgm:pt modelId="{4B0B0C7B-DCE4-47B6-AE23-38C5E0566521}" type="pres">
      <dgm:prSet presAssocID="{F12DB00D-6C0A-4CE8-98BB-7AAAC6F7F026}" presName="hierChild2" presStyleCnt="0"/>
      <dgm:spPr/>
    </dgm:pt>
    <dgm:pt modelId="{1D14B4DE-B1E9-4A10-827C-FDE8CEAC60C7}" type="pres">
      <dgm:prSet presAssocID="{31E9D14A-F20A-481B-A34A-884F1C9E3904}" presName="Name64" presStyleLbl="parChTrans1D2" presStyleIdx="0" presStyleCnt="5"/>
      <dgm:spPr/>
      <dgm:t>
        <a:bodyPr/>
        <a:lstStyle/>
        <a:p>
          <a:endParaRPr lang="en-US"/>
        </a:p>
      </dgm:t>
    </dgm:pt>
    <dgm:pt modelId="{773D84E9-11B1-4387-83D0-D332782B4B4B}" type="pres">
      <dgm:prSet presAssocID="{87EE6618-3BD9-4732-8CF9-8538E331A5A1}" presName="hierRoot2" presStyleCnt="0">
        <dgm:presLayoutVars>
          <dgm:hierBranch val="init"/>
        </dgm:presLayoutVars>
      </dgm:prSet>
      <dgm:spPr/>
    </dgm:pt>
    <dgm:pt modelId="{E1B33023-CC64-469C-AB25-43F9FED0968C}" type="pres">
      <dgm:prSet presAssocID="{87EE6618-3BD9-4732-8CF9-8538E331A5A1}" presName="rootComposite" presStyleCnt="0"/>
      <dgm:spPr/>
    </dgm:pt>
    <dgm:pt modelId="{619299FA-353B-495D-A4C9-D154C3EAAC59}" type="pres">
      <dgm:prSet presAssocID="{87EE6618-3BD9-4732-8CF9-8538E331A5A1}" presName="rootText" presStyleLbl="node2" presStyleIdx="0" presStyleCnt="4">
        <dgm:presLayoutVars>
          <dgm:chPref val="3"/>
        </dgm:presLayoutVars>
      </dgm:prSet>
      <dgm:spPr/>
      <dgm:t>
        <a:bodyPr/>
        <a:lstStyle/>
        <a:p>
          <a:endParaRPr lang="en-US"/>
        </a:p>
      </dgm:t>
    </dgm:pt>
    <dgm:pt modelId="{0B8211C5-30B3-4D74-8BF6-9C6F00F342B3}" type="pres">
      <dgm:prSet presAssocID="{87EE6618-3BD9-4732-8CF9-8538E331A5A1}" presName="rootConnector" presStyleLbl="node2" presStyleIdx="0" presStyleCnt="4"/>
      <dgm:spPr/>
      <dgm:t>
        <a:bodyPr/>
        <a:lstStyle/>
        <a:p>
          <a:endParaRPr lang="en-US"/>
        </a:p>
      </dgm:t>
    </dgm:pt>
    <dgm:pt modelId="{AE589CF9-FFF9-45F8-93FB-0D7711DD9E8B}" type="pres">
      <dgm:prSet presAssocID="{87EE6618-3BD9-4732-8CF9-8538E331A5A1}" presName="hierChild4" presStyleCnt="0"/>
      <dgm:spPr/>
    </dgm:pt>
    <dgm:pt modelId="{DA4F3724-94B4-4BCC-B3F4-62C46C4C57B7}" type="pres">
      <dgm:prSet presAssocID="{87EE6618-3BD9-4732-8CF9-8538E331A5A1}" presName="hierChild5" presStyleCnt="0"/>
      <dgm:spPr/>
    </dgm:pt>
    <dgm:pt modelId="{CCB335DA-EF31-4CD2-8002-F706B16E2A35}" type="pres">
      <dgm:prSet presAssocID="{3D33CA9A-426F-4B3B-8E7C-B966C1EF2A50}" presName="Name64" presStyleLbl="parChTrans1D2" presStyleIdx="1" presStyleCnt="5"/>
      <dgm:spPr/>
      <dgm:t>
        <a:bodyPr/>
        <a:lstStyle/>
        <a:p>
          <a:endParaRPr lang="en-US"/>
        </a:p>
      </dgm:t>
    </dgm:pt>
    <dgm:pt modelId="{FC0CCB96-B7C9-4785-99D6-B42E21A8EA5C}" type="pres">
      <dgm:prSet presAssocID="{0D5EA424-F61B-4236-A025-DCEA52C6A94C}" presName="hierRoot2" presStyleCnt="0">
        <dgm:presLayoutVars>
          <dgm:hierBranch val="init"/>
        </dgm:presLayoutVars>
      </dgm:prSet>
      <dgm:spPr/>
    </dgm:pt>
    <dgm:pt modelId="{00D9C549-0401-41E7-9EA2-E6FF1161C868}" type="pres">
      <dgm:prSet presAssocID="{0D5EA424-F61B-4236-A025-DCEA52C6A94C}" presName="rootComposite" presStyleCnt="0"/>
      <dgm:spPr/>
    </dgm:pt>
    <dgm:pt modelId="{A6711A69-0A8D-497E-9D63-E737DC584DFB}" type="pres">
      <dgm:prSet presAssocID="{0D5EA424-F61B-4236-A025-DCEA52C6A94C}" presName="rootText" presStyleLbl="node2" presStyleIdx="1" presStyleCnt="4">
        <dgm:presLayoutVars>
          <dgm:chPref val="3"/>
        </dgm:presLayoutVars>
      </dgm:prSet>
      <dgm:spPr/>
      <dgm:t>
        <a:bodyPr/>
        <a:lstStyle/>
        <a:p>
          <a:endParaRPr lang="en-US"/>
        </a:p>
      </dgm:t>
    </dgm:pt>
    <dgm:pt modelId="{717D39BA-A46F-4FFF-9898-ACA5423F17D0}" type="pres">
      <dgm:prSet presAssocID="{0D5EA424-F61B-4236-A025-DCEA52C6A94C}" presName="rootConnector" presStyleLbl="node2" presStyleIdx="1" presStyleCnt="4"/>
      <dgm:spPr/>
      <dgm:t>
        <a:bodyPr/>
        <a:lstStyle/>
        <a:p>
          <a:endParaRPr lang="en-US"/>
        </a:p>
      </dgm:t>
    </dgm:pt>
    <dgm:pt modelId="{8A6A9163-4E8C-4D85-8008-3C387AAF7D7B}" type="pres">
      <dgm:prSet presAssocID="{0D5EA424-F61B-4236-A025-DCEA52C6A94C}" presName="hierChild4" presStyleCnt="0"/>
      <dgm:spPr/>
    </dgm:pt>
    <dgm:pt modelId="{1FCC0447-13AD-4379-8EF5-E1CFCB08742D}" type="pres">
      <dgm:prSet presAssocID="{0D5EA424-F61B-4236-A025-DCEA52C6A94C}" presName="hierChild5" presStyleCnt="0"/>
      <dgm:spPr/>
    </dgm:pt>
    <dgm:pt modelId="{F5760CCE-A7AB-4025-AC93-26B07B7F7AD1}" type="pres">
      <dgm:prSet presAssocID="{2B328F20-BE13-41A7-B021-27E98AD83434}" presName="Name64" presStyleLbl="parChTrans1D2" presStyleIdx="2" presStyleCnt="5"/>
      <dgm:spPr/>
      <dgm:t>
        <a:bodyPr/>
        <a:lstStyle/>
        <a:p>
          <a:endParaRPr lang="en-US"/>
        </a:p>
      </dgm:t>
    </dgm:pt>
    <dgm:pt modelId="{B2EE3126-1F6E-441A-99BA-72446241BC90}" type="pres">
      <dgm:prSet presAssocID="{AD48C3FB-AE8D-413E-BC35-15734E92DA40}" presName="hierRoot2" presStyleCnt="0">
        <dgm:presLayoutVars>
          <dgm:hierBranch val="init"/>
        </dgm:presLayoutVars>
      </dgm:prSet>
      <dgm:spPr/>
    </dgm:pt>
    <dgm:pt modelId="{6B8AE245-6C0A-46A7-ACCD-639B9C0A6BB2}" type="pres">
      <dgm:prSet presAssocID="{AD48C3FB-AE8D-413E-BC35-15734E92DA40}" presName="rootComposite" presStyleCnt="0"/>
      <dgm:spPr/>
    </dgm:pt>
    <dgm:pt modelId="{C93AE327-165C-4BF1-B1CF-CA04CFC97D81}" type="pres">
      <dgm:prSet presAssocID="{AD48C3FB-AE8D-413E-BC35-15734E92DA40}" presName="rootText" presStyleLbl="node2" presStyleIdx="2" presStyleCnt="4">
        <dgm:presLayoutVars>
          <dgm:chPref val="3"/>
        </dgm:presLayoutVars>
      </dgm:prSet>
      <dgm:spPr/>
      <dgm:t>
        <a:bodyPr/>
        <a:lstStyle/>
        <a:p>
          <a:endParaRPr lang="en-US"/>
        </a:p>
      </dgm:t>
    </dgm:pt>
    <dgm:pt modelId="{BF99C5E8-F301-4598-8116-0172DB4554D7}" type="pres">
      <dgm:prSet presAssocID="{AD48C3FB-AE8D-413E-BC35-15734E92DA40}" presName="rootConnector" presStyleLbl="node2" presStyleIdx="2" presStyleCnt="4"/>
      <dgm:spPr/>
      <dgm:t>
        <a:bodyPr/>
        <a:lstStyle/>
        <a:p>
          <a:endParaRPr lang="en-US"/>
        </a:p>
      </dgm:t>
    </dgm:pt>
    <dgm:pt modelId="{939B6B36-6F2F-48B9-9326-4EADF8B1A74C}" type="pres">
      <dgm:prSet presAssocID="{AD48C3FB-AE8D-413E-BC35-15734E92DA40}" presName="hierChild4" presStyleCnt="0"/>
      <dgm:spPr/>
    </dgm:pt>
    <dgm:pt modelId="{BFD0F32F-AE69-464F-B9EE-6CC094191F39}" type="pres">
      <dgm:prSet presAssocID="{AD48C3FB-AE8D-413E-BC35-15734E92DA40}" presName="hierChild5" presStyleCnt="0"/>
      <dgm:spPr/>
    </dgm:pt>
    <dgm:pt modelId="{B836EBF3-BC7E-457D-B59F-1A76B7D86901}" type="pres">
      <dgm:prSet presAssocID="{0B670C45-43C5-43F6-8FB8-ED710FE7485C}" presName="Name64" presStyleLbl="parChTrans1D2" presStyleIdx="3" presStyleCnt="5"/>
      <dgm:spPr/>
      <dgm:t>
        <a:bodyPr/>
        <a:lstStyle/>
        <a:p>
          <a:endParaRPr lang="en-US"/>
        </a:p>
      </dgm:t>
    </dgm:pt>
    <dgm:pt modelId="{6AD439A5-601F-484D-80F8-E13A9441AC75}" type="pres">
      <dgm:prSet presAssocID="{A51B1E59-6504-4CFA-9697-21B4B089EEE3}" presName="hierRoot2" presStyleCnt="0">
        <dgm:presLayoutVars>
          <dgm:hierBranch val="init"/>
        </dgm:presLayoutVars>
      </dgm:prSet>
      <dgm:spPr/>
    </dgm:pt>
    <dgm:pt modelId="{B40B8887-36E4-4A9A-AA97-5027A8BABF05}" type="pres">
      <dgm:prSet presAssocID="{A51B1E59-6504-4CFA-9697-21B4B089EEE3}" presName="rootComposite" presStyleCnt="0"/>
      <dgm:spPr/>
    </dgm:pt>
    <dgm:pt modelId="{9A243B94-43E1-42BC-926A-066A3E5FCBB7}" type="pres">
      <dgm:prSet presAssocID="{A51B1E59-6504-4CFA-9697-21B4B089EEE3}" presName="rootText" presStyleLbl="node2" presStyleIdx="3" presStyleCnt="4">
        <dgm:presLayoutVars>
          <dgm:chPref val="3"/>
        </dgm:presLayoutVars>
      </dgm:prSet>
      <dgm:spPr/>
      <dgm:t>
        <a:bodyPr/>
        <a:lstStyle/>
        <a:p>
          <a:endParaRPr lang="en-US"/>
        </a:p>
      </dgm:t>
    </dgm:pt>
    <dgm:pt modelId="{85305938-EFC8-48F8-8718-2638153EFF99}" type="pres">
      <dgm:prSet presAssocID="{A51B1E59-6504-4CFA-9697-21B4B089EEE3}" presName="rootConnector" presStyleLbl="node2" presStyleIdx="3" presStyleCnt="4"/>
      <dgm:spPr/>
      <dgm:t>
        <a:bodyPr/>
        <a:lstStyle/>
        <a:p>
          <a:endParaRPr lang="en-US"/>
        </a:p>
      </dgm:t>
    </dgm:pt>
    <dgm:pt modelId="{8C8D135E-5ABC-4290-AD48-DBF56386C26C}" type="pres">
      <dgm:prSet presAssocID="{A51B1E59-6504-4CFA-9697-21B4B089EEE3}" presName="hierChild4" presStyleCnt="0"/>
      <dgm:spPr/>
    </dgm:pt>
    <dgm:pt modelId="{3F9B462C-7310-4E7A-8C07-4A036F2E88C1}" type="pres">
      <dgm:prSet presAssocID="{A51B1E59-6504-4CFA-9697-21B4B089EEE3}" presName="hierChild5" presStyleCnt="0"/>
      <dgm:spPr/>
    </dgm:pt>
    <dgm:pt modelId="{EA6DC372-9D88-4CB1-92D1-EC2F12C630AB}" type="pres">
      <dgm:prSet presAssocID="{F12DB00D-6C0A-4CE8-98BB-7AAAC6F7F026}" presName="hierChild3" presStyleCnt="0"/>
      <dgm:spPr/>
    </dgm:pt>
    <dgm:pt modelId="{73FFE12B-6203-4C7F-89B1-6C9897966E8D}" type="pres">
      <dgm:prSet presAssocID="{880CD95A-8E5E-4C9A-8C71-89D8B961FB9A}" presName="Name115" presStyleLbl="parChTrans1D2" presStyleIdx="4" presStyleCnt="5"/>
      <dgm:spPr/>
      <dgm:t>
        <a:bodyPr/>
        <a:lstStyle/>
        <a:p>
          <a:endParaRPr lang="en-US"/>
        </a:p>
      </dgm:t>
    </dgm:pt>
    <dgm:pt modelId="{33ABF866-0B2E-41D2-A9EF-DA7E7B608DCA}" type="pres">
      <dgm:prSet presAssocID="{C3839AE5-9E78-4AAB-B956-15867DB81D79}" presName="hierRoot3" presStyleCnt="0">
        <dgm:presLayoutVars>
          <dgm:hierBranch val="init"/>
        </dgm:presLayoutVars>
      </dgm:prSet>
      <dgm:spPr/>
    </dgm:pt>
    <dgm:pt modelId="{2F330D1B-0C3B-4AB4-B1E9-0E372A595E68}" type="pres">
      <dgm:prSet presAssocID="{C3839AE5-9E78-4AAB-B956-15867DB81D79}" presName="rootComposite3" presStyleCnt="0"/>
      <dgm:spPr/>
    </dgm:pt>
    <dgm:pt modelId="{B0F4B261-6F65-4577-9E90-304C46501B0A}" type="pres">
      <dgm:prSet presAssocID="{C3839AE5-9E78-4AAB-B956-15867DB81D79}" presName="rootText3" presStyleLbl="asst1" presStyleIdx="0" presStyleCnt="1">
        <dgm:presLayoutVars>
          <dgm:chPref val="3"/>
        </dgm:presLayoutVars>
      </dgm:prSet>
      <dgm:spPr/>
      <dgm:t>
        <a:bodyPr/>
        <a:lstStyle/>
        <a:p>
          <a:endParaRPr lang="en-US"/>
        </a:p>
      </dgm:t>
    </dgm:pt>
    <dgm:pt modelId="{836A59FE-6676-4DD0-9A7E-26A3592FF90D}" type="pres">
      <dgm:prSet presAssocID="{C3839AE5-9E78-4AAB-B956-15867DB81D79}" presName="rootConnector3" presStyleLbl="asst1" presStyleIdx="0" presStyleCnt="1"/>
      <dgm:spPr/>
      <dgm:t>
        <a:bodyPr/>
        <a:lstStyle/>
        <a:p>
          <a:endParaRPr lang="en-US"/>
        </a:p>
      </dgm:t>
    </dgm:pt>
    <dgm:pt modelId="{36A62649-8E9A-4693-BEEC-59201E2639D9}" type="pres">
      <dgm:prSet presAssocID="{C3839AE5-9E78-4AAB-B956-15867DB81D79}" presName="hierChild6" presStyleCnt="0"/>
      <dgm:spPr/>
    </dgm:pt>
    <dgm:pt modelId="{A217E064-A47C-46CA-9750-B11BEE2257D4}" type="pres">
      <dgm:prSet presAssocID="{C3839AE5-9E78-4AAB-B956-15867DB81D79}" presName="hierChild7" presStyleCnt="0"/>
      <dgm:spPr/>
    </dgm:pt>
    <dgm:pt modelId="{E45B90BE-6BFB-4E3E-909F-79F5738A5283}" type="pres">
      <dgm:prSet presAssocID="{98BA0414-C967-4E09-BEFE-6FFD00F65227}" presName="hierRoot1" presStyleCnt="0">
        <dgm:presLayoutVars>
          <dgm:hierBranch val="init"/>
        </dgm:presLayoutVars>
      </dgm:prSet>
      <dgm:spPr/>
    </dgm:pt>
    <dgm:pt modelId="{01AFCF8D-EE1E-4C6B-9476-DDFA69E2BD31}" type="pres">
      <dgm:prSet presAssocID="{98BA0414-C967-4E09-BEFE-6FFD00F65227}" presName="rootComposite1" presStyleCnt="0"/>
      <dgm:spPr/>
    </dgm:pt>
    <dgm:pt modelId="{955FDF7C-E1F4-4C34-B06C-CD62A7E8565A}" type="pres">
      <dgm:prSet presAssocID="{98BA0414-C967-4E09-BEFE-6FFD00F65227}" presName="rootText1" presStyleLbl="node0" presStyleIdx="1" presStyleCnt="2">
        <dgm:presLayoutVars>
          <dgm:chPref val="3"/>
        </dgm:presLayoutVars>
      </dgm:prSet>
      <dgm:spPr/>
      <dgm:t>
        <a:bodyPr/>
        <a:lstStyle/>
        <a:p>
          <a:endParaRPr lang="en-US"/>
        </a:p>
      </dgm:t>
    </dgm:pt>
    <dgm:pt modelId="{A0592181-727D-4BE4-9A79-20B0CBF257EE}" type="pres">
      <dgm:prSet presAssocID="{98BA0414-C967-4E09-BEFE-6FFD00F65227}" presName="rootConnector1" presStyleLbl="asst0" presStyleIdx="0" presStyleCnt="0"/>
      <dgm:spPr/>
      <dgm:t>
        <a:bodyPr/>
        <a:lstStyle/>
        <a:p>
          <a:endParaRPr lang="en-US"/>
        </a:p>
      </dgm:t>
    </dgm:pt>
    <dgm:pt modelId="{18E841B1-57AF-4BFC-ABD2-6338B0254308}" type="pres">
      <dgm:prSet presAssocID="{98BA0414-C967-4E09-BEFE-6FFD00F65227}" presName="hierChild2" presStyleCnt="0"/>
      <dgm:spPr/>
    </dgm:pt>
    <dgm:pt modelId="{9D2A802C-8633-49E0-9EEA-21B314591BAF}" type="pres">
      <dgm:prSet presAssocID="{98BA0414-C967-4E09-BEFE-6FFD00F65227}" presName="hierChild3" presStyleCnt="0"/>
      <dgm:spPr/>
    </dgm:pt>
  </dgm:ptLst>
  <dgm:cxnLst>
    <dgm:cxn modelId="{A266D446-073F-4783-8A4D-303B9E9D06E0}" type="presOf" srcId="{C3839AE5-9E78-4AAB-B956-15867DB81D79}" destId="{B0F4B261-6F65-4577-9E90-304C46501B0A}" srcOrd="0" destOrd="0" presId="urn:microsoft.com/office/officeart/2009/3/layout/HorizontalOrganizationChart"/>
    <dgm:cxn modelId="{F96FA56C-DD93-41FB-837F-A73F795E75F4}" type="presOf" srcId="{AD48C3FB-AE8D-413E-BC35-15734E92DA40}" destId="{BF99C5E8-F301-4598-8116-0172DB4554D7}" srcOrd="1" destOrd="0" presId="urn:microsoft.com/office/officeart/2009/3/layout/HorizontalOrganizationChart"/>
    <dgm:cxn modelId="{31768A9C-2241-49B2-B90F-EA0D3672380A}" type="presOf" srcId="{F12DB00D-6C0A-4CE8-98BB-7AAAC6F7F026}" destId="{E31673C1-7370-439E-983B-B5B6C3E399DA}" srcOrd="0" destOrd="0" presId="urn:microsoft.com/office/officeart/2009/3/layout/HorizontalOrganizationChart"/>
    <dgm:cxn modelId="{7D715101-5539-407C-B2C4-E6B056C6FADD}" type="presOf" srcId="{184F3F87-46E3-4B33-9018-BDADEB2C83E5}" destId="{625C8A33-1EDA-4FAB-AC10-14B2F2F2C0A3}" srcOrd="0" destOrd="0" presId="urn:microsoft.com/office/officeart/2009/3/layout/HorizontalOrganizationChart"/>
    <dgm:cxn modelId="{A3803A79-6CD5-4DCA-B79F-2E86E6AF9B01}" type="presOf" srcId="{880CD95A-8E5E-4C9A-8C71-89D8B961FB9A}" destId="{73FFE12B-6203-4C7F-89B1-6C9897966E8D}" srcOrd="0" destOrd="0" presId="urn:microsoft.com/office/officeart/2009/3/layout/HorizontalOrganizationChart"/>
    <dgm:cxn modelId="{55CE3374-AD7C-4921-B6C8-90230EF91257}" srcId="{F12DB00D-6C0A-4CE8-98BB-7AAAC6F7F026}" destId="{A51B1E59-6504-4CFA-9697-21B4B089EEE3}" srcOrd="4" destOrd="0" parTransId="{0B670C45-43C5-43F6-8FB8-ED710FE7485C}" sibTransId="{681627AF-CC9D-429B-A0C5-51FDBA2F866D}"/>
    <dgm:cxn modelId="{81B7CA63-45C5-43F7-935B-FB0096933B3E}" type="presOf" srcId="{87EE6618-3BD9-4732-8CF9-8538E331A5A1}" destId="{619299FA-353B-495D-A4C9-D154C3EAAC59}" srcOrd="0" destOrd="0" presId="urn:microsoft.com/office/officeart/2009/3/layout/HorizontalOrganizationChart"/>
    <dgm:cxn modelId="{39CFCB39-7C0C-4BD6-880C-67169EF94C6A}" type="presOf" srcId="{98BA0414-C967-4E09-BEFE-6FFD00F65227}" destId="{A0592181-727D-4BE4-9A79-20B0CBF257EE}" srcOrd="1" destOrd="0" presId="urn:microsoft.com/office/officeart/2009/3/layout/HorizontalOrganizationChart"/>
    <dgm:cxn modelId="{C36FB78C-F63F-4610-A8D4-D9430C3ECECF}" type="presOf" srcId="{C3839AE5-9E78-4AAB-B956-15867DB81D79}" destId="{836A59FE-6676-4DD0-9A7E-26A3592FF90D}" srcOrd="1" destOrd="0" presId="urn:microsoft.com/office/officeart/2009/3/layout/HorizontalOrganizationChart"/>
    <dgm:cxn modelId="{1ECF6703-E452-44C5-A089-193F174C8699}" type="presOf" srcId="{3D33CA9A-426F-4B3B-8E7C-B966C1EF2A50}" destId="{CCB335DA-EF31-4CD2-8002-F706B16E2A35}" srcOrd="0" destOrd="0" presId="urn:microsoft.com/office/officeart/2009/3/layout/HorizontalOrganizationChart"/>
    <dgm:cxn modelId="{E0B925CB-7FF7-4EFD-A87E-7D35286085C0}" type="presOf" srcId="{87EE6618-3BD9-4732-8CF9-8538E331A5A1}" destId="{0B8211C5-30B3-4D74-8BF6-9C6F00F342B3}" srcOrd="1" destOrd="0" presId="urn:microsoft.com/office/officeart/2009/3/layout/HorizontalOrganizationChart"/>
    <dgm:cxn modelId="{9280AB09-271B-42C8-9019-0A085F5DBB59}" srcId="{F12DB00D-6C0A-4CE8-98BB-7AAAC6F7F026}" destId="{C3839AE5-9E78-4AAB-B956-15867DB81D79}" srcOrd="0" destOrd="0" parTransId="{880CD95A-8E5E-4C9A-8C71-89D8B961FB9A}" sibTransId="{932C0A05-9460-463E-82A5-0699E444198F}"/>
    <dgm:cxn modelId="{9378D4A2-9DC8-4280-B1B2-5E6F0E2F8FF3}" type="presOf" srcId="{2B328F20-BE13-41A7-B021-27E98AD83434}" destId="{F5760CCE-A7AB-4025-AC93-26B07B7F7AD1}" srcOrd="0" destOrd="0" presId="urn:microsoft.com/office/officeart/2009/3/layout/HorizontalOrganizationChart"/>
    <dgm:cxn modelId="{EFDB8252-4718-4F5D-898B-A89FB9A10485}" type="presOf" srcId="{0D5EA424-F61B-4236-A025-DCEA52C6A94C}" destId="{717D39BA-A46F-4FFF-9898-ACA5423F17D0}" srcOrd="1" destOrd="0" presId="urn:microsoft.com/office/officeart/2009/3/layout/HorizontalOrganizationChart"/>
    <dgm:cxn modelId="{230C22D3-E287-401C-96CB-F9D86E72F21F}" srcId="{184F3F87-46E3-4B33-9018-BDADEB2C83E5}" destId="{98BA0414-C967-4E09-BEFE-6FFD00F65227}" srcOrd="1" destOrd="0" parTransId="{1E626F36-8DAA-4EBF-87C4-0D190AC6DC73}" sibTransId="{10C48E69-DB07-4CF0-A954-62E802773EB4}"/>
    <dgm:cxn modelId="{615105FB-E9BD-4A0D-8B99-4CAAE888F426}" srcId="{F12DB00D-6C0A-4CE8-98BB-7AAAC6F7F026}" destId="{AD48C3FB-AE8D-413E-BC35-15734E92DA40}" srcOrd="3" destOrd="0" parTransId="{2B328F20-BE13-41A7-B021-27E98AD83434}" sibTransId="{CC017F07-1312-4C24-A172-5D4E70AE239D}"/>
    <dgm:cxn modelId="{BDFEACD1-CB07-41AF-BD67-895444C3EC1E}" type="presOf" srcId="{31E9D14A-F20A-481B-A34A-884F1C9E3904}" destId="{1D14B4DE-B1E9-4A10-827C-FDE8CEAC60C7}" srcOrd="0" destOrd="0" presId="urn:microsoft.com/office/officeart/2009/3/layout/HorizontalOrganizationChart"/>
    <dgm:cxn modelId="{47AF9C7C-AE3E-42AA-8976-ADE34431C132}" type="presOf" srcId="{AD48C3FB-AE8D-413E-BC35-15734E92DA40}" destId="{C93AE327-165C-4BF1-B1CF-CA04CFC97D81}" srcOrd="0" destOrd="0" presId="urn:microsoft.com/office/officeart/2009/3/layout/HorizontalOrganizationChart"/>
    <dgm:cxn modelId="{6FBF163B-94CE-4E0C-B3A2-AC8A8F32EC74}" type="presOf" srcId="{A51B1E59-6504-4CFA-9697-21B4B089EEE3}" destId="{9A243B94-43E1-42BC-926A-066A3E5FCBB7}" srcOrd="0" destOrd="0" presId="urn:microsoft.com/office/officeart/2009/3/layout/HorizontalOrganizationChart"/>
    <dgm:cxn modelId="{293D53AB-A318-4EC7-BE74-7A53001C2A3A}" type="presOf" srcId="{0D5EA424-F61B-4236-A025-DCEA52C6A94C}" destId="{A6711A69-0A8D-497E-9D63-E737DC584DFB}" srcOrd="0" destOrd="0" presId="urn:microsoft.com/office/officeart/2009/3/layout/HorizontalOrganizationChart"/>
    <dgm:cxn modelId="{ABEE84CB-9D4E-4DCC-A4CA-5F7AAD891052}" srcId="{F12DB00D-6C0A-4CE8-98BB-7AAAC6F7F026}" destId="{87EE6618-3BD9-4732-8CF9-8538E331A5A1}" srcOrd="1" destOrd="0" parTransId="{31E9D14A-F20A-481B-A34A-884F1C9E3904}" sibTransId="{E52F1108-1FEC-442B-A3D4-8934D54601E7}"/>
    <dgm:cxn modelId="{6916EAE2-7FA1-43F2-A5C2-906CC916464F}" type="presOf" srcId="{0B670C45-43C5-43F6-8FB8-ED710FE7485C}" destId="{B836EBF3-BC7E-457D-B59F-1A76B7D86901}" srcOrd="0" destOrd="0" presId="urn:microsoft.com/office/officeart/2009/3/layout/HorizontalOrganizationChart"/>
    <dgm:cxn modelId="{C129B4D0-0E8E-4B16-B3F8-095D44B4E4DC}" type="presOf" srcId="{98BA0414-C967-4E09-BEFE-6FFD00F65227}" destId="{955FDF7C-E1F4-4C34-B06C-CD62A7E8565A}" srcOrd="0" destOrd="0" presId="urn:microsoft.com/office/officeart/2009/3/layout/HorizontalOrganizationChart"/>
    <dgm:cxn modelId="{7D760C30-2C0E-48D4-9B2D-C464F6C20DDE}" type="presOf" srcId="{A51B1E59-6504-4CFA-9697-21B4B089EEE3}" destId="{85305938-EFC8-48F8-8718-2638153EFF99}" srcOrd="1" destOrd="0" presId="urn:microsoft.com/office/officeart/2009/3/layout/HorizontalOrganizationChart"/>
    <dgm:cxn modelId="{4D6F7D1B-AC96-4F5E-B060-787DA88629BE}" type="presOf" srcId="{F12DB00D-6C0A-4CE8-98BB-7AAAC6F7F026}" destId="{B4E8D18F-171B-4509-A999-65935200F19B}" srcOrd="1" destOrd="0" presId="urn:microsoft.com/office/officeart/2009/3/layout/HorizontalOrganizationChart"/>
    <dgm:cxn modelId="{CF023FE6-CC93-4BDE-A2D0-0A339F8C51E4}" srcId="{F12DB00D-6C0A-4CE8-98BB-7AAAC6F7F026}" destId="{0D5EA424-F61B-4236-A025-DCEA52C6A94C}" srcOrd="2" destOrd="0" parTransId="{3D33CA9A-426F-4B3B-8E7C-B966C1EF2A50}" sibTransId="{046DFE14-F63B-44A8-9D45-18248B4E3BE4}"/>
    <dgm:cxn modelId="{F67611C2-7D3C-4C78-BDB6-AB92CF5D40AF}" srcId="{184F3F87-46E3-4B33-9018-BDADEB2C83E5}" destId="{F12DB00D-6C0A-4CE8-98BB-7AAAC6F7F026}" srcOrd="0" destOrd="0" parTransId="{259AD6D9-6A17-4C5C-B163-AB44E6A4F18D}" sibTransId="{6CEF67C7-4639-42AF-AA0B-B593D72B7C35}"/>
    <dgm:cxn modelId="{CB72917F-5A62-4D42-BC13-6328A1783D05}" type="presParOf" srcId="{625C8A33-1EDA-4FAB-AC10-14B2F2F2C0A3}" destId="{57BC6FF4-A8D7-4958-A8F7-5F54AE8D1785}" srcOrd="0" destOrd="0" presId="urn:microsoft.com/office/officeart/2009/3/layout/HorizontalOrganizationChart"/>
    <dgm:cxn modelId="{747A97B0-910B-4D43-8C66-C64DF30BEA91}" type="presParOf" srcId="{57BC6FF4-A8D7-4958-A8F7-5F54AE8D1785}" destId="{E0E35E50-BDC3-451D-8B94-C7638B92D587}" srcOrd="0" destOrd="0" presId="urn:microsoft.com/office/officeart/2009/3/layout/HorizontalOrganizationChart"/>
    <dgm:cxn modelId="{8B1B5AE7-2AF0-408F-AF36-7FFE8B2EC4B1}" type="presParOf" srcId="{E0E35E50-BDC3-451D-8B94-C7638B92D587}" destId="{E31673C1-7370-439E-983B-B5B6C3E399DA}" srcOrd="0" destOrd="0" presId="urn:microsoft.com/office/officeart/2009/3/layout/HorizontalOrganizationChart"/>
    <dgm:cxn modelId="{25A7A79E-BA7F-4685-9AA4-185BEB68A0D9}" type="presParOf" srcId="{E0E35E50-BDC3-451D-8B94-C7638B92D587}" destId="{B4E8D18F-171B-4509-A999-65935200F19B}" srcOrd="1" destOrd="0" presId="urn:microsoft.com/office/officeart/2009/3/layout/HorizontalOrganizationChart"/>
    <dgm:cxn modelId="{CFC14730-A39E-4486-8E2B-0807F62AC796}" type="presParOf" srcId="{57BC6FF4-A8D7-4958-A8F7-5F54AE8D1785}" destId="{4B0B0C7B-DCE4-47B6-AE23-38C5E0566521}" srcOrd="1" destOrd="0" presId="urn:microsoft.com/office/officeart/2009/3/layout/HorizontalOrganizationChart"/>
    <dgm:cxn modelId="{91C94D66-13EF-4E54-9F7B-1CB4A03B951C}" type="presParOf" srcId="{4B0B0C7B-DCE4-47B6-AE23-38C5E0566521}" destId="{1D14B4DE-B1E9-4A10-827C-FDE8CEAC60C7}" srcOrd="0" destOrd="0" presId="urn:microsoft.com/office/officeart/2009/3/layout/HorizontalOrganizationChart"/>
    <dgm:cxn modelId="{D6F139F6-1203-49E4-A99A-655A535EBE94}" type="presParOf" srcId="{4B0B0C7B-DCE4-47B6-AE23-38C5E0566521}" destId="{773D84E9-11B1-4387-83D0-D332782B4B4B}" srcOrd="1" destOrd="0" presId="urn:microsoft.com/office/officeart/2009/3/layout/HorizontalOrganizationChart"/>
    <dgm:cxn modelId="{5BCB0C33-319D-4AA3-A22F-0F4A2E4561C7}" type="presParOf" srcId="{773D84E9-11B1-4387-83D0-D332782B4B4B}" destId="{E1B33023-CC64-469C-AB25-43F9FED0968C}" srcOrd="0" destOrd="0" presId="urn:microsoft.com/office/officeart/2009/3/layout/HorizontalOrganizationChart"/>
    <dgm:cxn modelId="{68304E84-C9BB-4A69-A931-5460B8ECA509}" type="presParOf" srcId="{E1B33023-CC64-469C-AB25-43F9FED0968C}" destId="{619299FA-353B-495D-A4C9-D154C3EAAC59}" srcOrd="0" destOrd="0" presId="urn:microsoft.com/office/officeart/2009/3/layout/HorizontalOrganizationChart"/>
    <dgm:cxn modelId="{874F21D1-CC55-4F5F-A6B7-7AC36CCD27B8}" type="presParOf" srcId="{E1B33023-CC64-469C-AB25-43F9FED0968C}" destId="{0B8211C5-30B3-4D74-8BF6-9C6F00F342B3}" srcOrd="1" destOrd="0" presId="urn:microsoft.com/office/officeart/2009/3/layout/HorizontalOrganizationChart"/>
    <dgm:cxn modelId="{174ED5C4-A45B-4E61-95CB-E8C59D21F3B4}" type="presParOf" srcId="{773D84E9-11B1-4387-83D0-D332782B4B4B}" destId="{AE589CF9-FFF9-45F8-93FB-0D7711DD9E8B}" srcOrd="1" destOrd="0" presId="urn:microsoft.com/office/officeart/2009/3/layout/HorizontalOrganizationChart"/>
    <dgm:cxn modelId="{B0552BCF-E29A-4963-A91F-0CCFA09482ED}" type="presParOf" srcId="{773D84E9-11B1-4387-83D0-D332782B4B4B}" destId="{DA4F3724-94B4-4BCC-B3F4-62C46C4C57B7}" srcOrd="2" destOrd="0" presId="urn:microsoft.com/office/officeart/2009/3/layout/HorizontalOrganizationChart"/>
    <dgm:cxn modelId="{664C9BBB-8925-4D75-8B66-638A361D562D}" type="presParOf" srcId="{4B0B0C7B-DCE4-47B6-AE23-38C5E0566521}" destId="{CCB335DA-EF31-4CD2-8002-F706B16E2A35}" srcOrd="2" destOrd="0" presId="urn:microsoft.com/office/officeart/2009/3/layout/HorizontalOrganizationChart"/>
    <dgm:cxn modelId="{880F665E-57E0-441B-A2BE-669FE06EAE11}" type="presParOf" srcId="{4B0B0C7B-DCE4-47B6-AE23-38C5E0566521}" destId="{FC0CCB96-B7C9-4785-99D6-B42E21A8EA5C}" srcOrd="3" destOrd="0" presId="urn:microsoft.com/office/officeart/2009/3/layout/HorizontalOrganizationChart"/>
    <dgm:cxn modelId="{5250A4F1-E505-452E-BB65-5AA4C85B57CB}" type="presParOf" srcId="{FC0CCB96-B7C9-4785-99D6-B42E21A8EA5C}" destId="{00D9C549-0401-41E7-9EA2-E6FF1161C868}" srcOrd="0" destOrd="0" presId="urn:microsoft.com/office/officeart/2009/3/layout/HorizontalOrganizationChart"/>
    <dgm:cxn modelId="{748A35B4-F65C-43CA-BCAB-7A309C3CFDAD}" type="presParOf" srcId="{00D9C549-0401-41E7-9EA2-E6FF1161C868}" destId="{A6711A69-0A8D-497E-9D63-E737DC584DFB}" srcOrd="0" destOrd="0" presId="urn:microsoft.com/office/officeart/2009/3/layout/HorizontalOrganizationChart"/>
    <dgm:cxn modelId="{BBB9E712-E211-44F5-90D8-011492CF5C87}" type="presParOf" srcId="{00D9C549-0401-41E7-9EA2-E6FF1161C868}" destId="{717D39BA-A46F-4FFF-9898-ACA5423F17D0}" srcOrd="1" destOrd="0" presId="urn:microsoft.com/office/officeart/2009/3/layout/HorizontalOrganizationChart"/>
    <dgm:cxn modelId="{71FDCEA7-5A8C-418E-B84C-8B3E7675C25C}" type="presParOf" srcId="{FC0CCB96-B7C9-4785-99D6-B42E21A8EA5C}" destId="{8A6A9163-4E8C-4D85-8008-3C387AAF7D7B}" srcOrd="1" destOrd="0" presId="urn:microsoft.com/office/officeart/2009/3/layout/HorizontalOrganizationChart"/>
    <dgm:cxn modelId="{13DEB44C-9537-4478-97C8-FD78CD23CC70}" type="presParOf" srcId="{FC0CCB96-B7C9-4785-99D6-B42E21A8EA5C}" destId="{1FCC0447-13AD-4379-8EF5-E1CFCB08742D}" srcOrd="2" destOrd="0" presId="urn:microsoft.com/office/officeart/2009/3/layout/HorizontalOrganizationChart"/>
    <dgm:cxn modelId="{1FA4B6A8-9732-462A-BECD-1A32394AEBCD}" type="presParOf" srcId="{4B0B0C7B-DCE4-47B6-AE23-38C5E0566521}" destId="{F5760CCE-A7AB-4025-AC93-26B07B7F7AD1}" srcOrd="4" destOrd="0" presId="urn:microsoft.com/office/officeart/2009/3/layout/HorizontalOrganizationChart"/>
    <dgm:cxn modelId="{9EE5C73D-7C0A-4ACA-A281-59EAD3C04B4F}" type="presParOf" srcId="{4B0B0C7B-DCE4-47B6-AE23-38C5E0566521}" destId="{B2EE3126-1F6E-441A-99BA-72446241BC90}" srcOrd="5" destOrd="0" presId="urn:microsoft.com/office/officeart/2009/3/layout/HorizontalOrganizationChart"/>
    <dgm:cxn modelId="{ADE78102-CB40-4ED0-8B3B-78A875F4866E}" type="presParOf" srcId="{B2EE3126-1F6E-441A-99BA-72446241BC90}" destId="{6B8AE245-6C0A-46A7-ACCD-639B9C0A6BB2}" srcOrd="0" destOrd="0" presId="urn:microsoft.com/office/officeart/2009/3/layout/HorizontalOrganizationChart"/>
    <dgm:cxn modelId="{52A8024C-FCF6-436F-BFC1-631BB0992783}" type="presParOf" srcId="{6B8AE245-6C0A-46A7-ACCD-639B9C0A6BB2}" destId="{C93AE327-165C-4BF1-B1CF-CA04CFC97D81}" srcOrd="0" destOrd="0" presId="urn:microsoft.com/office/officeart/2009/3/layout/HorizontalOrganizationChart"/>
    <dgm:cxn modelId="{88E956CD-A2BC-4CBB-9B65-BF16F55F7E81}" type="presParOf" srcId="{6B8AE245-6C0A-46A7-ACCD-639B9C0A6BB2}" destId="{BF99C5E8-F301-4598-8116-0172DB4554D7}" srcOrd="1" destOrd="0" presId="urn:microsoft.com/office/officeart/2009/3/layout/HorizontalOrganizationChart"/>
    <dgm:cxn modelId="{3214D7A5-4FF6-414E-BFC5-89672AA376F5}" type="presParOf" srcId="{B2EE3126-1F6E-441A-99BA-72446241BC90}" destId="{939B6B36-6F2F-48B9-9326-4EADF8B1A74C}" srcOrd="1" destOrd="0" presId="urn:microsoft.com/office/officeart/2009/3/layout/HorizontalOrganizationChart"/>
    <dgm:cxn modelId="{213CB6AF-549C-4331-A2F4-2102399DC039}" type="presParOf" srcId="{B2EE3126-1F6E-441A-99BA-72446241BC90}" destId="{BFD0F32F-AE69-464F-B9EE-6CC094191F39}" srcOrd="2" destOrd="0" presId="urn:microsoft.com/office/officeart/2009/3/layout/HorizontalOrganizationChart"/>
    <dgm:cxn modelId="{5B4587A0-DF62-4303-B3E8-2983EE1CBC57}" type="presParOf" srcId="{4B0B0C7B-DCE4-47B6-AE23-38C5E0566521}" destId="{B836EBF3-BC7E-457D-B59F-1A76B7D86901}" srcOrd="6" destOrd="0" presId="urn:microsoft.com/office/officeart/2009/3/layout/HorizontalOrganizationChart"/>
    <dgm:cxn modelId="{95E13BF2-A7AA-47A2-A4BB-3CD5CB76481F}" type="presParOf" srcId="{4B0B0C7B-DCE4-47B6-AE23-38C5E0566521}" destId="{6AD439A5-601F-484D-80F8-E13A9441AC75}" srcOrd="7" destOrd="0" presId="urn:microsoft.com/office/officeart/2009/3/layout/HorizontalOrganizationChart"/>
    <dgm:cxn modelId="{0803FC8E-216E-4435-B978-23AD2F4D10EC}" type="presParOf" srcId="{6AD439A5-601F-484D-80F8-E13A9441AC75}" destId="{B40B8887-36E4-4A9A-AA97-5027A8BABF05}" srcOrd="0" destOrd="0" presId="urn:microsoft.com/office/officeart/2009/3/layout/HorizontalOrganizationChart"/>
    <dgm:cxn modelId="{3A50197A-9AB6-49FB-A4F7-A2BBF8C6BEEE}" type="presParOf" srcId="{B40B8887-36E4-4A9A-AA97-5027A8BABF05}" destId="{9A243B94-43E1-42BC-926A-066A3E5FCBB7}" srcOrd="0" destOrd="0" presId="urn:microsoft.com/office/officeart/2009/3/layout/HorizontalOrganizationChart"/>
    <dgm:cxn modelId="{5A2628C4-8441-4CE9-87E8-91CCA9F94A27}" type="presParOf" srcId="{B40B8887-36E4-4A9A-AA97-5027A8BABF05}" destId="{85305938-EFC8-48F8-8718-2638153EFF99}" srcOrd="1" destOrd="0" presId="urn:microsoft.com/office/officeart/2009/3/layout/HorizontalOrganizationChart"/>
    <dgm:cxn modelId="{1C6B1374-9D82-4935-9989-12C667001DFF}" type="presParOf" srcId="{6AD439A5-601F-484D-80F8-E13A9441AC75}" destId="{8C8D135E-5ABC-4290-AD48-DBF56386C26C}" srcOrd="1" destOrd="0" presId="urn:microsoft.com/office/officeart/2009/3/layout/HorizontalOrganizationChart"/>
    <dgm:cxn modelId="{04BA3304-D59D-40DA-BB80-03E607FB4ED6}" type="presParOf" srcId="{6AD439A5-601F-484D-80F8-E13A9441AC75}" destId="{3F9B462C-7310-4E7A-8C07-4A036F2E88C1}" srcOrd="2" destOrd="0" presId="urn:microsoft.com/office/officeart/2009/3/layout/HorizontalOrganizationChart"/>
    <dgm:cxn modelId="{B703B864-9E3A-498F-8A58-FA5098E98D99}" type="presParOf" srcId="{57BC6FF4-A8D7-4958-A8F7-5F54AE8D1785}" destId="{EA6DC372-9D88-4CB1-92D1-EC2F12C630AB}" srcOrd="2" destOrd="0" presId="urn:microsoft.com/office/officeart/2009/3/layout/HorizontalOrganizationChart"/>
    <dgm:cxn modelId="{CDD1370A-71D9-4929-8643-FCBDBDE2C9F1}" type="presParOf" srcId="{EA6DC372-9D88-4CB1-92D1-EC2F12C630AB}" destId="{73FFE12B-6203-4C7F-89B1-6C9897966E8D}" srcOrd="0" destOrd="0" presId="urn:microsoft.com/office/officeart/2009/3/layout/HorizontalOrganizationChart"/>
    <dgm:cxn modelId="{5AADF725-9300-4FCB-BA97-FA258AA0B23B}" type="presParOf" srcId="{EA6DC372-9D88-4CB1-92D1-EC2F12C630AB}" destId="{33ABF866-0B2E-41D2-A9EF-DA7E7B608DCA}" srcOrd="1" destOrd="0" presId="urn:microsoft.com/office/officeart/2009/3/layout/HorizontalOrganizationChart"/>
    <dgm:cxn modelId="{0107F5D4-363B-4384-9AFD-27884A2E9A5E}" type="presParOf" srcId="{33ABF866-0B2E-41D2-A9EF-DA7E7B608DCA}" destId="{2F330D1B-0C3B-4AB4-B1E9-0E372A595E68}" srcOrd="0" destOrd="0" presId="urn:microsoft.com/office/officeart/2009/3/layout/HorizontalOrganizationChart"/>
    <dgm:cxn modelId="{4C88CBE1-4E04-46FA-8BF2-C0E27D1DC24D}" type="presParOf" srcId="{2F330D1B-0C3B-4AB4-B1E9-0E372A595E68}" destId="{B0F4B261-6F65-4577-9E90-304C46501B0A}" srcOrd="0" destOrd="0" presId="urn:microsoft.com/office/officeart/2009/3/layout/HorizontalOrganizationChart"/>
    <dgm:cxn modelId="{F5D3C71D-DCED-441E-B91E-CFD6F6B0FF72}" type="presParOf" srcId="{2F330D1B-0C3B-4AB4-B1E9-0E372A595E68}" destId="{836A59FE-6676-4DD0-9A7E-26A3592FF90D}" srcOrd="1" destOrd="0" presId="urn:microsoft.com/office/officeart/2009/3/layout/HorizontalOrganizationChart"/>
    <dgm:cxn modelId="{F98A21A5-34A3-492F-8E1A-B74F26696C42}" type="presParOf" srcId="{33ABF866-0B2E-41D2-A9EF-DA7E7B608DCA}" destId="{36A62649-8E9A-4693-BEEC-59201E2639D9}" srcOrd="1" destOrd="0" presId="urn:microsoft.com/office/officeart/2009/3/layout/HorizontalOrganizationChart"/>
    <dgm:cxn modelId="{3E2E043C-56AD-49F0-A366-76ABD3C10D47}" type="presParOf" srcId="{33ABF866-0B2E-41D2-A9EF-DA7E7B608DCA}" destId="{A217E064-A47C-46CA-9750-B11BEE2257D4}" srcOrd="2" destOrd="0" presId="urn:microsoft.com/office/officeart/2009/3/layout/HorizontalOrganizationChart"/>
    <dgm:cxn modelId="{BB965149-8B0C-4932-8436-84977C4E4799}" type="presParOf" srcId="{625C8A33-1EDA-4FAB-AC10-14B2F2F2C0A3}" destId="{E45B90BE-6BFB-4E3E-909F-79F5738A5283}" srcOrd="1" destOrd="0" presId="urn:microsoft.com/office/officeart/2009/3/layout/HorizontalOrganizationChart"/>
    <dgm:cxn modelId="{196CA21A-32E8-41C1-9477-AF007DF20DCE}" type="presParOf" srcId="{E45B90BE-6BFB-4E3E-909F-79F5738A5283}" destId="{01AFCF8D-EE1E-4C6B-9476-DDFA69E2BD31}" srcOrd="0" destOrd="0" presId="urn:microsoft.com/office/officeart/2009/3/layout/HorizontalOrganizationChart"/>
    <dgm:cxn modelId="{3021A1B1-3295-4615-ABDB-7853FC2B4C42}" type="presParOf" srcId="{01AFCF8D-EE1E-4C6B-9476-DDFA69E2BD31}" destId="{955FDF7C-E1F4-4C34-B06C-CD62A7E8565A}" srcOrd="0" destOrd="0" presId="urn:microsoft.com/office/officeart/2009/3/layout/HorizontalOrganizationChart"/>
    <dgm:cxn modelId="{1F7A1272-1D2F-4587-9A43-C36B836158A2}" type="presParOf" srcId="{01AFCF8D-EE1E-4C6B-9476-DDFA69E2BD31}" destId="{A0592181-727D-4BE4-9A79-20B0CBF257EE}" srcOrd="1" destOrd="0" presId="urn:microsoft.com/office/officeart/2009/3/layout/HorizontalOrganizationChart"/>
    <dgm:cxn modelId="{8ADEFF36-C715-4750-A75E-9E16D2C5DFFE}" type="presParOf" srcId="{E45B90BE-6BFB-4E3E-909F-79F5738A5283}" destId="{18E841B1-57AF-4BFC-ABD2-6338B0254308}" srcOrd="1" destOrd="0" presId="urn:microsoft.com/office/officeart/2009/3/layout/HorizontalOrganizationChart"/>
    <dgm:cxn modelId="{C4ABADC6-86BD-49A5-A07B-701FE4AE02D0}" type="presParOf" srcId="{E45B90BE-6BFB-4E3E-909F-79F5738A5283}" destId="{9D2A802C-8633-49E0-9EEA-21B314591BA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5D91D1C3-2414-4CCA-A34C-592CF98B02C1}" srcId="{FCC2D5A2-2648-441D-886E-FBFCFEE2564D}" destId="{5BDBC498-A2B6-4254-BE47-090F0729E8F8}" srcOrd="3" destOrd="0" parTransId="{ADFEF54D-244D-461E-B730-89ECCA20F6B0}" sibTransId="{8B2557B0-EA9E-4044-8F24-7BD0DD1CDA47}"/>
    <dgm:cxn modelId="{2866E5FE-3A08-4D52-968E-7035ED4E6310}" type="presOf" srcId="{397A921E-02C0-4A34-B61F-E808010A8BE2}" destId="{C4A1B6D8-E1A9-4E5D-88B2-67D5CA1BF43E}" srcOrd="0" destOrd="0" presId="urn:microsoft.com/office/officeart/2005/8/layout/cycle1"/>
    <dgm:cxn modelId="{FEAEDDCB-069D-4C53-B611-89EFDF3272D6}" srcId="{FCC2D5A2-2648-441D-886E-FBFCFEE2564D}" destId="{C9D7C41B-2458-4E10-B0CD-B096FE381CD0}" srcOrd="0" destOrd="0" parTransId="{0A0C60C5-C706-48B9-995E-A488798C9F2E}" sibTransId="{2A8DDC20-F70F-473B-9F8E-AB194C4E21A2}"/>
    <dgm:cxn modelId="{B68A0BD4-7900-46DB-B7E0-453E5FE05A6F}" type="presOf" srcId="{14EB3EA9-D4F0-4B47-AB62-EABAD72DFE4A}" destId="{23011174-8D9A-4182-86C8-1DF75B59DE28}" srcOrd="0" destOrd="0" presId="urn:microsoft.com/office/officeart/2005/8/layout/cycle1"/>
    <dgm:cxn modelId="{DF5F343F-8732-4269-A972-25AB5DC6A85C}" type="presOf" srcId="{5BDBC498-A2B6-4254-BE47-090F0729E8F8}" destId="{43764AAE-3CB5-427D-8D34-9BEF7F699D17}" srcOrd="0" destOrd="0" presId="urn:microsoft.com/office/officeart/2005/8/layout/cycle1"/>
    <dgm:cxn modelId="{88D80D62-9242-44A5-BB2C-4B1A6A3C18F8}" type="presOf" srcId="{9F150001-DB0C-406F-9A3F-57A28CE6770D}" destId="{695AD7B6-8693-49C8-A6A3-10FA9D26045F}" srcOrd="0" destOrd="0" presId="urn:microsoft.com/office/officeart/2005/8/layout/cycle1"/>
    <dgm:cxn modelId="{C239BCAD-9FD4-44DE-BCA4-9520775F3EB1}" type="presOf" srcId="{2A8DDC20-F70F-473B-9F8E-AB194C4E21A2}" destId="{E4E99182-7810-485D-847B-84AC2032BE89}" srcOrd="0" destOrd="0" presId="urn:microsoft.com/office/officeart/2005/8/layout/cycle1"/>
    <dgm:cxn modelId="{610FAEE1-8CEC-4722-B079-CE934DFCFB57}" type="presOf" srcId="{C9D7C41B-2458-4E10-B0CD-B096FE381CD0}" destId="{203CF8CD-E385-4216-A519-06CD9D747BE6}"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E48CE148-31F5-4E4E-A11E-C00D498D6ADF}" type="presOf" srcId="{0373D090-4C6D-4D20-A0CD-5842F2A3B967}" destId="{DB3C95C6-132D-4D03-916C-6A2E15EDBC75}"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C955C81E-2EA3-45B5-91D3-C94669A18D75}" type="presOf" srcId="{FCC2D5A2-2648-441D-886E-FBFCFEE2564D}" destId="{7AD44568-F12E-4516-A34B-218396103CE2}" srcOrd="0" destOrd="0" presId="urn:microsoft.com/office/officeart/2005/8/layout/cycle1"/>
    <dgm:cxn modelId="{7133E5FD-3DD5-4D76-A659-09D402DE0643}" type="presOf" srcId="{8B2557B0-EA9E-4044-8F24-7BD0DD1CDA47}" destId="{D15EFBE0-5E71-43D6-8BEF-A4E514CD43F5}" srcOrd="0" destOrd="0" presId="urn:microsoft.com/office/officeart/2005/8/layout/cycle1"/>
    <dgm:cxn modelId="{907D8A39-8C47-4D12-8B27-B5157E52EFEC}" type="presParOf" srcId="{7AD44568-F12E-4516-A34B-218396103CE2}" destId="{BEBF08FB-385A-43D8-B420-64A3AAAD7358}" srcOrd="0" destOrd="0" presId="urn:microsoft.com/office/officeart/2005/8/layout/cycle1"/>
    <dgm:cxn modelId="{7AACBF7B-3323-45C7-95C0-BAE9616DA18F}" type="presParOf" srcId="{7AD44568-F12E-4516-A34B-218396103CE2}" destId="{203CF8CD-E385-4216-A519-06CD9D747BE6}" srcOrd="1" destOrd="0" presId="urn:microsoft.com/office/officeart/2005/8/layout/cycle1"/>
    <dgm:cxn modelId="{C44DFEE0-2943-4698-8841-970C86987A6C}" type="presParOf" srcId="{7AD44568-F12E-4516-A34B-218396103CE2}" destId="{E4E99182-7810-485D-847B-84AC2032BE89}" srcOrd="2" destOrd="0" presId="urn:microsoft.com/office/officeart/2005/8/layout/cycle1"/>
    <dgm:cxn modelId="{A0D4DACB-F73A-4858-B158-41F1EE8A7C96}" type="presParOf" srcId="{7AD44568-F12E-4516-A34B-218396103CE2}" destId="{1E78247B-BCC3-4CDE-AF1F-AAF325037514}" srcOrd="3" destOrd="0" presId="urn:microsoft.com/office/officeart/2005/8/layout/cycle1"/>
    <dgm:cxn modelId="{DBDA7536-89B0-46FC-A411-1F2C70596257}" type="presParOf" srcId="{7AD44568-F12E-4516-A34B-218396103CE2}" destId="{DB3C95C6-132D-4D03-916C-6A2E15EDBC75}" srcOrd="4" destOrd="0" presId="urn:microsoft.com/office/officeart/2005/8/layout/cycle1"/>
    <dgm:cxn modelId="{F0B93EBC-2C28-4DDD-B0FC-19BFBCBAA788}" type="presParOf" srcId="{7AD44568-F12E-4516-A34B-218396103CE2}" destId="{695AD7B6-8693-49C8-A6A3-10FA9D26045F}" srcOrd="5" destOrd="0" presId="urn:microsoft.com/office/officeart/2005/8/layout/cycle1"/>
    <dgm:cxn modelId="{C5BD6133-3FF1-4255-B909-BDF36A6F0FA0}" type="presParOf" srcId="{7AD44568-F12E-4516-A34B-218396103CE2}" destId="{EB76DEBF-397D-455F-8ADC-8CCED1830A99}" srcOrd="6" destOrd="0" presId="urn:microsoft.com/office/officeart/2005/8/layout/cycle1"/>
    <dgm:cxn modelId="{336B7A35-45A3-4E74-B418-D41582A5C416}" type="presParOf" srcId="{7AD44568-F12E-4516-A34B-218396103CE2}" destId="{23011174-8D9A-4182-86C8-1DF75B59DE28}" srcOrd="7" destOrd="0" presId="urn:microsoft.com/office/officeart/2005/8/layout/cycle1"/>
    <dgm:cxn modelId="{4FADE533-B602-46C9-ADFA-5783506E06E4}" type="presParOf" srcId="{7AD44568-F12E-4516-A34B-218396103CE2}" destId="{C4A1B6D8-E1A9-4E5D-88B2-67D5CA1BF43E}" srcOrd="8" destOrd="0" presId="urn:microsoft.com/office/officeart/2005/8/layout/cycle1"/>
    <dgm:cxn modelId="{5F4CC7A1-544D-43EF-90D4-FBC9CC7B5996}" type="presParOf" srcId="{7AD44568-F12E-4516-A34B-218396103CE2}" destId="{490D168D-BEC4-4E33-802F-6ECC7E30FF07}" srcOrd="9" destOrd="0" presId="urn:microsoft.com/office/officeart/2005/8/layout/cycle1"/>
    <dgm:cxn modelId="{654B1ABD-1C56-417E-A6D0-CADD56459AA1}" type="presParOf" srcId="{7AD44568-F12E-4516-A34B-218396103CE2}" destId="{43764AAE-3CB5-427D-8D34-9BEF7F699D17}" srcOrd="10" destOrd="0" presId="urn:microsoft.com/office/officeart/2005/8/layout/cycle1"/>
    <dgm:cxn modelId="{8C93EE07-D5EE-4BA1-9CD9-110C54D4C2AA}"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a:t>
            </a:r>
            <a:r>
              <a:rPr lang="en-US" baseline="0" dirty="0"/>
              <a:t> is designed to provide you with an overview of the new resident visitation regulations, definitions and staff roles and responsibilities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26679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a:t>
            </a:r>
            <a:r>
              <a:rPr lang="en-US" sz="1200" kern="1200" baseline="0" dirty="0">
                <a:solidFill>
                  <a:schemeClr val="tx1"/>
                </a:solidFill>
                <a:effectLst/>
                <a:latin typeface="+mn-lt"/>
                <a:ea typeface="+mn-ea"/>
                <a:cs typeface="+mn-cs"/>
              </a:rPr>
              <a:t>  related to the screening process and a facilities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Mental disorder </a:t>
            </a:r>
            <a:r>
              <a:rPr lang="en-US" dirty="0"/>
              <a:t>as unless the State mental health authority has determined, based on an independent physical and mental evaluation performed by a person or entity other than the State mental health authority, prior to admission, (A) That, because of the physical and mental condition of the individual, the individual requires the level of services provided by a nursing facility; and (B) If the individual requires such level of services, whether the individual requires specialized services;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10</a:t>
            </a:fld>
            <a:endParaRPr lang="en-US"/>
          </a:p>
        </p:txBody>
      </p:sp>
    </p:spTree>
    <p:extLst>
      <p:ext uri="{BB962C8B-B14F-4D97-AF65-F5344CB8AC3E}">
        <p14:creationId xmlns:p14="http://schemas.microsoft.com/office/powerpoint/2010/main" val="268928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new regulations and our Mood and Behavior policy.  Todays training will walk us through the changes and our roles and responsibilities. </a:t>
            </a:r>
          </a:p>
          <a:p>
            <a:r>
              <a:rPr lang="en-US" baseline="0" dirty="0"/>
              <a:t>Inform – how we will inform our residents and the appropriate individuals of the process for comprehensive assessment, planning of care, implementation of  interventions, adequate and complete documentation and re-evaluation to keep resident at their highest practicable level of well being.</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11</a:t>
            </a:fld>
            <a:endParaRPr lang="en-US"/>
          </a:p>
        </p:txBody>
      </p:sp>
    </p:spTree>
    <p:extLst>
      <p:ext uri="{BB962C8B-B14F-4D97-AF65-F5344CB8AC3E}">
        <p14:creationId xmlns:p14="http://schemas.microsoft.com/office/powerpoint/2010/main" val="371063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explains</a:t>
            </a:r>
          </a:p>
        </p:txBody>
      </p:sp>
      <p:sp>
        <p:nvSpPr>
          <p:cNvPr id="4" name="Slide Number Placeholder 3"/>
          <p:cNvSpPr>
            <a:spLocks noGrp="1"/>
          </p:cNvSpPr>
          <p:nvPr>
            <p:ph type="sldNum" sz="quarter" idx="10"/>
          </p:nvPr>
        </p:nvSpPr>
        <p:spPr/>
        <p:txBody>
          <a:bodyPr/>
          <a:lstStyle/>
          <a:p>
            <a:fld id="{62583AE9-5228-4641-AE46-DAC04049BDD6}" type="slidenum">
              <a:rPr lang="en-US" smtClean="0"/>
              <a:pPr/>
              <a:t>12</a:t>
            </a:fld>
            <a:endParaRPr lang="en-US"/>
          </a:p>
        </p:txBody>
      </p:sp>
    </p:spTree>
    <p:extLst>
      <p:ext uri="{BB962C8B-B14F-4D97-AF65-F5344CB8AC3E}">
        <p14:creationId xmlns:p14="http://schemas.microsoft.com/office/powerpoint/2010/main" val="200287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Review the process  and staff roles and responsibilities</a:t>
            </a:r>
          </a:p>
          <a:p>
            <a:endParaRPr lang="en-US" dirty="0"/>
          </a:p>
          <a:p>
            <a:pPr lvl="0"/>
            <a:r>
              <a:rPr lang="en-US" sz="1200" kern="1200" dirty="0">
                <a:solidFill>
                  <a:schemeClr val="tx1"/>
                </a:solidFill>
                <a:effectLst/>
                <a:latin typeface="+mn-lt"/>
                <a:ea typeface="+mn-ea"/>
                <a:cs typeface="+mn-cs"/>
              </a:rPr>
              <a:t>Admission and Readmission</a:t>
            </a:r>
          </a:p>
          <a:p>
            <a:pPr lvl="1"/>
            <a:r>
              <a:rPr lang="en-US" sz="1200" kern="1200" dirty="0">
                <a:solidFill>
                  <a:schemeClr val="tx1"/>
                </a:solidFill>
                <a:effectLst/>
                <a:latin typeface="+mn-lt"/>
                <a:ea typeface="+mn-ea"/>
                <a:cs typeface="+mn-cs"/>
              </a:rPr>
              <a:t>The facility will participate in or complete the Level I screen </a:t>
            </a:r>
            <a:r>
              <a:rPr lang="en-US" sz="1200" b="1" i="1" kern="1200" dirty="0">
                <a:solidFill>
                  <a:schemeClr val="tx1"/>
                </a:solidFill>
                <a:effectLst/>
                <a:latin typeface="+mn-lt"/>
                <a:ea typeface="+mn-ea"/>
                <a:cs typeface="+mn-cs"/>
              </a:rPr>
              <a:t>(*Insert State and facility Specific requirements here) </a:t>
            </a:r>
            <a:r>
              <a:rPr lang="en-US" sz="1200" kern="1200" dirty="0">
                <a:solidFill>
                  <a:schemeClr val="tx1"/>
                </a:solidFill>
                <a:effectLst/>
                <a:latin typeface="+mn-lt"/>
                <a:ea typeface="+mn-ea"/>
                <a:cs typeface="+mn-cs"/>
              </a:rPr>
              <a:t>for all potential admissions regardless of payer source to determine if the individual meets the criterion for mental disorder (SMI/SMD), intellectual disability (ID) or related condition. </a:t>
            </a:r>
          </a:p>
          <a:p>
            <a:pPr lvl="1"/>
            <a:r>
              <a:rPr lang="en-US" sz="1200" kern="1200" dirty="0">
                <a:solidFill>
                  <a:schemeClr val="tx1"/>
                </a:solidFill>
                <a:effectLst/>
                <a:latin typeface="+mn-lt"/>
                <a:ea typeface="+mn-ea"/>
                <a:cs typeface="+mn-cs"/>
              </a:rPr>
              <a:t>Based upon the Level I screen, if an individual is determined to meet the above criterion, the facility will not admit an individual, the facility will refer the potential admission to the State PASARR representative </a:t>
            </a:r>
            <a:r>
              <a:rPr lang="en-US" sz="1200" b="1" i="1" kern="1200" dirty="0">
                <a:solidFill>
                  <a:schemeClr val="tx1"/>
                </a:solidFill>
                <a:effectLst/>
                <a:latin typeface="+mn-lt"/>
                <a:ea typeface="+mn-ea"/>
                <a:cs typeface="+mn-cs"/>
              </a:rPr>
              <a:t>(*Insert State and facility Specific requirements here) </a:t>
            </a:r>
            <a:r>
              <a:rPr lang="en-US" sz="1200" kern="1200" dirty="0">
                <a:solidFill>
                  <a:schemeClr val="tx1"/>
                </a:solidFill>
                <a:effectLst/>
                <a:latin typeface="+mn-lt"/>
                <a:ea typeface="+mn-ea"/>
                <a:cs typeface="+mn-cs"/>
              </a:rPr>
              <a:t>for the Level II screening process</a:t>
            </a: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Upon completion of the Level II screen, the facility will review the screen recommendations and determine the facility’s ability to provide the specialized services outlined.  Admission decision will be determined and notification to the State PASARR representative, resident and resident representative will be completed.</a:t>
            </a:r>
          </a:p>
          <a:p>
            <a:pPr lvl="1"/>
            <a:r>
              <a:rPr lang="en-US" sz="1200" kern="1200" dirty="0">
                <a:solidFill>
                  <a:schemeClr val="tx1"/>
                </a:solidFill>
                <a:effectLst/>
                <a:latin typeface="+mn-lt"/>
                <a:ea typeface="+mn-ea"/>
                <a:cs typeface="+mn-cs"/>
              </a:rPr>
              <a:t>Readmission</a:t>
            </a:r>
          </a:p>
          <a:p>
            <a:pPr lvl="2"/>
            <a:r>
              <a:rPr lang="en-US" sz="1200" kern="1200" dirty="0">
                <a:solidFill>
                  <a:schemeClr val="tx1"/>
                </a:solidFill>
                <a:effectLst/>
                <a:latin typeface="+mn-lt"/>
                <a:ea typeface="+mn-ea"/>
                <a:cs typeface="+mn-cs"/>
              </a:rPr>
              <a:t>The PASARR screening process will not apply to those identified individuals, who after being admitted to the facility, were transferred for an acute care stay.</a:t>
            </a:r>
          </a:p>
          <a:p>
            <a:pPr lvl="1"/>
            <a:r>
              <a:rPr lang="en-US" sz="1200" kern="1200" dirty="0">
                <a:solidFill>
                  <a:schemeClr val="tx1"/>
                </a:solidFill>
                <a:effectLst/>
                <a:latin typeface="+mn-lt"/>
                <a:ea typeface="+mn-ea"/>
                <a:cs typeface="+mn-cs"/>
              </a:rPr>
              <a:t>Exceptions</a:t>
            </a:r>
          </a:p>
          <a:p>
            <a:pPr lvl="2"/>
            <a:r>
              <a:rPr lang="en-US" sz="1200" kern="1200" dirty="0">
                <a:solidFill>
                  <a:schemeClr val="tx1"/>
                </a:solidFill>
                <a:effectLst/>
                <a:latin typeface="+mn-lt"/>
                <a:ea typeface="+mn-ea"/>
                <a:cs typeface="+mn-cs"/>
              </a:rPr>
              <a:t>Provisional Admission/Short Stay Admission </a:t>
            </a:r>
            <a:r>
              <a:rPr lang="en-US" sz="1200" b="1" i="1" kern="1200" dirty="0">
                <a:solidFill>
                  <a:schemeClr val="tx1"/>
                </a:solidFill>
                <a:effectLst/>
                <a:latin typeface="+mn-lt"/>
                <a:ea typeface="+mn-ea"/>
                <a:cs typeface="+mn-cs"/>
              </a:rPr>
              <a:t>(*Insert State and facility Specific requirements here)</a:t>
            </a:r>
            <a:endParaRPr lang="en-US"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Based upon the PASARR screen process, an individual may receive an exception for admission into the facility from the State PASARR representative if the individual meets the following: </a:t>
            </a:r>
          </a:p>
          <a:p>
            <a:pPr lvl="4"/>
            <a:r>
              <a:rPr lang="en-US" sz="1200" kern="1200" dirty="0">
                <a:solidFill>
                  <a:schemeClr val="tx1"/>
                </a:solidFill>
                <a:effectLst/>
                <a:latin typeface="+mn-lt"/>
                <a:ea typeface="+mn-ea"/>
                <a:cs typeface="+mn-cs"/>
              </a:rPr>
              <a:t>Admission directly from a hospital after receiving acute inpatient care</a:t>
            </a:r>
          </a:p>
          <a:p>
            <a:pPr lvl="4"/>
            <a:r>
              <a:rPr lang="en-US" sz="1200" kern="1200" dirty="0">
                <a:solidFill>
                  <a:schemeClr val="tx1"/>
                </a:solidFill>
                <a:effectLst/>
                <a:latin typeface="+mn-lt"/>
                <a:ea typeface="+mn-ea"/>
                <a:cs typeface="+mn-cs"/>
              </a:rPr>
              <a:t>Primary care physician has certified, before admission to the facility, that the individual likely will require less than 30 days of nursing facility services</a:t>
            </a:r>
          </a:p>
          <a:p>
            <a:pPr lvl="4"/>
            <a:r>
              <a:rPr lang="en-US" sz="1200" kern="1200" dirty="0">
                <a:solidFill>
                  <a:schemeClr val="tx1"/>
                </a:solidFill>
                <a:effectLst/>
                <a:latin typeface="+mn-lt"/>
                <a:ea typeface="+mn-ea"/>
                <a:cs typeface="+mn-cs"/>
              </a:rPr>
              <a:t>Convalescent care from an acute physical illness which— </a:t>
            </a:r>
          </a:p>
          <a:p>
            <a:pPr lvl="5"/>
            <a:r>
              <a:rPr lang="en-US" sz="1200" kern="1200" dirty="0">
                <a:solidFill>
                  <a:schemeClr val="tx1"/>
                </a:solidFill>
                <a:effectLst/>
                <a:latin typeface="+mn-lt"/>
                <a:ea typeface="+mn-ea"/>
                <a:cs typeface="+mn-cs"/>
              </a:rPr>
              <a:t>Required hospitalization; and </a:t>
            </a:r>
          </a:p>
          <a:p>
            <a:pPr lvl="5"/>
            <a:r>
              <a:rPr lang="en-US" sz="1200" kern="1200" dirty="0">
                <a:solidFill>
                  <a:schemeClr val="tx1"/>
                </a:solidFill>
                <a:effectLst/>
                <a:latin typeface="+mn-lt"/>
                <a:ea typeface="+mn-ea"/>
                <a:cs typeface="+mn-cs"/>
              </a:rPr>
              <a:t>Does not meet all the criteria for an exempt hospital discharge, which is not subject to preadmission screening,  </a:t>
            </a:r>
          </a:p>
          <a:p>
            <a:pPr lvl="4"/>
            <a:r>
              <a:rPr lang="en-US" sz="1200" kern="1200" dirty="0">
                <a:solidFill>
                  <a:schemeClr val="tx1"/>
                </a:solidFill>
                <a:effectLst/>
                <a:latin typeface="+mn-lt"/>
                <a:ea typeface="+mn-ea"/>
                <a:cs typeface="+mn-cs"/>
              </a:rPr>
              <a:t>Terminal illness, as defined for hospice </a:t>
            </a:r>
          </a:p>
          <a:p>
            <a:pPr lvl="4"/>
            <a:r>
              <a:rPr lang="en-US" sz="1200" kern="1200" dirty="0">
                <a:solidFill>
                  <a:schemeClr val="tx1"/>
                </a:solidFill>
                <a:effectLst/>
                <a:latin typeface="+mn-lt"/>
                <a:ea typeface="+mn-ea"/>
                <a:cs typeface="+mn-cs"/>
              </a:rPr>
              <a:t>Severe physical illnesses such as coma, ventilator dependence, functioning at a brain stem level, or diagnoses such as chronic obstructive pulmonary disease, Parkinson’s disease, Huntington’s disease, amyotrophic lateral sclerosis, and congestive heart failure which result in a level of impairment so severe that the individual could not be expected to benefit from specialized services; </a:t>
            </a:r>
          </a:p>
          <a:p>
            <a:pPr lvl="4"/>
            <a:r>
              <a:rPr lang="en-US" sz="1200" kern="1200" dirty="0">
                <a:solidFill>
                  <a:schemeClr val="tx1"/>
                </a:solidFill>
                <a:effectLst/>
                <a:latin typeface="+mn-lt"/>
                <a:ea typeface="+mn-ea"/>
                <a:cs typeface="+mn-cs"/>
              </a:rPr>
              <a:t>Provisional admissions pending further assessment in cases of delirium where an accurate diagnosis cannot be made until the delirium clears; </a:t>
            </a:r>
          </a:p>
          <a:p>
            <a:pPr lvl="4"/>
            <a:r>
              <a:rPr lang="en-US" sz="1200" kern="1200" dirty="0">
                <a:solidFill>
                  <a:schemeClr val="tx1"/>
                </a:solidFill>
                <a:effectLst/>
                <a:latin typeface="+mn-lt"/>
                <a:ea typeface="+mn-ea"/>
                <a:cs typeface="+mn-cs"/>
              </a:rPr>
              <a:t>Provisional admissions pending further assessment in emergency situations requiring protective services, with placement in a nursing facility not to exceed 7 days; and </a:t>
            </a:r>
          </a:p>
          <a:p>
            <a:pPr lvl="4"/>
            <a:r>
              <a:rPr lang="en-US" sz="1200" kern="1200" dirty="0">
                <a:solidFill>
                  <a:schemeClr val="tx1"/>
                </a:solidFill>
                <a:effectLst/>
                <a:latin typeface="+mn-lt"/>
                <a:ea typeface="+mn-ea"/>
                <a:cs typeface="+mn-cs"/>
              </a:rPr>
              <a:t>Very brief and finite stays of up to a fixed number of days to provide respite to in-home caregivers to whom the individual with MI or IID is expected to return following the brief facility</a:t>
            </a:r>
          </a:p>
          <a:p>
            <a:pPr lvl="1"/>
            <a:r>
              <a:rPr lang="en-US" sz="1200" kern="1200" dirty="0">
                <a:solidFill>
                  <a:schemeClr val="tx1"/>
                </a:solidFill>
                <a:effectLst/>
                <a:latin typeface="+mn-lt"/>
                <a:ea typeface="+mn-ea"/>
                <a:cs typeface="+mn-cs"/>
              </a:rPr>
              <a:t>Coordination of Care</a:t>
            </a:r>
          </a:p>
          <a:p>
            <a:pPr lvl="2"/>
            <a:r>
              <a:rPr lang="en-US" sz="1200" kern="1200" dirty="0">
                <a:solidFill>
                  <a:schemeClr val="tx1"/>
                </a:solidFill>
                <a:effectLst/>
                <a:latin typeface="+mn-lt"/>
                <a:ea typeface="+mn-ea"/>
                <a:cs typeface="+mn-cs"/>
              </a:rPr>
              <a:t>Upon admission, the facility will include the PASARR level II determination and evaluation report into the residents’ assessment, comprehensive care plan and transitions of care plan.  </a:t>
            </a:r>
            <a:r>
              <a:rPr lang="en-US" sz="1200" i="1" kern="1200" dirty="0">
                <a:solidFill>
                  <a:schemeClr val="tx1"/>
                </a:solidFill>
                <a:effectLst/>
                <a:latin typeface="+mn-lt"/>
                <a:ea typeface="+mn-ea"/>
                <a:cs typeface="+mn-cs"/>
              </a:rPr>
              <a:t>(See the facility comprehensive care plan and individualized assessment policies) </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 facility will care plan and provide the specialized services as indicated in the level II determination.  The services will be provided under the direction of the qualified personnel indicated. </a:t>
            </a:r>
          </a:p>
          <a:p>
            <a:pPr lvl="2"/>
            <a:r>
              <a:rPr lang="en-US" sz="1200" kern="1200" dirty="0">
                <a:solidFill>
                  <a:schemeClr val="tx1"/>
                </a:solidFill>
                <a:effectLst/>
                <a:latin typeface="+mn-lt"/>
                <a:ea typeface="+mn-ea"/>
                <a:cs typeface="+mn-cs"/>
              </a:rPr>
              <a:t>If the facility disagrees with the specialized services and PASARR recommendations, it will document the rationale in the medical record.  The facility may apply for level II reconsideration.  </a:t>
            </a:r>
          </a:p>
          <a:p>
            <a:pPr lvl="2"/>
            <a:r>
              <a:rPr lang="en-US" sz="1200" kern="1200" dirty="0">
                <a:solidFill>
                  <a:schemeClr val="tx1"/>
                </a:solidFill>
                <a:effectLst/>
                <a:latin typeface="+mn-lt"/>
                <a:ea typeface="+mn-ea"/>
                <a:cs typeface="+mn-cs"/>
              </a:rPr>
              <a:t>The facility will refer all level II residents and all residents with newly evident or possible serious mental disorder, intellectual disability, or related condition for a level II review upon a significant change in status assessment to the State PASARR representative </a:t>
            </a:r>
            <a:r>
              <a:rPr lang="en-US" sz="1200" b="1" i="1" kern="1200" dirty="0">
                <a:solidFill>
                  <a:schemeClr val="tx1"/>
                </a:solidFill>
                <a:effectLst/>
                <a:latin typeface="+mn-lt"/>
                <a:ea typeface="+mn-ea"/>
                <a:cs typeface="+mn-cs"/>
              </a:rPr>
              <a:t>(*Insert State and facility Specific requirements here)</a:t>
            </a:r>
            <a:endParaRPr lang="en-US"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The resident individualized person centered care plan will be adjusted to reflect the identified changes evident in the signification change in status assessment and information obtained through the level II determination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13</a:t>
            </a:fld>
            <a:endParaRPr lang="en-US"/>
          </a:p>
        </p:txBody>
      </p:sp>
    </p:spTree>
    <p:extLst>
      <p:ext uri="{BB962C8B-B14F-4D97-AF65-F5344CB8AC3E}">
        <p14:creationId xmlns:p14="http://schemas.microsoft.com/office/powerpoint/2010/main" val="251996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Behaviors – physically</a:t>
            </a:r>
            <a:r>
              <a:rPr lang="en-US" baseline="0" dirty="0" smtClean="0"/>
              <a:t> abusive, verbally abusive behavior, resistive to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Eating Disturbances – refusing meals, stealing food, [playing with food, picking off of others </a:t>
            </a:r>
            <a:r>
              <a:rPr lang="en-US" sz="1200" baseline="0" dirty="0" smtClean="0"/>
              <a:t> trays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Wandering – aimless wandering throughout unit, into others rooms, becomes more significant when resident exhibits exit seeking behaviors (verbalizations of wanting to leave facility, attempting to exit alarmed doors, putting coat on, comments to leave,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Delusional behaviors or hallucinations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Socially inappropriate - </a:t>
            </a:r>
            <a:r>
              <a:rPr lang="en-US" sz="1200" kern="1200" dirty="0" smtClean="0">
                <a:solidFill>
                  <a:schemeClr val="tx1"/>
                </a:solidFill>
                <a:effectLst/>
                <a:latin typeface="+mn-lt"/>
                <a:ea typeface="+mn-ea"/>
                <a:cs typeface="+mn-cs"/>
              </a:rPr>
              <a:t>Resident may exhibit disruptive crying, inappropriate laughter, language or gestures that are disruptive, repetitive statements or issues, attention seeking through constant complaints of health, manipulates others, plays one against another, discusses the conditions or behaviors of other residents with others, hoarding, public disrobing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 </a:t>
            </a: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14</a:t>
            </a:fld>
            <a:endParaRPr lang="en-US"/>
          </a:p>
        </p:txBody>
      </p:sp>
    </p:spTree>
    <p:extLst>
      <p:ext uri="{BB962C8B-B14F-4D97-AF65-F5344CB8AC3E}">
        <p14:creationId xmlns:p14="http://schemas.microsoft.com/office/powerpoint/2010/main" val="347559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SEXUALLY INAPPROPRIATE</a:t>
            </a:r>
          </a:p>
          <a:p>
            <a:r>
              <a:rPr lang="en-US" sz="1200" kern="1200" dirty="0" smtClean="0">
                <a:solidFill>
                  <a:schemeClr val="tx1"/>
                </a:solidFill>
                <a:effectLst/>
                <a:latin typeface="+mn-lt"/>
                <a:ea typeface="+mn-ea"/>
                <a:cs typeface="+mn-cs"/>
              </a:rPr>
              <a:t>Resident exhibits with public touching of genitals, exhibits self sexually in public, inappropriate touching of others,</a:t>
            </a:r>
          </a:p>
          <a:p>
            <a:r>
              <a:rPr lang="en-US" sz="1200" kern="1200" dirty="0" smtClean="0">
                <a:solidFill>
                  <a:schemeClr val="tx1"/>
                </a:solidFill>
                <a:effectLst/>
                <a:latin typeface="+mn-lt"/>
                <a:ea typeface="+mn-ea"/>
                <a:cs typeface="+mn-cs"/>
              </a:rPr>
              <a:t>sexual comments, </a:t>
            </a:r>
            <a:r>
              <a:rPr lang="en-US" sz="1200" kern="1200" dirty="0" err="1" smtClean="0">
                <a:solidFill>
                  <a:schemeClr val="tx1"/>
                </a:solidFill>
                <a:effectLst/>
                <a:latin typeface="+mn-lt"/>
                <a:ea typeface="+mn-ea"/>
                <a:cs typeface="+mn-cs"/>
              </a:rPr>
              <a:t>etc</a:t>
            </a:r>
            <a:endParaRPr lang="en-US" baseline="0" dirty="0" smtClean="0"/>
          </a:p>
          <a:p>
            <a:r>
              <a:rPr lang="en-US" sz="1200" b="1" kern="1200" dirty="0" smtClean="0">
                <a:solidFill>
                  <a:schemeClr val="tx1"/>
                </a:solidFill>
                <a:effectLst/>
                <a:latin typeface="+mn-lt"/>
                <a:ea typeface="+mn-ea"/>
                <a:cs typeface="+mn-cs"/>
              </a:rPr>
              <a:t>LOSS OF INTEREST</a:t>
            </a:r>
          </a:p>
          <a:p>
            <a:r>
              <a:rPr lang="en-US" sz="1200" kern="1200" dirty="0" smtClean="0">
                <a:solidFill>
                  <a:schemeClr val="tx1"/>
                </a:solidFill>
                <a:effectLst/>
                <a:latin typeface="+mn-lt"/>
                <a:ea typeface="+mn-ea"/>
                <a:cs typeface="+mn-cs"/>
              </a:rPr>
              <a:t>Withdrawal from activities, decline in participation, reduced social interaction, social isolation in room or private area of building</a:t>
            </a:r>
          </a:p>
          <a:p>
            <a:r>
              <a:rPr lang="en-US" sz="1200" b="1" kern="1200" dirty="0" smtClean="0">
                <a:solidFill>
                  <a:schemeClr val="tx1"/>
                </a:solidFill>
                <a:effectLst/>
                <a:latin typeface="+mn-lt"/>
                <a:ea typeface="+mn-ea"/>
                <a:cs typeface="+mn-cs"/>
              </a:rPr>
              <a:t>SLEEP-CYCLE ISSUES</a:t>
            </a:r>
          </a:p>
          <a:p>
            <a:r>
              <a:rPr lang="en-US" sz="1200" kern="1200" dirty="0" smtClean="0">
                <a:solidFill>
                  <a:schemeClr val="tx1"/>
                </a:solidFill>
                <a:effectLst/>
                <a:latin typeface="+mn-lt"/>
                <a:ea typeface="+mn-ea"/>
                <a:cs typeface="+mn-cs"/>
              </a:rPr>
              <a:t>Awake during the night, unpleasant mood in the morning, insomnia, change in usual sleep pattern</a:t>
            </a:r>
          </a:p>
          <a:p>
            <a:r>
              <a:rPr lang="en-US" sz="1200" b="1" kern="1200" dirty="0" smtClean="0">
                <a:solidFill>
                  <a:schemeClr val="tx1"/>
                </a:solidFill>
                <a:effectLst/>
                <a:latin typeface="+mn-lt"/>
                <a:ea typeface="+mn-ea"/>
                <a:cs typeface="+mn-cs"/>
              </a:rPr>
              <a:t>INAPPROPRIATE SELF CARE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Hides food, silverware/dishes, removes protective devices (alarms), attempts unsafe self transfers, resists changing clothing, excessive changing of clothes, layering of clothing affecting dignity, pervasive concern with bowel or bladder, cleans self excessively</a:t>
            </a:r>
          </a:p>
          <a:p>
            <a:r>
              <a:rPr lang="en-US" sz="1200" b="1" kern="1200" dirty="0" smtClean="0">
                <a:solidFill>
                  <a:schemeClr val="tx1"/>
                </a:solidFill>
                <a:effectLst/>
                <a:latin typeface="+mn-lt"/>
                <a:ea typeface="+mn-ea"/>
                <a:cs typeface="+mn-cs"/>
              </a:rPr>
              <a:t>PROPERTY DESTRUCTION</a:t>
            </a:r>
          </a:p>
          <a:p>
            <a:r>
              <a:rPr lang="en-US" sz="1200" kern="1200" dirty="0" smtClean="0">
                <a:solidFill>
                  <a:schemeClr val="tx1"/>
                </a:solidFill>
                <a:effectLst/>
                <a:latin typeface="+mn-lt"/>
                <a:ea typeface="+mn-ea"/>
                <a:cs typeface="+mn-cs"/>
              </a:rPr>
              <a:t>Takes others belongings, throws furniture or objects, throwing items or feces, tears clothing, breaks objects, removes personal items (dentures, hearing aids) and breaks or looses, tampers with equipment</a:t>
            </a:r>
          </a:p>
          <a:p>
            <a:r>
              <a:rPr lang="en-US" sz="1200" b="1" kern="1200" dirty="0" smtClean="0">
                <a:solidFill>
                  <a:schemeClr val="tx1"/>
                </a:solidFill>
                <a:effectLst/>
                <a:latin typeface="+mn-lt"/>
                <a:ea typeface="+mn-ea"/>
                <a:cs typeface="+mn-cs"/>
              </a:rPr>
              <a:t>SELF INJURIOUS BEHAVIOR</a:t>
            </a:r>
          </a:p>
          <a:p>
            <a:r>
              <a:rPr lang="en-US" sz="1200" kern="1200" dirty="0" smtClean="0">
                <a:solidFill>
                  <a:schemeClr val="tx1"/>
                </a:solidFill>
                <a:effectLst/>
                <a:latin typeface="+mn-lt"/>
                <a:ea typeface="+mn-ea"/>
                <a:cs typeface="+mn-cs"/>
              </a:rPr>
              <a:t>Bites, scratches, hits self with objects or hands, puts objects in ear, mouth, nose, eats inedible substances (paper, cigarette butts), previous attempts of suicide/self- harm</a:t>
            </a:r>
          </a:p>
          <a:p>
            <a:r>
              <a:rPr lang="en-US" sz="1200" b="1" kern="1200" dirty="0" smtClean="0">
                <a:solidFill>
                  <a:schemeClr val="tx1"/>
                </a:solidFill>
                <a:effectLst/>
                <a:latin typeface="+mn-lt"/>
                <a:ea typeface="+mn-ea"/>
                <a:cs typeface="+mn-cs"/>
              </a:rPr>
              <a:t>VERBAL EXPRESSIONS OF DISTRESS</a:t>
            </a:r>
          </a:p>
          <a:p>
            <a:r>
              <a:rPr lang="en-US" sz="1200" kern="1200" dirty="0" smtClean="0">
                <a:solidFill>
                  <a:schemeClr val="tx1"/>
                </a:solidFill>
                <a:effectLst/>
                <a:latin typeface="+mn-lt"/>
                <a:ea typeface="+mn-ea"/>
                <a:cs typeface="+mn-cs"/>
              </a:rPr>
              <a:t>Makes negative statements, repetitive questions and verbalizations, persistent anger with self or others, self-depreciation, unrealistic fears, recurrent statements that something terrible is about to happen (believes he/she is about to die, repetitive health complaints, repetitive anxious concerns, spiritual distress </a:t>
            </a:r>
          </a:p>
          <a:p>
            <a:r>
              <a:rPr lang="en-US" sz="1200" b="1" kern="1200" dirty="0" smtClean="0">
                <a:solidFill>
                  <a:schemeClr val="tx1"/>
                </a:solidFill>
                <a:effectLst/>
                <a:latin typeface="+mn-lt"/>
                <a:ea typeface="+mn-ea"/>
                <a:cs typeface="+mn-cs"/>
              </a:rPr>
              <a:t>SAD, ANXIETY, MOOD</a:t>
            </a:r>
          </a:p>
          <a:p>
            <a:r>
              <a:rPr lang="en-US" sz="1200" kern="1200" smtClean="0">
                <a:solidFill>
                  <a:schemeClr val="tx1"/>
                </a:solidFill>
                <a:effectLst/>
                <a:latin typeface="+mn-lt"/>
                <a:ea typeface="+mn-ea"/>
                <a:cs typeface="+mn-cs"/>
              </a:rPr>
              <a:t>Sad, pained or worried facial</a:t>
            </a:r>
            <a:r>
              <a:rPr lang="en-US" sz="1200" b="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expressions, crying, tearfulness, repetitive physical movements, fidgeting, picking, pacing, grief, paranoia, hopelessness, loss of self worth, lethargy, irritability, agitated, hand wringing, withdrawal, suicidal ideation</a:t>
            </a:r>
          </a:p>
          <a:p>
            <a:endParaRPr lang="en-US" sz="1200" kern="120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15</a:t>
            </a:fld>
            <a:endParaRPr lang="en-US"/>
          </a:p>
        </p:txBody>
      </p:sp>
    </p:spTree>
    <p:extLst>
      <p:ext uri="{BB962C8B-B14F-4D97-AF65-F5344CB8AC3E}">
        <p14:creationId xmlns:p14="http://schemas.microsoft.com/office/powerpoint/2010/main" val="107513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PASARR</a:t>
            </a:r>
            <a:r>
              <a:rPr lang="en-US" dirty="0"/>
              <a:t> once again is completed to </a:t>
            </a:r>
            <a:r>
              <a:rPr lang="en-US" sz="1200" kern="1200" dirty="0">
                <a:solidFill>
                  <a:schemeClr val="tx1"/>
                </a:solidFill>
                <a:effectLst/>
                <a:latin typeface="+mn-lt"/>
                <a:ea typeface="+mn-ea"/>
                <a:cs typeface="+mn-cs"/>
              </a:rPr>
              <a:t>determine if the individual meets the criterion for mental disorder (</a:t>
            </a:r>
            <a:r>
              <a:rPr lang="en-US" sz="1200" kern="1200" dirty="0" err="1">
                <a:solidFill>
                  <a:schemeClr val="tx1"/>
                </a:solidFill>
                <a:effectLst/>
                <a:latin typeface="+mn-lt"/>
                <a:ea typeface="+mn-ea"/>
                <a:cs typeface="+mn-cs"/>
              </a:rPr>
              <a:t>SMI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SMD</a:t>
            </a:r>
            <a:r>
              <a:rPr lang="en-US" sz="1200" kern="1200" dirty="0">
                <a:solidFill>
                  <a:schemeClr val="tx1"/>
                </a:solidFill>
                <a:effectLst/>
                <a:latin typeface="+mn-lt"/>
                <a:ea typeface="+mn-ea"/>
                <a:cs typeface="+mn-cs"/>
              </a:rPr>
              <a:t>), intellectual disability (ID) or related condition.,</a:t>
            </a:r>
            <a:r>
              <a:rPr lang="en-US" sz="1200" kern="1200" baseline="0" dirty="0">
                <a:solidFill>
                  <a:schemeClr val="tx1"/>
                </a:solidFill>
                <a:effectLst/>
                <a:latin typeface="+mn-lt"/>
                <a:ea typeface="+mn-ea"/>
                <a:cs typeface="+mn-cs"/>
              </a:rPr>
              <a:t> address if admission is appropriate and what, if any services the facility will need to provide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a:solidFill>
                  <a:schemeClr val="tx1"/>
                </a:solidFill>
                <a:effectLst/>
                <a:latin typeface="+mn-lt"/>
                <a:ea typeface="+mn-ea"/>
                <a:cs typeface="+mn-cs"/>
              </a:rPr>
              <a:t>Social Services Assessment:  </a:t>
            </a:r>
            <a:r>
              <a:rPr lang="en-US" sz="1200" kern="1200" baseline="0" dirty="0">
                <a:solidFill>
                  <a:schemeClr val="tx1"/>
                </a:solidFill>
                <a:effectLst/>
                <a:latin typeface="+mn-lt"/>
                <a:ea typeface="+mn-ea"/>
                <a:cs typeface="+mn-cs"/>
              </a:rPr>
              <a:t>This will outline </a:t>
            </a:r>
            <a:r>
              <a:rPr lang="en-US" sz="1200" kern="1200" dirty="0">
                <a:solidFill>
                  <a:schemeClr val="tx1"/>
                </a:solidFill>
                <a:effectLst/>
                <a:latin typeface="+mn-lt"/>
                <a:ea typeface="+mn-ea"/>
                <a:cs typeface="+mn-cs"/>
              </a:rPr>
              <a:t>social history, decision making ability, placement goals, cognition status, communication patterns, mood and behavior patterns and identify interventions already in place. An initial care plan identifying resident mood and behavior needs will be completed and communicated to care givers.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RAI process </a:t>
            </a:r>
            <a:r>
              <a:rPr lang="en-US" sz="1200" kern="1200" dirty="0">
                <a:solidFill>
                  <a:schemeClr val="tx1"/>
                </a:solidFill>
                <a:effectLst/>
                <a:latin typeface="+mn-lt"/>
                <a:ea typeface="+mn-ea"/>
                <a:cs typeface="+mn-cs"/>
              </a:rPr>
              <a:t>(MDS, CAA’s and Care Planning) will be completed by the Interdisciplinary Team to determine person-centered care plan goals and approaches based upon the comprehensive assessment.</a:t>
            </a:r>
          </a:p>
          <a:p>
            <a:r>
              <a:rPr lang="en-US" sz="1200" kern="1200" dirty="0">
                <a:solidFill>
                  <a:schemeClr val="tx1"/>
                </a:solidFill>
                <a:effectLst/>
                <a:latin typeface="+mn-lt"/>
                <a:ea typeface="+mn-ea"/>
                <a:cs typeface="+mn-cs"/>
              </a:rPr>
              <a:t>	a.  MDS 3.0 completed</a:t>
            </a:r>
          </a:p>
          <a:p>
            <a:r>
              <a:rPr lang="en-US" sz="1200" kern="1200" dirty="0">
                <a:solidFill>
                  <a:schemeClr val="tx1"/>
                </a:solidFill>
                <a:effectLst/>
                <a:latin typeface="+mn-lt"/>
                <a:ea typeface="+mn-ea"/>
                <a:cs typeface="+mn-cs"/>
              </a:rPr>
              <a:t>	b.  Care Area Assessments as triggered by the MDS 3.0</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Psychosocial Well-Being</a:t>
            </a:r>
          </a:p>
          <a:p>
            <a:r>
              <a:rPr lang="en-US" sz="1200" kern="1200" dirty="0">
                <a:solidFill>
                  <a:schemeClr val="tx1"/>
                </a:solidFill>
                <a:effectLst/>
                <a:latin typeface="+mn-lt"/>
                <a:ea typeface="+mn-ea"/>
                <a:cs typeface="+mn-cs"/>
              </a:rPr>
              <a:t>		ii.  Mood State</a:t>
            </a:r>
          </a:p>
          <a:p>
            <a:r>
              <a:rPr lang="en-US" sz="1200" kern="1200" dirty="0">
                <a:solidFill>
                  <a:schemeClr val="tx1"/>
                </a:solidFill>
                <a:effectLst/>
                <a:latin typeface="+mn-lt"/>
                <a:ea typeface="+mn-ea"/>
                <a:cs typeface="+mn-cs"/>
              </a:rPr>
              <a:t>		iii.  Behavioral Symptoms</a:t>
            </a:r>
          </a:p>
          <a:p>
            <a:r>
              <a:rPr lang="en-US" sz="1200" kern="1200" dirty="0">
                <a:solidFill>
                  <a:schemeClr val="tx1"/>
                </a:solidFill>
                <a:effectLst/>
                <a:latin typeface="+mn-lt"/>
                <a:ea typeface="+mn-ea"/>
                <a:cs typeface="+mn-cs"/>
              </a:rPr>
              <a:t>		iv.  Psychotropic Medication Use</a:t>
            </a:r>
          </a:p>
          <a:p>
            <a:r>
              <a:rPr lang="en-US" sz="1200" kern="1200" dirty="0">
                <a:solidFill>
                  <a:schemeClr val="tx1"/>
                </a:solidFill>
                <a:effectLst/>
                <a:latin typeface="+mn-lt"/>
                <a:ea typeface="+mn-ea"/>
                <a:cs typeface="+mn-cs"/>
              </a:rPr>
              <a:t>	c.  Person-Centered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16</a:t>
            </a:fld>
            <a:endParaRPr lang="en-US"/>
          </a:p>
        </p:txBody>
      </p:sp>
    </p:spTree>
    <p:extLst>
      <p:ext uri="{BB962C8B-B14F-4D97-AF65-F5344CB8AC3E}">
        <p14:creationId xmlns:p14="http://schemas.microsoft.com/office/powerpoint/2010/main" val="100132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a:p>
            <a:pPr lvl="0"/>
            <a:r>
              <a:rPr lang="en-US" sz="1200" b="1" kern="1200" dirty="0">
                <a:solidFill>
                  <a:schemeClr val="tx1"/>
                </a:solidFill>
                <a:effectLst/>
                <a:latin typeface="+mn-lt"/>
                <a:ea typeface="+mn-ea"/>
                <a:cs typeface="+mn-cs"/>
              </a:rPr>
              <a:t>Behavior</a:t>
            </a:r>
            <a:r>
              <a:rPr lang="en-US" sz="1200" kern="1200" dirty="0">
                <a:solidFill>
                  <a:schemeClr val="tx1"/>
                </a:solidFill>
                <a:effectLst/>
                <a:latin typeface="+mn-lt"/>
                <a:ea typeface="+mn-ea"/>
                <a:cs typeface="+mn-cs"/>
              </a:rPr>
              <a:t> – Behavioral symptoms that may cause distress or are potentially harmful to the resident, or may be distressing or disruptive to facility residents, staff members or the environment.  </a:t>
            </a:r>
            <a:r>
              <a:rPr lang="en-US" sz="1200" i="1" kern="1200" dirty="0">
                <a:solidFill>
                  <a:schemeClr val="tx1"/>
                </a:solidFill>
                <a:effectLst/>
                <a:latin typeface="+mn-lt"/>
                <a:ea typeface="+mn-ea"/>
                <a:cs typeface="+mn-cs"/>
              </a:rPr>
              <a:t>(CMS MDS 3.0 RAI Manual)</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Delusion:  </a:t>
            </a:r>
            <a:r>
              <a:rPr lang="en-US" sz="1200" kern="1200" dirty="0">
                <a:solidFill>
                  <a:schemeClr val="tx1"/>
                </a:solidFill>
                <a:effectLst/>
                <a:latin typeface="+mn-lt"/>
                <a:ea typeface="+mn-ea"/>
                <a:cs typeface="+mn-cs"/>
              </a:rPr>
              <a:t>a fixed, false belief not shared by others that the resident holds even in the face of evidence to the contrary.</a:t>
            </a:r>
            <a:r>
              <a:rPr lang="en-US" sz="1200" i="1" kern="1200" dirty="0">
                <a:solidFill>
                  <a:schemeClr val="tx1"/>
                </a:solidFill>
                <a:effectLst/>
                <a:latin typeface="+mn-lt"/>
                <a:ea typeface="+mn-ea"/>
                <a:cs typeface="+mn-cs"/>
              </a:rPr>
              <a:t> (CMS MDS 3.0 RAI Manual)</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Hallucination:</a:t>
            </a:r>
            <a:r>
              <a:rPr lang="en-US" sz="1200" kern="1200" dirty="0">
                <a:solidFill>
                  <a:schemeClr val="tx1"/>
                </a:solidFill>
                <a:effectLst/>
                <a:latin typeface="+mn-lt"/>
                <a:ea typeface="+mn-ea"/>
                <a:cs typeface="+mn-cs"/>
              </a:rPr>
              <a:t>  The perception of the presence of something that is not actually there.  It may be auditory or visual or involve smells, tastes or touch. </a:t>
            </a:r>
            <a:r>
              <a:rPr lang="en-US" sz="1200" i="1" kern="1200" dirty="0">
                <a:solidFill>
                  <a:schemeClr val="tx1"/>
                </a:solidFill>
                <a:effectLst/>
                <a:latin typeface="+mn-lt"/>
                <a:ea typeface="+mn-ea"/>
                <a:cs typeface="+mn-cs"/>
              </a:rPr>
              <a:t>(CMS MDS 3.0 RAI Manual)</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Mood </a:t>
            </a:r>
            <a:r>
              <a:rPr lang="en-US" sz="1200" kern="1200" dirty="0">
                <a:solidFill>
                  <a:schemeClr val="tx1"/>
                </a:solidFill>
                <a:effectLst/>
                <a:latin typeface="+mn-lt"/>
                <a:ea typeface="+mn-ea"/>
                <a:cs typeface="+mn-cs"/>
              </a:rPr>
              <a:t>– Signs and symptoms of mood distress </a:t>
            </a:r>
            <a:r>
              <a:rPr lang="en-US" sz="1200" i="1" kern="1200" dirty="0">
                <a:solidFill>
                  <a:schemeClr val="tx1"/>
                </a:solidFill>
                <a:effectLst/>
                <a:latin typeface="+mn-lt"/>
                <a:ea typeface="+mn-ea"/>
                <a:cs typeface="+mn-cs"/>
              </a:rPr>
              <a:t>(CMS MDS 3.0 RAI Manual)</a:t>
            </a:r>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Behavioral or Psychological Symptoms of Dementia (BPSD) </a:t>
            </a:r>
            <a:r>
              <a:rPr lang="en-US" sz="1200" kern="1200" dirty="0">
                <a:solidFill>
                  <a:schemeClr val="tx1"/>
                </a:solidFill>
                <a:effectLst/>
                <a:latin typeface="+mn-lt"/>
                <a:ea typeface="+mn-ea"/>
                <a:cs typeface="+mn-cs"/>
              </a:rPr>
              <a:t>is a term used to describe behavior or other symptoms in individuals with dementia that cannot be attributed to a specific medical or psychiatric cause. The term “behaviors” is more general and may encompass BPSD or responses by individuals to a situation, the environment or efforts to communicate an unmet need. </a:t>
            </a:r>
          </a:p>
          <a:p>
            <a:r>
              <a:rPr lang="en-US" b="1" dirty="0"/>
              <a:t>Delirium</a:t>
            </a:r>
            <a:r>
              <a:rPr lang="en-US" dirty="0"/>
              <a:t> </a:t>
            </a:r>
            <a:r>
              <a:rPr lang="en-US" baseline="0" dirty="0"/>
              <a:t> - acute </a:t>
            </a:r>
            <a:r>
              <a:rPr lang="en-US" baseline="0" dirty="0" err="1"/>
              <a:t>confusional</a:t>
            </a:r>
            <a:r>
              <a:rPr lang="en-US" baseline="0" dirty="0"/>
              <a:t> state.  Is a common adverse consequences that may result from medications as well as other factors including electrolyte imbalances or infections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Classic delirium is often characterized as hyperactive (e.g., extreme restlessness, climbing out of bed); but more commonly delirium is hypoactive often leading to the misdiagnosis of dementia or a psychiatric disorder. Delirium is particularly common post-hospitalization; signs and symptoms may be subtle and </a:t>
            </a:r>
            <a:r>
              <a:rPr lang="en-US" sz="1200" b="1" i="0" u="none" strike="noStrike" kern="1200" baseline="0" dirty="0">
                <a:solidFill>
                  <a:schemeClr val="tx1"/>
                </a:solidFill>
                <a:latin typeface="+mn-lt"/>
                <a:ea typeface="+mn-ea"/>
                <a:cs typeface="+mn-cs"/>
              </a:rPr>
              <a:t>therefore are often missed</a:t>
            </a:r>
            <a:r>
              <a:rPr lang="en-US" sz="1200" b="0" i="0" u="none" strike="noStrike" kern="1200" baseline="0" dirty="0">
                <a:solidFill>
                  <a:schemeClr val="tx1"/>
                </a:solidFill>
                <a:latin typeface="+mn-lt"/>
                <a:ea typeface="+mn-ea"/>
                <a:cs typeface="+mn-cs"/>
              </a:rPr>
              <a:t>. Although generally thought to be short lived, delirium can persist for months. </a:t>
            </a:r>
            <a:endParaRPr lang="en-US" baseline="0" dirty="0"/>
          </a:p>
          <a:p>
            <a:endParaRPr lang="en-US" baseline="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Delirium and dementia are now recognized as being related. Individuals with dementia are at higher risk for developing delirium and it now appears that delirium increases the risk of developing dementia over time</a:t>
            </a:r>
            <a:r>
              <a:rPr lang="en-US" sz="1200" b="0" i="0" u="none" strike="noStrike" kern="1200" baseline="30000" dirty="0">
                <a:solidFill>
                  <a:schemeClr val="tx1"/>
                </a:solidFill>
                <a:latin typeface="+mn-lt"/>
                <a:ea typeface="+mn-ea"/>
                <a:cs typeface="+mn-cs"/>
              </a:rPr>
              <a:t>5</a:t>
            </a:r>
            <a:r>
              <a:rPr lang="en-US" sz="1200" b="0" i="0" u="none" strike="noStrike" kern="1200" baseline="0" dirty="0">
                <a:solidFill>
                  <a:schemeClr val="tx1"/>
                </a:solidFill>
                <a:latin typeface="+mn-lt"/>
                <a:ea typeface="+mn-ea"/>
                <a:cs typeface="+mn-cs"/>
              </a:rPr>
              <a:t>. Recognizing delirium is critical, as failure to act quickly to identify and treat the underlying causes may result in poor health outcomes, hospitalization or even death</a:t>
            </a:r>
            <a:r>
              <a:rPr lang="en-US" sz="1200" b="0" i="0" u="none" strike="noStrike" kern="1200" baseline="30000" dirty="0">
                <a:solidFill>
                  <a:schemeClr val="tx1"/>
                </a:solidFill>
                <a:latin typeface="+mn-lt"/>
                <a:ea typeface="+mn-ea"/>
                <a:cs typeface="+mn-cs"/>
              </a:rPr>
              <a:t>6</a:t>
            </a:r>
            <a:r>
              <a:rPr lang="en-US" sz="1200" b="0" i="0" u="none" strike="noStrike" kern="1200" baseline="0" dirty="0">
                <a:solidFill>
                  <a:schemeClr val="tx1"/>
                </a:solidFill>
                <a:latin typeface="+mn-lt"/>
                <a:ea typeface="+mn-ea"/>
                <a:cs typeface="+mn-cs"/>
              </a:rPr>
              <a:t>. </a:t>
            </a:r>
            <a:endParaRPr lang="en-US" baseline="0" dirty="0"/>
          </a:p>
          <a:p>
            <a:endParaRPr lang="en-US" baseline="0" dirty="0"/>
          </a:p>
          <a:p>
            <a:r>
              <a:rPr lang="en-US" baseline="0" dirty="0"/>
              <a:t>Discuss with the group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17</a:t>
            </a:fld>
            <a:endParaRPr lang="en-US"/>
          </a:p>
        </p:txBody>
      </p:sp>
    </p:spTree>
    <p:extLst>
      <p:ext uri="{BB962C8B-B14F-4D97-AF65-F5344CB8AC3E}">
        <p14:creationId xmlns:p14="http://schemas.microsoft.com/office/powerpoint/2010/main" val="24935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PHQ</a:t>
            </a:r>
            <a:r>
              <a:rPr lang="en-US" sz="1200" b="1" kern="12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Patient Health Questionnaire for </a:t>
            </a:r>
            <a:r>
              <a:rPr lang="en-US" sz="1200" kern="1200" dirty="0" err="1">
                <a:solidFill>
                  <a:schemeClr val="tx1"/>
                </a:solidFill>
                <a:effectLst/>
                <a:latin typeface="+mn-lt"/>
                <a:ea typeface="+mn-ea"/>
                <a:cs typeface="+mn-cs"/>
              </a:rPr>
              <a:t>D0200</a:t>
            </a:r>
            <a:r>
              <a:rPr lang="en-US" sz="1200" kern="1200" dirty="0">
                <a:solidFill>
                  <a:schemeClr val="tx1"/>
                </a:solidFill>
                <a:effectLst/>
                <a:latin typeface="+mn-lt"/>
                <a:ea typeface="+mn-ea"/>
                <a:cs typeface="+mn-cs"/>
              </a:rPr>
              <a:t> (Resident Mood Interview) is a validated interview that screens for symptoms of depression with a standardized severity score and rating, for the MDS 3.0 to screen for the presence or absence of specific clinical mood indicators in order to provide a rating for evidence of a depressive disorder.  If the resident is not able to complete the </a:t>
            </a:r>
            <a:r>
              <a:rPr lang="en-US" sz="1200" kern="1200" dirty="0" err="1">
                <a:solidFill>
                  <a:schemeClr val="tx1"/>
                </a:solidFill>
                <a:effectLst/>
                <a:latin typeface="+mn-lt"/>
                <a:ea typeface="+mn-ea"/>
                <a:cs typeface="+mn-cs"/>
              </a:rPr>
              <a:t>PHQ</a:t>
            </a:r>
            <a:r>
              <a:rPr lang="en-US" sz="1200" kern="1200" dirty="0">
                <a:solidFill>
                  <a:schemeClr val="tx1"/>
                </a:solidFill>
                <a:effectLst/>
                <a:latin typeface="+mn-lt"/>
                <a:ea typeface="+mn-ea"/>
                <a:cs typeface="+mn-cs"/>
              </a:rPr>
              <a:t>-9© scripted interview, staff members who know the resident well should complete the Staff Assessment of Resident Mood (</a:t>
            </a:r>
            <a:r>
              <a:rPr lang="en-US" sz="1200" kern="1200" dirty="0" err="1">
                <a:solidFill>
                  <a:schemeClr val="tx1"/>
                </a:solidFill>
                <a:effectLst/>
                <a:latin typeface="+mn-lt"/>
                <a:ea typeface="+mn-ea"/>
                <a:cs typeface="+mn-cs"/>
              </a:rPr>
              <a:t>PHQ</a:t>
            </a:r>
            <a:r>
              <a:rPr lang="en-US" sz="1200" kern="1200" dirty="0">
                <a:solidFill>
                  <a:schemeClr val="tx1"/>
                </a:solidFill>
                <a:effectLst/>
                <a:latin typeface="+mn-lt"/>
                <a:ea typeface="+mn-ea"/>
                <a:cs typeface="+mn-cs"/>
              </a:rPr>
              <a:t>-9-</a:t>
            </a:r>
            <a:r>
              <a:rPr lang="en-US" sz="1200" kern="1200" dirty="0" err="1">
                <a:solidFill>
                  <a:schemeClr val="tx1"/>
                </a:solidFill>
                <a:effectLst/>
                <a:latin typeface="+mn-lt"/>
                <a:ea typeface="+mn-ea"/>
                <a:cs typeface="+mn-cs"/>
              </a:rPr>
              <a:t>OV</a:t>
            </a:r>
            <a:r>
              <a:rPr lang="en-US" sz="1200" kern="1200" dirty="0">
                <a:solidFill>
                  <a:schemeClr val="tx1"/>
                </a:solidFill>
                <a:effectLst/>
                <a:latin typeface="+mn-lt"/>
                <a:ea typeface="+mn-ea"/>
                <a:cs typeface="+mn-cs"/>
              </a:rPr>
              <a:t>©).</a:t>
            </a:r>
          </a:p>
          <a:p>
            <a:pPr lvl="0" fontAlgn="base"/>
            <a:r>
              <a:rPr lang="en-US" sz="1200" b="1" i="1" kern="1200" dirty="0">
                <a:solidFill>
                  <a:schemeClr val="tx1"/>
                </a:solidFill>
                <a:effectLst/>
                <a:latin typeface="+mn-lt"/>
                <a:ea typeface="+mn-ea"/>
                <a:cs typeface="+mn-cs"/>
              </a:rPr>
              <a:t>Resident representative.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purposes of this subpart, the term resident representative means any of the following:</a:t>
            </a:r>
          </a:p>
          <a:p>
            <a:pPr fontAlgn="base"/>
            <a:r>
              <a:rPr lang="en-US" sz="1200" kern="1200" dirty="0">
                <a:solidFill>
                  <a:schemeClr val="tx1"/>
                </a:solidFill>
                <a:effectLst/>
                <a:latin typeface="+mn-lt"/>
                <a:ea typeface="+mn-ea"/>
                <a:cs typeface="+mn-cs"/>
              </a:rPr>
              <a:t>(1) An individual chosen by the resident to act on behalf of the resident in order to support the resident in decision-making; access medical, social or other personal information of the resident; manage financial matters; or receive notifications;</a:t>
            </a:r>
          </a:p>
          <a:p>
            <a:pPr fontAlgn="base"/>
            <a:r>
              <a:rPr lang="en-US" sz="1200" kern="1200" dirty="0">
                <a:solidFill>
                  <a:schemeClr val="tx1"/>
                </a:solidFill>
                <a:effectLst/>
                <a:latin typeface="+mn-lt"/>
                <a:ea typeface="+mn-ea"/>
                <a:cs typeface="+mn-cs"/>
              </a:rPr>
              <a:t> (2) A person authorized by State or Federal law (including but not limited to agents under power of attorney, representative payees, and other fiduciaries) to act on behalf of the resident in order to support the resident in decision-making; access medical, social or other personal information of the resident; manage financial matters; or receive notifications; </a:t>
            </a:r>
          </a:p>
          <a:p>
            <a:pPr fontAlgn="base"/>
            <a:r>
              <a:rPr lang="en-US" sz="1200" kern="1200" dirty="0">
                <a:solidFill>
                  <a:schemeClr val="tx1"/>
                </a:solidFill>
                <a:effectLst/>
                <a:latin typeface="+mn-lt"/>
                <a:ea typeface="+mn-ea"/>
                <a:cs typeface="+mn-cs"/>
              </a:rPr>
              <a:t>(3) Legal representative, as used in section 712 of the Older Americans Act; or. </a:t>
            </a:r>
          </a:p>
          <a:p>
            <a:pPr fontAlgn="base"/>
            <a:r>
              <a:rPr lang="en-US" sz="1200" kern="1200" dirty="0">
                <a:solidFill>
                  <a:schemeClr val="tx1"/>
                </a:solidFill>
                <a:effectLst/>
                <a:latin typeface="+mn-lt"/>
                <a:ea typeface="+mn-ea"/>
                <a:cs typeface="+mn-cs"/>
              </a:rPr>
              <a:t>(4) The court-appointed guardian or conservator of a resident. </a:t>
            </a:r>
          </a:p>
          <a:p>
            <a:pPr fontAlgn="base"/>
            <a:r>
              <a:rPr lang="en-US" sz="1200" kern="1200" dirty="0">
                <a:solidFill>
                  <a:schemeClr val="tx1"/>
                </a:solidFill>
                <a:effectLst/>
                <a:latin typeface="+mn-lt"/>
                <a:ea typeface="+mn-ea"/>
                <a:cs typeface="+mn-cs"/>
              </a:rPr>
              <a:t>(5) Nothing in this rule is intended to expand the scope of authority of any resident representative beyond that authority specifically authorized by the resident, State or Federal law, or a court of competent jurisdiction.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Treatment</a:t>
            </a:r>
            <a:r>
              <a:rPr lang="en-US" sz="1200" kern="1200" dirty="0">
                <a:solidFill>
                  <a:schemeClr val="tx1"/>
                </a:solidFill>
                <a:effectLst/>
                <a:latin typeface="+mn-lt"/>
                <a:ea typeface="+mn-ea"/>
                <a:cs typeface="+mn-cs"/>
              </a:rPr>
              <a:t> – refers to interventions provided to maintain or restore health and well-being, improve functional level, or relieve symptoms</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18</a:t>
            </a:fld>
            <a:endParaRPr lang="en-US"/>
          </a:p>
        </p:txBody>
      </p:sp>
    </p:spTree>
    <p:extLst>
      <p:ext uri="{BB962C8B-B14F-4D97-AF65-F5344CB8AC3E}">
        <p14:creationId xmlns:p14="http://schemas.microsoft.com/office/powerpoint/2010/main" val="348003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federal definition of ID for PASRR was published in 1983 by the American Association on Intellectual and Developmental Disabilities (AAIDD), formerly called the American Association on Mental Retardation (AAMR).</a:t>
            </a:r>
          </a:p>
          <a:p>
            <a:r>
              <a:rPr lang="en-US" sz="1200" kern="1200" dirty="0">
                <a:solidFill>
                  <a:schemeClr val="tx1"/>
                </a:solidFill>
                <a:effectLst/>
                <a:latin typeface="+mn-lt"/>
                <a:ea typeface="+mn-ea"/>
                <a:cs typeface="+mn-cs"/>
              </a:rPr>
              <a:t> Typically this definition requires an IQ score of less than 70, as measured by a standardized, reliable test of intellectual functioning. ID (MR) encompasses a wide range of conditions and levels of impairment. To qualify as having ID for the purposes of PASRR, an individual must also have concurrent impairments in adaptive functioning. Whatever form it takes, ID must have emerged before the age of 18, and must be likely to persist throughout a person’s life.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Related Conditions</a:t>
            </a:r>
            <a:r>
              <a:rPr lang="en-US" sz="1200" kern="1200" dirty="0">
                <a:solidFill>
                  <a:schemeClr val="tx1"/>
                </a:solidFill>
                <a:effectLst/>
                <a:latin typeface="+mn-lt"/>
                <a:ea typeface="+mn-ea"/>
                <a:cs typeface="+mn-cs"/>
              </a:rPr>
              <a:t> - Persons with related conditions are those individuals who have a severe, chronic disability that may include the following conditions: </a:t>
            </a:r>
          </a:p>
          <a:p>
            <a:pPr lvl="0"/>
            <a:r>
              <a:rPr lang="en-US" sz="1200" kern="1200" dirty="0">
                <a:solidFill>
                  <a:schemeClr val="tx1"/>
                </a:solidFill>
                <a:effectLst/>
                <a:latin typeface="+mn-lt"/>
                <a:ea typeface="+mn-ea"/>
                <a:cs typeface="+mn-cs"/>
              </a:rPr>
              <a:t>Attributable to cerebral palsy, epilepsy, or any other condition found to be closely related to mental retardation because this condition results in impairment of general intellectual functioning or adaptive behavior similar to that of people with ID and requires similar treatment or services; </a:t>
            </a:r>
          </a:p>
          <a:p>
            <a:pPr lvl="0"/>
            <a:r>
              <a:rPr lang="en-US" sz="1200" kern="1200" dirty="0">
                <a:solidFill>
                  <a:schemeClr val="tx1"/>
                </a:solidFill>
                <a:effectLst/>
                <a:latin typeface="+mn-lt"/>
                <a:ea typeface="+mn-ea"/>
                <a:cs typeface="+mn-cs"/>
              </a:rPr>
              <a:t>Is present prior to age 22; </a:t>
            </a:r>
          </a:p>
          <a:p>
            <a:pPr lvl="0"/>
            <a:r>
              <a:rPr lang="en-US" sz="1200" kern="1200" dirty="0">
                <a:solidFill>
                  <a:schemeClr val="tx1"/>
                </a:solidFill>
                <a:effectLst/>
                <a:latin typeface="+mn-lt"/>
                <a:ea typeface="+mn-ea"/>
                <a:cs typeface="+mn-cs"/>
              </a:rPr>
              <a:t>Is expected to continue indefinitely; Results in substantial functional limitations in three or more of the following major life activities: self-care; understanding and use of language; learning; mobility; self-direction; capacity for independent living</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19</a:t>
            </a:fld>
            <a:endParaRPr lang="en-US"/>
          </a:p>
        </p:txBody>
      </p:sp>
    </p:spTree>
    <p:extLst>
      <p:ext uri="{BB962C8B-B14F-4D97-AF65-F5344CB8AC3E}">
        <p14:creationId xmlns:p14="http://schemas.microsoft.com/office/powerpoint/2010/main" val="416800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objectives</a:t>
            </a:r>
            <a:r>
              <a:rPr lang="en-US" baseline="0" dirty="0"/>
              <a:t> of today’s training.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3791925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0" i="0" u="none" strike="noStrike" kern="1200" baseline="0" dirty="0">
                <a:solidFill>
                  <a:schemeClr val="tx1"/>
                </a:solidFill>
                <a:latin typeface="+mn-lt"/>
                <a:ea typeface="+mn-ea"/>
                <a:cs typeface="+mn-cs"/>
              </a:rPr>
              <a:t>There are specific behavior and mood requirements and considerations as it relates to dementia</a:t>
            </a:r>
          </a:p>
          <a:p>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is Dementia? Dementia is not a specific disease. It is a descriptive term for a collection of symptoms that can be caused by a number of disorders that affect the brain. People with dementia have significantly impaired intellectual functioning that interferes with normal activities and relationships. They also lose their ability to solve problems and maintain emotional control, and they may experience personality changes and behavioral problems, such as agitation, delusions, and hallucinations. While memory loss is a common symptom of dementia, memory loss by itself does not mean that a person has dementia. Doctors diagnose dementia only if two or more brain functions -such as memory and language skills --are significantly impaired without loss of consciousness.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Behavioral or psychological symptoms are often related to the brain disease in dementia; however behavior and other symptoms may also be caused or exacerbated by environmental triggers. Behavior often represents a person’s attempt to communicate an unmet need, discomfort or thoughts that they can no longer articulate. Knowing detailed cultural, medical and psychosocial information about a person can help caregivers identify potential environmental or other triggers in order to prevent or reduce, to the extent possible, behavior or other expressions of distress.</a:t>
            </a:r>
            <a:r>
              <a:rPr lang="en-US" sz="1200" b="0" i="0" u="none" strike="noStrike" kern="1200" baseline="3000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Because behavioral symptoms may be caused by medical conditions such as delirium, medication side effects, and psychiatric symptoms such as delusions or hallucinations, these should be considered as possible causes in addition to environmental triggers.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Delirium and dementia are now recognized as being related. Individuals with dementia are at higher risk for developing delirium and it now appears that delirium increases the risk of developing dementia over time</a:t>
            </a:r>
            <a:r>
              <a:rPr lang="en-US" sz="1200" b="0" i="0" u="none" strike="noStrike" kern="1200" baseline="30000" dirty="0">
                <a:solidFill>
                  <a:schemeClr val="tx1"/>
                </a:solidFill>
                <a:latin typeface="+mn-lt"/>
                <a:ea typeface="+mn-ea"/>
                <a:cs typeface="+mn-cs"/>
              </a:rPr>
              <a:t>5</a:t>
            </a:r>
            <a:r>
              <a:rPr lang="en-US" sz="1200" b="0" i="0" u="none" strike="noStrike" kern="1200" baseline="0" dirty="0">
                <a:solidFill>
                  <a:schemeClr val="tx1"/>
                </a:solidFill>
                <a:latin typeface="+mn-lt"/>
                <a:ea typeface="+mn-ea"/>
                <a:cs typeface="+mn-cs"/>
              </a:rPr>
              <a:t>. Recognizing delirium is critical, as failure to act quickly to identify and treat the underlying causes may result in poor health outcomes, hospitalization or even death</a:t>
            </a:r>
            <a:r>
              <a:rPr lang="en-US" sz="1200" b="0" i="0" u="none" strike="noStrike" kern="1200" baseline="30000" dirty="0">
                <a:solidFill>
                  <a:schemeClr val="tx1"/>
                </a:solidFill>
                <a:latin typeface="+mn-lt"/>
                <a:ea typeface="+mn-ea"/>
                <a:cs typeface="+mn-cs"/>
              </a:rPr>
              <a:t>6</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20</a:t>
            </a:fld>
            <a:endParaRPr lang="en-US"/>
          </a:p>
        </p:txBody>
      </p:sp>
    </p:spTree>
    <p:extLst>
      <p:ext uri="{BB962C8B-B14F-4D97-AF65-F5344CB8AC3E}">
        <p14:creationId xmlns:p14="http://schemas.microsoft.com/office/powerpoint/2010/main" val="2718458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Resident,</a:t>
            </a:r>
            <a:r>
              <a:rPr lang="en-US" sz="1200" b="1" kern="1200" baseline="0" dirty="0">
                <a:solidFill>
                  <a:schemeClr val="tx1"/>
                </a:solidFill>
                <a:effectLst/>
                <a:latin typeface="+mn-lt"/>
                <a:ea typeface="+mn-ea"/>
                <a:cs typeface="+mn-cs"/>
              </a:rPr>
              <a:t> Resident Representative, Front line staff, practitioners and IDT</a:t>
            </a:r>
            <a:r>
              <a:rPr lang="en-US" sz="1200" kern="1200" baseline="0" dirty="0">
                <a:solidFill>
                  <a:schemeClr val="tx1"/>
                </a:solidFill>
                <a:effectLst/>
                <a:latin typeface="+mn-lt"/>
                <a:ea typeface="+mn-ea"/>
                <a:cs typeface="+mn-cs"/>
              </a:rPr>
              <a:t>:  Communication regarding the comprehensive assessment and person-centered care plan is essential for understanding and to provide person-centered directions in care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Communication of ongoing behavior management, mood and behavior concerns, outcome of interventions and ongoing care plan updates to meet resident needs will be part of the IDT and </a:t>
            </a:r>
            <a:r>
              <a:rPr lang="en-US" sz="1200" b="1" kern="1200" baseline="0" dirty="0">
                <a:solidFill>
                  <a:schemeClr val="tx1"/>
                </a:solidFill>
                <a:effectLst/>
                <a:latin typeface="+mn-lt"/>
                <a:ea typeface="+mn-ea"/>
                <a:cs typeface="+mn-cs"/>
              </a:rPr>
              <a:t>Behavior Management committee</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the event that the resident exhibits mood or behaviors that are upsetting to the resident or others OR, in the event that the mood/behaviors pose a safety risk to the resident or others, communication to </a:t>
            </a:r>
            <a:r>
              <a:rPr lang="en-US" sz="1200" b="1" kern="1200" baseline="0" dirty="0">
                <a:solidFill>
                  <a:schemeClr val="tx1"/>
                </a:solidFill>
                <a:effectLst/>
                <a:latin typeface="+mn-lt"/>
                <a:ea typeface="+mn-ea"/>
                <a:cs typeface="+mn-cs"/>
              </a:rPr>
              <a:t>Behavioral Health Services</a:t>
            </a:r>
            <a:r>
              <a:rPr lang="en-US" sz="1200" kern="1200" baseline="0" dirty="0">
                <a:solidFill>
                  <a:schemeClr val="tx1"/>
                </a:solidFill>
                <a:effectLst/>
                <a:latin typeface="+mn-lt"/>
                <a:ea typeface="+mn-ea"/>
                <a:cs typeface="+mn-cs"/>
              </a:rPr>
              <a:t>, the resident </a:t>
            </a:r>
            <a:r>
              <a:rPr lang="en-US" sz="1200" b="1" kern="1200" baseline="0" dirty="0">
                <a:solidFill>
                  <a:schemeClr val="tx1"/>
                </a:solidFill>
                <a:effectLst/>
                <a:latin typeface="+mn-lt"/>
                <a:ea typeface="+mn-ea"/>
                <a:cs typeface="+mn-cs"/>
              </a:rPr>
              <a:t>physician</a:t>
            </a:r>
            <a:r>
              <a:rPr lang="en-US" sz="1200" kern="1200" baseline="0" dirty="0">
                <a:solidFill>
                  <a:schemeClr val="tx1"/>
                </a:solidFill>
                <a:effectLst/>
                <a:latin typeface="+mn-lt"/>
                <a:ea typeface="+mn-ea"/>
                <a:cs typeface="+mn-cs"/>
              </a:rPr>
              <a:t> and </a:t>
            </a:r>
            <a:r>
              <a:rPr lang="en-US" sz="1200" b="1" kern="1200" baseline="0" dirty="0">
                <a:solidFill>
                  <a:schemeClr val="tx1"/>
                </a:solidFill>
                <a:effectLst/>
                <a:latin typeface="+mn-lt"/>
                <a:ea typeface="+mn-ea"/>
                <a:cs typeface="+mn-cs"/>
              </a:rPr>
              <a:t>psychologist/psychiatrist</a:t>
            </a:r>
            <a:r>
              <a:rPr lang="en-US" sz="1200" kern="1200" baseline="0" dirty="0">
                <a:solidFill>
                  <a:schemeClr val="tx1"/>
                </a:solidFill>
                <a:effectLst/>
                <a:latin typeface="+mn-lt"/>
                <a:ea typeface="+mn-ea"/>
                <a:cs typeface="+mn-cs"/>
              </a:rPr>
              <a:t> is necessary.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may be times when it is recommended to obtain an order for a referral for psych services to meet the needs of the resident.</a:t>
            </a:r>
          </a:p>
        </p:txBody>
      </p:sp>
      <p:sp>
        <p:nvSpPr>
          <p:cNvPr id="4" name="Slide Number Placeholder 3"/>
          <p:cNvSpPr>
            <a:spLocks noGrp="1"/>
          </p:cNvSpPr>
          <p:nvPr>
            <p:ph type="sldNum" sz="quarter" idx="10"/>
          </p:nvPr>
        </p:nvSpPr>
        <p:spPr/>
        <p:txBody>
          <a:bodyPr/>
          <a:lstStyle/>
          <a:p>
            <a:fld id="{62583AE9-5228-4641-AE46-DAC04049BDD6}" type="slidenum">
              <a:rPr lang="en-US" smtClean="0"/>
              <a:pPr/>
              <a:t>21</a:t>
            </a:fld>
            <a:endParaRPr lang="en-US"/>
          </a:p>
        </p:txBody>
      </p:sp>
    </p:spTree>
    <p:extLst>
      <p:ext uri="{BB962C8B-B14F-4D97-AF65-F5344CB8AC3E}">
        <p14:creationId xmlns:p14="http://schemas.microsoft.com/office/powerpoint/2010/main" val="2026330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a:t>
            </a:r>
            <a:r>
              <a:rPr lang="en-US" baseline="0" dirty="0"/>
              <a:t> essential for all staff to document resident behaviors, interventions, including both pharmacological and nonpharmacological interventions and outcome of approaches in order for all of the care team to be able to re-evaluate resident care plan.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***Documentation is not an option—it is a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 Physicians</a:t>
            </a:r>
            <a:r>
              <a:rPr lang="en-US" b="1" baseline="0" dirty="0"/>
              <a:t> use the documentation to evaluate effectiveness of treatment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The IDT uses the documentation to substantiate MDS coded responses and to update the plan of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The pharmacy consultant uses the documentation as part of the medical record review when determining recommendations for medication changes/reductions,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And more!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22</a:t>
            </a:fld>
            <a:endParaRPr lang="en-US"/>
          </a:p>
        </p:txBody>
      </p:sp>
    </p:spTree>
    <p:extLst>
      <p:ext uri="{BB962C8B-B14F-4D97-AF65-F5344CB8AC3E}">
        <p14:creationId xmlns:p14="http://schemas.microsoft.com/office/powerpoint/2010/main" val="309363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facility specific protocols related</a:t>
            </a:r>
            <a:r>
              <a:rPr lang="en-US" baseline="0" dirty="0"/>
              <a:t> to behavior and mood tracking.  </a:t>
            </a:r>
            <a:endParaRPr lang="en-US"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23</a:t>
            </a:fld>
            <a:endParaRPr lang="en-US"/>
          </a:p>
        </p:txBody>
      </p:sp>
    </p:spTree>
    <p:extLst>
      <p:ext uri="{BB962C8B-B14F-4D97-AF65-F5344CB8AC3E}">
        <p14:creationId xmlns:p14="http://schemas.microsoft.com/office/powerpoint/2010/main" val="3178358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there may be barriers to admission or need</a:t>
            </a:r>
            <a:r>
              <a:rPr lang="en-US" baseline="0" dirty="0"/>
              <a:t> for additional Level II screening </a:t>
            </a:r>
          </a:p>
          <a:p>
            <a:endParaRPr lang="en-US" baseline="0" dirty="0"/>
          </a:p>
          <a:p>
            <a:r>
              <a:rPr lang="en-US" baseline="0" dirty="0"/>
              <a:t>Discuss Examples:</a:t>
            </a:r>
          </a:p>
          <a:p>
            <a:r>
              <a:rPr lang="en-US" dirty="0"/>
              <a:t>Inability to meet current needs </a:t>
            </a:r>
          </a:p>
          <a:p>
            <a:r>
              <a:rPr lang="en-US" dirty="0"/>
              <a:t>Exacerbation of condition </a:t>
            </a:r>
          </a:p>
          <a:p>
            <a:r>
              <a:rPr lang="en-US" dirty="0"/>
              <a:t>Psychiatric/Psychology Services</a:t>
            </a:r>
          </a:p>
          <a:p>
            <a:r>
              <a:rPr lang="en-US" dirty="0"/>
              <a:t>Resident Refusal</a:t>
            </a:r>
          </a:p>
          <a:p>
            <a:r>
              <a:rPr lang="en-US" dirty="0"/>
              <a:t>Change in Status or Condition</a:t>
            </a:r>
          </a:p>
          <a:p>
            <a:endParaRPr lang="en-US" dirty="0"/>
          </a:p>
          <a:p>
            <a:endParaRPr lang="en-US" dirty="0"/>
          </a:p>
          <a:p>
            <a:r>
              <a:rPr lang="en-US" dirty="0"/>
              <a:t>Once</a:t>
            </a:r>
            <a:r>
              <a:rPr lang="en-US" baseline="0" dirty="0"/>
              <a:t> again, </a:t>
            </a:r>
            <a:r>
              <a:rPr lang="en-US" sz="1200" kern="1200" dirty="0">
                <a:solidFill>
                  <a:schemeClr val="tx1"/>
                </a:solidFill>
                <a:effectLst/>
                <a:latin typeface="+mn-lt"/>
                <a:ea typeface="+mn-ea"/>
                <a:cs typeface="+mn-cs"/>
              </a:rPr>
              <a:t>resident displays behaviors or mood changes that are a potential danger to the safety, health or welfare of themselves or others, the interdisciplinary team will assess the resident’s current status and in conjunction with the discharge policy, make appropriate intervention or placement decisions</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24</a:t>
            </a:fld>
            <a:endParaRPr lang="en-US"/>
          </a:p>
        </p:txBody>
      </p:sp>
    </p:spTree>
    <p:extLst>
      <p:ext uri="{BB962C8B-B14F-4D97-AF65-F5344CB8AC3E}">
        <p14:creationId xmlns:p14="http://schemas.microsoft.com/office/powerpoint/2010/main" val="2050794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final step in our process is how we monitor the effectiveness of our Mood and Behavior Program</a:t>
            </a:r>
          </a:p>
          <a:p>
            <a:endParaRPr lang="en-US" baseline="0" dirty="0"/>
          </a:p>
          <a:p>
            <a:r>
              <a:rPr lang="en-US" baseline="0" dirty="0"/>
              <a:t>Discuss with the team and review roles and responsibilities as well </a:t>
            </a:r>
          </a:p>
          <a:p>
            <a:endParaRPr lang="en-US" baseline="0" dirty="0"/>
          </a:p>
          <a:p>
            <a:r>
              <a:rPr lang="en-US" dirty="0"/>
              <a:t>Admission Process</a:t>
            </a:r>
          </a:p>
          <a:p>
            <a:r>
              <a:rPr lang="en-US" dirty="0"/>
              <a:t>Annual PASARR Process </a:t>
            </a:r>
          </a:p>
          <a:p>
            <a:r>
              <a:rPr lang="en-US" dirty="0"/>
              <a:t>Social Service Assessment Process</a:t>
            </a:r>
          </a:p>
          <a:p>
            <a:r>
              <a:rPr lang="en-US" dirty="0"/>
              <a:t>Nursing documentation of resident mood and behaviors, approaches, effectiveness</a:t>
            </a:r>
            <a:r>
              <a:rPr lang="en-US" baseline="0" dirty="0"/>
              <a:t> AND monitoring for side effects of medications, etc.</a:t>
            </a:r>
          </a:p>
          <a:p>
            <a:r>
              <a:rPr lang="en-US" baseline="0" dirty="0"/>
              <a:t>MDS 3.0 RAI process (MDS, CAA’s and Care Plan)</a:t>
            </a:r>
            <a:endParaRPr lang="en-US" dirty="0"/>
          </a:p>
          <a:p>
            <a:r>
              <a:rPr lang="en-US" dirty="0"/>
              <a:t>Observations</a:t>
            </a:r>
          </a:p>
          <a:p>
            <a:r>
              <a:rPr lang="en-US" dirty="0"/>
              <a:t>Ongoing re-evaluation</a:t>
            </a:r>
          </a:p>
          <a:p>
            <a:r>
              <a:rPr lang="en-US" dirty="0"/>
              <a:t>QAPI</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25</a:t>
            </a:fld>
            <a:endParaRPr lang="en-US"/>
          </a:p>
        </p:txBody>
      </p:sp>
    </p:spTree>
    <p:extLst>
      <p:ext uri="{BB962C8B-B14F-4D97-AF65-F5344CB8AC3E}">
        <p14:creationId xmlns:p14="http://schemas.microsoft.com/office/powerpoint/2010/main" val="2442821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with</a:t>
            </a:r>
            <a:r>
              <a:rPr lang="en-US" baseline="0" dirty="0"/>
              <a:t> the group</a:t>
            </a:r>
          </a:p>
          <a:p>
            <a:endParaRPr lang="en-US" baseline="0" dirty="0"/>
          </a:p>
          <a:p>
            <a:endParaRPr lang="en-US" dirty="0"/>
          </a:p>
          <a:p>
            <a:r>
              <a:rPr lang="en-US" dirty="0"/>
              <a:t>Our response to these updated regulations includes:</a:t>
            </a:r>
          </a:p>
          <a:p>
            <a:endParaRPr lang="en-US" dirty="0"/>
          </a:p>
          <a:p>
            <a:r>
              <a:rPr lang="en-US" dirty="0"/>
              <a:t>Understand</a:t>
            </a:r>
            <a:r>
              <a:rPr lang="en-US" baseline="0" dirty="0"/>
              <a:t> – understanding the new regulations and our mood and behavior policy and procedure.  Todays training will walk us through the changes and our roles and responsibilities. </a:t>
            </a:r>
          </a:p>
          <a:p>
            <a:r>
              <a:rPr lang="en-US" baseline="0" dirty="0"/>
              <a:t>Inform – how we will inform our residents and the appropriate individuals the assessment process, planning for care and implementation—to include adequate communication and documentation</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26</a:t>
            </a:fld>
            <a:endParaRPr lang="en-US"/>
          </a:p>
        </p:txBody>
      </p:sp>
    </p:spTree>
    <p:extLst>
      <p:ext uri="{BB962C8B-B14F-4D97-AF65-F5344CB8AC3E}">
        <p14:creationId xmlns:p14="http://schemas.microsoft.com/office/powerpoint/2010/main" val="2807010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27</a:t>
            </a:fld>
            <a:endParaRPr lang="en-US"/>
          </a:p>
        </p:txBody>
      </p:sp>
    </p:spTree>
    <p:extLst>
      <p:ext uri="{BB962C8B-B14F-4D97-AF65-F5344CB8AC3E}">
        <p14:creationId xmlns:p14="http://schemas.microsoft.com/office/powerpoint/2010/main" val="730494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1A54-E777-4EF1-B51C-A307AA47CB5F}" type="slidenum">
              <a:rPr lang="en-US" smtClean="0"/>
              <a:t>28</a:t>
            </a:fld>
            <a:endParaRPr lang="en-US"/>
          </a:p>
        </p:txBody>
      </p:sp>
    </p:spTree>
    <p:extLst>
      <p:ext uri="{BB962C8B-B14F-4D97-AF65-F5344CB8AC3E}">
        <p14:creationId xmlns:p14="http://schemas.microsoft.com/office/powerpoint/2010/main" val="353231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education, we will refer to the regulations for the updates in requirement</a:t>
            </a:r>
            <a:r>
              <a:rPr lang="en-US" baseline="0" dirty="0"/>
              <a:t> related to the IDT teams roles and responsibilities related to resident mood and behavior </a:t>
            </a:r>
          </a:p>
          <a:p>
            <a:endParaRPr lang="en-US" dirty="0"/>
          </a:p>
          <a:p>
            <a:r>
              <a:rPr lang="en-US" dirty="0"/>
              <a:t>Nursing homes that accept payments from Medicare and Medicaid must meet minimum standards for the</a:t>
            </a:r>
            <a:r>
              <a:rPr lang="en-US" baseline="0" dirty="0"/>
              <a:t> quality of the care and services they provide.  Today’s training will discuss the updated federal regulations related to abuse.  </a:t>
            </a:r>
          </a:p>
          <a:p>
            <a:endParaRPr lang="en-US" baseline="0" dirty="0"/>
          </a:p>
          <a:p>
            <a:r>
              <a:rPr lang="en-US" baseline="0" dirty="0"/>
              <a:t>The federal regulations were rewritten in 2016 for the first time since 1991 – the updates were completed in order to modernize the language and reflect changes that have happened in care, resident populations and quality standards.</a:t>
            </a:r>
          </a:p>
          <a:p>
            <a:endParaRPr lang="en-US" baseline="0" dirty="0"/>
          </a:p>
          <a:p>
            <a:r>
              <a:rPr lang="en-US" baseline="0" dirty="0"/>
              <a:t>The changes are being called the “Mega-Rule” because there are over 700 pages of regulations. There are three phases of implementation: Phase 1 was effective November 28, 2016, phase 2 is effective November 28, 2017 and phase 3 is effective on November 28, 2019.</a:t>
            </a:r>
          </a:p>
          <a:p>
            <a:endParaRPr lang="en-US" baseline="0" dirty="0"/>
          </a:p>
          <a:p>
            <a:r>
              <a:rPr lang="en-US" baseline="0" dirty="0"/>
              <a:t>Today we will review the changes made to the federal regulations about the residents’ visitation rights and access to visitors anytime, any day.  . There are changes in the definitions of some words, new access rights added to the overall visitation policy for our facility.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a:t>
            </a:fld>
            <a:endParaRPr lang="en-US"/>
          </a:p>
        </p:txBody>
      </p:sp>
    </p:spTree>
    <p:extLst>
      <p:ext uri="{BB962C8B-B14F-4D97-AF65-F5344CB8AC3E}">
        <p14:creationId xmlns:p14="http://schemas.microsoft.com/office/powerpoint/2010/main" val="354225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There are three sections of the revised regulations that we will review today related to resident mood and behavior.  This training will not review the updated comprehensive assessment, individualized care plan and pharmacy services – which are correlating </a:t>
            </a:r>
            <a:r>
              <a:rPr lang="en-US" b="1" dirty="0" err="1"/>
              <a:t>p&amp;P</a:t>
            </a:r>
            <a:r>
              <a:rPr lang="en-US" b="1" dirty="0"/>
              <a:t> and processes for the appropriate identification,  assessment and intervention for resident mood and behavior</a:t>
            </a:r>
          </a:p>
          <a:p>
            <a:endParaRPr lang="en-US" b="1" dirty="0"/>
          </a:p>
          <a:p>
            <a:r>
              <a:rPr lang="en-US" b="1" dirty="0"/>
              <a:t>The Three Sections of the </a:t>
            </a:r>
            <a:r>
              <a:rPr lang="en-US" b="1" dirty="0" err="1"/>
              <a:t>RoP</a:t>
            </a:r>
            <a:r>
              <a:rPr lang="en-US" b="1" dirty="0"/>
              <a:t> that we are going to discuss today</a:t>
            </a:r>
            <a:r>
              <a:rPr lang="en-US" b="1" baseline="0" dirty="0"/>
              <a:t> are: </a:t>
            </a:r>
            <a:endParaRPr lang="en-US" b="1" dirty="0"/>
          </a:p>
          <a:p>
            <a:r>
              <a:rPr lang="en-US" dirty="0"/>
              <a:t>§ 483.20 PASARR</a:t>
            </a:r>
          </a:p>
          <a:p>
            <a:r>
              <a:rPr lang="en-US" dirty="0"/>
              <a:t>§ 483.40 Behavioral Health Services</a:t>
            </a:r>
          </a:p>
          <a:p>
            <a:r>
              <a:rPr lang="en-US" dirty="0"/>
              <a:t>§ 483.40(d) Medically Related Social Services</a:t>
            </a:r>
          </a:p>
          <a:p>
            <a:endParaRPr lang="en-US" b="1"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117854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Today facility's are really expected to meet the individualized, person centered needs of each individually – not only clinical, social, psycho social aspects of their live.  Person centered approach means that we are not just there for their clinical needs – we are there for all of their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PASARR regulation requires us to make sure that we review our admission and preadmission process and ensure that we do not admit individuals with a serious mental disorder, </a:t>
            </a:r>
            <a:r>
              <a:rPr lang="en-US" sz="1200" kern="1200" baseline="0" dirty="0" err="1">
                <a:solidFill>
                  <a:schemeClr val="tx1"/>
                </a:solidFill>
                <a:effectLst/>
                <a:latin typeface="+mn-lt"/>
                <a:ea typeface="+mn-ea"/>
                <a:cs typeface="+mn-cs"/>
              </a:rPr>
              <a:t>illlectual</a:t>
            </a:r>
            <a:r>
              <a:rPr lang="en-US" sz="1200" kern="1200" baseline="0" dirty="0">
                <a:solidFill>
                  <a:schemeClr val="tx1"/>
                </a:solidFill>
                <a:effectLst/>
                <a:latin typeface="+mn-lt"/>
                <a:ea typeface="+mn-ea"/>
                <a:cs typeface="+mn-cs"/>
              </a:rPr>
              <a:t> disease or related conditions unless the appropriate screening process is completed and the overall determination by the state approves the admission.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will quickly review the regulation and then discuss our facility’s response to the regulation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5</a:t>
            </a:fld>
            <a:endParaRPr lang="en-US"/>
          </a:p>
        </p:txBody>
      </p:sp>
    </p:spTree>
    <p:extLst>
      <p:ext uri="{BB962C8B-B14F-4D97-AF65-F5344CB8AC3E}">
        <p14:creationId xmlns:p14="http://schemas.microsoft.com/office/powerpoint/2010/main" val="87620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First – are the PASARR 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Today facility's are really expected to meet the individualized, person centered needs of each individually – not only clinical, social, psycho social aspects of their live.  Person centered approach means that we are not just there for their clinical needs – we are there for all of their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Allowing access to visitors is key and critical to promoting a healthy psycho social environment for all of our residents.  No longer should there be visiting hours or restrictions – we need to allow access for visitors, who the resident consent to, when they would like to see them – just as if they were in their own home.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regulations state</a:t>
            </a:r>
            <a:r>
              <a:rPr lang="en-US" sz="1200" kern="1200" baseline="0" dirty="0">
                <a:solidFill>
                  <a:schemeClr val="tx1"/>
                </a:solidFill>
                <a:effectLst/>
                <a:latin typeface="+mn-lt"/>
                <a:ea typeface="+mn-ea"/>
                <a:cs typeface="+mn-cs"/>
              </a:rPr>
              <a:t> that t</a:t>
            </a:r>
            <a:r>
              <a:rPr lang="en-US" sz="1200" kern="1200" dirty="0">
                <a:solidFill>
                  <a:schemeClr val="tx1"/>
                </a:solidFill>
                <a:effectLst/>
                <a:latin typeface="+mn-lt"/>
                <a:ea typeface="+mn-ea"/>
                <a:cs typeface="+mn-cs"/>
              </a:rPr>
              <a:t>he facility must have written policies and procedures regarding the visitation rights of residents, including those setting forth any clinically necessary or reasonable restriction or limitation or safety restriction or limitation, when such limitations may apply consistent with the requirements of this subpart, that the facility may need to place on such rights and the reasons for the clinical or safety restriction or limitation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endParaRPr lang="en-US" dirty="0"/>
          </a:p>
          <a:p>
            <a:r>
              <a:rPr lang="en-US" dirty="0"/>
              <a:t>So  - our facility</a:t>
            </a:r>
            <a:r>
              <a:rPr lang="en-US" baseline="0" dirty="0"/>
              <a:t> has updated its policy to include that we </a:t>
            </a:r>
            <a:r>
              <a:rPr lang="en-US" sz="1200" kern="1200" dirty="0">
                <a:solidFill>
                  <a:schemeClr val="tx1"/>
                </a:solidFill>
                <a:effectLst/>
                <a:latin typeface="+mn-lt"/>
                <a:ea typeface="+mn-ea"/>
                <a:cs typeface="+mn-cs"/>
              </a:rPr>
              <a:t>promote and support a resident centered approach to care.  Our policy defines and sets expectations regarding persons visiting residents and to recognize our commitment to provide visitation in accordance with our non-discrimination policy, which provides access without regard to race, color, sex, national origin, disability, age, religion, marital status, citizenship, gender identity, gender identity, sexual orientation, and/or other legally protected classifications.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6</a:t>
            </a:fld>
            <a:endParaRPr lang="en-US"/>
          </a:p>
        </p:txBody>
      </p:sp>
    </p:spTree>
    <p:extLst>
      <p:ext uri="{BB962C8B-B14F-4D97-AF65-F5344CB8AC3E}">
        <p14:creationId xmlns:p14="http://schemas.microsoft.com/office/powerpoint/2010/main" val="244172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regulation</a:t>
            </a:r>
            <a:r>
              <a:rPr lang="en-US" baseline="0" dirty="0"/>
              <a:t> continues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7</a:t>
            </a:fld>
            <a:endParaRPr lang="en-US"/>
          </a:p>
        </p:txBody>
      </p:sp>
    </p:spTree>
    <p:extLst>
      <p:ext uri="{BB962C8B-B14F-4D97-AF65-F5344CB8AC3E}">
        <p14:creationId xmlns:p14="http://schemas.microsoft.com/office/powerpoint/2010/main" val="241019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regulation</a:t>
            </a:r>
            <a:r>
              <a:rPr lang="en-US" baseline="0" dirty="0"/>
              <a:t> continues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8</a:t>
            </a:fld>
            <a:endParaRPr lang="en-US"/>
          </a:p>
        </p:txBody>
      </p:sp>
    </p:spTree>
    <p:extLst>
      <p:ext uri="{BB962C8B-B14F-4D97-AF65-F5344CB8AC3E}">
        <p14:creationId xmlns:p14="http://schemas.microsoft.com/office/powerpoint/2010/main" val="176466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regulation</a:t>
            </a:r>
            <a:r>
              <a:rPr lang="en-US" baseline="0" dirty="0"/>
              <a:t> continues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9</a:t>
            </a:fld>
            <a:endParaRPr lang="en-US"/>
          </a:p>
        </p:txBody>
      </p:sp>
    </p:spTree>
    <p:extLst>
      <p:ext uri="{BB962C8B-B14F-4D97-AF65-F5344CB8AC3E}">
        <p14:creationId xmlns:p14="http://schemas.microsoft.com/office/powerpoint/2010/main" val="210561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t>This document is for general informational purposes only.  </a:t>
            </a:r>
          </a:p>
          <a:p>
            <a:r>
              <a:rPr lang="en-US" dirty="0"/>
              <a:t>It does not represent legal advice nor relied upon as supporting documentation or advice with CMS or other regulatory entities.</a:t>
            </a:r>
          </a:p>
          <a:p>
            <a:r>
              <a:rPr lang="en-US" dirty="0"/>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2/8/2017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6B36801-8505-4C0E-A75F-6C61E9D43F90}" type="datetimeFigureOut">
              <a:rPr lang="en-US" smtClean="0">
                <a:solidFill>
                  <a:prstClr val="black"/>
                </a:solidFill>
              </a:rPr>
              <a:pPr/>
              <a:t>2/8/2017</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screen">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ederalregister.gov/documents/2016/10/04/2016-23503/medicare-and-medicaid-programs-reform-of-requirements-for-long-term-care-faciliti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cms.gov/Medicare/Quality-Initiatives-patient-assessment-instruments/NursingHomeQualityInits/MDS30RAIManual.html" TargetMode="External"/><Relationship Id="rId4" Type="http://schemas.openxmlformats.org/officeDocument/2006/relationships/hyperlink" Target="https://www.cms.gov/Medicare/Provider-Enrollment-and-Certification/SurveyCertificationGenInfo/Downloads/Survey-and-Cert-Letter-17-07.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latin typeface="+mn-lt"/>
              </a:rPr>
              <a:t>Mood and Behavior Policy and Procedure </a:t>
            </a:r>
            <a:endParaRPr lang="en-US" dirty="0">
              <a:solidFill>
                <a:schemeClr val="bg1"/>
              </a:solidFill>
              <a:latin typeface="+mn-lt"/>
            </a:endParaRPr>
          </a:p>
        </p:txBody>
      </p:sp>
      <p:sp>
        <p:nvSpPr>
          <p:cNvPr id="2" name="Subtitle 1"/>
          <p:cNvSpPr>
            <a:spLocks noGrp="1"/>
          </p:cNvSpPr>
          <p:nvPr>
            <p:ph type="subTitle" idx="1"/>
          </p:nvPr>
        </p:nvSpPr>
        <p:spPr>
          <a:xfrm>
            <a:off x="1524000" y="2971800"/>
            <a:ext cx="6400800" cy="914400"/>
          </a:xfrm>
        </p:spPr>
        <p:txBody>
          <a:bodyPr/>
          <a:lstStyle/>
          <a:p>
            <a:r>
              <a:rPr lang="en-US" dirty="0">
                <a:solidFill>
                  <a:schemeClr val="bg1"/>
                </a:solidFill>
                <a:latin typeface="+mj-lt"/>
              </a:rPr>
              <a:t>Interdisciplinary Team Training </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0" y="4114800"/>
            <a:ext cx="3048000" cy="2033016"/>
          </a:xfrm>
          <a:prstGeom prst="rect">
            <a:avLst/>
          </a:prstGeom>
        </p:spPr>
      </p:pic>
    </p:spTree>
    <p:extLst>
      <p:ext uri="{BB962C8B-B14F-4D97-AF65-F5344CB8AC3E}">
        <p14:creationId xmlns:p14="http://schemas.microsoft.com/office/powerpoint/2010/main" val="3509872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a:xfrm>
            <a:off x="447675" y="1384300"/>
            <a:ext cx="8229600" cy="4525963"/>
          </a:xfrm>
        </p:spPr>
        <p:txBody>
          <a:bodyPr>
            <a:normAutofit/>
          </a:bodyPr>
          <a:lstStyle/>
          <a:p>
            <a:r>
              <a:rPr lang="en-US" b="1" dirty="0"/>
              <a:t>§ 483.40(d)</a:t>
            </a:r>
            <a:r>
              <a:rPr lang="en-US" dirty="0"/>
              <a:t> </a:t>
            </a:r>
            <a:r>
              <a:rPr lang="en-US" b="1" dirty="0"/>
              <a:t>Medically Related Social Services </a:t>
            </a:r>
            <a:r>
              <a:rPr lang="en-US" dirty="0"/>
              <a:t> The facility must provide medically-related social services to attain or maintain the highest practicable physical, mental and psychosocial well-being of each resident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5181600"/>
            <a:ext cx="1562100" cy="1038797"/>
          </a:xfrm>
          <a:prstGeom prst="rect">
            <a:avLst/>
          </a:prstGeom>
        </p:spPr>
      </p:pic>
    </p:spTree>
    <p:extLst>
      <p:ext uri="{BB962C8B-B14F-4D97-AF65-F5344CB8AC3E}">
        <p14:creationId xmlns:p14="http://schemas.microsoft.com/office/powerpoint/2010/main" val="3763441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ext uri="{D42A27DB-BD31-4B8C-83A1-F6EECF244321}">
                <p14:modId xmlns:p14="http://schemas.microsoft.com/office/powerpoint/2010/main" val="525022707"/>
              </p:ext>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4224147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 and Behavior Assessment</a:t>
            </a:r>
          </a:p>
        </p:txBody>
      </p:sp>
      <p:sp>
        <p:nvSpPr>
          <p:cNvPr id="3" name="Content Placeholder 2"/>
          <p:cNvSpPr>
            <a:spLocks noGrp="1"/>
          </p:cNvSpPr>
          <p:nvPr>
            <p:ph idx="1"/>
          </p:nvPr>
        </p:nvSpPr>
        <p:spPr/>
        <p:txBody>
          <a:bodyPr/>
          <a:lstStyle/>
          <a:p>
            <a:pPr marL="0" indent="0" algn="ctr">
              <a:buNone/>
            </a:pPr>
            <a:r>
              <a:rPr lang="en-US" dirty="0"/>
              <a:t>First things First!</a:t>
            </a:r>
          </a:p>
          <a:p>
            <a:pPr marL="0" indent="0" algn="ctr">
              <a:buNone/>
            </a:pPr>
            <a:endParaRPr lang="en-US" dirty="0"/>
          </a:p>
          <a:p>
            <a:pPr marL="0" indent="0" algn="ctr">
              <a:buNone/>
            </a:pPr>
            <a:r>
              <a:rPr lang="en-US" dirty="0" err="1"/>
              <a:t>PASARR</a:t>
            </a:r>
            <a:r>
              <a:rPr lang="en-US" dirty="0"/>
              <a:t> Screening</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0" y="3733800"/>
            <a:ext cx="1371600" cy="2056372"/>
          </a:xfrm>
          <a:prstGeom prst="rect">
            <a:avLst/>
          </a:prstGeom>
        </p:spPr>
      </p:pic>
    </p:spTree>
    <p:extLst>
      <p:ext uri="{BB962C8B-B14F-4D97-AF65-F5344CB8AC3E}">
        <p14:creationId xmlns:p14="http://schemas.microsoft.com/office/powerpoint/2010/main" val="1745123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7374"/>
            <a:ext cx="8229600" cy="1143000"/>
          </a:xfrm>
        </p:spPr>
        <p:txBody>
          <a:bodyPr/>
          <a:lstStyle/>
          <a:p>
            <a:r>
              <a:rPr lang="en-US" dirty="0"/>
              <a:t>Inform– PASARR Overview </a:t>
            </a:r>
          </a:p>
        </p:txBody>
      </p:sp>
      <p:graphicFrame>
        <p:nvGraphicFramePr>
          <p:cNvPr id="6" name="Content Placeholder 5"/>
          <p:cNvGraphicFramePr>
            <a:graphicFrameLocks noGrp="1"/>
          </p:cNvGraphicFramePr>
          <p:nvPr>
            <p:ph idx="1"/>
            <p:extLst/>
          </p:nvPr>
        </p:nvGraphicFramePr>
        <p:xfrm>
          <a:off x="76200" y="1524000"/>
          <a:ext cx="8839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553200" y="1064180"/>
            <a:ext cx="2138149" cy="369332"/>
          </a:xfrm>
          <a:prstGeom prst="rect">
            <a:avLst/>
          </a:prstGeom>
          <a:noFill/>
        </p:spPr>
        <p:txBody>
          <a:bodyPr wrap="none" rtlCol="0">
            <a:spAutoFit/>
          </a:bodyPr>
          <a:lstStyle/>
          <a:p>
            <a:r>
              <a:rPr lang="en-US" b="1" dirty="0">
                <a:solidFill>
                  <a:srgbClr val="FF0000"/>
                </a:solidFill>
              </a:rPr>
              <a:t>Ok to Admit to NF</a:t>
            </a:r>
          </a:p>
        </p:txBody>
      </p:sp>
    </p:spTree>
    <p:extLst>
      <p:ext uri="{BB962C8B-B14F-4D97-AF65-F5344CB8AC3E}">
        <p14:creationId xmlns:p14="http://schemas.microsoft.com/office/powerpoint/2010/main" val="3728887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48" y="228600"/>
            <a:ext cx="8229600" cy="1143000"/>
          </a:xfrm>
        </p:spPr>
        <p:txBody>
          <a:bodyPr>
            <a:normAutofit fontScale="90000"/>
          </a:bodyPr>
          <a:lstStyle/>
          <a:p>
            <a:r>
              <a:rPr lang="en-US" dirty="0"/>
              <a:t>Understand –Assessment Process for Mood and Behavior </a:t>
            </a:r>
          </a:p>
        </p:txBody>
      </p:sp>
      <p:sp>
        <p:nvSpPr>
          <p:cNvPr id="3" name="Content Placeholder 2"/>
          <p:cNvSpPr>
            <a:spLocks noGrp="1"/>
          </p:cNvSpPr>
          <p:nvPr>
            <p:ph idx="1"/>
          </p:nvPr>
        </p:nvSpPr>
        <p:spPr>
          <a:xfrm>
            <a:off x="381000" y="1524000"/>
            <a:ext cx="6233652" cy="4419601"/>
          </a:xfrm>
        </p:spPr>
        <p:txBody>
          <a:bodyPr>
            <a:normAutofit/>
          </a:bodyPr>
          <a:lstStyle/>
          <a:p>
            <a:r>
              <a:rPr lang="en-US" sz="3600" dirty="0" smtClean="0"/>
              <a:t>Behaviors</a:t>
            </a:r>
          </a:p>
          <a:p>
            <a:r>
              <a:rPr lang="en-US" sz="3600" dirty="0" smtClean="0"/>
              <a:t>Eating Disturbances</a:t>
            </a:r>
          </a:p>
          <a:p>
            <a:r>
              <a:rPr lang="en-US" sz="3600" dirty="0" smtClean="0"/>
              <a:t>Wandering </a:t>
            </a:r>
          </a:p>
          <a:p>
            <a:r>
              <a:rPr lang="en-US" sz="3600" dirty="0" smtClean="0"/>
              <a:t>Delusional behaviors or hallucinations </a:t>
            </a:r>
          </a:p>
          <a:p>
            <a:r>
              <a:rPr lang="en-US" sz="3600" dirty="0" smtClean="0"/>
              <a:t>Socially inappropriate behaviors </a:t>
            </a:r>
            <a:endParaRPr lang="en-US" sz="3200" dirty="0"/>
          </a:p>
          <a:p>
            <a:pPr marL="457200" lvl="1" indent="0">
              <a:buNone/>
            </a:pPr>
            <a:endParaRPr lang="en-US" sz="3000" dirty="0"/>
          </a:p>
          <a:p>
            <a:pPr marL="0" indent="0">
              <a:buNone/>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8292" y="1905000"/>
            <a:ext cx="2033016" cy="3048000"/>
          </a:xfrm>
          <a:prstGeom prst="rect">
            <a:avLst/>
          </a:prstGeom>
        </p:spPr>
      </p:pic>
    </p:spTree>
    <p:extLst>
      <p:ext uri="{BB962C8B-B14F-4D97-AF65-F5344CB8AC3E}">
        <p14:creationId xmlns:p14="http://schemas.microsoft.com/office/powerpoint/2010/main" val="2004107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48" y="228600"/>
            <a:ext cx="8229600" cy="1143000"/>
          </a:xfrm>
        </p:spPr>
        <p:txBody>
          <a:bodyPr>
            <a:normAutofit fontScale="90000"/>
          </a:bodyPr>
          <a:lstStyle/>
          <a:p>
            <a:r>
              <a:rPr lang="en-US" dirty="0"/>
              <a:t>Understand –Assessment Process for Mood and Behavior </a:t>
            </a:r>
          </a:p>
        </p:txBody>
      </p:sp>
      <p:sp>
        <p:nvSpPr>
          <p:cNvPr id="3" name="Content Placeholder 2"/>
          <p:cNvSpPr>
            <a:spLocks noGrp="1"/>
          </p:cNvSpPr>
          <p:nvPr>
            <p:ph idx="1"/>
          </p:nvPr>
        </p:nvSpPr>
        <p:spPr>
          <a:xfrm>
            <a:off x="381000" y="1524000"/>
            <a:ext cx="6233652" cy="4419601"/>
          </a:xfrm>
        </p:spPr>
        <p:txBody>
          <a:bodyPr>
            <a:normAutofit fontScale="92500" lnSpcReduction="10000"/>
          </a:bodyPr>
          <a:lstStyle/>
          <a:p>
            <a:r>
              <a:rPr lang="en-US" sz="3600" dirty="0" smtClean="0"/>
              <a:t>Sexually inappropriate behaviors </a:t>
            </a:r>
          </a:p>
          <a:p>
            <a:r>
              <a:rPr lang="en-US" sz="3600" dirty="0" smtClean="0"/>
              <a:t>Loss of interest or withdrawal</a:t>
            </a:r>
          </a:p>
          <a:p>
            <a:r>
              <a:rPr lang="en-US" sz="3600" dirty="0" smtClean="0"/>
              <a:t>Sleep Cycle</a:t>
            </a:r>
          </a:p>
          <a:p>
            <a:r>
              <a:rPr lang="en-US" sz="3600" dirty="0" smtClean="0"/>
              <a:t>Inappropriate self care </a:t>
            </a:r>
          </a:p>
          <a:p>
            <a:r>
              <a:rPr lang="en-US" sz="3600" dirty="0" smtClean="0"/>
              <a:t>Property Destruction </a:t>
            </a:r>
          </a:p>
          <a:p>
            <a:r>
              <a:rPr lang="en-US" sz="3600" dirty="0" smtClean="0"/>
              <a:t>Self Destructive</a:t>
            </a:r>
          </a:p>
          <a:p>
            <a:r>
              <a:rPr lang="en-US" sz="3600" dirty="0" smtClean="0"/>
              <a:t>Verbalizations of Distress</a:t>
            </a:r>
          </a:p>
          <a:p>
            <a:r>
              <a:rPr lang="en-US" sz="3600" dirty="0" smtClean="0"/>
              <a:t>Sad, anxiety, mood </a:t>
            </a:r>
            <a:endParaRPr lang="en-US" sz="3200" dirty="0"/>
          </a:p>
          <a:p>
            <a:pPr marL="457200" lvl="1" indent="0">
              <a:buNone/>
            </a:pPr>
            <a:endParaRPr lang="en-US" sz="3000" dirty="0"/>
          </a:p>
          <a:p>
            <a:pPr marL="0" indent="0">
              <a:buNone/>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8292" y="1905000"/>
            <a:ext cx="2033016" cy="3048000"/>
          </a:xfrm>
          <a:prstGeom prst="rect">
            <a:avLst/>
          </a:prstGeom>
        </p:spPr>
      </p:pic>
    </p:spTree>
    <p:extLst>
      <p:ext uri="{BB962C8B-B14F-4D97-AF65-F5344CB8AC3E}">
        <p14:creationId xmlns:p14="http://schemas.microsoft.com/office/powerpoint/2010/main" val="3811912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48" y="228600"/>
            <a:ext cx="8229600" cy="1143000"/>
          </a:xfrm>
        </p:spPr>
        <p:txBody>
          <a:bodyPr>
            <a:normAutofit fontScale="90000"/>
          </a:bodyPr>
          <a:lstStyle/>
          <a:p>
            <a:r>
              <a:rPr lang="en-US" dirty="0"/>
              <a:t>Understand –Assessment Process for Mood and Behavior </a:t>
            </a:r>
          </a:p>
        </p:txBody>
      </p:sp>
      <p:sp>
        <p:nvSpPr>
          <p:cNvPr id="3" name="Content Placeholder 2"/>
          <p:cNvSpPr>
            <a:spLocks noGrp="1"/>
          </p:cNvSpPr>
          <p:nvPr>
            <p:ph idx="1"/>
          </p:nvPr>
        </p:nvSpPr>
        <p:spPr>
          <a:xfrm>
            <a:off x="381000" y="1905000"/>
            <a:ext cx="6233652" cy="4419601"/>
          </a:xfrm>
        </p:spPr>
        <p:txBody>
          <a:bodyPr>
            <a:normAutofit/>
          </a:bodyPr>
          <a:lstStyle/>
          <a:p>
            <a:r>
              <a:rPr lang="en-US" sz="3600" dirty="0" err="1"/>
              <a:t>PASARR</a:t>
            </a:r>
            <a:endParaRPr lang="en-US" sz="3600" dirty="0"/>
          </a:p>
          <a:p>
            <a:r>
              <a:rPr lang="en-US" sz="3600" dirty="0"/>
              <a:t>Social Services Assessment</a:t>
            </a:r>
          </a:p>
          <a:p>
            <a:r>
              <a:rPr lang="en-US" sz="3600" dirty="0"/>
              <a:t>Resident Assessment Instrument (RAI) process</a:t>
            </a:r>
          </a:p>
          <a:p>
            <a:pPr lvl="1"/>
            <a:r>
              <a:rPr lang="en-US" sz="3200" dirty="0"/>
              <a:t>MDS 3.0 </a:t>
            </a:r>
          </a:p>
          <a:p>
            <a:pPr lvl="1"/>
            <a:r>
              <a:rPr lang="en-US" sz="3200" dirty="0"/>
              <a:t>CAA’s </a:t>
            </a:r>
          </a:p>
          <a:p>
            <a:pPr lvl="1"/>
            <a:r>
              <a:rPr lang="en-US" sz="3200" dirty="0"/>
              <a:t>Care Plans</a:t>
            </a:r>
          </a:p>
          <a:p>
            <a:pPr marL="457200" lvl="1" indent="0">
              <a:buNone/>
            </a:pPr>
            <a:endParaRPr lang="en-US" sz="3000" dirty="0"/>
          </a:p>
          <a:p>
            <a:pPr marL="0" indent="0">
              <a:buNone/>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8292" y="1905000"/>
            <a:ext cx="2033016" cy="3048000"/>
          </a:xfrm>
          <a:prstGeom prst="rect">
            <a:avLst/>
          </a:prstGeom>
        </p:spPr>
      </p:pic>
    </p:spTree>
    <p:extLst>
      <p:ext uri="{BB962C8B-B14F-4D97-AF65-F5344CB8AC3E}">
        <p14:creationId xmlns:p14="http://schemas.microsoft.com/office/powerpoint/2010/main" val="3445868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7374"/>
            <a:ext cx="8229600" cy="1143000"/>
          </a:xfrm>
        </p:spPr>
        <p:txBody>
          <a:bodyPr/>
          <a:lstStyle/>
          <a:p>
            <a:r>
              <a:rPr lang="en-US" dirty="0"/>
              <a:t>Understand – Definitions</a:t>
            </a:r>
          </a:p>
        </p:txBody>
      </p:sp>
      <p:sp>
        <p:nvSpPr>
          <p:cNvPr id="3" name="Content Placeholder 2"/>
          <p:cNvSpPr>
            <a:spLocks noGrp="1"/>
          </p:cNvSpPr>
          <p:nvPr>
            <p:ph idx="1"/>
          </p:nvPr>
        </p:nvSpPr>
        <p:spPr>
          <a:xfrm>
            <a:off x="471948" y="1524000"/>
            <a:ext cx="6081252" cy="4495801"/>
          </a:xfrm>
        </p:spPr>
        <p:txBody>
          <a:bodyPr>
            <a:normAutofit/>
          </a:bodyPr>
          <a:lstStyle/>
          <a:p>
            <a:pPr lvl="1"/>
            <a:r>
              <a:rPr lang="en-US" sz="4000" dirty="0"/>
              <a:t>Behavior</a:t>
            </a:r>
          </a:p>
          <a:p>
            <a:pPr lvl="1"/>
            <a:r>
              <a:rPr lang="en-US" sz="4000" dirty="0"/>
              <a:t>Delusion</a:t>
            </a:r>
          </a:p>
          <a:p>
            <a:pPr lvl="1"/>
            <a:r>
              <a:rPr lang="en-US" sz="4000" dirty="0"/>
              <a:t>Hallucination</a:t>
            </a:r>
          </a:p>
          <a:p>
            <a:pPr lvl="1"/>
            <a:r>
              <a:rPr lang="en-US" sz="4000" dirty="0"/>
              <a:t>Mood</a:t>
            </a:r>
          </a:p>
          <a:p>
            <a:pPr lvl="1"/>
            <a:r>
              <a:rPr lang="en-US" sz="4000" dirty="0"/>
              <a:t>BPSD</a:t>
            </a:r>
          </a:p>
          <a:p>
            <a:pPr lvl="1"/>
            <a:r>
              <a:rPr lang="en-US" sz="4000" dirty="0"/>
              <a:t>Delirium </a:t>
            </a:r>
          </a:p>
          <a:p>
            <a:pPr marL="457200" lvl="1" indent="0">
              <a:buNone/>
            </a:pPr>
            <a:endParaRPr lang="en-US" sz="3000"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2022987"/>
            <a:ext cx="2033016" cy="3048000"/>
          </a:xfrm>
          <a:prstGeom prst="rect">
            <a:avLst/>
          </a:prstGeom>
        </p:spPr>
      </p:pic>
    </p:spTree>
    <p:extLst>
      <p:ext uri="{BB962C8B-B14F-4D97-AF65-F5344CB8AC3E}">
        <p14:creationId xmlns:p14="http://schemas.microsoft.com/office/powerpoint/2010/main" val="1751029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7374"/>
            <a:ext cx="8229600" cy="1143000"/>
          </a:xfrm>
        </p:spPr>
        <p:txBody>
          <a:bodyPr/>
          <a:lstStyle/>
          <a:p>
            <a:r>
              <a:rPr lang="en-US" dirty="0"/>
              <a:t>Understand – Definitions</a:t>
            </a:r>
          </a:p>
        </p:txBody>
      </p:sp>
      <p:sp>
        <p:nvSpPr>
          <p:cNvPr id="3" name="Content Placeholder 2"/>
          <p:cNvSpPr>
            <a:spLocks noGrp="1"/>
          </p:cNvSpPr>
          <p:nvPr>
            <p:ph idx="1"/>
          </p:nvPr>
        </p:nvSpPr>
        <p:spPr>
          <a:xfrm>
            <a:off x="471948" y="1524000"/>
            <a:ext cx="6081252" cy="4495801"/>
          </a:xfrm>
        </p:spPr>
        <p:txBody>
          <a:bodyPr>
            <a:normAutofit/>
          </a:bodyPr>
          <a:lstStyle/>
          <a:p>
            <a:r>
              <a:rPr lang="en-US" sz="3600" dirty="0" err="1"/>
              <a:t>PHQ</a:t>
            </a:r>
            <a:r>
              <a:rPr lang="en-US" sz="3600" dirty="0"/>
              <a:t>-9© </a:t>
            </a:r>
          </a:p>
          <a:p>
            <a:r>
              <a:rPr lang="en-US" sz="3600" dirty="0"/>
              <a:t>Resident Representative</a:t>
            </a:r>
          </a:p>
          <a:p>
            <a:r>
              <a:rPr lang="en-US" sz="3600" dirty="0"/>
              <a:t>Treatment</a:t>
            </a:r>
            <a:endParaRPr lang="en-US" sz="3400" dirty="0"/>
          </a:p>
          <a:p>
            <a:pPr lvl="1"/>
            <a:endParaRPr lang="en-US" sz="3000"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400" y="2345266"/>
            <a:ext cx="1903130" cy="2853268"/>
          </a:xfrm>
          <a:prstGeom prst="rect">
            <a:avLst/>
          </a:prstGeom>
        </p:spPr>
      </p:pic>
    </p:spTree>
    <p:extLst>
      <p:ext uri="{BB962C8B-B14F-4D97-AF65-F5344CB8AC3E}">
        <p14:creationId xmlns:p14="http://schemas.microsoft.com/office/powerpoint/2010/main" val="3983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131507"/>
            <a:ext cx="8229600" cy="1143000"/>
          </a:xfrm>
        </p:spPr>
        <p:txBody>
          <a:bodyPr/>
          <a:lstStyle/>
          <a:p>
            <a:r>
              <a:rPr lang="en-US" dirty="0"/>
              <a:t>Understand – Definitions </a:t>
            </a:r>
          </a:p>
        </p:txBody>
      </p:sp>
      <p:sp>
        <p:nvSpPr>
          <p:cNvPr id="3" name="Content Placeholder 2"/>
          <p:cNvSpPr>
            <a:spLocks noGrp="1"/>
          </p:cNvSpPr>
          <p:nvPr>
            <p:ph idx="1"/>
          </p:nvPr>
        </p:nvSpPr>
        <p:spPr>
          <a:xfrm>
            <a:off x="471948" y="1524000"/>
            <a:ext cx="6081252" cy="4495801"/>
          </a:xfrm>
        </p:spPr>
        <p:txBody>
          <a:bodyPr>
            <a:normAutofit/>
          </a:bodyPr>
          <a:lstStyle/>
          <a:p>
            <a:r>
              <a:rPr lang="en-US" sz="3600" dirty="0"/>
              <a:t>Intellectual Disability (ID)</a:t>
            </a:r>
          </a:p>
          <a:p>
            <a:pPr lvl="1"/>
            <a:r>
              <a:rPr lang="en-US" sz="3600" dirty="0"/>
              <a:t>MR</a:t>
            </a:r>
          </a:p>
          <a:p>
            <a:r>
              <a:rPr lang="en-US" sz="3600" dirty="0"/>
              <a:t>Related Conditions</a:t>
            </a:r>
          </a:p>
          <a:p>
            <a:pPr lvl="1"/>
            <a:r>
              <a:rPr lang="en-US" sz="3600" dirty="0"/>
              <a:t>Limitations in 3 or more major life activities </a:t>
            </a:r>
          </a:p>
          <a:p>
            <a:pPr marL="457200" lvl="1" indent="0">
              <a:buNone/>
            </a:pPr>
            <a:endParaRPr lang="en-US" sz="3600" dirty="0"/>
          </a:p>
          <a:p>
            <a:pPr lvl="1"/>
            <a:endParaRPr lang="en-US" sz="3600" dirty="0"/>
          </a:p>
          <a:p>
            <a:endParaRPr lang="en-US" sz="3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2022987"/>
            <a:ext cx="2033016" cy="3048000"/>
          </a:xfrm>
          <a:prstGeom prst="rect">
            <a:avLst/>
          </a:prstGeom>
        </p:spPr>
      </p:pic>
    </p:spTree>
    <p:extLst>
      <p:ext uri="{BB962C8B-B14F-4D97-AF65-F5344CB8AC3E}">
        <p14:creationId xmlns:p14="http://schemas.microsoft.com/office/powerpoint/2010/main" val="157992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 and Behavior </a:t>
            </a:r>
          </a:p>
        </p:txBody>
      </p:sp>
      <p:sp>
        <p:nvSpPr>
          <p:cNvPr id="3" name="Content Placeholder 2"/>
          <p:cNvSpPr>
            <a:spLocks noGrp="1"/>
          </p:cNvSpPr>
          <p:nvPr>
            <p:ph idx="1"/>
          </p:nvPr>
        </p:nvSpPr>
        <p:spPr/>
        <p:txBody>
          <a:bodyPr/>
          <a:lstStyle/>
          <a:p>
            <a:pPr marL="0" indent="0">
              <a:buNone/>
            </a:pPr>
            <a:r>
              <a:rPr lang="en-US" b="1" dirty="0"/>
              <a:t>Objectives</a:t>
            </a:r>
          </a:p>
          <a:p>
            <a:r>
              <a:rPr lang="en-US" dirty="0"/>
              <a:t>Obtain a basic understanding of the updates in regulations related to the assessment, care planning, coordination of care and tracking of residents mood and behaviors</a:t>
            </a:r>
          </a:p>
          <a:p>
            <a:r>
              <a:rPr lang="en-US" dirty="0"/>
              <a:t>Review the Mood and Behavior Policy and Procedure </a:t>
            </a:r>
          </a:p>
          <a:p>
            <a:endParaRPr lang="en-US" dirty="0"/>
          </a:p>
        </p:txBody>
      </p:sp>
    </p:spTree>
    <p:extLst>
      <p:ext uri="{BB962C8B-B14F-4D97-AF65-F5344CB8AC3E}">
        <p14:creationId xmlns:p14="http://schemas.microsoft.com/office/powerpoint/2010/main" val="2601687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131507"/>
            <a:ext cx="8229600" cy="1143000"/>
          </a:xfrm>
        </p:spPr>
        <p:txBody>
          <a:bodyPr/>
          <a:lstStyle/>
          <a:p>
            <a:r>
              <a:rPr lang="en-US" dirty="0"/>
              <a:t>Understand – Definitions </a:t>
            </a:r>
          </a:p>
        </p:txBody>
      </p:sp>
      <p:sp>
        <p:nvSpPr>
          <p:cNvPr id="3" name="Content Placeholder 2"/>
          <p:cNvSpPr>
            <a:spLocks noGrp="1"/>
          </p:cNvSpPr>
          <p:nvPr>
            <p:ph idx="1"/>
          </p:nvPr>
        </p:nvSpPr>
        <p:spPr>
          <a:xfrm>
            <a:off x="471948" y="1524000"/>
            <a:ext cx="3947652" cy="4495801"/>
          </a:xfrm>
        </p:spPr>
        <p:txBody>
          <a:bodyPr>
            <a:normAutofit/>
          </a:bodyPr>
          <a:lstStyle/>
          <a:p>
            <a:r>
              <a:rPr lang="en-US" sz="3600" dirty="0"/>
              <a:t>Dementia</a:t>
            </a:r>
          </a:p>
          <a:p>
            <a:pPr lvl="1"/>
            <a:r>
              <a:rPr lang="en-US" sz="3200" dirty="0"/>
              <a:t>Specific Behavior and mood requirements</a:t>
            </a:r>
          </a:p>
          <a:p>
            <a:endParaRPr lang="en-US" sz="3600" dirty="0"/>
          </a:p>
          <a:p>
            <a:pPr marL="457200" lvl="1" indent="0">
              <a:buNone/>
            </a:pPr>
            <a:endParaRPr lang="en-US" sz="3600" dirty="0"/>
          </a:p>
          <a:p>
            <a:pPr lvl="1"/>
            <a:endParaRPr lang="en-US" sz="3600" dirty="0"/>
          </a:p>
          <a:p>
            <a:endParaRPr lang="en-US" sz="3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1981200"/>
            <a:ext cx="2033016" cy="3048000"/>
          </a:xfrm>
          <a:prstGeom prst="rect">
            <a:avLst/>
          </a:prstGeom>
        </p:spPr>
      </p:pic>
    </p:spTree>
    <p:extLst>
      <p:ext uri="{BB962C8B-B14F-4D97-AF65-F5344CB8AC3E}">
        <p14:creationId xmlns:p14="http://schemas.microsoft.com/office/powerpoint/2010/main" val="7267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 – Communication</a:t>
            </a:r>
          </a:p>
        </p:txBody>
      </p:sp>
      <p:sp>
        <p:nvSpPr>
          <p:cNvPr id="3" name="Content Placeholder 2"/>
          <p:cNvSpPr>
            <a:spLocks noGrp="1"/>
          </p:cNvSpPr>
          <p:nvPr>
            <p:ph idx="1"/>
          </p:nvPr>
        </p:nvSpPr>
        <p:spPr>
          <a:xfrm>
            <a:off x="457200" y="1600201"/>
            <a:ext cx="8458200" cy="4191000"/>
          </a:xfrm>
        </p:spPr>
        <p:txBody>
          <a:bodyPr>
            <a:normAutofit fontScale="92500" lnSpcReduction="10000"/>
          </a:bodyPr>
          <a:lstStyle/>
          <a:p>
            <a:r>
              <a:rPr lang="en-US" dirty="0"/>
              <a:t>Resident </a:t>
            </a:r>
          </a:p>
          <a:p>
            <a:r>
              <a:rPr lang="en-US" dirty="0"/>
              <a:t>Resident Representative</a:t>
            </a:r>
          </a:p>
          <a:p>
            <a:r>
              <a:rPr lang="en-US" dirty="0"/>
              <a:t>Front line staff</a:t>
            </a:r>
          </a:p>
          <a:p>
            <a:r>
              <a:rPr lang="en-US" dirty="0"/>
              <a:t>Interdisciplinary Team</a:t>
            </a:r>
          </a:p>
          <a:p>
            <a:r>
              <a:rPr lang="en-US" dirty="0"/>
              <a:t>Behavior Management Committee</a:t>
            </a:r>
          </a:p>
          <a:p>
            <a:r>
              <a:rPr lang="en-US" dirty="0"/>
              <a:t>Behavioral Health Services</a:t>
            </a:r>
          </a:p>
          <a:p>
            <a:r>
              <a:rPr lang="en-US" dirty="0"/>
              <a:t>Physician</a:t>
            </a:r>
          </a:p>
          <a:p>
            <a:r>
              <a:rPr lang="en-US" dirty="0"/>
              <a:t>Psychologist/Psychiatrist</a:t>
            </a:r>
          </a:p>
        </p:txBody>
      </p:sp>
    </p:spTree>
    <p:extLst>
      <p:ext uri="{BB962C8B-B14F-4D97-AF65-F5344CB8AC3E}">
        <p14:creationId xmlns:p14="http://schemas.microsoft.com/office/powerpoint/2010/main" val="1922286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Inform-Communication</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Communication also includes documentation!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solidFill>
                  <a:srgbClr val="FF0000"/>
                </a:solidFill>
              </a:rPr>
              <a:t>***Documentation is not an </a:t>
            </a:r>
            <a:r>
              <a:rPr lang="en-US" b="1" dirty="0" smtClean="0">
                <a:solidFill>
                  <a:srgbClr val="FF0000"/>
                </a:solidFill>
              </a:rPr>
              <a:t>option,</a:t>
            </a:r>
          </a:p>
          <a:p>
            <a:pPr marL="0" indent="0" algn="ctr">
              <a:buNone/>
            </a:pPr>
            <a:r>
              <a:rPr lang="en-US" b="1" dirty="0" smtClean="0">
                <a:solidFill>
                  <a:srgbClr val="FF0000"/>
                </a:solidFill>
              </a:rPr>
              <a:t>IT IS A REQUIREMENT!</a:t>
            </a:r>
            <a:endParaRPr lang="en-US" b="1" dirty="0">
              <a:solidFill>
                <a:srgbClr val="FF0000"/>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0" y="2362200"/>
            <a:ext cx="3655772" cy="2438400"/>
          </a:xfrm>
          <a:prstGeom prst="rect">
            <a:avLst/>
          </a:prstGeom>
        </p:spPr>
      </p:pic>
    </p:spTree>
    <p:extLst>
      <p:ext uri="{BB962C8B-B14F-4D97-AF65-F5344CB8AC3E}">
        <p14:creationId xmlns:p14="http://schemas.microsoft.com/office/powerpoint/2010/main" val="3829115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Inform-Communication</a:t>
            </a:r>
          </a:p>
        </p:txBody>
      </p:sp>
      <p:sp>
        <p:nvSpPr>
          <p:cNvPr id="3" name="Content Placeholder 2"/>
          <p:cNvSpPr>
            <a:spLocks noGrp="1"/>
          </p:cNvSpPr>
          <p:nvPr>
            <p:ph idx="1"/>
          </p:nvPr>
        </p:nvSpPr>
        <p:spPr/>
        <p:txBody>
          <a:bodyPr>
            <a:normAutofit/>
          </a:bodyPr>
          <a:lstStyle/>
          <a:p>
            <a:pPr marL="0" indent="0">
              <a:buNone/>
            </a:pPr>
            <a:r>
              <a:rPr lang="en-US" dirty="0"/>
              <a:t>Behavior or Mood Tracking (insert facility </a:t>
            </a:r>
            <a:r>
              <a:rPr lang="en-US"/>
              <a:t>specific information </a:t>
            </a:r>
            <a:r>
              <a:rPr lang="en-US" dirty="0"/>
              <a:t>here )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0" y="3352800"/>
            <a:ext cx="3655772" cy="2438400"/>
          </a:xfrm>
          <a:prstGeom prst="rect">
            <a:avLst/>
          </a:prstGeom>
        </p:spPr>
      </p:pic>
    </p:spTree>
    <p:extLst>
      <p:ext uri="{BB962C8B-B14F-4D97-AF65-F5344CB8AC3E}">
        <p14:creationId xmlns:p14="http://schemas.microsoft.com/office/powerpoint/2010/main" val="1609968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 or Obstacle  </a:t>
            </a:r>
          </a:p>
        </p:txBody>
      </p:sp>
      <p:sp>
        <p:nvSpPr>
          <p:cNvPr id="3" name="Content Placeholder 2"/>
          <p:cNvSpPr>
            <a:spLocks noGrp="1"/>
          </p:cNvSpPr>
          <p:nvPr>
            <p:ph idx="1"/>
          </p:nvPr>
        </p:nvSpPr>
        <p:spPr>
          <a:xfrm>
            <a:off x="228171" y="1417638"/>
            <a:ext cx="5715000" cy="4248943"/>
          </a:xfrm>
        </p:spPr>
        <p:txBody>
          <a:bodyPr>
            <a:noAutofit/>
          </a:bodyPr>
          <a:lstStyle/>
          <a:p>
            <a:r>
              <a:rPr lang="en-US" dirty="0"/>
              <a:t>Inability to meet current needs </a:t>
            </a:r>
          </a:p>
          <a:p>
            <a:r>
              <a:rPr lang="en-US" dirty="0"/>
              <a:t>Exacerbation of condition </a:t>
            </a:r>
          </a:p>
          <a:p>
            <a:r>
              <a:rPr lang="en-US" dirty="0"/>
              <a:t>Psychiatric/Psychology Services</a:t>
            </a:r>
          </a:p>
          <a:p>
            <a:r>
              <a:rPr lang="en-US" dirty="0"/>
              <a:t>Resident Refusal</a:t>
            </a:r>
          </a:p>
          <a:p>
            <a:r>
              <a:rPr lang="en-US" dirty="0"/>
              <a:t>Change in Status or Condition</a:t>
            </a:r>
          </a:p>
          <a:p>
            <a:r>
              <a:rPr lang="en-US" dirty="0"/>
              <a:t>Facility Response </a:t>
            </a:r>
          </a:p>
          <a:p>
            <a:r>
              <a:rPr lang="en-US" dirty="0"/>
              <a:t>Mood or behaviors that pose a danger to resident or others</a:t>
            </a:r>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171" y="3800871"/>
            <a:ext cx="3048856" cy="2033587"/>
          </a:xfrm>
          <a:prstGeom prst="rect">
            <a:avLst/>
          </a:prstGeom>
        </p:spPr>
      </p:pic>
    </p:spTree>
    <p:extLst>
      <p:ext uri="{BB962C8B-B14F-4D97-AF65-F5344CB8AC3E}">
        <p14:creationId xmlns:p14="http://schemas.microsoft.com/office/powerpoint/2010/main" val="2374278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a:t>
            </a:r>
          </a:p>
        </p:txBody>
      </p:sp>
      <p:sp>
        <p:nvSpPr>
          <p:cNvPr id="3" name="Content Placeholder 2"/>
          <p:cNvSpPr>
            <a:spLocks noGrp="1"/>
          </p:cNvSpPr>
          <p:nvPr>
            <p:ph idx="1"/>
          </p:nvPr>
        </p:nvSpPr>
        <p:spPr/>
        <p:txBody>
          <a:bodyPr>
            <a:normAutofit lnSpcReduction="10000"/>
          </a:bodyPr>
          <a:lstStyle/>
          <a:p>
            <a:r>
              <a:rPr lang="en-US" dirty="0"/>
              <a:t>Admission Process</a:t>
            </a:r>
          </a:p>
          <a:p>
            <a:r>
              <a:rPr lang="en-US" dirty="0"/>
              <a:t>Annual PASARR Process </a:t>
            </a:r>
          </a:p>
          <a:p>
            <a:r>
              <a:rPr lang="en-US" dirty="0"/>
              <a:t>Social Service Assessment</a:t>
            </a:r>
          </a:p>
          <a:p>
            <a:r>
              <a:rPr lang="en-US" dirty="0"/>
              <a:t>Nursing Documentation</a:t>
            </a:r>
          </a:p>
          <a:p>
            <a:r>
              <a:rPr lang="en-US" dirty="0"/>
              <a:t>MDS 3.0 RAI Process</a:t>
            </a:r>
          </a:p>
          <a:p>
            <a:r>
              <a:rPr lang="en-US" dirty="0"/>
              <a:t>Observations </a:t>
            </a:r>
          </a:p>
          <a:p>
            <a:r>
              <a:rPr lang="en-US" dirty="0"/>
              <a:t>Re-evaluation</a:t>
            </a:r>
          </a:p>
          <a:p>
            <a:r>
              <a:rPr lang="en-US" dirty="0"/>
              <a:t>QAPI</a:t>
            </a:r>
          </a:p>
          <a:p>
            <a:pPr marL="0" indent="0">
              <a:buNone/>
            </a:pPr>
            <a:endParaRPr lang="en-US" dirty="0"/>
          </a:p>
        </p:txBody>
      </p:sp>
      <p:pic>
        <p:nvPicPr>
          <p:cNvPr id="4" name="Picture 3"/>
          <p:cNvPicPr>
            <a:picLocks noChangeAspect="1"/>
          </p:cNvPicPr>
          <p:nvPr/>
        </p:nvPicPr>
        <p:blipFill>
          <a:blip r:embed="rId3"/>
          <a:stretch>
            <a:fillRect/>
          </a:stretch>
        </p:blipFill>
        <p:spPr>
          <a:xfrm>
            <a:off x="5293338" y="1752600"/>
            <a:ext cx="3413127" cy="3238883"/>
          </a:xfrm>
          <a:prstGeom prst="rect">
            <a:avLst/>
          </a:prstGeom>
        </p:spPr>
      </p:pic>
    </p:spTree>
    <p:extLst>
      <p:ext uri="{BB962C8B-B14F-4D97-AF65-F5344CB8AC3E}">
        <p14:creationId xmlns:p14="http://schemas.microsoft.com/office/powerpoint/2010/main" val="2266498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Summary</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2226434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457200" y="1143000"/>
            <a:ext cx="8077200" cy="4800600"/>
          </a:xfrm>
        </p:spPr>
        <p:txBody>
          <a:bodyPr>
            <a:normAutofit fontScale="55000" lnSpcReduction="20000"/>
          </a:bodyPr>
          <a:lstStyle/>
          <a:p>
            <a:pPr marL="0" indent="0">
              <a:buNone/>
            </a:pPr>
            <a:r>
              <a:rPr lang="en-US" sz="5800" dirty="0"/>
              <a:t>Resources:</a:t>
            </a:r>
          </a:p>
          <a:p>
            <a:pPr marL="0" indent="0">
              <a:buNone/>
            </a:pPr>
            <a:endParaRPr lang="en-US" sz="2400" dirty="0"/>
          </a:p>
          <a:p>
            <a:pPr fontAlgn="base"/>
            <a:r>
              <a:rPr lang="en-US" dirty="0"/>
              <a:t>Medicare and Medicaid Programs; Reform of Requirements for Long-Term Care Facilities 10/04/16: </a:t>
            </a:r>
          </a:p>
          <a:p>
            <a:pPr lvl="0" fontAlgn="base"/>
            <a:r>
              <a:rPr lang="en-US" u="sng" dirty="0">
                <a:hlinkClick r:id="rId3"/>
              </a:rPr>
              <a:t>https://www.federalregister.gov/documents/2016/10/04/2016-23503/medicare-and-medicaid-programs-reform-of-requirements-for-long-term-care-facilities</a:t>
            </a:r>
            <a:r>
              <a:rPr lang="en-US" dirty="0"/>
              <a:t>  </a:t>
            </a:r>
          </a:p>
          <a:p>
            <a:pPr fontAlgn="base"/>
            <a:r>
              <a:rPr lang="en-US" dirty="0"/>
              <a:t>  </a:t>
            </a:r>
          </a:p>
          <a:p>
            <a:pPr fontAlgn="base"/>
            <a:r>
              <a:rPr lang="en-US" dirty="0"/>
              <a:t>CMS Memo Ref:  S&amp;C 17-07-NH:  Advance Copy – Revisions to State Operations Manual (</a:t>
            </a:r>
            <a:r>
              <a:rPr lang="en-US" dirty="0" err="1"/>
              <a:t>SOM</a:t>
            </a:r>
            <a:r>
              <a:rPr lang="en-US" dirty="0"/>
              <a:t>), Appendix PP- Revised Regulations and Tags, 11/09/16:   </a:t>
            </a:r>
          </a:p>
          <a:p>
            <a:pPr lvl="0" fontAlgn="base"/>
            <a:r>
              <a:rPr lang="en-US" u="sng" dirty="0">
                <a:hlinkClick r:id="rId4"/>
              </a:rPr>
              <a:t>https://www.cms.gov/Medicare/Provider-Enrollment-and-Certification/SurveyCertificationGenInfo/Downloads/Survey-and-Cert-Letter-17-07.pdf</a:t>
            </a:r>
            <a:r>
              <a:rPr lang="en-US" dirty="0"/>
              <a:t>  </a:t>
            </a:r>
          </a:p>
          <a:p>
            <a:pPr fontAlgn="base"/>
            <a:r>
              <a:rPr lang="en-US" dirty="0"/>
              <a:t> </a:t>
            </a:r>
          </a:p>
          <a:p>
            <a:pPr fontAlgn="base"/>
            <a:r>
              <a:rPr lang="en-US" dirty="0"/>
              <a:t>CMS, MDS 3.0 RAI Manual:</a:t>
            </a:r>
          </a:p>
          <a:p>
            <a:pPr lvl="0" fontAlgn="base"/>
            <a:r>
              <a:rPr lang="en-US" u="sng" dirty="0">
                <a:hlinkClick r:id="rId5"/>
              </a:rPr>
              <a:t>https://www.cms.gov/Medicare/Quality-Initiatives-patient-assessment-instruments/NursingHomeQualityInits/MDS30RAIManual.html</a:t>
            </a:r>
            <a:r>
              <a:rPr lang="en-US" dirty="0"/>
              <a:t> </a:t>
            </a:r>
          </a:p>
        </p:txBody>
      </p:sp>
    </p:spTree>
    <p:extLst>
      <p:ext uri="{BB962C8B-B14F-4D97-AF65-F5344CB8AC3E}">
        <p14:creationId xmlns:p14="http://schemas.microsoft.com/office/powerpoint/2010/main" val="146585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84542"/>
            <a:ext cx="7886700" cy="4351338"/>
          </a:xfrm>
        </p:spPr>
        <p:txBody>
          <a:bodyPr>
            <a:normAutofit/>
          </a:bodyPr>
          <a:lstStyle/>
          <a:p>
            <a:pPr marL="0" indent="0" algn="ctr">
              <a:spcBef>
                <a:spcPts val="2400"/>
              </a:spcBef>
              <a:buNone/>
            </a:pPr>
            <a:endParaRPr lang="en-US" sz="4800" b="1" cap="small" dirty="0" smtClean="0">
              <a:ea typeface="Verdana" panose="020B0604030504040204" pitchFamily="34" charset="0"/>
              <a:cs typeface="Verdana" panose="020B0604030504040204" pitchFamily="34" charset="0"/>
            </a:endParaRPr>
          </a:p>
          <a:p>
            <a:pPr marL="0" indent="0" algn="ctr">
              <a:spcBef>
                <a:spcPts val="2400"/>
              </a:spcBef>
              <a:buNone/>
            </a:pPr>
            <a:r>
              <a:rPr lang="en-US" sz="4800" b="1" cap="small" dirty="0" smtClean="0">
                <a:ea typeface="Verdana" panose="020B0604030504040204" pitchFamily="34" charset="0"/>
                <a:cs typeface="Verdana" panose="020B0604030504040204" pitchFamily="34" charset="0"/>
              </a:rPr>
              <a:t>Thank </a:t>
            </a:r>
            <a:r>
              <a:rPr lang="en-US" sz="4800" b="1" cap="small" dirty="0">
                <a:ea typeface="Verdana" panose="020B0604030504040204" pitchFamily="34" charset="0"/>
                <a:cs typeface="Verdana" panose="020B0604030504040204" pitchFamily="34" charset="0"/>
              </a:rPr>
              <a:t>you for participating in this education session!</a:t>
            </a:r>
          </a:p>
          <a:p>
            <a:endParaRPr lang="en-US" sz="4400" dirty="0"/>
          </a:p>
        </p:txBody>
      </p:sp>
    </p:spTree>
    <p:extLst>
      <p:ext uri="{BB962C8B-B14F-4D97-AF65-F5344CB8AC3E}">
        <p14:creationId xmlns:p14="http://schemas.microsoft.com/office/powerpoint/2010/main" val="262888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nursing home Requirements of Participation (RoP) are the regulations that set minimum standards for nursing homes.</a:t>
            </a:r>
          </a:p>
          <a:p>
            <a:r>
              <a:rPr lang="en-US" dirty="0"/>
              <a:t>The RoP were rewritten in October 2016.</a:t>
            </a:r>
          </a:p>
          <a:p>
            <a:r>
              <a:rPr lang="en-US" dirty="0"/>
              <a:t>The changes in regulations go into effect over the next three years, in phases.</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59338"/>
            <a:ext cx="1905000" cy="1266825"/>
          </a:xfrm>
          <a:prstGeom prst="rect">
            <a:avLst/>
          </a:prstGeom>
        </p:spPr>
      </p:pic>
    </p:spTree>
    <p:extLst>
      <p:ext uri="{BB962C8B-B14F-4D97-AF65-F5344CB8AC3E}">
        <p14:creationId xmlns:p14="http://schemas.microsoft.com/office/powerpoint/2010/main" val="194309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p:txBody>
          <a:bodyPr>
            <a:normAutofit/>
          </a:bodyPr>
          <a:lstStyle/>
          <a:p>
            <a:r>
              <a:rPr lang="en-US" b="1" dirty="0"/>
              <a:t>Three Sections of the </a:t>
            </a:r>
            <a:r>
              <a:rPr lang="en-US" b="1" dirty="0" err="1"/>
              <a:t>RoP</a:t>
            </a:r>
            <a:endParaRPr lang="en-US" b="1" dirty="0"/>
          </a:p>
          <a:p>
            <a:r>
              <a:rPr lang="en-US" dirty="0"/>
              <a:t>§ 483.20 PASARR</a:t>
            </a:r>
          </a:p>
          <a:p>
            <a:r>
              <a:rPr lang="en-US" dirty="0"/>
              <a:t>§ 483.40 Behavioral Health Services</a:t>
            </a:r>
          </a:p>
          <a:p>
            <a:r>
              <a:rPr lang="en-US" dirty="0"/>
              <a:t>§ 483.40(d) Medically Related Social Services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45050"/>
            <a:ext cx="1905000" cy="1266825"/>
          </a:xfrm>
          <a:prstGeom prst="rect">
            <a:avLst/>
          </a:prstGeom>
        </p:spPr>
      </p:pic>
    </p:spTree>
    <p:extLst>
      <p:ext uri="{BB962C8B-B14F-4D97-AF65-F5344CB8AC3E}">
        <p14:creationId xmlns:p14="http://schemas.microsoft.com/office/powerpoint/2010/main" val="46254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p:txBody>
          <a:bodyPr/>
          <a:lstStyle/>
          <a:p>
            <a:r>
              <a:rPr lang="en-US" b="1" dirty="0"/>
              <a:t>§ 483.20 (e)Coordination PASARR</a:t>
            </a:r>
            <a:endParaRPr lang="en-US" dirty="0"/>
          </a:p>
          <a:p>
            <a:r>
              <a:rPr lang="en-US" dirty="0"/>
              <a:t>A facility must coordinate assessments with the preadmission screening and resident review (PASARR) program under Medicaid in subpart C the maximum extent practicable to avoid duplicative testing and effort.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45050"/>
            <a:ext cx="1905000" cy="1266825"/>
          </a:xfrm>
          <a:prstGeom prst="rect">
            <a:avLst/>
          </a:prstGeom>
        </p:spPr>
      </p:pic>
    </p:spTree>
    <p:extLst>
      <p:ext uri="{BB962C8B-B14F-4D97-AF65-F5344CB8AC3E}">
        <p14:creationId xmlns:p14="http://schemas.microsoft.com/office/powerpoint/2010/main" val="2116772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p:txBody>
          <a:bodyPr/>
          <a:lstStyle/>
          <a:p>
            <a:r>
              <a:rPr lang="en-US" b="1" dirty="0"/>
              <a:t>§ 483.20 (e)Coordination</a:t>
            </a:r>
            <a:endParaRPr lang="en-US" dirty="0"/>
          </a:p>
          <a:p>
            <a:r>
              <a:rPr lang="en-US" dirty="0"/>
              <a:t>Coordination includes—(1) Incorporating the recommendations from the PASARR level II determination and the PASARR evaluation report into a resident’s assessment, care planning, and transitions of care.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45050"/>
            <a:ext cx="1905000" cy="1266825"/>
          </a:xfrm>
          <a:prstGeom prst="rect">
            <a:avLst/>
          </a:prstGeom>
        </p:spPr>
      </p:pic>
    </p:spTree>
    <p:extLst>
      <p:ext uri="{BB962C8B-B14F-4D97-AF65-F5344CB8AC3E}">
        <p14:creationId xmlns:p14="http://schemas.microsoft.com/office/powerpoint/2010/main" val="146511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p:txBody>
          <a:bodyPr/>
          <a:lstStyle/>
          <a:p>
            <a:r>
              <a:rPr lang="en-US" b="1" dirty="0"/>
              <a:t>§ 483.20 (e)Coordination</a:t>
            </a:r>
            <a:endParaRPr lang="en-US" dirty="0"/>
          </a:p>
          <a:p>
            <a:r>
              <a:rPr lang="en-US" dirty="0"/>
              <a:t>Referring all level II residents and all residents with newly evident or possible serious mental disorder, intellectual disability, or a related condition for level II resident review upon a significant change in status assessment.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45050"/>
            <a:ext cx="1905000" cy="1266825"/>
          </a:xfrm>
          <a:prstGeom prst="rect">
            <a:avLst/>
          </a:prstGeom>
        </p:spPr>
      </p:pic>
    </p:spTree>
    <p:extLst>
      <p:ext uri="{BB962C8B-B14F-4D97-AF65-F5344CB8AC3E}">
        <p14:creationId xmlns:p14="http://schemas.microsoft.com/office/powerpoint/2010/main" val="2792042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a:xfrm>
            <a:off x="457200" y="1600200"/>
            <a:ext cx="6019800" cy="4525963"/>
          </a:xfrm>
        </p:spPr>
        <p:txBody>
          <a:bodyPr>
            <a:normAutofit fontScale="92500" lnSpcReduction="20000"/>
          </a:bodyPr>
          <a:lstStyle/>
          <a:p>
            <a:pPr fontAlgn="base"/>
            <a:r>
              <a:rPr lang="en-US" b="1" dirty="0"/>
              <a:t>§ 483.40 Behavioral Health Services</a:t>
            </a:r>
            <a:endParaRPr lang="en-US" dirty="0"/>
          </a:p>
          <a:p>
            <a:r>
              <a:rPr lang="en-US" dirty="0"/>
              <a:t> Each resident must receive and the facility must provide the necessary behavioral health care and services to attain or maintain the highest practicable physical, mental and psychosocial well-being, in accordance with the comprehensive assessment and plan of care. </a:t>
            </a:r>
            <a:r>
              <a:rPr lang="en-US" b="1" dirty="0"/>
              <a:t> </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7987" y="3229768"/>
            <a:ext cx="1905000" cy="1266825"/>
          </a:xfrm>
          <a:prstGeom prst="rect">
            <a:avLst/>
          </a:prstGeom>
        </p:spPr>
      </p:pic>
    </p:spTree>
    <p:extLst>
      <p:ext uri="{BB962C8B-B14F-4D97-AF65-F5344CB8AC3E}">
        <p14:creationId xmlns:p14="http://schemas.microsoft.com/office/powerpoint/2010/main" val="280989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p:txBody>
          <a:bodyPr>
            <a:normAutofit/>
          </a:bodyPr>
          <a:lstStyle/>
          <a:p>
            <a:pPr fontAlgn="base"/>
            <a:r>
              <a:rPr lang="en-US" b="1" dirty="0"/>
              <a:t>§ 483.40 Behavioral Health Services</a:t>
            </a:r>
            <a:endParaRPr lang="en-US" dirty="0"/>
          </a:p>
          <a:p>
            <a:pPr lvl="1"/>
            <a:r>
              <a:rPr lang="en-US" dirty="0"/>
              <a:t>Behavioral health encompasses a resident’s whole emotional and mental well-being, which includes, but is not limited to, the prevention and treatment of mental and substance use disorders.</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343400"/>
            <a:ext cx="1905000" cy="1266825"/>
          </a:xfrm>
          <a:prstGeom prst="rect">
            <a:avLst/>
          </a:prstGeom>
        </p:spPr>
      </p:pic>
    </p:spTree>
    <p:extLst>
      <p:ext uri="{BB962C8B-B14F-4D97-AF65-F5344CB8AC3E}">
        <p14:creationId xmlns:p14="http://schemas.microsoft.com/office/powerpoint/2010/main" val="2759672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1210</TotalTime>
  <Words>4639</Words>
  <Application>Microsoft Office PowerPoint</Application>
  <PresentationFormat>On-screen Show (4:3)</PresentationFormat>
  <Paragraphs>396</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Verdana</vt:lpstr>
      <vt:lpstr>1_2012LeadingAge_gray2PPT</vt:lpstr>
      <vt:lpstr>Mood and Behavior Policy and Procedure </vt:lpstr>
      <vt:lpstr>Mood and Behavior </vt:lpstr>
      <vt:lpstr>Introduction</vt:lpstr>
      <vt:lpstr>Overview of the Regulation</vt:lpstr>
      <vt:lpstr>Overview of the Regulation</vt:lpstr>
      <vt:lpstr>Overview of the Regulation</vt:lpstr>
      <vt:lpstr>Overview of the Regulation</vt:lpstr>
      <vt:lpstr>Overview of the Regulation</vt:lpstr>
      <vt:lpstr>Overview of the Regulation</vt:lpstr>
      <vt:lpstr>Overview of the Regulation</vt:lpstr>
      <vt:lpstr>Facility Response</vt:lpstr>
      <vt:lpstr>Mood and Behavior Assessment</vt:lpstr>
      <vt:lpstr>Inform– PASARR Overview </vt:lpstr>
      <vt:lpstr>Understand –Assessment Process for Mood and Behavior </vt:lpstr>
      <vt:lpstr>Understand –Assessment Process for Mood and Behavior </vt:lpstr>
      <vt:lpstr>Understand –Assessment Process for Mood and Behavior </vt:lpstr>
      <vt:lpstr>Understand – Definitions</vt:lpstr>
      <vt:lpstr>Understand – Definitions</vt:lpstr>
      <vt:lpstr>Understand – Definitions </vt:lpstr>
      <vt:lpstr>Understand – Definitions </vt:lpstr>
      <vt:lpstr>Inform – Communication</vt:lpstr>
      <vt:lpstr>Inform-Communication</vt:lpstr>
      <vt:lpstr>Inform-Communication</vt:lpstr>
      <vt:lpstr>Limitation or Obstacle  </vt:lpstr>
      <vt:lpstr>Monitor </vt:lpstr>
      <vt:lpstr>Summary</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Amanda Marr</cp:lastModifiedBy>
  <cp:revision>148</cp:revision>
  <dcterms:created xsi:type="dcterms:W3CDTF">2012-09-27T17:39:50Z</dcterms:created>
  <dcterms:modified xsi:type="dcterms:W3CDTF">2017-02-08T14:31:08Z</dcterms:modified>
  <cp:contentStatus/>
</cp:coreProperties>
</file>