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29"/>
  </p:notesMasterIdLst>
  <p:sldIdLst>
    <p:sldId id="327" r:id="rId3"/>
    <p:sldId id="257" r:id="rId4"/>
    <p:sldId id="258" r:id="rId5"/>
    <p:sldId id="318" r:id="rId6"/>
    <p:sldId id="260" r:id="rId7"/>
    <p:sldId id="281" r:id="rId8"/>
    <p:sldId id="305" r:id="rId9"/>
    <p:sldId id="261" r:id="rId10"/>
    <p:sldId id="302" r:id="rId11"/>
    <p:sldId id="315" r:id="rId12"/>
    <p:sldId id="307" r:id="rId13"/>
    <p:sldId id="320" r:id="rId14"/>
    <p:sldId id="308" r:id="rId15"/>
    <p:sldId id="306" r:id="rId16"/>
    <p:sldId id="321" r:id="rId17"/>
    <p:sldId id="309" r:id="rId18"/>
    <p:sldId id="322" r:id="rId19"/>
    <p:sldId id="317" r:id="rId20"/>
    <p:sldId id="310" r:id="rId21"/>
    <p:sldId id="311" r:id="rId22"/>
    <p:sldId id="277" r:id="rId23"/>
    <p:sldId id="316" r:id="rId24"/>
    <p:sldId id="319" r:id="rId25"/>
    <p:sldId id="323" r:id="rId26"/>
    <p:sldId id="324" r:id="rId27"/>
    <p:sldId id="32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1777" autoAdjust="0"/>
  </p:normalViewPr>
  <p:slideViewPr>
    <p:cSldViewPr>
      <p:cViewPr varScale="1">
        <p:scale>
          <a:sx n="96" d="100"/>
          <a:sy n="96" d="100"/>
        </p:scale>
        <p:origin x="147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C2D5A2-2648-441D-886E-FBFCFEE2564D}" type="doc">
      <dgm:prSet loTypeId="urn:microsoft.com/office/officeart/2005/8/layout/cycle1" loCatId="cycle" qsTypeId="urn:microsoft.com/office/officeart/2005/8/quickstyle/3d3" qsCatId="3D" csTypeId="urn:microsoft.com/office/officeart/2005/8/colors/colorful1" csCatId="colorful" phldr="1"/>
      <dgm:spPr/>
      <dgm:t>
        <a:bodyPr/>
        <a:lstStyle/>
        <a:p>
          <a:endParaRPr lang="en-US"/>
        </a:p>
      </dgm:t>
    </dgm:pt>
    <dgm:pt modelId="{C9D7C41B-2458-4E10-B0CD-B096FE381CD0}">
      <dgm:prSet phldrT="[Text]"/>
      <dgm:spPr/>
      <dgm:t>
        <a:bodyPr/>
        <a:lstStyle/>
        <a:p>
          <a:r>
            <a:rPr lang="en-US" dirty="0"/>
            <a:t>Understand</a:t>
          </a:r>
        </a:p>
      </dgm:t>
    </dgm:pt>
    <dgm:pt modelId="{0A0C60C5-C706-48B9-995E-A488798C9F2E}" type="parTrans" cxnId="{FEAEDDCB-069D-4C53-B611-89EFDF3272D6}">
      <dgm:prSet/>
      <dgm:spPr/>
      <dgm:t>
        <a:bodyPr/>
        <a:lstStyle/>
        <a:p>
          <a:endParaRPr lang="en-US"/>
        </a:p>
      </dgm:t>
    </dgm:pt>
    <dgm:pt modelId="{2A8DDC20-F70F-473B-9F8E-AB194C4E21A2}" type="sibTrans" cxnId="{FEAEDDCB-069D-4C53-B611-89EFDF3272D6}">
      <dgm:prSet/>
      <dgm:spPr/>
      <dgm:t>
        <a:bodyPr/>
        <a:lstStyle/>
        <a:p>
          <a:endParaRPr lang="en-US"/>
        </a:p>
      </dgm:t>
    </dgm:pt>
    <dgm:pt modelId="{0373D090-4C6D-4D20-A0CD-5842F2A3B967}">
      <dgm:prSet phldrT="[Text]"/>
      <dgm:spPr/>
      <dgm:t>
        <a:bodyPr/>
        <a:lstStyle/>
        <a:p>
          <a:r>
            <a:rPr lang="en-US" dirty="0"/>
            <a:t>Inform</a:t>
          </a:r>
        </a:p>
      </dgm:t>
    </dgm:pt>
    <dgm:pt modelId="{DE3A3E21-8F40-42F4-B853-446B551963C0}" type="parTrans" cxnId="{C447140E-16E0-4944-8480-0C16AFC9F2EA}">
      <dgm:prSet/>
      <dgm:spPr/>
      <dgm:t>
        <a:bodyPr/>
        <a:lstStyle/>
        <a:p>
          <a:endParaRPr lang="en-US"/>
        </a:p>
      </dgm:t>
    </dgm:pt>
    <dgm:pt modelId="{9F150001-DB0C-406F-9A3F-57A28CE6770D}" type="sibTrans" cxnId="{C447140E-16E0-4944-8480-0C16AFC9F2EA}">
      <dgm:prSet/>
      <dgm:spPr/>
      <dgm:t>
        <a:bodyPr/>
        <a:lstStyle/>
        <a:p>
          <a:endParaRPr lang="en-US"/>
        </a:p>
      </dgm:t>
    </dgm:pt>
    <dgm:pt modelId="{14EB3EA9-D4F0-4B47-AB62-EABAD72DFE4A}">
      <dgm:prSet phldrT="[Text]"/>
      <dgm:spPr/>
      <dgm:t>
        <a:bodyPr/>
        <a:lstStyle/>
        <a:p>
          <a:r>
            <a:rPr lang="en-US" dirty="0"/>
            <a:t>Limitations</a:t>
          </a:r>
        </a:p>
      </dgm:t>
    </dgm:pt>
    <dgm:pt modelId="{D5EF5B8F-E2B2-4EAB-8B7E-E5357546671C}" type="parTrans" cxnId="{6F87C2AD-5B02-41D8-8EE4-39A59B1BA48C}">
      <dgm:prSet/>
      <dgm:spPr/>
      <dgm:t>
        <a:bodyPr/>
        <a:lstStyle/>
        <a:p>
          <a:endParaRPr lang="en-US"/>
        </a:p>
      </dgm:t>
    </dgm:pt>
    <dgm:pt modelId="{397A921E-02C0-4A34-B61F-E808010A8BE2}" type="sibTrans" cxnId="{6F87C2AD-5B02-41D8-8EE4-39A59B1BA48C}">
      <dgm:prSet/>
      <dgm:spPr/>
      <dgm:t>
        <a:bodyPr/>
        <a:lstStyle/>
        <a:p>
          <a:endParaRPr lang="en-US"/>
        </a:p>
      </dgm:t>
    </dgm:pt>
    <dgm:pt modelId="{5BDBC498-A2B6-4254-BE47-090F0729E8F8}">
      <dgm:prSet phldrT="[Text]"/>
      <dgm:spPr/>
      <dgm:t>
        <a:bodyPr/>
        <a:lstStyle/>
        <a:p>
          <a:r>
            <a:rPr lang="en-US" dirty="0"/>
            <a:t>Monitor</a:t>
          </a:r>
        </a:p>
      </dgm:t>
    </dgm:pt>
    <dgm:pt modelId="{ADFEF54D-244D-461E-B730-89ECCA20F6B0}" type="parTrans" cxnId="{5D91D1C3-2414-4CCA-A34C-592CF98B02C1}">
      <dgm:prSet/>
      <dgm:spPr/>
      <dgm:t>
        <a:bodyPr/>
        <a:lstStyle/>
        <a:p>
          <a:endParaRPr lang="en-US"/>
        </a:p>
      </dgm:t>
    </dgm:pt>
    <dgm:pt modelId="{8B2557B0-EA9E-4044-8F24-7BD0DD1CDA47}" type="sibTrans" cxnId="{5D91D1C3-2414-4CCA-A34C-592CF98B02C1}">
      <dgm:prSet/>
      <dgm:spPr/>
      <dgm:t>
        <a:bodyPr/>
        <a:lstStyle/>
        <a:p>
          <a:endParaRPr lang="en-US"/>
        </a:p>
      </dgm:t>
    </dgm:pt>
    <dgm:pt modelId="{7AD44568-F12E-4516-A34B-218396103CE2}" type="pres">
      <dgm:prSet presAssocID="{FCC2D5A2-2648-441D-886E-FBFCFEE2564D}" presName="cycle" presStyleCnt="0">
        <dgm:presLayoutVars>
          <dgm:dir/>
          <dgm:resizeHandles val="exact"/>
        </dgm:presLayoutVars>
      </dgm:prSet>
      <dgm:spPr/>
      <dgm:t>
        <a:bodyPr/>
        <a:lstStyle/>
        <a:p>
          <a:endParaRPr lang="en-US"/>
        </a:p>
      </dgm:t>
    </dgm:pt>
    <dgm:pt modelId="{BEBF08FB-385A-43D8-B420-64A3AAAD7358}" type="pres">
      <dgm:prSet presAssocID="{C9D7C41B-2458-4E10-B0CD-B096FE381CD0}" presName="dummy" presStyleCnt="0"/>
      <dgm:spPr/>
    </dgm:pt>
    <dgm:pt modelId="{203CF8CD-E385-4216-A519-06CD9D747BE6}" type="pres">
      <dgm:prSet presAssocID="{C9D7C41B-2458-4E10-B0CD-B096FE381CD0}" presName="node" presStyleLbl="revTx" presStyleIdx="0" presStyleCnt="4">
        <dgm:presLayoutVars>
          <dgm:bulletEnabled val="1"/>
        </dgm:presLayoutVars>
      </dgm:prSet>
      <dgm:spPr/>
      <dgm:t>
        <a:bodyPr/>
        <a:lstStyle/>
        <a:p>
          <a:endParaRPr lang="en-US"/>
        </a:p>
      </dgm:t>
    </dgm:pt>
    <dgm:pt modelId="{E4E99182-7810-485D-847B-84AC2032BE89}" type="pres">
      <dgm:prSet presAssocID="{2A8DDC20-F70F-473B-9F8E-AB194C4E21A2}" presName="sibTrans" presStyleLbl="node1" presStyleIdx="0" presStyleCnt="4"/>
      <dgm:spPr/>
      <dgm:t>
        <a:bodyPr/>
        <a:lstStyle/>
        <a:p>
          <a:endParaRPr lang="en-US"/>
        </a:p>
      </dgm:t>
    </dgm:pt>
    <dgm:pt modelId="{1E78247B-BCC3-4CDE-AF1F-AAF325037514}" type="pres">
      <dgm:prSet presAssocID="{0373D090-4C6D-4D20-A0CD-5842F2A3B967}" presName="dummy" presStyleCnt="0"/>
      <dgm:spPr/>
    </dgm:pt>
    <dgm:pt modelId="{DB3C95C6-132D-4D03-916C-6A2E15EDBC75}" type="pres">
      <dgm:prSet presAssocID="{0373D090-4C6D-4D20-A0CD-5842F2A3B967}" presName="node" presStyleLbl="revTx" presStyleIdx="1" presStyleCnt="4">
        <dgm:presLayoutVars>
          <dgm:bulletEnabled val="1"/>
        </dgm:presLayoutVars>
      </dgm:prSet>
      <dgm:spPr/>
      <dgm:t>
        <a:bodyPr/>
        <a:lstStyle/>
        <a:p>
          <a:endParaRPr lang="en-US"/>
        </a:p>
      </dgm:t>
    </dgm:pt>
    <dgm:pt modelId="{695AD7B6-8693-49C8-A6A3-10FA9D26045F}" type="pres">
      <dgm:prSet presAssocID="{9F150001-DB0C-406F-9A3F-57A28CE6770D}" presName="sibTrans" presStyleLbl="node1" presStyleIdx="1" presStyleCnt="4"/>
      <dgm:spPr/>
      <dgm:t>
        <a:bodyPr/>
        <a:lstStyle/>
        <a:p>
          <a:endParaRPr lang="en-US"/>
        </a:p>
      </dgm:t>
    </dgm:pt>
    <dgm:pt modelId="{EB76DEBF-397D-455F-8ADC-8CCED1830A99}" type="pres">
      <dgm:prSet presAssocID="{14EB3EA9-D4F0-4B47-AB62-EABAD72DFE4A}" presName="dummy" presStyleCnt="0"/>
      <dgm:spPr/>
    </dgm:pt>
    <dgm:pt modelId="{23011174-8D9A-4182-86C8-1DF75B59DE28}" type="pres">
      <dgm:prSet presAssocID="{14EB3EA9-D4F0-4B47-AB62-EABAD72DFE4A}" presName="node" presStyleLbl="revTx" presStyleIdx="2" presStyleCnt="4">
        <dgm:presLayoutVars>
          <dgm:bulletEnabled val="1"/>
        </dgm:presLayoutVars>
      </dgm:prSet>
      <dgm:spPr/>
      <dgm:t>
        <a:bodyPr/>
        <a:lstStyle/>
        <a:p>
          <a:endParaRPr lang="en-US"/>
        </a:p>
      </dgm:t>
    </dgm:pt>
    <dgm:pt modelId="{C4A1B6D8-E1A9-4E5D-88B2-67D5CA1BF43E}" type="pres">
      <dgm:prSet presAssocID="{397A921E-02C0-4A34-B61F-E808010A8BE2}" presName="sibTrans" presStyleLbl="node1" presStyleIdx="2" presStyleCnt="4"/>
      <dgm:spPr/>
      <dgm:t>
        <a:bodyPr/>
        <a:lstStyle/>
        <a:p>
          <a:endParaRPr lang="en-US"/>
        </a:p>
      </dgm:t>
    </dgm:pt>
    <dgm:pt modelId="{490D168D-BEC4-4E33-802F-6ECC7E30FF07}" type="pres">
      <dgm:prSet presAssocID="{5BDBC498-A2B6-4254-BE47-090F0729E8F8}" presName="dummy" presStyleCnt="0"/>
      <dgm:spPr/>
    </dgm:pt>
    <dgm:pt modelId="{43764AAE-3CB5-427D-8D34-9BEF7F699D17}" type="pres">
      <dgm:prSet presAssocID="{5BDBC498-A2B6-4254-BE47-090F0729E8F8}" presName="node" presStyleLbl="revTx" presStyleIdx="3" presStyleCnt="4">
        <dgm:presLayoutVars>
          <dgm:bulletEnabled val="1"/>
        </dgm:presLayoutVars>
      </dgm:prSet>
      <dgm:spPr/>
      <dgm:t>
        <a:bodyPr/>
        <a:lstStyle/>
        <a:p>
          <a:endParaRPr lang="en-US"/>
        </a:p>
      </dgm:t>
    </dgm:pt>
    <dgm:pt modelId="{D15EFBE0-5E71-43D6-8BEF-A4E514CD43F5}" type="pres">
      <dgm:prSet presAssocID="{8B2557B0-EA9E-4044-8F24-7BD0DD1CDA47}" presName="sibTrans" presStyleLbl="node1" presStyleIdx="3" presStyleCnt="4"/>
      <dgm:spPr/>
      <dgm:t>
        <a:bodyPr/>
        <a:lstStyle/>
        <a:p>
          <a:endParaRPr lang="en-US"/>
        </a:p>
      </dgm:t>
    </dgm:pt>
  </dgm:ptLst>
  <dgm:cxnLst>
    <dgm:cxn modelId="{5D91D1C3-2414-4CCA-A34C-592CF98B02C1}" srcId="{FCC2D5A2-2648-441D-886E-FBFCFEE2564D}" destId="{5BDBC498-A2B6-4254-BE47-090F0729E8F8}" srcOrd="3" destOrd="0" parTransId="{ADFEF54D-244D-461E-B730-89ECCA20F6B0}" sibTransId="{8B2557B0-EA9E-4044-8F24-7BD0DD1CDA47}"/>
    <dgm:cxn modelId="{BA14E5BE-BBD2-465F-80D2-C2E87C403656}" type="presOf" srcId="{2A8DDC20-F70F-473B-9F8E-AB194C4E21A2}" destId="{E4E99182-7810-485D-847B-84AC2032BE89}" srcOrd="0" destOrd="0" presId="urn:microsoft.com/office/officeart/2005/8/layout/cycle1"/>
    <dgm:cxn modelId="{A7DB2973-93B5-43E0-9A23-CCD0E0AFCCDE}" type="presOf" srcId="{C9D7C41B-2458-4E10-B0CD-B096FE381CD0}" destId="{203CF8CD-E385-4216-A519-06CD9D747BE6}" srcOrd="0" destOrd="0" presId="urn:microsoft.com/office/officeart/2005/8/layout/cycle1"/>
    <dgm:cxn modelId="{25B5F1E5-0032-4235-984C-5060180E65AC}" type="presOf" srcId="{14EB3EA9-D4F0-4B47-AB62-EABAD72DFE4A}" destId="{23011174-8D9A-4182-86C8-1DF75B59DE28}" srcOrd="0" destOrd="0" presId="urn:microsoft.com/office/officeart/2005/8/layout/cycle1"/>
    <dgm:cxn modelId="{4F439925-3723-422C-8281-758ABB08E797}" type="presOf" srcId="{0373D090-4C6D-4D20-A0CD-5842F2A3B967}" destId="{DB3C95C6-132D-4D03-916C-6A2E15EDBC75}" srcOrd="0" destOrd="0" presId="urn:microsoft.com/office/officeart/2005/8/layout/cycle1"/>
    <dgm:cxn modelId="{616228B1-91A4-441F-802D-FCF3AE161BD8}" type="presOf" srcId="{397A921E-02C0-4A34-B61F-E808010A8BE2}" destId="{C4A1B6D8-E1A9-4E5D-88B2-67D5CA1BF43E}" srcOrd="0" destOrd="0" presId="urn:microsoft.com/office/officeart/2005/8/layout/cycle1"/>
    <dgm:cxn modelId="{FEAEDDCB-069D-4C53-B611-89EFDF3272D6}" srcId="{FCC2D5A2-2648-441D-886E-FBFCFEE2564D}" destId="{C9D7C41B-2458-4E10-B0CD-B096FE381CD0}" srcOrd="0" destOrd="0" parTransId="{0A0C60C5-C706-48B9-995E-A488798C9F2E}" sibTransId="{2A8DDC20-F70F-473B-9F8E-AB194C4E21A2}"/>
    <dgm:cxn modelId="{C447140E-16E0-4944-8480-0C16AFC9F2EA}" srcId="{FCC2D5A2-2648-441D-886E-FBFCFEE2564D}" destId="{0373D090-4C6D-4D20-A0CD-5842F2A3B967}" srcOrd="1" destOrd="0" parTransId="{DE3A3E21-8F40-42F4-B853-446B551963C0}" sibTransId="{9F150001-DB0C-406F-9A3F-57A28CE6770D}"/>
    <dgm:cxn modelId="{D24A5D2E-2547-4EEA-A37B-6F2964BCDBF1}" type="presOf" srcId="{5BDBC498-A2B6-4254-BE47-090F0729E8F8}" destId="{43764AAE-3CB5-427D-8D34-9BEF7F699D17}" srcOrd="0" destOrd="0" presId="urn:microsoft.com/office/officeart/2005/8/layout/cycle1"/>
    <dgm:cxn modelId="{19E51A0A-8843-4258-B8A7-493D9F3E2DA7}" type="presOf" srcId="{8B2557B0-EA9E-4044-8F24-7BD0DD1CDA47}" destId="{D15EFBE0-5E71-43D6-8BEF-A4E514CD43F5}" srcOrd="0" destOrd="0" presId="urn:microsoft.com/office/officeart/2005/8/layout/cycle1"/>
    <dgm:cxn modelId="{F93FA5D0-2AC5-4ADA-8C1E-A991F2364207}" type="presOf" srcId="{FCC2D5A2-2648-441D-886E-FBFCFEE2564D}" destId="{7AD44568-F12E-4516-A34B-218396103CE2}" srcOrd="0" destOrd="0" presId="urn:microsoft.com/office/officeart/2005/8/layout/cycle1"/>
    <dgm:cxn modelId="{29BDDEDE-1E31-433B-B5CC-ED2E32D42947}" type="presOf" srcId="{9F150001-DB0C-406F-9A3F-57A28CE6770D}" destId="{695AD7B6-8693-49C8-A6A3-10FA9D26045F}" srcOrd="0" destOrd="0" presId="urn:microsoft.com/office/officeart/2005/8/layout/cycle1"/>
    <dgm:cxn modelId="{6F87C2AD-5B02-41D8-8EE4-39A59B1BA48C}" srcId="{FCC2D5A2-2648-441D-886E-FBFCFEE2564D}" destId="{14EB3EA9-D4F0-4B47-AB62-EABAD72DFE4A}" srcOrd="2" destOrd="0" parTransId="{D5EF5B8F-E2B2-4EAB-8B7E-E5357546671C}" sibTransId="{397A921E-02C0-4A34-B61F-E808010A8BE2}"/>
    <dgm:cxn modelId="{879A3A77-E084-4B5B-AB2B-08EC9FA94140}" type="presParOf" srcId="{7AD44568-F12E-4516-A34B-218396103CE2}" destId="{BEBF08FB-385A-43D8-B420-64A3AAAD7358}" srcOrd="0" destOrd="0" presId="urn:microsoft.com/office/officeart/2005/8/layout/cycle1"/>
    <dgm:cxn modelId="{2626545B-A70F-4BD4-AD0C-DB0C380D163D}" type="presParOf" srcId="{7AD44568-F12E-4516-A34B-218396103CE2}" destId="{203CF8CD-E385-4216-A519-06CD9D747BE6}" srcOrd="1" destOrd="0" presId="urn:microsoft.com/office/officeart/2005/8/layout/cycle1"/>
    <dgm:cxn modelId="{B25459B3-5F07-427D-AA69-22D948DBC8AC}" type="presParOf" srcId="{7AD44568-F12E-4516-A34B-218396103CE2}" destId="{E4E99182-7810-485D-847B-84AC2032BE89}" srcOrd="2" destOrd="0" presId="urn:microsoft.com/office/officeart/2005/8/layout/cycle1"/>
    <dgm:cxn modelId="{E06AA989-FCE1-433F-8348-C687B217B988}" type="presParOf" srcId="{7AD44568-F12E-4516-A34B-218396103CE2}" destId="{1E78247B-BCC3-4CDE-AF1F-AAF325037514}" srcOrd="3" destOrd="0" presId="urn:microsoft.com/office/officeart/2005/8/layout/cycle1"/>
    <dgm:cxn modelId="{9BB8EC95-9604-455A-B37C-D1C3717ABE27}" type="presParOf" srcId="{7AD44568-F12E-4516-A34B-218396103CE2}" destId="{DB3C95C6-132D-4D03-916C-6A2E15EDBC75}" srcOrd="4" destOrd="0" presId="urn:microsoft.com/office/officeart/2005/8/layout/cycle1"/>
    <dgm:cxn modelId="{D5316BFB-DD29-43FA-9A47-152C60DF2944}" type="presParOf" srcId="{7AD44568-F12E-4516-A34B-218396103CE2}" destId="{695AD7B6-8693-49C8-A6A3-10FA9D26045F}" srcOrd="5" destOrd="0" presId="urn:microsoft.com/office/officeart/2005/8/layout/cycle1"/>
    <dgm:cxn modelId="{C1012C37-C98E-4F0D-AEBA-D525DC98FC11}" type="presParOf" srcId="{7AD44568-F12E-4516-A34B-218396103CE2}" destId="{EB76DEBF-397D-455F-8ADC-8CCED1830A99}" srcOrd="6" destOrd="0" presId="urn:microsoft.com/office/officeart/2005/8/layout/cycle1"/>
    <dgm:cxn modelId="{DC19161A-4546-4A32-BE63-6442790D3AC4}" type="presParOf" srcId="{7AD44568-F12E-4516-A34B-218396103CE2}" destId="{23011174-8D9A-4182-86C8-1DF75B59DE28}" srcOrd="7" destOrd="0" presId="urn:microsoft.com/office/officeart/2005/8/layout/cycle1"/>
    <dgm:cxn modelId="{B6FCFF65-A256-43A4-BA61-D5CC76EF8E6A}" type="presParOf" srcId="{7AD44568-F12E-4516-A34B-218396103CE2}" destId="{C4A1B6D8-E1A9-4E5D-88B2-67D5CA1BF43E}" srcOrd="8" destOrd="0" presId="urn:microsoft.com/office/officeart/2005/8/layout/cycle1"/>
    <dgm:cxn modelId="{417EE40D-6032-465B-B145-AB55730D51C6}" type="presParOf" srcId="{7AD44568-F12E-4516-A34B-218396103CE2}" destId="{490D168D-BEC4-4E33-802F-6ECC7E30FF07}" srcOrd="9" destOrd="0" presId="urn:microsoft.com/office/officeart/2005/8/layout/cycle1"/>
    <dgm:cxn modelId="{EF231AE9-49A6-4B06-95D3-C6A4AE82202C}" type="presParOf" srcId="{7AD44568-F12E-4516-A34B-218396103CE2}" destId="{43764AAE-3CB5-427D-8D34-9BEF7F699D17}" srcOrd="10" destOrd="0" presId="urn:microsoft.com/office/officeart/2005/8/layout/cycle1"/>
    <dgm:cxn modelId="{DCBD4DF0-96A9-496A-9DCD-418C5DFBF7FD}" type="presParOf" srcId="{7AD44568-F12E-4516-A34B-218396103CE2}" destId="{D15EFBE0-5E71-43D6-8BEF-A4E514CD43F5}"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C2D5A2-2648-441D-886E-FBFCFEE2564D}" type="doc">
      <dgm:prSet loTypeId="urn:microsoft.com/office/officeart/2005/8/layout/cycle1" loCatId="cycle" qsTypeId="urn:microsoft.com/office/officeart/2005/8/quickstyle/3d3" qsCatId="3D" csTypeId="urn:microsoft.com/office/officeart/2005/8/colors/colorful1" csCatId="colorful" phldr="1"/>
      <dgm:spPr/>
      <dgm:t>
        <a:bodyPr/>
        <a:lstStyle/>
        <a:p>
          <a:endParaRPr lang="en-US"/>
        </a:p>
      </dgm:t>
    </dgm:pt>
    <dgm:pt modelId="{C9D7C41B-2458-4E10-B0CD-B096FE381CD0}">
      <dgm:prSet phldrT="[Text]"/>
      <dgm:spPr/>
      <dgm:t>
        <a:bodyPr/>
        <a:lstStyle/>
        <a:p>
          <a:r>
            <a:rPr lang="en-US" dirty="0"/>
            <a:t>Understand</a:t>
          </a:r>
        </a:p>
      </dgm:t>
    </dgm:pt>
    <dgm:pt modelId="{0A0C60C5-C706-48B9-995E-A488798C9F2E}" type="parTrans" cxnId="{FEAEDDCB-069D-4C53-B611-89EFDF3272D6}">
      <dgm:prSet/>
      <dgm:spPr/>
      <dgm:t>
        <a:bodyPr/>
        <a:lstStyle/>
        <a:p>
          <a:endParaRPr lang="en-US"/>
        </a:p>
      </dgm:t>
    </dgm:pt>
    <dgm:pt modelId="{2A8DDC20-F70F-473B-9F8E-AB194C4E21A2}" type="sibTrans" cxnId="{FEAEDDCB-069D-4C53-B611-89EFDF3272D6}">
      <dgm:prSet/>
      <dgm:spPr/>
      <dgm:t>
        <a:bodyPr/>
        <a:lstStyle/>
        <a:p>
          <a:endParaRPr lang="en-US"/>
        </a:p>
      </dgm:t>
    </dgm:pt>
    <dgm:pt modelId="{0373D090-4C6D-4D20-A0CD-5842F2A3B967}">
      <dgm:prSet phldrT="[Text]"/>
      <dgm:spPr/>
      <dgm:t>
        <a:bodyPr/>
        <a:lstStyle/>
        <a:p>
          <a:r>
            <a:rPr lang="en-US" dirty="0"/>
            <a:t>Inform</a:t>
          </a:r>
        </a:p>
      </dgm:t>
    </dgm:pt>
    <dgm:pt modelId="{DE3A3E21-8F40-42F4-B853-446B551963C0}" type="parTrans" cxnId="{C447140E-16E0-4944-8480-0C16AFC9F2EA}">
      <dgm:prSet/>
      <dgm:spPr/>
      <dgm:t>
        <a:bodyPr/>
        <a:lstStyle/>
        <a:p>
          <a:endParaRPr lang="en-US"/>
        </a:p>
      </dgm:t>
    </dgm:pt>
    <dgm:pt modelId="{9F150001-DB0C-406F-9A3F-57A28CE6770D}" type="sibTrans" cxnId="{C447140E-16E0-4944-8480-0C16AFC9F2EA}">
      <dgm:prSet/>
      <dgm:spPr/>
      <dgm:t>
        <a:bodyPr/>
        <a:lstStyle/>
        <a:p>
          <a:endParaRPr lang="en-US"/>
        </a:p>
      </dgm:t>
    </dgm:pt>
    <dgm:pt modelId="{14EB3EA9-D4F0-4B47-AB62-EABAD72DFE4A}">
      <dgm:prSet phldrT="[Text]"/>
      <dgm:spPr/>
      <dgm:t>
        <a:bodyPr/>
        <a:lstStyle/>
        <a:p>
          <a:r>
            <a:rPr lang="en-US" dirty="0"/>
            <a:t>Limitations</a:t>
          </a:r>
        </a:p>
      </dgm:t>
    </dgm:pt>
    <dgm:pt modelId="{D5EF5B8F-E2B2-4EAB-8B7E-E5357546671C}" type="parTrans" cxnId="{6F87C2AD-5B02-41D8-8EE4-39A59B1BA48C}">
      <dgm:prSet/>
      <dgm:spPr/>
      <dgm:t>
        <a:bodyPr/>
        <a:lstStyle/>
        <a:p>
          <a:endParaRPr lang="en-US"/>
        </a:p>
      </dgm:t>
    </dgm:pt>
    <dgm:pt modelId="{397A921E-02C0-4A34-B61F-E808010A8BE2}" type="sibTrans" cxnId="{6F87C2AD-5B02-41D8-8EE4-39A59B1BA48C}">
      <dgm:prSet/>
      <dgm:spPr/>
      <dgm:t>
        <a:bodyPr/>
        <a:lstStyle/>
        <a:p>
          <a:endParaRPr lang="en-US"/>
        </a:p>
      </dgm:t>
    </dgm:pt>
    <dgm:pt modelId="{5BDBC498-A2B6-4254-BE47-090F0729E8F8}">
      <dgm:prSet phldrT="[Text]"/>
      <dgm:spPr/>
      <dgm:t>
        <a:bodyPr/>
        <a:lstStyle/>
        <a:p>
          <a:r>
            <a:rPr lang="en-US" dirty="0"/>
            <a:t>Monitor</a:t>
          </a:r>
        </a:p>
      </dgm:t>
    </dgm:pt>
    <dgm:pt modelId="{ADFEF54D-244D-461E-B730-89ECCA20F6B0}" type="parTrans" cxnId="{5D91D1C3-2414-4CCA-A34C-592CF98B02C1}">
      <dgm:prSet/>
      <dgm:spPr/>
      <dgm:t>
        <a:bodyPr/>
        <a:lstStyle/>
        <a:p>
          <a:endParaRPr lang="en-US"/>
        </a:p>
      </dgm:t>
    </dgm:pt>
    <dgm:pt modelId="{8B2557B0-EA9E-4044-8F24-7BD0DD1CDA47}" type="sibTrans" cxnId="{5D91D1C3-2414-4CCA-A34C-592CF98B02C1}">
      <dgm:prSet/>
      <dgm:spPr/>
      <dgm:t>
        <a:bodyPr/>
        <a:lstStyle/>
        <a:p>
          <a:endParaRPr lang="en-US"/>
        </a:p>
      </dgm:t>
    </dgm:pt>
    <dgm:pt modelId="{7AD44568-F12E-4516-A34B-218396103CE2}" type="pres">
      <dgm:prSet presAssocID="{FCC2D5A2-2648-441D-886E-FBFCFEE2564D}" presName="cycle" presStyleCnt="0">
        <dgm:presLayoutVars>
          <dgm:dir/>
          <dgm:resizeHandles val="exact"/>
        </dgm:presLayoutVars>
      </dgm:prSet>
      <dgm:spPr/>
      <dgm:t>
        <a:bodyPr/>
        <a:lstStyle/>
        <a:p>
          <a:endParaRPr lang="en-US"/>
        </a:p>
      </dgm:t>
    </dgm:pt>
    <dgm:pt modelId="{BEBF08FB-385A-43D8-B420-64A3AAAD7358}" type="pres">
      <dgm:prSet presAssocID="{C9D7C41B-2458-4E10-B0CD-B096FE381CD0}" presName="dummy" presStyleCnt="0"/>
      <dgm:spPr/>
    </dgm:pt>
    <dgm:pt modelId="{203CF8CD-E385-4216-A519-06CD9D747BE6}" type="pres">
      <dgm:prSet presAssocID="{C9D7C41B-2458-4E10-B0CD-B096FE381CD0}" presName="node" presStyleLbl="revTx" presStyleIdx="0" presStyleCnt="4">
        <dgm:presLayoutVars>
          <dgm:bulletEnabled val="1"/>
        </dgm:presLayoutVars>
      </dgm:prSet>
      <dgm:spPr/>
      <dgm:t>
        <a:bodyPr/>
        <a:lstStyle/>
        <a:p>
          <a:endParaRPr lang="en-US"/>
        </a:p>
      </dgm:t>
    </dgm:pt>
    <dgm:pt modelId="{E4E99182-7810-485D-847B-84AC2032BE89}" type="pres">
      <dgm:prSet presAssocID="{2A8DDC20-F70F-473B-9F8E-AB194C4E21A2}" presName="sibTrans" presStyleLbl="node1" presStyleIdx="0" presStyleCnt="4"/>
      <dgm:spPr/>
      <dgm:t>
        <a:bodyPr/>
        <a:lstStyle/>
        <a:p>
          <a:endParaRPr lang="en-US"/>
        </a:p>
      </dgm:t>
    </dgm:pt>
    <dgm:pt modelId="{1E78247B-BCC3-4CDE-AF1F-AAF325037514}" type="pres">
      <dgm:prSet presAssocID="{0373D090-4C6D-4D20-A0CD-5842F2A3B967}" presName="dummy" presStyleCnt="0"/>
      <dgm:spPr/>
    </dgm:pt>
    <dgm:pt modelId="{DB3C95C6-132D-4D03-916C-6A2E15EDBC75}" type="pres">
      <dgm:prSet presAssocID="{0373D090-4C6D-4D20-A0CD-5842F2A3B967}" presName="node" presStyleLbl="revTx" presStyleIdx="1" presStyleCnt="4">
        <dgm:presLayoutVars>
          <dgm:bulletEnabled val="1"/>
        </dgm:presLayoutVars>
      </dgm:prSet>
      <dgm:spPr/>
      <dgm:t>
        <a:bodyPr/>
        <a:lstStyle/>
        <a:p>
          <a:endParaRPr lang="en-US"/>
        </a:p>
      </dgm:t>
    </dgm:pt>
    <dgm:pt modelId="{695AD7B6-8693-49C8-A6A3-10FA9D26045F}" type="pres">
      <dgm:prSet presAssocID="{9F150001-DB0C-406F-9A3F-57A28CE6770D}" presName="sibTrans" presStyleLbl="node1" presStyleIdx="1" presStyleCnt="4"/>
      <dgm:spPr/>
      <dgm:t>
        <a:bodyPr/>
        <a:lstStyle/>
        <a:p>
          <a:endParaRPr lang="en-US"/>
        </a:p>
      </dgm:t>
    </dgm:pt>
    <dgm:pt modelId="{EB76DEBF-397D-455F-8ADC-8CCED1830A99}" type="pres">
      <dgm:prSet presAssocID="{14EB3EA9-D4F0-4B47-AB62-EABAD72DFE4A}" presName="dummy" presStyleCnt="0"/>
      <dgm:spPr/>
    </dgm:pt>
    <dgm:pt modelId="{23011174-8D9A-4182-86C8-1DF75B59DE28}" type="pres">
      <dgm:prSet presAssocID="{14EB3EA9-D4F0-4B47-AB62-EABAD72DFE4A}" presName="node" presStyleLbl="revTx" presStyleIdx="2" presStyleCnt="4">
        <dgm:presLayoutVars>
          <dgm:bulletEnabled val="1"/>
        </dgm:presLayoutVars>
      </dgm:prSet>
      <dgm:spPr/>
      <dgm:t>
        <a:bodyPr/>
        <a:lstStyle/>
        <a:p>
          <a:endParaRPr lang="en-US"/>
        </a:p>
      </dgm:t>
    </dgm:pt>
    <dgm:pt modelId="{C4A1B6D8-E1A9-4E5D-88B2-67D5CA1BF43E}" type="pres">
      <dgm:prSet presAssocID="{397A921E-02C0-4A34-B61F-E808010A8BE2}" presName="sibTrans" presStyleLbl="node1" presStyleIdx="2" presStyleCnt="4"/>
      <dgm:spPr/>
      <dgm:t>
        <a:bodyPr/>
        <a:lstStyle/>
        <a:p>
          <a:endParaRPr lang="en-US"/>
        </a:p>
      </dgm:t>
    </dgm:pt>
    <dgm:pt modelId="{490D168D-BEC4-4E33-802F-6ECC7E30FF07}" type="pres">
      <dgm:prSet presAssocID="{5BDBC498-A2B6-4254-BE47-090F0729E8F8}" presName="dummy" presStyleCnt="0"/>
      <dgm:spPr/>
    </dgm:pt>
    <dgm:pt modelId="{43764AAE-3CB5-427D-8D34-9BEF7F699D17}" type="pres">
      <dgm:prSet presAssocID="{5BDBC498-A2B6-4254-BE47-090F0729E8F8}" presName="node" presStyleLbl="revTx" presStyleIdx="3" presStyleCnt="4">
        <dgm:presLayoutVars>
          <dgm:bulletEnabled val="1"/>
        </dgm:presLayoutVars>
      </dgm:prSet>
      <dgm:spPr/>
      <dgm:t>
        <a:bodyPr/>
        <a:lstStyle/>
        <a:p>
          <a:endParaRPr lang="en-US"/>
        </a:p>
      </dgm:t>
    </dgm:pt>
    <dgm:pt modelId="{D15EFBE0-5E71-43D6-8BEF-A4E514CD43F5}" type="pres">
      <dgm:prSet presAssocID="{8B2557B0-EA9E-4044-8F24-7BD0DD1CDA47}" presName="sibTrans" presStyleLbl="node1" presStyleIdx="3" presStyleCnt="4"/>
      <dgm:spPr/>
      <dgm:t>
        <a:bodyPr/>
        <a:lstStyle/>
        <a:p>
          <a:endParaRPr lang="en-US"/>
        </a:p>
      </dgm:t>
    </dgm:pt>
  </dgm:ptLst>
  <dgm:cxnLst>
    <dgm:cxn modelId="{5D91D1C3-2414-4CCA-A34C-592CF98B02C1}" srcId="{FCC2D5A2-2648-441D-886E-FBFCFEE2564D}" destId="{5BDBC498-A2B6-4254-BE47-090F0729E8F8}" srcOrd="3" destOrd="0" parTransId="{ADFEF54D-244D-461E-B730-89ECCA20F6B0}" sibTransId="{8B2557B0-EA9E-4044-8F24-7BD0DD1CDA47}"/>
    <dgm:cxn modelId="{FC1E71BC-A50F-4264-90AE-56BB022CD7BA}" type="presOf" srcId="{FCC2D5A2-2648-441D-886E-FBFCFEE2564D}" destId="{7AD44568-F12E-4516-A34B-218396103CE2}" srcOrd="0" destOrd="0" presId="urn:microsoft.com/office/officeart/2005/8/layout/cycle1"/>
    <dgm:cxn modelId="{23686011-B183-49F0-B42A-542D6442201F}" type="presOf" srcId="{5BDBC498-A2B6-4254-BE47-090F0729E8F8}" destId="{43764AAE-3CB5-427D-8D34-9BEF7F699D17}" srcOrd="0" destOrd="0" presId="urn:microsoft.com/office/officeart/2005/8/layout/cycle1"/>
    <dgm:cxn modelId="{CC4A99BA-75F0-439D-B3B5-7F9721E5D0AF}" type="presOf" srcId="{8B2557B0-EA9E-4044-8F24-7BD0DD1CDA47}" destId="{D15EFBE0-5E71-43D6-8BEF-A4E514CD43F5}" srcOrd="0" destOrd="0" presId="urn:microsoft.com/office/officeart/2005/8/layout/cycle1"/>
    <dgm:cxn modelId="{6AC66000-7A02-4A0F-9AE5-3CC50F91A7FF}" type="presOf" srcId="{14EB3EA9-D4F0-4B47-AB62-EABAD72DFE4A}" destId="{23011174-8D9A-4182-86C8-1DF75B59DE28}" srcOrd="0" destOrd="0" presId="urn:microsoft.com/office/officeart/2005/8/layout/cycle1"/>
    <dgm:cxn modelId="{FB35C0AE-8069-4009-B014-B798A8221163}" type="presOf" srcId="{9F150001-DB0C-406F-9A3F-57A28CE6770D}" destId="{695AD7B6-8693-49C8-A6A3-10FA9D26045F}" srcOrd="0" destOrd="0" presId="urn:microsoft.com/office/officeart/2005/8/layout/cycle1"/>
    <dgm:cxn modelId="{FEAEDDCB-069D-4C53-B611-89EFDF3272D6}" srcId="{FCC2D5A2-2648-441D-886E-FBFCFEE2564D}" destId="{C9D7C41B-2458-4E10-B0CD-B096FE381CD0}" srcOrd="0" destOrd="0" parTransId="{0A0C60C5-C706-48B9-995E-A488798C9F2E}" sibTransId="{2A8DDC20-F70F-473B-9F8E-AB194C4E21A2}"/>
    <dgm:cxn modelId="{07A71CEC-DE33-4B81-88E9-E509806B9994}" type="presOf" srcId="{2A8DDC20-F70F-473B-9F8E-AB194C4E21A2}" destId="{E4E99182-7810-485D-847B-84AC2032BE89}" srcOrd="0" destOrd="0" presId="urn:microsoft.com/office/officeart/2005/8/layout/cycle1"/>
    <dgm:cxn modelId="{C447140E-16E0-4944-8480-0C16AFC9F2EA}" srcId="{FCC2D5A2-2648-441D-886E-FBFCFEE2564D}" destId="{0373D090-4C6D-4D20-A0CD-5842F2A3B967}" srcOrd="1" destOrd="0" parTransId="{DE3A3E21-8F40-42F4-B853-446B551963C0}" sibTransId="{9F150001-DB0C-406F-9A3F-57A28CE6770D}"/>
    <dgm:cxn modelId="{0C7A5D20-61FB-47C4-B5CB-4C0675768780}" type="presOf" srcId="{0373D090-4C6D-4D20-A0CD-5842F2A3B967}" destId="{DB3C95C6-132D-4D03-916C-6A2E15EDBC75}" srcOrd="0" destOrd="0" presId="urn:microsoft.com/office/officeart/2005/8/layout/cycle1"/>
    <dgm:cxn modelId="{C9C9F574-E933-4C63-86FD-9ABC29FCE25E}" type="presOf" srcId="{397A921E-02C0-4A34-B61F-E808010A8BE2}" destId="{C4A1B6D8-E1A9-4E5D-88B2-67D5CA1BF43E}" srcOrd="0" destOrd="0" presId="urn:microsoft.com/office/officeart/2005/8/layout/cycle1"/>
    <dgm:cxn modelId="{6F87C2AD-5B02-41D8-8EE4-39A59B1BA48C}" srcId="{FCC2D5A2-2648-441D-886E-FBFCFEE2564D}" destId="{14EB3EA9-D4F0-4B47-AB62-EABAD72DFE4A}" srcOrd="2" destOrd="0" parTransId="{D5EF5B8F-E2B2-4EAB-8B7E-E5357546671C}" sibTransId="{397A921E-02C0-4A34-B61F-E808010A8BE2}"/>
    <dgm:cxn modelId="{58F311C1-4235-4894-9F8A-499EA00C7657}" type="presOf" srcId="{C9D7C41B-2458-4E10-B0CD-B096FE381CD0}" destId="{203CF8CD-E385-4216-A519-06CD9D747BE6}" srcOrd="0" destOrd="0" presId="urn:microsoft.com/office/officeart/2005/8/layout/cycle1"/>
    <dgm:cxn modelId="{64D2AFDC-D471-4BFB-9357-F465D0D71699}" type="presParOf" srcId="{7AD44568-F12E-4516-A34B-218396103CE2}" destId="{BEBF08FB-385A-43D8-B420-64A3AAAD7358}" srcOrd="0" destOrd="0" presId="urn:microsoft.com/office/officeart/2005/8/layout/cycle1"/>
    <dgm:cxn modelId="{B304E8FD-485C-49C4-9437-E1268E23B0CC}" type="presParOf" srcId="{7AD44568-F12E-4516-A34B-218396103CE2}" destId="{203CF8CD-E385-4216-A519-06CD9D747BE6}" srcOrd="1" destOrd="0" presId="urn:microsoft.com/office/officeart/2005/8/layout/cycle1"/>
    <dgm:cxn modelId="{066C4A96-D8B3-4070-9D1F-4CB31FF02DBF}" type="presParOf" srcId="{7AD44568-F12E-4516-A34B-218396103CE2}" destId="{E4E99182-7810-485D-847B-84AC2032BE89}" srcOrd="2" destOrd="0" presId="urn:microsoft.com/office/officeart/2005/8/layout/cycle1"/>
    <dgm:cxn modelId="{8ED5A17A-02B3-4A0A-94B9-769C2BFCDD86}" type="presParOf" srcId="{7AD44568-F12E-4516-A34B-218396103CE2}" destId="{1E78247B-BCC3-4CDE-AF1F-AAF325037514}" srcOrd="3" destOrd="0" presId="urn:microsoft.com/office/officeart/2005/8/layout/cycle1"/>
    <dgm:cxn modelId="{01EF8B9A-0A92-47E9-9CB8-D6B40C6F2A06}" type="presParOf" srcId="{7AD44568-F12E-4516-A34B-218396103CE2}" destId="{DB3C95C6-132D-4D03-916C-6A2E15EDBC75}" srcOrd="4" destOrd="0" presId="urn:microsoft.com/office/officeart/2005/8/layout/cycle1"/>
    <dgm:cxn modelId="{6FC19DFB-3A13-4C1B-9F16-BB92FAD62B68}" type="presParOf" srcId="{7AD44568-F12E-4516-A34B-218396103CE2}" destId="{695AD7B6-8693-49C8-A6A3-10FA9D26045F}" srcOrd="5" destOrd="0" presId="urn:microsoft.com/office/officeart/2005/8/layout/cycle1"/>
    <dgm:cxn modelId="{84E3C5B7-237F-4111-B651-84EABFC48C24}" type="presParOf" srcId="{7AD44568-F12E-4516-A34B-218396103CE2}" destId="{EB76DEBF-397D-455F-8ADC-8CCED1830A99}" srcOrd="6" destOrd="0" presId="urn:microsoft.com/office/officeart/2005/8/layout/cycle1"/>
    <dgm:cxn modelId="{22C7AB2D-DEC4-4149-95BF-5EDEAE3520DD}" type="presParOf" srcId="{7AD44568-F12E-4516-A34B-218396103CE2}" destId="{23011174-8D9A-4182-86C8-1DF75B59DE28}" srcOrd="7" destOrd="0" presId="urn:microsoft.com/office/officeart/2005/8/layout/cycle1"/>
    <dgm:cxn modelId="{DF4880E9-CF44-408B-B013-FC744D6B4194}" type="presParOf" srcId="{7AD44568-F12E-4516-A34B-218396103CE2}" destId="{C4A1B6D8-E1A9-4E5D-88B2-67D5CA1BF43E}" srcOrd="8" destOrd="0" presId="urn:microsoft.com/office/officeart/2005/8/layout/cycle1"/>
    <dgm:cxn modelId="{2B1C3F26-C740-40B1-89AB-0696399D893B}" type="presParOf" srcId="{7AD44568-F12E-4516-A34B-218396103CE2}" destId="{490D168D-BEC4-4E33-802F-6ECC7E30FF07}" srcOrd="9" destOrd="0" presId="urn:microsoft.com/office/officeart/2005/8/layout/cycle1"/>
    <dgm:cxn modelId="{19EE47C4-52FF-4D0E-837C-1BF6E64C0FB6}" type="presParOf" srcId="{7AD44568-F12E-4516-A34B-218396103CE2}" destId="{43764AAE-3CB5-427D-8D34-9BEF7F699D17}" srcOrd="10" destOrd="0" presId="urn:microsoft.com/office/officeart/2005/8/layout/cycle1"/>
    <dgm:cxn modelId="{2170234B-43AA-46AB-A7BE-44494E5B6464}" type="presParOf" srcId="{7AD44568-F12E-4516-A34B-218396103CE2}" destId="{D15EFBE0-5E71-43D6-8BEF-A4E514CD43F5}"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B8B722-5810-461A-9388-0D9C287DE642}" type="datetimeFigureOut">
              <a:rPr lang="en-US" smtClean="0"/>
              <a:t>2/8/2017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EB2B3A-3B96-4DB2-8593-244D1EC4EA98}" type="slidenum">
              <a:rPr lang="en-US" smtClean="0"/>
              <a:t>‹#›</a:t>
            </a:fld>
            <a:endParaRPr lang="en-US" dirty="0"/>
          </a:p>
        </p:txBody>
      </p:sp>
    </p:spTree>
    <p:extLst>
      <p:ext uri="{BB962C8B-B14F-4D97-AF65-F5344CB8AC3E}">
        <p14:creationId xmlns:p14="http://schemas.microsoft.com/office/powerpoint/2010/main" val="3981053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 this education about the resident room and roommate change regulations. There have been a few changes to the regulations. </a:t>
            </a:r>
          </a:p>
          <a:p>
            <a:endParaRPr lang="en-US" baseline="0" dirty="0" smtClean="0"/>
          </a:p>
          <a:p>
            <a:r>
              <a:rPr lang="en-US" baseline="0" dirty="0" smtClean="0"/>
              <a:t>We will review the requirements as defined by the regulations and discuss how to support residents when a room or roommate change are required. Our objectives for this session are:</a:t>
            </a:r>
            <a:endParaRPr lang="en-US" dirty="0"/>
          </a:p>
        </p:txBody>
      </p:sp>
      <p:sp>
        <p:nvSpPr>
          <p:cNvPr id="4" name="Slide Number Placeholder 3"/>
          <p:cNvSpPr>
            <a:spLocks noGrp="1"/>
          </p:cNvSpPr>
          <p:nvPr>
            <p:ph type="sldNum" sz="quarter" idx="10"/>
          </p:nvPr>
        </p:nvSpPr>
        <p:spPr/>
        <p:txBody>
          <a:bodyPr/>
          <a:lstStyle/>
          <a:p>
            <a:fld id="{A6D14094-B695-415E-B1A7-77B0551334EE}" type="slidenum">
              <a:rPr lang="en-US" smtClean="0"/>
              <a:t>2</a:t>
            </a:fld>
            <a:endParaRPr lang="en-US" dirty="0"/>
          </a:p>
        </p:txBody>
      </p:sp>
    </p:spTree>
    <p:extLst>
      <p:ext uri="{BB962C8B-B14F-4D97-AF65-F5344CB8AC3E}">
        <p14:creationId xmlns:p14="http://schemas.microsoft.com/office/powerpoint/2010/main" val="1403535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information</a:t>
            </a:r>
            <a:r>
              <a:rPr lang="en-US" baseline="0" dirty="0" smtClean="0"/>
              <a:t> comes from the CMS State Operations Manual – Guidance to Surveyors draft November      at F208 - Admissions policy but the language applies to the location of residents within the facility. During a survey, surveyors will look for patterns of placing residents in one location by pay source and offering a different level of care and service to these residents based on </a:t>
            </a:r>
            <a:r>
              <a:rPr lang="en-US" baseline="0" dirty="0" err="1" smtClean="0"/>
              <a:t>payor</a:t>
            </a:r>
            <a:r>
              <a:rPr lang="en-US" baseline="0" dirty="0" smtClean="0"/>
              <a:t>. All residents must get the care and services they need, regardless on pay source. </a:t>
            </a:r>
          </a:p>
          <a:p>
            <a:endParaRPr lang="en-US" baseline="0" dirty="0" smtClean="0"/>
          </a:p>
          <a:p>
            <a:r>
              <a:rPr lang="en-US" dirty="0" smtClean="0">
                <a:solidFill>
                  <a:srgbClr val="000000"/>
                </a:solidFill>
                <a:latin typeface="Times New Roman"/>
              </a:rPr>
              <a:t>Observe the placement of residents in rooms in the facility. If residents are segregated on floors or wings by source of payment, determine if the facility is providing different services based on source of payment. Be particularly alert to differences in treatment and services. </a:t>
            </a:r>
          </a:p>
          <a:p>
            <a:pPr lvl="1"/>
            <a:r>
              <a:rPr lang="en-US" dirty="0" smtClean="0">
                <a:solidFill>
                  <a:srgbClr val="000000"/>
                </a:solidFill>
                <a:latin typeface="Times New Roman"/>
              </a:rPr>
              <a:t>For example, determine whether less experienced aides and nursing staff are assigned to Medicaid portions of the facility. Notice the condition of the rooms (e.g., carpeted in private-pay wings, tile in Medicaid wings, proximity to the nurses’ station, quality of food served as evening snacks).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11</a:t>
            </a:fld>
            <a:endParaRPr lang="en-US" dirty="0"/>
          </a:p>
        </p:txBody>
      </p:sp>
    </p:spTree>
    <p:extLst>
      <p:ext uri="{BB962C8B-B14F-4D97-AF65-F5344CB8AC3E}">
        <p14:creationId xmlns:p14="http://schemas.microsoft.com/office/powerpoint/2010/main" val="3822961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Surveyors may ask the social worker to provide the facility's policy if they suspect that</a:t>
            </a:r>
            <a:r>
              <a:rPr lang="en-US" baseline="0" dirty="0" smtClean="0"/>
              <a:t> services and the environment differ for residents based on pay source rather than needs, </a:t>
            </a:r>
          </a:p>
          <a:p>
            <a:endParaRPr lang="en-US" baseline="0" dirty="0" smtClean="0"/>
          </a:p>
          <a:p>
            <a:r>
              <a:rPr lang="en-US" dirty="0" smtClean="0">
                <a:solidFill>
                  <a:srgbClr val="000000"/>
                </a:solidFill>
                <a:latin typeface="Times New Roman"/>
              </a:rPr>
              <a:t>Ask social services staff to describe the facility’s policy and practice on providing services, such as rehabilitative services. </a:t>
            </a:r>
          </a:p>
          <a:p>
            <a:r>
              <a:rPr lang="en-US" smtClean="0">
                <a:solidFill>
                  <a:srgbClr val="000000"/>
                </a:solidFill>
                <a:latin typeface="Times New Roman"/>
              </a:rPr>
              <a:t>Determine if services are provided based on source of payment, rather than on need for services to attain or maintain functioning. </a:t>
            </a:r>
            <a:endParaRPr lang="en-US" smtClean="0"/>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12</a:t>
            </a:fld>
            <a:endParaRPr lang="en-US" dirty="0"/>
          </a:p>
        </p:txBody>
      </p:sp>
    </p:spTree>
    <p:extLst>
      <p:ext uri="{BB962C8B-B14F-4D97-AF65-F5344CB8AC3E}">
        <p14:creationId xmlns:p14="http://schemas.microsoft.com/office/powerpoint/2010/main" val="926276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Surveyors may ask the social worker to provide the facility's policy if they suspect that</a:t>
            </a:r>
            <a:r>
              <a:rPr lang="en-US" baseline="0" dirty="0" smtClean="0"/>
              <a:t> services and the environment differ for residents based on pay source rather than needs, </a:t>
            </a:r>
          </a:p>
          <a:p>
            <a:endParaRPr lang="en-US" baseline="0" dirty="0" smtClean="0"/>
          </a:p>
          <a:p>
            <a:r>
              <a:rPr lang="en-US" dirty="0" smtClean="0">
                <a:solidFill>
                  <a:srgbClr val="000000"/>
                </a:solidFill>
                <a:latin typeface="Times New Roman"/>
              </a:rPr>
              <a:t>Ask social services staff to describe the facility’s policy and practice on providing services, such as rehabilitative services. </a:t>
            </a:r>
          </a:p>
          <a:p>
            <a:r>
              <a:rPr lang="en-US" dirty="0" smtClean="0">
                <a:solidFill>
                  <a:srgbClr val="000000"/>
                </a:solidFill>
                <a:latin typeface="Times New Roman"/>
              </a:rPr>
              <a:t>Determine if services are provided based on source of payment, rather than on need for services to attain or maintain functioning. </a:t>
            </a:r>
            <a:endParaRPr lang="en-US" dirty="0" smtClean="0"/>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13</a:t>
            </a:fld>
            <a:endParaRPr lang="en-US" dirty="0"/>
          </a:p>
        </p:txBody>
      </p:sp>
    </p:spTree>
    <p:extLst>
      <p:ext uri="{BB962C8B-B14F-4D97-AF65-F5344CB8AC3E}">
        <p14:creationId xmlns:p14="http://schemas.microsoft.com/office/powerpoint/2010/main" val="3822961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The interdisciplinary team, in coordination with the residents primary care physician, will:</a:t>
            </a:r>
            <a:endParaRPr lang="en-US" sz="8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Assess the need for the potential room change</a:t>
            </a:r>
            <a:endParaRPr lang="en-US" sz="8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Assess the potential for relocation stress syndrome and identify interventions to mitigate potential negative outcomes.  Care plan those interventions as agreed upon</a:t>
            </a:r>
            <a:endParaRPr lang="en-US" sz="8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Meet with the resident and resident representative based upon assessment of room change need and determination of next steps.  </a:t>
            </a:r>
            <a:endParaRPr lang="en-US" sz="800" kern="1200" dirty="0" smtClean="0">
              <a:solidFill>
                <a:schemeClr val="tx1"/>
              </a:solidFill>
              <a:effectLst/>
              <a:latin typeface="+mn-lt"/>
              <a:ea typeface="+mn-ea"/>
              <a:cs typeface="+mn-cs"/>
            </a:endParaRPr>
          </a:p>
          <a:p>
            <a:r>
              <a:rPr lang="en-US" dirty="0" smtClean="0"/>
              <a:t>Document</a:t>
            </a:r>
            <a:r>
              <a:rPr lang="en-US" baseline="0" dirty="0" smtClean="0"/>
              <a:t> discussions,  assessment findings, care plan accordingly</a:t>
            </a:r>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14</a:t>
            </a:fld>
            <a:endParaRPr lang="en-US" dirty="0"/>
          </a:p>
        </p:txBody>
      </p:sp>
    </p:spTree>
    <p:extLst>
      <p:ext uri="{BB962C8B-B14F-4D97-AF65-F5344CB8AC3E}">
        <p14:creationId xmlns:p14="http://schemas.microsoft.com/office/powerpoint/2010/main" val="3822961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from Guidance to Surveyors at F 157 – Notification of changes – we are reminded that residents may suffer negative effects from changes, including room and roommate changes.</a:t>
            </a:r>
            <a:r>
              <a:rPr lang="en-US" baseline="0" dirty="0" smtClean="0"/>
              <a:t> Early notification allows the resident and representative to learn about the change cope with emotions prompted by the change.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Times New Roman"/>
              </a:rPr>
              <a:t>The failure to provide notice of room changes could result in an avoidable decline in physical, mental, or psychosocial well-being.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latin typeface="Times New Roman"/>
            </a:endParaRPr>
          </a:p>
          <a:p>
            <a:pPr lvl="1"/>
            <a:r>
              <a:rPr lang="en-US" sz="1200" kern="1200" dirty="0" smtClean="0">
                <a:solidFill>
                  <a:schemeClr val="tx1"/>
                </a:solidFill>
                <a:effectLst/>
                <a:latin typeface="+mn-lt"/>
                <a:ea typeface="+mn-ea"/>
                <a:cs typeface="+mn-cs"/>
              </a:rPr>
              <a:t>If the resident and representative requests a room or roommate change, the IDT reviews the request and informs the resident and representative of the feasibility and appropriateness of the room or roommate change. The facility staff makes every effort to accommodate room or roommate requests that are safe and appropriate for all concerned residents’ health and well-being. </a:t>
            </a:r>
            <a:endParaRPr lang="en-US" sz="8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facility staff will inform the resident and representative if the request can be accommodated and issue a room or roommate notice to the resident and representative. </a:t>
            </a:r>
            <a:endParaRPr lang="en-US" sz="8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The issuance of the notice and room or roommate change arrangements will be documented in the resident’s record. </a:t>
            </a:r>
            <a:endParaRPr lang="en-US" sz="8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facility staff will inform the resident and representative if the request cannot be accommodated or is not in the best interest of the residents’ health and well-being. </a:t>
            </a:r>
            <a:endParaRPr lang="en-US" sz="8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The reason will be explained and reasonable alternatives will be offered if available. </a:t>
            </a:r>
            <a:endParaRPr lang="en-US" sz="8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The reason for denial of the resident’s request and reasonable alternatives offered will be documented in the resident’s record. </a:t>
            </a:r>
            <a:endParaRPr lang="en-US" sz="8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If the facility requests the resident to move to a different room, within the provisions of Federal and State regulations, the facility will give prompt notice to the resident and representative. </a:t>
            </a:r>
            <a:endParaRPr lang="en-US" sz="8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The issuance of the notice, the reason for the room change and the resident’s and representative’s response to the move will be documented in the resident’s record. </a:t>
            </a:r>
            <a:endParaRPr lang="en-US" sz="8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Timing of the notice</a:t>
            </a:r>
            <a:endParaRPr lang="en-US" sz="8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room change or roommate assignment change notice will be issued promptly upon knowledge of the need for the change </a:t>
            </a:r>
            <a:endParaRPr lang="en-US" sz="8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Documentation of the notice and response will be included in the medical record</a:t>
            </a:r>
            <a:endParaRPr lang="en-US" sz="8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Contents of the Room Change Notice</a:t>
            </a:r>
            <a:endParaRPr lang="en-US" sz="800" kern="1200" dirty="0" smtClean="0">
              <a:solidFill>
                <a:schemeClr val="tx1"/>
              </a:solidFill>
              <a:effectLst/>
              <a:latin typeface="+mn-lt"/>
              <a:ea typeface="+mn-ea"/>
              <a:cs typeface="+mn-cs"/>
            </a:endParaRPr>
          </a:p>
          <a:p>
            <a:pPr lvl="1" fontAlgn="base"/>
            <a:r>
              <a:rPr lang="en-US" sz="1200" kern="1200" dirty="0" smtClean="0">
                <a:solidFill>
                  <a:schemeClr val="tx1"/>
                </a:solidFill>
                <a:effectLst/>
                <a:latin typeface="+mn-lt"/>
                <a:ea typeface="+mn-ea"/>
                <a:cs typeface="+mn-cs"/>
              </a:rPr>
              <a:t>The notice contains the reason for the room or change, the effective date of the change and the location to which the resident will be moved.</a:t>
            </a:r>
          </a:p>
          <a:p>
            <a:pPr lvl="0"/>
            <a:r>
              <a:rPr lang="en-US" sz="1200" b="1" kern="1200" dirty="0" smtClean="0">
                <a:solidFill>
                  <a:schemeClr val="tx1"/>
                </a:solidFill>
                <a:effectLst/>
                <a:latin typeface="+mn-lt"/>
                <a:ea typeface="+mn-ea"/>
                <a:cs typeface="+mn-cs"/>
              </a:rPr>
              <a:t>Contents of the Room Change Notice</a:t>
            </a:r>
            <a:endParaRPr lang="en-US" sz="8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notice contains the effective date of the roommate change and the new roommate’s name. </a:t>
            </a:r>
            <a:endParaRPr lang="en-US" sz="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15</a:t>
            </a:fld>
            <a:endParaRPr lang="en-US" dirty="0"/>
          </a:p>
        </p:txBody>
      </p:sp>
    </p:spTree>
    <p:extLst>
      <p:ext uri="{BB962C8B-B14F-4D97-AF65-F5344CB8AC3E}">
        <p14:creationId xmlns:p14="http://schemas.microsoft.com/office/powerpoint/2010/main" val="3723673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F247</a:t>
            </a:r>
            <a:r>
              <a:rPr lang="en-US" baseline="0" dirty="0" smtClean="0"/>
              <a:t> surveyors are instructed to look for evidence that facility staff has done everything possible to help the resident adjust to a room or roommate change.  Giving the resident as much time as possible to learn about the change and adjust to the change can make the transition easier.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Discuss examples and how to assess, care plan and monitor</a:t>
            </a:r>
            <a:endParaRPr lang="en-US" dirty="0" smtClean="0"/>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16</a:t>
            </a:fld>
            <a:endParaRPr lang="en-US" dirty="0"/>
          </a:p>
        </p:txBody>
      </p:sp>
    </p:spTree>
    <p:extLst>
      <p:ext uri="{BB962C8B-B14F-4D97-AF65-F5344CB8AC3E}">
        <p14:creationId xmlns:p14="http://schemas.microsoft.com/office/powerpoint/2010/main" val="3822961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F247</a:t>
            </a:r>
            <a:r>
              <a:rPr lang="en-US" baseline="0" dirty="0" smtClean="0"/>
              <a:t> surveyors are instructed to look for evidence that facility staff has done everything possible to help the resident adjust to a room or roommate change.  Giving the resident as much time as possible to learn about the change and adjust to the change can make the transition easier. </a:t>
            </a:r>
          </a:p>
          <a:p>
            <a:endParaRPr lang="en-US" baseline="0" dirty="0" smtClean="0"/>
          </a:p>
          <a:p>
            <a:r>
              <a:rPr lang="en-US" baseline="0" dirty="0" smtClean="0"/>
              <a:t>Discuss examples and how to assess, care plan and monitor</a:t>
            </a:r>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17</a:t>
            </a:fld>
            <a:endParaRPr lang="en-US" dirty="0"/>
          </a:p>
        </p:txBody>
      </p:sp>
    </p:spTree>
    <p:extLst>
      <p:ext uri="{BB962C8B-B14F-4D97-AF65-F5344CB8AC3E}">
        <p14:creationId xmlns:p14="http://schemas.microsoft.com/office/powerpoint/2010/main" val="77948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Room and roommate changes can happen for a variety of reasons. When a resident’s roommate passes away, it is optimal to give the resident some time to adjust to that loss before admitting or transferring another resident into the room. Of course this assumes a number of things, such as the resident's ability to know that the roommate has passed, the resident's memory function and even whether or not the resident liked the prior roommate. In any case, be sensitive to the resident’s needs as they adjust to roommate changes. </a:t>
            </a:r>
          </a:p>
          <a:p>
            <a:endParaRPr lang="en-US" baseline="0" dirty="0" smtClean="0"/>
          </a:p>
          <a:p>
            <a:r>
              <a:rPr lang="en-US" baseline="0" dirty="0" smtClean="0"/>
              <a:t>Discuss facility process </a:t>
            </a:r>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18</a:t>
            </a:fld>
            <a:endParaRPr lang="en-US" dirty="0"/>
          </a:p>
        </p:txBody>
      </p:sp>
    </p:spTree>
    <p:extLst>
      <p:ext uri="{BB962C8B-B14F-4D97-AF65-F5344CB8AC3E}">
        <p14:creationId xmlns:p14="http://schemas.microsoft.com/office/powerpoint/2010/main" val="827833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 effort to assist the</a:t>
            </a:r>
            <a:r>
              <a:rPr lang="en-US" baseline="0" dirty="0" smtClean="0"/>
              <a:t> resident with a room change at the facility’s request, the Guidance to Surveyors reminds us to explain what is happening and why and to give the resident an opportunity to see the new location, meet the new roommate and staff and ask questions. </a:t>
            </a:r>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19</a:t>
            </a:fld>
            <a:endParaRPr lang="en-US" dirty="0"/>
          </a:p>
        </p:txBody>
      </p:sp>
    </p:spTree>
    <p:extLst>
      <p:ext uri="{BB962C8B-B14F-4D97-AF65-F5344CB8AC3E}">
        <p14:creationId xmlns:p14="http://schemas.microsoft.com/office/powerpoint/2010/main" val="3822961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the angle of the sunlight coming in can</a:t>
            </a:r>
            <a:r>
              <a:rPr lang="en-US" baseline="0" dirty="0" smtClean="0"/>
              <a:t> be a familiar aspect of life or a resident who spend time in their room. Remember that familiar routines, sounds and faces cane have a soothing effect on residents. Residents may not be able to express their emotions about the change and may communicate their discomfort by actions such as increased wandering or lack of appetite. These are signs that the resident needs additional support to adjust to the change. Friendly visits from former care staff may be comforting. Assess the changes in the resident and implement changes in interventions to make sure their needs are being met. </a:t>
            </a:r>
          </a:p>
          <a:p>
            <a:endParaRPr lang="en-US" baseline="0" dirty="0" smtClean="0"/>
          </a:p>
          <a:p>
            <a:r>
              <a:rPr lang="en-US" baseline="0" dirty="0" smtClean="0"/>
              <a:t>Discuss examples and staffs roles and responsibilities </a:t>
            </a:r>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20</a:t>
            </a:fld>
            <a:endParaRPr lang="en-US" dirty="0"/>
          </a:p>
        </p:txBody>
      </p:sp>
    </p:spTree>
    <p:extLst>
      <p:ext uri="{BB962C8B-B14F-4D97-AF65-F5344CB8AC3E}">
        <p14:creationId xmlns:p14="http://schemas.microsoft.com/office/powerpoint/2010/main" val="3822961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 education is to review the revised</a:t>
            </a:r>
            <a:r>
              <a:rPr lang="en-US" baseline="0" dirty="0" smtClean="0"/>
              <a:t> regulations. Nursing home regulations have not been updated since 1990. These revisions modernize the language found in the regulations and bring the regulations up to the current standards of practice already happening in our facilities. There are three phases for implementation of the changes: Phase one was implemented on Nov 28, 2016. Phase 2 is effective on November 28, 2017 and Phase 3 goes into effect on November 28, 2019. </a:t>
            </a:r>
            <a:endParaRPr lang="en-US" dirty="0"/>
          </a:p>
        </p:txBody>
      </p:sp>
      <p:sp>
        <p:nvSpPr>
          <p:cNvPr id="4" name="Slide Number Placeholder 3"/>
          <p:cNvSpPr>
            <a:spLocks noGrp="1"/>
          </p:cNvSpPr>
          <p:nvPr>
            <p:ph type="sldNum" sz="quarter" idx="10"/>
          </p:nvPr>
        </p:nvSpPr>
        <p:spPr/>
        <p:txBody>
          <a:bodyPr/>
          <a:lstStyle/>
          <a:p>
            <a:fld id="{A6D14094-B695-415E-B1A7-77B0551334EE}" type="slidenum">
              <a:rPr lang="en-US" smtClean="0"/>
              <a:t>3</a:t>
            </a:fld>
            <a:endParaRPr lang="en-US" dirty="0"/>
          </a:p>
        </p:txBody>
      </p:sp>
    </p:spTree>
    <p:extLst>
      <p:ext uri="{BB962C8B-B14F-4D97-AF65-F5344CB8AC3E}">
        <p14:creationId xmlns:p14="http://schemas.microsoft.com/office/powerpoint/2010/main" val="297704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Steps to</a:t>
            </a:r>
            <a:r>
              <a:rPr lang="en-US" baseline="0" dirty="0" smtClean="0"/>
              <a:t> review with the team.  </a:t>
            </a:r>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21</a:t>
            </a:fld>
            <a:endParaRPr lang="en-US" dirty="0"/>
          </a:p>
        </p:txBody>
      </p:sp>
    </p:spTree>
    <p:extLst>
      <p:ext uri="{BB962C8B-B14F-4D97-AF65-F5344CB8AC3E}">
        <p14:creationId xmlns:p14="http://schemas.microsoft.com/office/powerpoint/2010/main" val="3795519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a quick Summary of the key highlights of the training</a:t>
            </a:r>
            <a:endParaRPr lang="en-US" dirty="0"/>
          </a:p>
          <a:p>
            <a:endParaRPr lang="en-US" dirty="0"/>
          </a:p>
          <a:p>
            <a:r>
              <a:rPr lang="en-US" dirty="0"/>
              <a:t>Understand</a:t>
            </a:r>
            <a:r>
              <a:rPr lang="en-US" baseline="0" dirty="0"/>
              <a:t> – understanding the </a:t>
            </a:r>
            <a:r>
              <a:rPr lang="en-US" baseline="0" dirty="0" smtClean="0"/>
              <a:t>updates to the regulations through this training  </a:t>
            </a:r>
            <a:r>
              <a:rPr lang="en-US" baseline="0" dirty="0"/>
              <a:t>and </a:t>
            </a:r>
            <a:r>
              <a:rPr lang="en-US" baseline="0" dirty="0" smtClean="0"/>
              <a:t>room change policy updates.  </a:t>
            </a:r>
            <a:r>
              <a:rPr lang="en-US" baseline="0" dirty="0"/>
              <a:t>Todays training will walk us through the changes and our roles and responsibilities. </a:t>
            </a:r>
          </a:p>
          <a:p>
            <a:r>
              <a:rPr lang="en-US" baseline="0" dirty="0"/>
              <a:t>Inform – </a:t>
            </a:r>
            <a:r>
              <a:rPr lang="en-US" baseline="0" dirty="0" smtClean="0"/>
              <a:t>how we identify and communicate a room change, the process and documentation needs </a:t>
            </a:r>
            <a:endParaRPr lang="en-US" baseline="0" dirty="0"/>
          </a:p>
          <a:p>
            <a:r>
              <a:rPr lang="en-US" baseline="0" dirty="0"/>
              <a:t>Limitations and Concerns – we will discuss how we handle any limitations and concerns</a:t>
            </a:r>
          </a:p>
          <a:p>
            <a:r>
              <a:rPr lang="en-US" baseline="0" dirty="0"/>
              <a:t>Monitor – we will monitor our policy via our QAPI program as applicable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23</a:t>
            </a:fld>
            <a:endParaRPr lang="en-US"/>
          </a:p>
        </p:txBody>
      </p:sp>
    </p:spTree>
    <p:extLst>
      <p:ext uri="{BB962C8B-B14F-4D97-AF65-F5344CB8AC3E}">
        <p14:creationId xmlns:p14="http://schemas.microsoft.com/office/powerpoint/2010/main" val="1397092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24</a:t>
            </a:fld>
            <a:endParaRPr lang="en-US"/>
          </a:p>
        </p:txBody>
      </p:sp>
    </p:spTree>
    <p:extLst>
      <p:ext uri="{BB962C8B-B14F-4D97-AF65-F5344CB8AC3E}">
        <p14:creationId xmlns:p14="http://schemas.microsoft.com/office/powerpoint/2010/main" val="3984465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A1A54-E777-4EF1-B51C-A307AA47CB5F}"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721688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response to these updated regulations includes:</a:t>
            </a:r>
          </a:p>
          <a:p>
            <a:endParaRPr lang="en-US" dirty="0"/>
          </a:p>
          <a:p>
            <a:r>
              <a:rPr lang="en-US" dirty="0"/>
              <a:t>Understand</a:t>
            </a:r>
            <a:r>
              <a:rPr lang="en-US" baseline="0" dirty="0"/>
              <a:t> – understanding the </a:t>
            </a:r>
            <a:r>
              <a:rPr lang="en-US" baseline="0" dirty="0" smtClean="0"/>
              <a:t>updates to the regulations through this training  </a:t>
            </a:r>
            <a:r>
              <a:rPr lang="en-US" baseline="0" dirty="0"/>
              <a:t>and </a:t>
            </a:r>
            <a:r>
              <a:rPr lang="en-US" baseline="0" dirty="0" smtClean="0"/>
              <a:t>room change policy updates.  </a:t>
            </a:r>
            <a:r>
              <a:rPr lang="en-US" baseline="0" dirty="0"/>
              <a:t>Todays training will walk us through the changes and our roles and responsibilities. </a:t>
            </a:r>
          </a:p>
          <a:p>
            <a:r>
              <a:rPr lang="en-US" baseline="0" dirty="0"/>
              <a:t>Inform – </a:t>
            </a:r>
            <a:r>
              <a:rPr lang="en-US" baseline="0" dirty="0" smtClean="0"/>
              <a:t>how we identify and communicate a room change, the process and documentation needs </a:t>
            </a:r>
            <a:endParaRPr lang="en-US" baseline="0" dirty="0"/>
          </a:p>
          <a:p>
            <a:r>
              <a:rPr lang="en-US" baseline="0" dirty="0"/>
              <a:t>Limitations and Concerns – we will discuss how we handle any limitations and concerns</a:t>
            </a:r>
          </a:p>
          <a:p>
            <a:r>
              <a:rPr lang="en-US" baseline="0" dirty="0"/>
              <a:t>Monitor – we will monitor our policy via our QAPI program as applicable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4</a:t>
            </a:fld>
            <a:endParaRPr lang="en-US"/>
          </a:p>
        </p:txBody>
      </p:sp>
    </p:spTree>
    <p:extLst>
      <p:ext uri="{BB962C8B-B14F-4D97-AF65-F5344CB8AC3E}">
        <p14:creationId xmlns:p14="http://schemas.microsoft.com/office/powerpoint/2010/main" val="583809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definitions</a:t>
            </a:r>
            <a:r>
              <a:rPr lang="en-US" baseline="0" dirty="0" smtClean="0"/>
              <a:t> from the Final Rule</a:t>
            </a:r>
          </a:p>
          <a:p>
            <a:endParaRPr lang="en-US" baseline="0" dirty="0" smtClean="0"/>
          </a:p>
          <a:p>
            <a:r>
              <a:rPr lang="en-US" baseline="0" dirty="0" smtClean="0"/>
              <a:t>Review with the team </a:t>
            </a:r>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5</a:t>
            </a:fld>
            <a:endParaRPr lang="en-US" dirty="0"/>
          </a:p>
        </p:txBody>
      </p:sp>
    </p:spTree>
    <p:extLst>
      <p:ext uri="{BB962C8B-B14F-4D97-AF65-F5344CB8AC3E}">
        <p14:creationId xmlns:p14="http://schemas.microsoft.com/office/powerpoint/2010/main" val="744987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Room and roommate changes can have</a:t>
            </a:r>
            <a:r>
              <a:rPr lang="en-US" baseline="0" dirty="0" smtClean="0"/>
              <a:t> a significant effect on residents’ well-being. The staff is responsible to provide a notice to the resident and representative prior to a room or roommate change. We will discuss the requirements defined by the regulations. In a few circumstances, residents may refuse to make a room change requested by the facility. We will review the specific circumstances which all the resident to refuse. In facilities that have a composite distinct part, the movement of residents at the request of the facility is more restricted by regulations We will review the room change regulations for composite distinct parts. </a:t>
            </a:r>
          </a:p>
          <a:p>
            <a:endParaRPr lang="en-US" baseline="0" dirty="0" smtClean="0"/>
          </a:p>
          <a:p>
            <a:r>
              <a:rPr lang="en-US" dirty="0" smtClean="0"/>
              <a:t>The facility promotes a resident’s right to make choices and to promptly receive written notice of a room change or change in an assigned roommate.</a:t>
            </a:r>
          </a:p>
          <a:p>
            <a:r>
              <a:rPr lang="en-US" dirty="0" smtClean="0"/>
              <a:t>The facility supports the resident’s right to refuse a room change made for the purpose of moving the resident into or out of a SNF or NF certified distinct part of the facility, solely for the staff’s convenience </a:t>
            </a:r>
          </a:p>
          <a:p>
            <a:r>
              <a:rPr lang="en-US" dirty="0" smtClean="0">
                <a:ea typeface="Times New Roman"/>
                <a:cs typeface="Segoe UI"/>
              </a:rPr>
              <a:t>The facility moves residents in a composite distinct part of the facility only within that building unless the resident volunteers to move to another composite distinct part of the facility. </a:t>
            </a:r>
            <a:endParaRPr lang="en-US" dirty="0" smtClean="0">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6</a:t>
            </a:fld>
            <a:endParaRPr lang="en-US" dirty="0"/>
          </a:p>
        </p:txBody>
      </p:sp>
    </p:spTree>
    <p:extLst>
      <p:ext uri="{BB962C8B-B14F-4D97-AF65-F5344CB8AC3E}">
        <p14:creationId xmlns:p14="http://schemas.microsoft.com/office/powerpoint/2010/main" val="1432708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room</a:t>
            </a:r>
            <a:r>
              <a:rPr lang="en-US" baseline="0" dirty="0" smtClean="0"/>
              <a:t> or roommate changes are at the request of the resident or their representative. Those requests may affect the resident as much as a facility requested move. Facility staff is responsible to monitor for the effects of these changes in the residents involved and support the residents to adjust to the changes.  </a:t>
            </a:r>
          </a:p>
          <a:p>
            <a:endParaRPr lang="en-US" baseline="0" dirty="0" smtClean="0"/>
          </a:p>
          <a:p>
            <a:pPr marL="0" marR="0" fontAlgn="base">
              <a:spcBef>
                <a:spcPts val="0"/>
              </a:spcBef>
              <a:spcAft>
                <a:spcPts val="0"/>
              </a:spcAft>
            </a:pPr>
            <a:r>
              <a:rPr lang="en-US" dirty="0" smtClean="0">
                <a:ea typeface="Times New Roman"/>
                <a:cs typeface="Segoe UI"/>
              </a:rPr>
              <a:t>The facility understands that moving rooms or changing roommates may be stressful for the resident and will make every effort to minimize the resident’s stress during room or roommate changes. </a:t>
            </a:r>
          </a:p>
          <a:p>
            <a:pPr marL="0" marR="0" fontAlgn="base">
              <a:spcBef>
                <a:spcPts val="0"/>
              </a:spcBef>
              <a:spcAft>
                <a:spcPts val="0"/>
              </a:spcAft>
            </a:pPr>
            <a:r>
              <a:rPr lang="en-US" dirty="0" smtClean="0">
                <a:ea typeface="Times New Roman"/>
                <a:cs typeface="Segoe UI"/>
              </a:rPr>
              <a:t>The facility staff will monitor the resident’s health and well-being following a room or roommate change to identify and minimize or resolve potential negative impact for the resident and/or the new roommate. </a:t>
            </a:r>
            <a:endParaRPr lang="en-US" dirty="0" smtClean="0">
              <a:latin typeface="Times New Roman"/>
              <a:ea typeface="Times New Roman"/>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7</a:t>
            </a:fld>
            <a:endParaRPr lang="en-US" dirty="0"/>
          </a:p>
        </p:txBody>
      </p:sp>
    </p:spTree>
    <p:extLst>
      <p:ext uri="{BB962C8B-B14F-4D97-AF65-F5344CB8AC3E}">
        <p14:creationId xmlns:p14="http://schemas.microsoft.com/office/powerpoint/2010/main" val="70183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a:t>
            </a:r>
            <a:r>
              <a:rPr lang="en-US" baseline="0" dirty="0" smtClean="0"/>
              <a:t> areas of regulation that speak to resident room or roommate changes: Residents rights and Admission, transfer and discharge regulations. The resident’s rights  regulation requires that the facility provide a “prompt” written notice to the resident and the representative when a room or roommate change is going to happen. CMS does not define “prompt” for us. Issue the notices as soon as the facility is aware that the resident will need to move or will get a new roommate. For example, the resident has finished the therapy and received a Medicare notice of non-coverage. Notify the resident that they move to a room in the Medicaid certified neighborhood or unit for continued long term stay. When a resident is in a semi-private room alone, issue the notice of a new roommate as soon as you are aware of a new admission coming to share that room. </a:t>
            </a:r>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8</a:t>
            </a:fld>
            <a:endParaRPr lang="en-US" dirty="0"/>
          </a:p>
        </p:txBody>
      </p:sp>
    </p:spTree>
    <p:extLst>
      <p:ext uri="{BB962C8B-B14F-4D97-AF65-F5344CB8AC3E}">
        <p14:creationId xmlns:p14="http://schemas.microsoft.com/office/powerpoint/2010/main" val="695939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Room changes become more challenging when a facility has some beds that are certified</a:t>
            </a:r>
            <a:r>
              <a:rPr lang="en-US" baseline="0" dirty="0" smtClean="0"/>
              <a:t> for only for Medicare and some certified only for private pay or Medicaid. Staff needs to understand the bed certification in their facility. We cannot request that a resident move to a room on the other unit (Medicare or Medicaid) solely for our convenience. Issues may develop when the facility requests a resident who is no linger covered by Medicare to move away from a Medicare certified unit. The resident or representative may know the staff and the routines of the unit and feel uncomfortable with a change. Explain the insurance and financial implications of staying on the Medicare unit without coverage to the resident and representative  and help them become familiar with the new location in the facility, the staff and routines there to ease their transition. </a:t>
            </a:r>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9</a:t>
            </a:fld>
            <a:endParaRPr lang="en-US" dirty="0"/>
          </a:p>
        </p:txBody>
      </p:sp>
    </p:spTree>
    <p:extLst>
      <p:ext uri="{BB962C8B-B14F-4D97-AF65-F5344CB8AC3E}">
        <p14:creationId xmlns:p14="http://schemas.microsoft.com/office/powerpoint/2010/main" val="3464608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in the prior</a:t>
            </a:r>
            <a:r>
              <a:rPr lang="en-US" baseline="0" dirty="0" smtClean="0"/>
              <a:t> example, the resident does not lose their Medicare and Medicaid coverage, even if the facility can not bill.</a:t>
            </a:r>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10</a:t>
            </a:fld>
            <a:endParaRPr lang="en-US" dirty="0"/>
          </a:p>
        </p:txBody>
      </p:sp>
    </p:spTree>
    <p:extLst>
      <p:ext uri="{BB962C8B-B14F-4D97-AF65-F5344CB8AC3E}">
        <p14:creationId xmlns:p14="http://schemas.microsoft.com/office/powerpoint/2010/main" val="3464608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57200" y="6356350"/>
            <a:ext cx="5943600" cy="365125"/>
          </a:xfrm>
        </p:spPr>
        <p:txBody>
          <a:bodyPr/>
          <a:lstStyle>
            <a:lvl1pPr>
              <a:defRPr sz="800" baseline="0">
                <a:latin typeface="Calibri" panose="020F0502020204030204" pitchFamily="34" charset="0"/>
              </a:defRPr>
            </a:lvl1pPr>
          </a:lstStyle>
          <a:p>
            <a:endParaRPr lang="en-US" dirty="0"/>
          </a:p>
        </p:txBody>
      </p:sp>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7142F5-E3C9-44B5-9842-509FD12165FC}" type="datetimeFigureOut">
              <a:rPr lang="en-US" smtClean="0"/>
              <a:t>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760CD7-858D-4349-9E04-59418D50FC90}" type="slidenum">
              <a:rPr lang="en-US" smtClean="0"/>
              <a:t>‹#›</a:t>
            </a:fld>
            <a:endParaRPr lang="en-US" dirty="0"/>
          </a:p>
        </p:txBody>
      </p:sp>
    </p:spTree>
    <p:extLst>
      <p:ext uri="{BB962C8B-B14F-4D97-AF65-F5344CB8AC3E}">
        <p14:creationId xmlns:p14="http://schemas.microsoft.com/office/powerpoint/2010/main" val="3615223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57200" y="6356350"/>
            <a:ext cx="5943600" cy="365125"/>
          </a:xfrm>
        </p:spPr>
        <p:txBody>
          <a:bodyPr/>
          <a:lstStyle>
            <a:lvl1pPr>
              <a:defRPr sz="800" baseline="0">
                <a:latin typeface="Calibri" panose="020F0502020204030204" pitchFamily="34" charset="0"/>
              </a:defRPr>
            </a:lvl1pPr>
          </a:lstStyle>
          <a:p>
            <a:r>
              <a:rPr lang="en-US" dirty="0" smtClean="0">
                <a:solidFill>
                  <a:prstClr val="black"/>
                </a:solidFill>
              </a:rPr>
              <a:t>This document is for general informational purposes only.  </a:t>
            </a:r>
          </a:p>
          <a:p>
            <a:r>
              <a:rPr lang="en-US" dirty="0" smtClean="0">
                <a:solidFill>
                  <a:prstClr val="black"/>
                </a:solidFill>
              </a:rPr>
              <a:t>It does not represent legal advice nor relied upon as supporting documentation or advice with CMS or other regulatory entities.</a:t>
            </a:r>
          </a:p>
          <a:p>
            <a:r>
              <a:rPr lang="en-US" dirty="0" smtClean="0">
                <a:solidFill>
                  <a:prstClr val="black"/>
                </a:solidFill>
              </a:rPr>
              <a:t>© Pathway Health Services, Inc. – All Rights Reserved – Copy with Permission Only - Requirements of Participation P&amp;P Manual 2017</a:t>
            </a:r>
          </a:p>
          <a:p>
            <a:endParaRPr lang="en-US" dirty="0">
              <a:solidFill>
                <a:prstClr val="black"/>
              </a:solidFill>
            </a:endParaRPr>
          </a:p>
        </p:txBody>
      </p:sp>
    </p:spTree>
    <p:extLst>
      <p:ext uri="{BB962C8B-B14F-4D97-AF65-F5344CB8AC3E}">
        <p14:creationId xmlns:p14="http://schemas.microsoft.com/office/powerpoint/2010/main" val="2345501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36801-8505-4C0E-A75F-6C61E9D43F90}" type="datetimeFigureOut">
              <a:rPr lang="en-US" smtClean="0">
                <a:solidFill>
                  <a:prstClr val="black"/>
                </a:solidFill>
              </a:rPr>
              <a:pPr/>
              <a:t>2/8/2017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 y="6013287"/>
            <a:ext cx="1981200" cy="708188"/>
          </a:xfrm>
          <a:prstGeom prst="rect">
            <a:avLst/>
          </a:prstGeom>
        </p:spPr>
      </p:pic>
    </p:spTree>
    <p:extLst>
      <p:ext uri="{BB962C8B-B14F-4D97-AF65-F5344CB8AC3E}">
        <p14:creationId xmlns:p14="http://schemas.microsoft.com/office/powerpoint/2010/main" val="412052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B36801-8505-4C0E-A75F-6C61E9D43F90}" type="datetimeFigureOut">
              <a:rPr lang="en-US" smtClean="0">
                <a:solidFill>
                  <a:prstClr val="black"/>
                </a:solidFill>
              </a:rPr>
              <a:pPr/>
              <a:t>2/8/2017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31890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2/8/2017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5119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B36801-8505-4C0E-A75F-6C61E9D43F90}" type="datetimeFigureOut">
              <a:rPr lang="en-US" smtClean="0">
                <a:solidFill>
                  <a:prstClr val="black"/>
                </a:solidFill>
              </a:rPr>
              <a:pPr/>
              <a:t>2/8/2017</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8000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B36801-8505-4C0E-A75F-6C61E9D43F90}" type="datetimeFigureOut">
              <a:rPr lang="en-US" smtClean="0">
                <a:solidFill>
                  <a:prstClr val="black"/>
                </a:solidFill>
              </a:rPr>
              <a:pPr/>
              <a:t>2/8/2017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44704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36801-8505-4C0E-A75F-6C61E9D43F90}" type="datetimeFigureOut">
              <a:rPr lang="en-US" smtClean="0">
                <a:solidFill>
                  <a:prstClr val="black"/>
                </a:solidFill>
              </a:rPr>
              <a:pPr/>
              <a:t>2/8/2017</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96315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2/8/2017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91022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2/8/2017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88942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7142F5-E3C9-44B5-9842-509FD12165FC}" type="datetimeFigureOut">
              <a:rPr lang="en-US" smtClean="0"/>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p:spPr>
        <p:txBody>
          <a:bodyPr/>
          <a:lstStyle/>
          <a:p>
            <a:fld id="{CF760CD7-858D-4349-9E04-59418D50FC90}" type="slidenum">
              <a:rPr lang="en-US" smtClean="0"/>
              <a:t>‹#›</a:t>
            </a:fld>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6013287"/>
            <a:ext cx="1981200" cy="708188"/>
          </a:xfrm>
          <a:prstGeom prst="rect">
            <a:avLst/>
          </a:prstGeom>
        </p:spPr>
      </p:pic>
    </p:spTree>
    <p:extLst>
      <p:ext uri="{BB962C8B-B14F-4D97-AF65-F5344CB8AC3E}">
        <p14:creationId xmlns:p14="http://schemas.microsoft.com/office/powerpoint/2010/main" val="3792204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B36801-8505-4C0E-A75F-6C61E9D43F90}" type="datetimeFigureOut">
              <a:rPr lang="en-US" smtClean="0">
                <a:solidFill>
                  <a:prstClr val="black"/>
                </a:solidFill>
              </a:rPr>
              <a:pPr/>
              <a:t>2/8/2017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80855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7142F5-E3C9-44B5-9842-509FD12165FC}" type="datetimeFigureOut">
              <a:rPr lang="en-US" smtClean="0"/>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760CD7-858D-4349-9E04-59418D50FC90}" type="slidenum">
              <a:rPr lang="en-US" smtClean="0"/>
              <a:t>‹#›</a:t>
            </a:fld>
            <a:endParaRPr lang="en-US" dirty="0"/>
          </a:p>
        </p:txBody>
      </p:sp>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7142F5-E3C9-44B5-9842-509FD12165FC}" type="datetimeFigureOut">
              <a:rPr lang="en-US" smtClean="0"/>
              <a:t>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760CD7-858D-4349-9E04-59418D50FC90}" type="slidenum">
              <a:rPr lang="en-US" smtClean="0"/>
              <a:t>‹#›</a:t>
            </a:fld>
            <a:endParaRPr lang="en-US" dirty="0"/>
          </a:p>
        </p:txBody>
      </p:sp>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7142F5-E3C9-44B5-9842-509FD12165FC}" type="datetimeFigureOut">
              <a:rPr lang="en-US" smtClean="0"/>
              <a:t>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760CD7-858D-4349-9E04-59418D50FC90}" type="slidenum">
              <a:rPr lang="en-US" smtClean="0"/>
              <a:t>‹#›</a:t>
            </a:fld>
            <a:endParaRPr lang="en-US" dirty="0"/>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7142F5-E3C9-44B5-9842-509FD12165FC}" type="datetimeFigureOut">
              <a:rPr lang="en-US" smtClean="0"/>
              <a:t>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760CD7-858D-4349-9E04-59418D50FC90}" type="slidenum">
              <a:rPr lang="en-US" smtClean="0"/>
              <a:t>‹#›</a:t>
            </a:fld>
            <a:endParaRPr lang="en-US" dirty="0"/>
          </a:p>
        </p:txBody>
      </p:sp>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142F5-E3C9-44B5-9842-509FD12165FC}" type="datetimeFigureOut">
              <a:rPr lang="en-US" smtClean="0"/>
              <a:t>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760CD7-858D-4349-9E04-59418D50FC90}" type="slidenum">
              <a:rPr lang="en-US" smtClean="0"/>
              <a:t>‹#›</a:t>
            </a:fld>
            <a:endParaRPr lang="en-US" dirty="0"/>
          </a:p>
        </p:txBody>
      </p:sp>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7142F5-E3C9-44B5-9842-509FD12165FC}" type="datetimeFigureOut">
              <a:rPr lang="en-US" smtClean="0"/>
              <a:t>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760CD7-858D-4349-9E04-59418D50FC90}" type="slidenum">
              <a:rPr lang="en-US" smtClean="0"/>
              <a:t>‹#›</a:t>
            </a:fld>
            <a:endParaRPr lang="en-US" dirty="0"/>
          </a:p>
        </p:txBody>
      </p:sp>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7142F5-E3C9-44B5-9842-509FD12165FC}" type="datetimeFigureOut">
              <a:rPr lang="en-US" smtClean="0"/>
              <a:t>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760CD7-858D-4349-9E04-59418D50FC90}" type="slidenum">
              <a:rPr lang="en-US" smtClean="0"/>
              <a:t>‹#›</a:t>
            </a:fld>
            <a:endParaRPr lang="en-US" dirty="0"/>
          </a:p>
        </p:txBody>
      </p:sp>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287142F5-E3C9-44B5-9842-509FD12165FC}" type="datetimeFigureOut">
              <a:rPr lang="en-US" smtClean="0"/>
              <a:t>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CF760CD7-858D-4349-9E04-59418D50FC90}" type="slidenum">
              <a:rPr lang="en-US" smtClean="0"/>
              <a:t>‹#›</a:t>
            </a:fld>
            <a:endParaRPr lang="en-US" dirty="0"/>
          </a:p>
        </p:txBody>
      </p:sp>
      <p:pic>
        <p:nvPicPr>
          <p:cNvPr id="9" name="Picture 8"/>
          <p:cNvPicPr>
            <a:picLocks noChangeAspect="1"/>
          </p:cNvPicPr>
          <p:nvPr/>
        </p:nvPicPr>
        <p:blipFill>
          <a:blip r:embed="rId12" r:link="rId13" cstate="email">
            <a:extLst>
              <a:ext uri="{28A0092B-C50C-407E-A947-70E740481C1C}">
                <a14:useLocalDpi xmlns:a14="http://schemas.microsoft.com/office/drawing/2010/main"/>
              </a:ext>
            </a:extLst>
          </a:blip>
          <a:stretch>
            <a:fillRect/>
          </a:stretch>
        </p:blipFill>
        <p:spPr>
          <a:xfrm>
            <a:off x="6743700" y="6070579"/>
            <a:ext cx="2209800" cy="650896"/>
          </a:xfrm>
          <a:prstGeom prst="rect">
            <a:avLst/>
          </a:prstGeom>
        </p:spPr>
      </p:pic>
      <p:sp>
        <p:nvSpPr>
          <p:cNvPr id="7" name="TextBox 6"/>
          <p:cNvSpPr txBox="1"/>
          <p:nvPr/>
        </p:nvSpPr>
        <p:spPr>
          <a:xfrm>
            <a:off x="2590800" y="6259810"/>
            <a:ext cx="3962400" cy="323165"/>
          </a:xfrm>
          <a:prstGeom prst="rect">
            <a:avLst/>
          </a:prstGeom>
          <a:noFill/>
        </p:spPr>
        <p:txBody>
          <a:bodyPr wrap="square" rtlCol="0">
            <a:spAutoFit/>
          </a:bodyPr>
          <a:lstStyle/>
          <a:p>
            <a:pPr algn="ctr"/>
            <a:r>
              <a:rPr lang="en-US" sz="500" kern="1200" dirty="0" smtClean="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smtClean="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smtClean="0">
                <a:solidFill>
                  <a:schemeClr val="tx1"/>
                </a:solidFill>
                <a:effectLst/>
                <a:latin typeface="Calibri" panose="020F0502020204030204" pitchFamily="34" charset="0"/>
                <a:ea typeface="+mn-ea"/>
                <a:cs typeface="Arial" charset="0"/>
              </a:rPr>
              <a:t>© Pathway Health Services, Inc. – All Rights Reserved – Copy with Permission Only - Requirements of Participation P&amp;P Manual 2017</a:t>
            </a:r>
          </a:p>
        </p:txBody>
      </p:sp>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pPr fontAlgn="base">
              <a:spcBef>
                <a:spcPct val="0"/>
              </a:spcBef>
              <a:spcAft>
                <a:spcPct val="0"/>
              </a:spcAft>
            </a:pPr>
            <a:fld id="{B6B36801-8505-4C0E-A75F-6C61E9D43F90}" type="datetimeFigureOut">
              <a:rPr lang="en-US" smtClean="0">
                <a:solidFill>
                  <a:prstClr val="black"/>
                </a:solidFill>
                <a:latin typeface="Arial" charset="0"/>
                <a:cs typeface="Arial" charset="0"/>
              </a:rPr>
              <a:pPr fontAlgn="base">
                <a:spcBef>
                  <a:spcPct val="0"/>
                </a:spcBef>
                <a:spcAft>
                  <a:spcPct val="0"/>
                </a:spcAft>
              </a:pPr>
              <a:t>2/8/2017</a:t>
            </a:fld>
            <a:endParaRPr lang="en-US" dirty="0">
              <a:solidFill>
                <a:prstClr val="black"/>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pPr fontAlgn="base">
              <a:spcBef>
                <a:spcPct val="0"/>
              </a:spcBef>
              <a:spcAft>
                <a:spcPct val="0"/>
              </a:spcAft>
            </a:pPr>
            <a:endParaRPr lang="en-US" dirty="0">
              <a:solidFill>
                <a:prstClr val="black"/>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fontAlgn="base">
              <a:spcBef>
                <a:spcPct val="0"/>
              </a:spcBef>
              <a:spcAft>
                <a:spcPct val="0"/>
              </a:spcAft>
            </a:pPr>
            <a:fld id="{8ED21966-C764-4C40-97C3-3CEDFB59A7F5}" type="slidenum">
              <a:rPr lang="en-US" smtClean="0">
                <a:solidFill>
                  <a:prstClr val="black"/>
                </a:solidFill>
                <a:latin typeface="Arial" charset="0"/>
                <a:cs typeface="Arial" charset="0"/>
              </a:rPr>
              <a:pPr fontAlgn="base">
                <a:spcBef>
                  <a:spcPct val="0"/>
                </a:spcBef>
                <a:spcAft>
                  <a:spcPct val="0"/>
                </a:spcAft>
              </a:pPr>
              <a:t>‹#›</a:t>
            </a:fld>
            <a:endParaRPr lang="en-US" dirty="0">
              <a:solidFill>
                <a:prstClr val="black"/>
              </a:solidFill>
              <a:latin typeface="Arial" charset="0"/>
              <a:cs typeface="Arial" charset="0"/>
            </a:endParaRPr>
          </a:p>
        </p:txBody>
      </p:sp>
      <p:pic>
        <p:nvPicPr>
          <p:cNvPr id="9" name="Picture 8"/>
          <p:cNvPicPr>
            <a:picLocks noChangeAspect="1"/>
          </p:cNvPicPr>
          <p:nvPr userDrawn="1"/>
        </p:nvPicPr>
        <p:blipFill>
          <a:blip r:embed="rId12" r:link="rId13" cstate="email">
            <a:extLst>
              <a:ext uri="{28A0092B-C50C-407E-A947-70E740481C1C}">
                <a14:useLocalDpi xmlns:a14="http://schemas.microsoft.com/office/drawing/2010/main"/>
              </a:ext>
            </a:extLst>
          </a:blip>
          <a:stretch>
            <a:fillRect/>
          </a:stretch>
        </p:blipFill>
        <p:spPr>
          <a:xfrm>
            <a:off x="6743700" y="6070579"/>
            <a:ext cx="2209800" cy="650896"/>
          </a:xfrm>
          <a:prstGeom prst="rect">
            <a:avLst/>
          </a:prstGeom>
        </p:spPr>
      </p:pic>
      <p:sp>
        <p:nvSpPr>
          <p:cNvPr id="7" name="TextBox 6"/>
          <p:cNvSpPr txBox="1"/>
          <p:nvPr userDrawn="1"/>
        </p:nvSpPr>
        <p:spPr>
          <a:xfrm>
            <a:off x="2590800" y="6259810"/>
            <a:ext cx="3962400" cy="323165"/>
          </a:xfrm>
          <a:prstGeom prst="rect">
            <a:avLst/>
          </a:prstGeom>
          <a:noFill/>
        </p:spPr>
        <p:txBody>
          <a:bodyPr wrap="square" rtlCol="0">
            <a:spAutoFit/>
          </a:bodyPr>
          <a:lstStyle/>
          <a:p>
            <a:pPr algn="ctr" fontAlgn="base">
              <a:spcBef>
                <a:spcPct val="0"/>
              </a:spcBef>
              <a:spcAft>
                <a:spcPct val="0"/>
              </a:spcAft>
            </a:pPr>
            <a:r>
              <a:rPr lang="en-US" sz="500" dirty="0" smtClean="0">
                <a:solidFill>
                  <a:prstClr val="black"/>
                </a:solidFill>
                <a:cs typeface="Arial" charset="0"/>
              </a:rPr>
              <a:t>This document is for general informational purposes only.  </a:t>
            </a:r>
          </a:p>
          <a:p>
            <a:pPr algn="ctr" fontAlgn="base">
              <a:spcBef>
                <a:spcPct val="0"/>
              </a:spcBef>
              <a:spcAft>
                <a:spcPct val="0"/>
              </a:spcAft>
            </a:pPr>
            <a:r>
              <a:rPr lang="en-US" sz="500" dirty="0" smtClean="0">
                <a:solidFill>
                  <a:prstClr val="black"/>
                </a:solidFill>
                <a:cs typeface="Arial" charset="0"/>
              </a:rPr>
              <a:t>It does not represent legal advice nor relied upon as supporting documentation or advice with CMS or other regulatory entities.</a:t>
            </a:r>
          </a:p>
          <a:p>
            <a:pPr algn="ctr" fontAlgn="base">
              <a:spcBef>
                <a:spcPct val="0"/>
              </a:spcBef>
              <a:spcAft>
                <a:spcPct val="0"/>
              </a:spcAft>
            </a:pPr>
            <a:r>
              <a:rPr lang="en-US" sz="500" dirty="0" smtClean="0">
                <a:solidFill>
                  <a:prstClr val="black"/>
                </a:solidFill>
                <a:cs typeface="Arial" charset="0"/>
              </a:rPr>
              <a:t>© Pathway Health Services, Inc. – All Rights Reserved – Copy with Permission Only - Requirements of Participation P&amp;P Manual 2017</a:t>
            </a:r>
          </a:p>
        </p:txBody>
      </p:sp>
    </p:spTree>
    <p:extLst>
      <p:ext uri="{BB962C8B-B14F-4D97-AF65-F5344CB8AC3E}">
        <p14:creationId xmlns:p14="http://schemas.microsoft.com/office/powerpoint/2010/main" val="213388768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hyperlink" Target="https://www.federalregister.gov/documents/2016/10/04/2016-23503/medicare-and-medicaid-programs-reform-of-requirements-for-long-term-care-facilities" TargetMode="External"/><Relationship Id="rId1" Type="http://schemas.openxmlformats.org/officeDocument/2006/relationships/slideLayout" Target="../slideLayouts/slideLayout2.xml"/><Relationship Id="rId4" Type="http://schemas.openxmlformats.org/officeDocument/2006/relationships/hyperlink" Target="https://www.cms.gov/Medicare/Provider-Enrollment-and-Certification/SurveyCertificationGenInfo/Downloads/Survey-and-Cert-Letter-17-07.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162050"/>
          </a:xfrm>
        </p:spPr>
        <p:txBody>
          <a:bodyPr>
            <a:normAutofit/>
          </a:bodyPr>
          <a:lstStyle/>
          <a:p>
            <a:r>
              <a:rPr lang="en-US" b="1" dirty="0" smtClean="0">
                <a:solidFill>
                  <a:schemeClr val="bg1"/>
                </a:solidFill>
              </a:rPr>
              <a:t>Room Change Process</a:t>
            </a:r>
            <a:endParaRPr lang="en-US" b="1" dirty="0">
              <a:solidFill>
                <a:schemeClr val="bg1"/>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87040" y="3352800"/>
            <a:ext cx="3048000"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67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Overview of the Regulations</a:t>
            </a:r>
            <a:endParaRPr lang="en-US" dirty="0"/>
          </a:p>
        </p:txBody>
      </p:sp>
      <p:sp>
        <p:nvSpPr>
          <p:cNvPr id="3" name="Content Placeholder 2"/>
          <p:cNvSpPr>
            <a:spLocks noGrp="1"/>
          </p:cNvSpPr>
          <p:nvPr>
            <p:ph idx="1"/>
          </p:nvPr>
        </p:nvSpPr>
        <p:spPr/>
        <p:txBody>
          <a:bodyPr>
            <a:normAutofit/>
          </a:bodyPr>
          <a:lstStyle/>
          <a:p>
            <a:pPr marL="0" marR="0" indent="0">
              <a:lnSpc>
                <a:spcPct val="120000"/>
              </a:lnSpc>
              <a:spcBef>
                <a:spcPts val="0"/>
              </a:spcBef>
              <a:spcAft>
                <a:spcPts val="0"/>
              </a:spcAft>
              <a:buNone/>
            </a:pPr>
            <a:r>
              <a:rPr lang="en-US" sz="2800" dirty="0" smtClean="0">
                <a:ea typeface="Times New Roman"/>
                <a:cs typeface="Calibri"/>
              </a:rPr>
              <a:t>(</a:t>
            </a:r>
            <a:r>
              <a:rPr lang="en-US" sz="2800" dirty="0">
                <a:ea typeface="Times New Roman"/>
                <a:cs typeface="Calibri"/>
              </a:rPr>
              <a:t>8) A resident’s exercise of the right to refuse transfer does not affect the resident’s eligibility or entitlement to Medicare or Medicaid benefits</a:t>
            </a:r>
            <a:endParaRPr lang="en-US" sz="2800" dirty="0">
              <a:ea typeface="Calibri"/>
              <a:cs typeface="Times New Roman"/>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3800" y="4038600"/>
            <a:ext cx="2062555" cy="1371600"/>
          </a:xfrm>
          <a:prstGeom prst="rect">
            <a:avLst/>
          </a:prstGeom>
        </p:spPr>
      </p:pic>
    </p:spTree>
    <p:extLst>
      <p:ext uri="{BB962C8B-B14F-4D97-AF65-F5344CB8AC3E}">
        <p14:creationId xmlns:p14="http://schemas.microsoft.com/office/powerpoint/2010/main" val="2850333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Considerations for Room and Roommate Changes</a:t>
            </a:r>
            <a:endParaRPr lang="en-US" dirty="0"/>
          </a:p>
        </p:txBody>
      </p:sp>
      <p:sp>
        <p:nvSpPr>
          <p:cNvPr id="3" name="Content Placeholder 2"/>
          <p:cNvSpPr>
            <a:spLocks noGrp="1"/>
          </p:cNvSpPr>
          <p:nvPr>
            <p:ph idx="1"/>
          </p:nvPr>
        </p:nvSpPr>
        <p:spPr>
          <a:xfrm>
            <a:off x="2743200" y="1752600"/>
            <a:ext cx="5943600" cy="4525963"/>
          </a:xfrm>
        </p:spPr>
        <p:txBody>
          <a:bodyPr>
            <a:normAutofit/>
          </a:bodyPr>
          <a:lstStyle/>
          <a:p>
            <a:r>
              <a:rPr lang="en-US" dirty="0" smtClean="0">
                <a:solidFill>
                  <a:srgbClr val="000000"/>
                </a:solidFill>
              </a:rPr>
              <a:t>Assess need</a:t>
            </a:r>
          </a:p>
          <a:p>
            <a:r>
              <a:rPr lang="en-US" dirty="0" smtClean="0">
                <a:solidFill>
                  <a:srgbClr val="000000"/>
                </a:solidFill>
              </a:rPr>
              <a:t>Observe </a:t>
            </a:r>
            <a:r>
              <a:rPr lang="en-US" dirty="0">
                <a:solidFill>
                  <a:srgbClr val="000000"/>
                </a:solidFill>
              </a:rPr>
              <a:t>the placement of residents in rooms in the facility. </a:t>
            </a:r>
            <a:endParaRPr lang="en-US" dirty="0" smtClean="0">
              <a:solidFill>
                <a:srgbClr val="000000"/>
              </a:solidFill>
            </a:endParaRPr>
          </a:p>
          <a:p>
            <a:r>
              <a:rPr lang="en-US" dirty="0" smtClean="0">
                <a:solidFill>
                  <a:srgbClr val="000000"/>
                </a:solidFill>
              </a:rPr>
              <a:t>Patterns of Placing residents in one location</a:t>
            </a:r>
          </a:p>
          <a:p>
            <a:r>
              <a:rPr lang="en-US" dirty="0" smtClean="0">
                <a:solidFill>
                  <a:srgbClr val="000000"/>
                </a:solidFill>
              </a:rPr>
              <a:t>Surveyor observations</a:t>
            </a:r>
          </a:p>
          <a:p>
            <a:r>
              <a:rPr lang="en-US" dirty="0" smtClean="0">
                <a:solidFill>
                  <a:srgbClr val="000000"/>
                </a:solidFill>
              </a:rPr>
              <a:t>Discuss our process</a:t>
            </a: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263616" y="2286000"/>
            <a:ext cx="2479584" cy="3220239"/>
          </a:xfrm>
          <a:prstGeom prst="rect">
            <a:avLst/>
          </a:prstGeom>
        </p:spPr>
      </p:pic>
    </p:spTree>
    <p:extLst>
      <p:ext uri="{BB962C8B-B14F-4D97-AF65-F5344CB8AC3E}">
        <p14:creationId xmlns:p14="http://schemas.microsoft.com/office/powerpoint/2010/main" val="45364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Considerations for Room an Roommate Changes</a:t>
            </a:r>
            <a:endParaRPr lang="en-US" dirty="0"/>
          </a:p>
        </p:txBody>
      </p:sp>
      <p:sp>
        <p:nvSpPr>
          <p:cNvPr id="3" name="Content Placeholder 2"/>
          <p:cNvSpPr>
            <a:spLocks noGrp="1"/>
          </p:cNvSpPr>
          <p:nvPr>
            <p:ph idx="1"/>
          </p:nvPr>
        </p:nvSpPr>
        <p:spPr>
          <a:xfrm>
            <a:off x="228600" y="1676400"/>
            <a:ext cx="4572000" cy="4525963"/>
          </a:xfrm>
        </p:spPr>
        <p:txBody>
          <a:bodyPr>
            <a:normAutofit fontScale="92500" lnSpcReduction="20000"/>
          </a:bodyPr>
          <a:lstStyle/>
          <a:p>
            <a:r>
              <a:rPr lang="en-US" dirty="0"/>
              <a:t>Necessary to promote the resident’s well-being</a:t>
            </a:r>
            <a:endParaRPr lang="en-US" sz="2000" dirty="0"/>
          </a:p>
          <a:p>
            <a:r>
              <a:rPr lang="en-US" dirty="0"/>
              <a:t>Roommate incompatibility</a:t>
            </a:r>
            <a:endParaRPr lang="en-US" sz="2000" dirty="0"/>
          </a:p>
          <a:p>
            <a:r>
              <a:rPr lang="en-US" dirty="0"/>
              <a:t>Temporary need due to repairs or renovations</a:t>
            </a:r>
            <a:endParaRPr lang="en-US" sz="2000" dirty="0"/>
          </a:p>
          <a:p>
            <a:r>
              <a:rPr lang="en-US" dirty="0"/>
              <a:t>Clinically assessed need </a:t>
            </a:r>
            <a:endParaRPr lang="en-US" sz="2000" dirty="0"/>
          </a:p>
          <a:p>
            <a:r>
              <a:rPr lang="en-US" dirty="0"/>
              <a:t>Potential admission to permit the admission of a resident of the opposite </a:t>
            </a:r>
            <a:r>
              <a:rPr lang="en-US" dirty="0" smtClean="0"/>
              <a:t>sex</a:t>
            </a:r>
            <a:endParaRPr lang="en-US" sz="20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07464" y="3048000"/>
            <a:ext cx="3048856" cy="2033587"/>
          </a:xfrm>
          <a:prstGeom prst="rect">
            <a:avLst/>
          </a:prstGeom>
        </p:spPr>
      </p:pic>
    </p:spTree>
    <p:extLst>
      <p:ext uri="{BB962C8B-B14F-4D97-AF65-F5344CB8AC3E}">
        <p14:creationId xmlns:p14="http://schemas.microsoft.com/office/powerpoint/2010/main" val="794685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Considerations for Room an Roommate Changes</a:t>
            </a:r>
            <a:endParaRPr lang="en-US" dirty="0"/>
          </a:p>
        </p:txBody>
      </p:sp>
      <p:sp>
        <p:nvSpPr>
          <p:cNvPr id="3" name="Content Placeholder 2"/>
          <p:cNvSpPr>
            <a:spLocks noGrp="1"/>
          </p:cNvSpPr>
          <p:nvPr>
            <p:ph idx="1"/>
          </p:nvPr>
        </p:nvSpPr>
        <p:spPr>
          <a:xfrm>
            <a:off x="304800" y="1828800"/>
            <a:ext cx="5257800" cy="4525963"/>
          </a:xfrm>
        </p:spPr>
        <p:txBody>
          <a:bodyPr>
            <a:normAutofit fontScale="85000" lnSpcReduction="10000"/>
          </a:bodyPr>
          <a:lstStyle/>
          <a:p>
            <a:r>
              <a:rPr lang="en-US" dirty="0" smtClean="0"/>
              <a:t>The </a:t>
            </a:r>
            <a:r>
              <a:rPr lang="en-US" dirty="0"/>
              <a:t>resident no longer requires the specialized services or programming in the focus area of the facility in which the resident is located and the transfer would improve the resident’s well-being</a:t>
            </a:r>
            <a:endParaRPr lang="en-US" sz="2000" dirty="0"/>
          </a:p>
          <a:p>
            <a:r>
              <a:rPr lang="en-US" dirty="0"/>
              <a:t>Temporary transfer is necessary because of an emergency</a:t>
            </a:r>
            <a:endParaRPr lang="en-US" sz="2000" dirty="0"/>
          </a:p>
          <a:p>
            <a:r>
              <a:rPr lang="en-US" dirty="0"/>
              <a:t>Resident or resident representative request a transfer</a:t>
            </a:r>
            <a:endParaRPr lang="en-US" sz="20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0800" y="3276600"/>
            <a:ext cx="2518102" cy="1679574"/>
          </a:xfrm>
          <a:prstGeom prst="rect">
            <a:avLst/>
          </a:prstGeom>
        </p:spPr>
      </p:pic>
    </p:spTree>
    <p:extLst>
      <p:ext uri="{BB962C8B-B14F-4D97-AF65-F5344CB8AC3E}">
        <p14:creationId xmlns:p14="http://schemas.microsoft.com/office/powerpoint/2010/main" val="280553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Inform – Relocation Stress </a:t>
            </a:r>
            <a:endParaRPr lang="en-US" dirty="0"/>
          </a:p>
        </p:txBody>
      </p:sp>
      <p:sp>
        <p:nvSpPr>
          <p:cNvPr id="3" name="Content Placeholder 2"/>
          <p:cNvSpPr>
            <a:spLocks noGrp="1"/>
          </p:cNvSpPr>
          <p:nvPr>
            <p:ph idx="1"/>
          </p:nvPr>
        </p:nvSpPr>
        <p:spPr>
          <a:xfrm>
            <a:off x="457200" y="1600200"/>
            <a:ext cx="5715000" cy="4525963"/>
          </a:xfrm>
        </p:spPr>
        <p:txBody>
          <a:bodyPr>
            <a:normAutofit/>
          </a:bodyPr>
          <a:lstStyle/>
          <a:p>
            <a:r>
              <a:rPr lang="en-US" dirty="0" smtClean="0">
                <a:solidFill>
                  <a:srgbClr val="000000"/>
                </a:solidFill>
              </a:rPr>
              <a:t>Assess need for change</a:t>
            </a:r>
          </a:p>
          <a:p>
            <a:r>
              <a:rPr lang="en-US" dirty="0" smtClean="0">
                <a:solidFill>
                  <a:srgbClr val="000000"/>
                </a:solidFill>
              </a:rPr>
              <a:t>Assess potential outcomes</a:t>
            </a:r>
          </a:p>
          <a:p>
            <a:pPr lvl="1"/>
            <a:r>
              <a:rPr lang="en-US" dirty="0" smtClean="0">
                <a:solidFill>
                  <a:srgbClr val="000000"/>
                </a:solidFill>
              </a:rPr>
              <a:t>Clinical</a:t>
            </a:r>
          </a:p>
          <a:p>
            <a:pPr lvl="1"/>
            <a:r>
              <a:rPr lang="en-US" dirty="0" smtClean="0">
                <a:solidFill>
                  <a:srgbClr val="000000"/>
                </a:solidFill>
              </a:rPr>
              <a:t>Psycho social</a:t>
            </a:r>
          </a:p>
          <a:p>
            <a:r>
              <a:rPr lang="en-US" dirty="0" smtClean="0">
                <a:solidFill>
                  <a:srgbClr val="000000"/>
                </a:solidFill>
              </a:rPr>
              <a:t>Interventions</a:t>
            </a:r>
          </a:p>
          <a:p>
            <a:r>
              <a:rPr lang="en-US" dirty="0" smtClean="0">
                <a:solidFill>
                  <a:srgbClr val="000000"/>
                </a:solidFill>
              </a:rPr>
              <a:t>Meet</a:t>
            </a:r>
          </a:p>
          <a:p>
            <a:r>
              <a:rPr lang="en-US" dirty="0" smtClean="0">
                <a:solidFill>
                  <a:srgbClr val="000000"/>
                </a:solidFill>
              </a:rPr>
              <a:t>Document</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2667000"/>
            <a:ext cx="2971800" cy="1982191"/>
          </a:xfrm>
          <a:prstGeom prst="rect">
            <a:avLst/>
          </a:prstGeom>
        </p:spPr>
      </p:pic>
    </p:spTree>
    <p:extLst>
      <p:ext uri="{BB962C8B-B14F-4D97-AF65-F5344CB8AC3E}">
        <p14:creationId xmlns:p14="http://schemas.microsoft.com/office/powerpoint/2010/main" val="3974821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Inform - Notice</a:t>
            </a:r>
            <a:endParaRPr lang="en-US" dirty="0"/>
          </a:p>
        </p:txBody>
      </p:sp>
      <p:sp>
        <p:nvSpPr>
          <p:cNvPr id="3" name="Content Placeholder 2"/>
          <p:cNvSpPr>
            <a:spLocks noGrp="1"/>
          </p:cNvSpPr>
          <p:nvPr>
            <p:ph idx="1"/>
          </p:nvPr>
        </p:nvSpPr>
        <p:spPr>
          <a:xfrm>
            <a:off x="457200" y="1600200"/>
            <a:ext cx="5715000" cy="4525963"/>
          </a:xfrm>
        </p:spPr>
        <p:txBody>
          <a:bodyPr>
            <a:normAutofit/>
          </a:bodyPr>
          <a:lstStyle/>
          <a:p>
            <a:r>
              <a:rPr lang="en-US" dirty="0" smtClean="0">
                <a:solidFill>
                  <a:srgbClr val="000000"/>
                </a:solidFill>
              </a:rPr>
              <a:t>Communication</a:t>
            </a:r>
          </a:p>
          <a:p>
            <a:pPr lvl="1"/>
            <a:r>
              <a:rPr lang="en-US" dirty="0" smtClean="0">
                <a:solidFill>
                  <a:srgbClr val="000000"/>
                </a:solidFill>
              </a:rPr>
              <a:t>Resident</a:t>
            </a:r>
          </a:p>
          <a:p>
            <a:pPr lvl="1"/>
            <a:r>
              <a:rPr lang="en-US" dirty="0" smtClean="0">
                <a:solidFill>
                  <a:srgbClr val="000000"/>
                </a:solidFill>
              </a:rPr>
              <a:t>Resident Representative</a:t>
            </a:r>
          </a:p>
          <a:p>
            <a:r>
              <a:rPr lang="en-US" dirty="0" smtClean="0">
                <a:solidFill>
                  <a:srgbClr val="000000"/>
                </a:solidFill>
              </a:rPr>
              <a:t>Room Change approved</a:t>
            </a:r>
          </a:p>
          <a:p>
            <a:r>
              <a:rPr lang="en-US" dirty="0" smtClean="0">
                <a:solidFill>
                  <a:srgbClr val="000000"/>
                </a:solidFill>
              </a:rPr>
              <a:t>Notice to be given - promptly</a:t>
            </a:r>
          </a:p>
          <a:p>
            <a:pPr lvl="1"/>
            <a:r>
              <a:rPr lang="en-US" dirty="0" smtClean="0">
                <a:solidFill>
                  <a:srgbClr val="000000"/>
                </a:solidFill>
              </a:rPr>
              <a:t>Discuss facility process</a:t>
            </a:r>
          </a:p>
          <a:p>
            <a:r>
              <a:rPr lang="en-US" dirty="0" smtClean="0">
                <a:solidFill>
                  <a:srgbClr val="000000"/>
                </a:solidFill>
              </a:rPr>
              <a:t>Document</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3600" y="2667000"/>
            <a:ext cx="2971800" cy="1982191"/>
          </a:xfrm>
          <a:prstGeom prst="rect">
            <a:avLst/>
          </a:prstGeom>
        </p:spPr>
      </p:pic>
    </p:spTree>
    <p:extLst>
      <p:ext uri="{BB962C8B-B14F-4D97-AF65-F5344CB8AC3E}">
        <p14:creationId xmlns:p14="http://schemas.microsoft.com/office/powerpoint/2010/main" val="1405114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Considerations for Room and Roommate Changes</a:t>
            </a:r>
            <a:endParaRPr lang="en-US" dirty="0"/>
          </a:p>
        </p:txBody>
      </p:sp>
      <p:sp>
        <p:nvSpPr>
          <p:cNvPr id="3" name="Content Placeholder 2"/>
          <p:cNvSpPr>
            <a:spLocks noGrp="1"/>
          </p:cNvSpPr>
          <p:nvPr>
            <p:ph idx="1"/>
          </p:nvPr>
        </p:nvSpPr>
        <p:spPr>
          <a:xfrm>
            <a:off x="304800" y="1524000"/>
            <a:ext cx="8454189" cy="4525963"/>
          </a:xfrm>
        </p:spPr>
        <p:txBody>
          <a:bodyPr>
            <a:noAutofit/>
          </a:bodyPr>
          <a:lstStyle/>
          <a:p>
            <a:pPr marL="0" indent="0">
              <a:buNone/>
            </a:pPr>
            <a:r>
              <a:rPr lang="en-US" sz="2800" dirty="0" smtClean="0"/>
              <a:t>F 247 Respect and Dignity</a:t>
            </a:r>
          </a:p>
          <a:p>
            <a:r>
              <a:rPr lang="en-US" sz="2800" dirty="0" smtClean="0"/>
              <a:t>The </a:t>
            </a:r>
            <a:r>
              <a:rPr lang="en-US" sz="2800" dirty="0"/>
              <a:t>facility should be sensitive to the trauma a move or change of roommate causes some residents, and should attempt to be as accommodating as possible. </a:t>
            </a:r>
            <a:endParaRPr lang="en-US" sz="2800" dirty="0" smtClean="0"/>
          </a:p>
          <a:p>
            <a:pPr lvl="1"/>
            <a:r>
              <a:rPr lang="en-US" sz="2400" dirty="0" smtClean="0"/>
              <a:t>This </a:t>
            </a:r>
            <a:r>
              <a:rPr lang="en-US" sz="2400" dirty="0"/>
              <a:t>includes learning the resident’s preferences and taking them into account when discussing changes of rooms or roommates and the timing of such </a:t>
            </a:r>
            <a:r>
              <a:rPr lang="en-US" sz="2400" dirty="0" smtClean="0"/>
              <a:t>changes.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19500" y="4859338"/>
            <a:ext cx="1905000" cy="1266825"/>
          </a:xfrm>
          <a:prstGeom prst="rect">
            <a:avLst/>
          </a:prstGeom>
        </p:spPr>
      </p:pic>
    </p:spTree>
    <p:extLst>
      <p:ext uri="{BB962C8B-B14F-4D97-AF65-F5344CB8AC3E}">
        <p14:creationId xmlns:p14="http://schemas.microsoft.com/office/powerpoint/2010/main" val="2083939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Considerations for Room and Roommate Changes</a:t>
            </a:r>
            <a:endParaRPr lang="en-US" dirty="0"/>
          </a:p>
        </p:txBody>
      </p:sp>
      <p:sp>
        <p:nvSpPr>
          <p:cNvPr id="3" name="Content Placeholder 2"/>
          <p:cNvSpPr>
            <a:spLocks noGrp="1"/>
          </p:cNvSpPr>
          <p:nvPr>
            <p:ph idx="1"/>
          </p:nvPr>
        </p:nvSpPr>
        <p:spPr>
          <a:xfrm>
            <a:off x="304800" y="1524000"/>
            <a:ext cx="5105400" cy="4525963"/>
          </a:xfrm>
        </p:spPr>
        <p:txBody>
          <a:bodyPr>
            <a:noAutofit/>
          </a:bodyPr>
          <a:lstStyle/>
          <a:p>
            <a:pPr marL="0" indent="0">
              <a:buNone/>
            </a:pPr>
            <a:r>
              <a:rPr lang="en-US" sz="2800" dirty="0" smtClean="0"/>
              <a:t>F 247 Respect and Dignity</a:t>
            </a:r>
          </a:p>
          <a:p>
            <a:r>
              <a:rPr lang="en-US" sz="2800" dirty="0" smtClean="0"/>
              <a:t>For </a:t>
            </a:r>
            <a:r>
              <a:rPr lang="en-US" sz="2800" dirty="0"/>
              <a:t>a resident who is receiving a new roommate, a staff member should give the resident as much notice and information about the new person as possible, while maintaining confidentiality regarding medical information. </a:t>
            </a:r>
            <a:endParaRPr lang="en-US" sz="2800" dirty="0" smtClean="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3048000"/>
            <a:ext cx="1905000" cy="1266825"/>
          </a:xfrm>
          <a:prstGeom prst="rect">
            <a:avLst/>
          </a:prstGeom>
        </p:spPr>
      </p:pic>
    </p:spTree>
    <p:extLst>
      <p:ext uri="{BB962C8B-B14F-4D97-AF65-F5344CB8AC3E}">
        <p14:creationId xmlns:p14="http://schemas.microsoft.com/office/powerpoint/2010/main" val="745346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prstClr val="black"/>
                </a:solidFill>
              </a:rPr>
              <a:t>Considerations for Room and Roommate Changes</a:t>
            </a:r>
            <a:endParaRPr lang="en-US" dirty="0"/>
          </a:p>
        </p:txBody>
      </p:sp>
      <p:sp>
        <p:nvSpPr>
          <p:cNvPr id="3" name="Content Placeholder 2"/>
          <p:cNvSpPr>
            <a:spLocks noGrp="1"/>
          </p:cNvSpPr>
          <p:nvPr>
            <p:ph idx="1"/>
          </p:nvPr>
        </p:nvSpPr>
        <p:spPr>
          <a:xfrm>
            <a:off x="457200" y="1600200"/>
            <a:ext cx="6400800" cy="4525963"/>
          </a:xfrm>
        </p:spPr>
        <p:txBody>
          <a:bodyPr>
            <a:normAutofit lnSpcReduction="10000"/>
          </a:bodyPr>
          <a:lstStyle/>
          <a:p>
            <a:pPr marL="0" indent="0">
              <a:buNone/>
            </a:pPr>
            <a:r>
              <a:rPr lang="en-US" sz="2800" dirty="0" smtClean="0"/>
              <a:t>F 247 Respect and Dignity</a:t>
            </a:r>
          </a:p>
          <a:p>
            <a:r>
              <a:rPr lang="en-US" sz="2800" dirty="0" smtClean="0"/>
              <a:t>The </a:t>
            </a:r>
            <a:r>
              <a:rPr lang="en-US" sz="2800" dirty="0"/>
              <a:t>facility should support a resident whose roommate has passed away by providing a little time to adjust (a couple days if possible) before moving another person into the room, depending on the resident’s level of connection to the previous roommate. </a:t>
            </a:r>
          </a:p>
          <a:p>
            <a:pPr lvl="1"/>
            <a:r>
              <a:rPr lang="en-US" sz="2400" dirty="0"/>
              <a:t>The facility should provide necessary social services for a resident who is grieving over the death of a roommate.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4200" y="2057400"/>
            <a:ext cx="2033016" cy="3048000"/>
          </a:xfrm>
          <a:prstGeom prst="rect">
            <a:avLst/>
          </a:prstGeom>
        </p:spPr>
      </p:pic>
    </p:spTree>
    <p:extLst>
      <p:ext uri="{BB962C8B-B14F-4D97-AF65-F5344CB8AC3E}">
        <p14:creationId xmlns:p14="http://schemas.microsoft.com/office/powerpoint/2010/main" val="2128315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Considerations for Room and Roommate Changes</a:t>
            </a:r>
            <a:endParaRPr lang="en-US" dirty="0"/>
          </a:p>
        </p:txBody>
      </p:sp>
      <p:sp>
        <p:nvSpPr>
          <p:cNvPr id="3" name="Content Placeholder 2"/>
          <p:cNvSpPr>
            <a:spLocks noGrp="1"/>
          </p:cNvSpPr>
          <p:nvPr>
            <p:ph idx="1"/>
          </p:nvPr>
        </p:nvSpPr>
        <p:spPr>
          <a:xfrm>
            <a:off x="457200" y="1600200"/>
            <a:ext cx="8534400" cy="4525963"/>
          </a:xfrm>
        </p:spPr>
        <p:txBody>
          <a:bodyPr>
            <a:normAutofit/>
          </a:bodyPr>
          <a:lstStyle/>
          <a:p>
            <a:pPr marL="0" indent="0">
              <a:buNone/>
            </a:pPr>
            <a:r>
              <a:rPr lang="en-US" dirty="0" smtClean="0"/>
              <a:t>F 247 Respect and Dignity</a:t>
            </a:r>
          </a:p>
          <a:p>
            <a:r>
              <a:rPr lang="en-US" dirty="0" smtClean="0"/>
              <a:t>For </a:t>
            </a:r>
            <a:r>
              <a:rPr lang="en-US" dirty="0"/>
              <a:t>a resident who is being moved at the facility’s request, a staff member should explain to the resident the reason for the move and support the resident by providing the opportunity to see the new location and meet the new roommate, and to ask questions about the </a:t>
            </a:r>
            <a:r>
              <a:rPr lang="en-US" dirty="0" smtClean="0"/>
              <a:t>move.</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19500" y="5410200"/>
            <a:ext cx="1905000" cy="1266825"/>
          </a:xfrm>
          <a:prstGeom prst="rect">
            <a:avLst/>
          </a:prstGeom>
        </p:spPr>
      </p:pic>
    </p:spTree>
    <p:extLst>
      <p:ext uri="{BB962C8B-B14F-4D97-AF65-F5344CB8AC3E}">
        <p14:creationId xmlns:p14="http://schemas.microsoft.com/office/powerpoint/2010/main" val="2444389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Participants will:</a:t>
            </a:r>
          </a:p>
          <a:p>
            <a:pPr lvl="0"/>
            <a:r>
              <a:rPr lang="en-US" dirty="0"/>
              <a:t>Understand the </a:t>
            </a:r>
            <a:r>
              <a:rPr lang="en-US" dirty="0" smtClean="0"/>
              <a:t>regulations </a:t>
            </a:r>
            <a:r>
              <a:rPr lang="en-US" dirty="0"/>
              <a:t>that guide our practices regarding </a:t>
            </a:r>
            <a:r>
              <a:rPr lang="en-US" dirty="0" smtClean="0"/>
              <a:t>resident room changes</a:t>
            </a:r>
            <a:endParaRPr lang="en-US" dirty="0"/>
          </a:p>
          <a:p>
            <a:pPr lvl="0"/>
            <a:r>
              <a:rPr lang="en-US" dirty="0" smtClean="0"/>
              <a:t>Understand room and roommate change notice responsibilities of the facility. </a:t>
            </a:r>
            <a:endParaRPr lang="en-US" dirty="0"/>
          </a:p>
          <a:p>
            <a:pPr lvl="0"/>
            <a:r>
              <a:rPr lang="en-US" dirty="0" smtClean="0"/>
              <a:t>Understand </a:t>
            </a:r>
            <a:r>
              <a:rPr lang="en-US" dirty="0"/>
              <a:t>facility </a:t>
            </a:r>
            <a:r>
              <a:rPr lang="en-US" dirty="0" smtClean="0"/>
              <a:t>requirements for promoting resident’s rights and assisting with a safe and comfortable room or roommate change.</a:t>
            </a:r>
            <a:endParaRPr lang="en-US" dirty="0"/>
          </a:p>
          <a:p>
            <a:endParaRPr lang="en-US" dirty="0"/>
          </a:p>
        </p:txBody>
      </p:sp>
    </p:spTree>
    <p:extLst>
      <p:ext uri="{BB962C8B-B14F-4D97-AF65-F5344CB8AC3E}">
        <p14:creationId xmlns:p14="http://schemas.microsoft.com/office/powerpoint/2010/main" val="666027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Potential Areas for </a:t>
            </a:r>
            <a:br>
              <a:rPr lang="en-US" dirty="0" smtClean="0"/>
            </a:br>
            <a:r>
              <a:rPr lang="en-US" dirty="0" smtClean="0"/>
              <a:t>Consideration or Limitations</a:t>
            </a:r>
            <a:endParaRPr lang="en-US" dirty="0"/>
          </a:p>
        </p:txBody>
      </p:sp>
      <p:sp>
        <p:nvSpPr>
          <p:cNvPr id="3" name="Content Placeholder 2"/>
          <p:cNvSpPr>
            <a:spLocks noGrp="1"/>
          </p:cNvSpPr>
          <p:nvPr>
            <p:ph idx="1"/>
          </p:nvPr>
        </p:nvSpPr>
        <p:spPr>
          <a:xfrm>
            <a:off x="457200" y="1600200"/>
            <a:ext cx="6400800" cy="4525963"/>
          </a:xfrm>
        </p:spPr>
        <p:txBody>
          <a:bodyPr>
            <a:normAutofit fontScale="92500" lnSpcReduction="10000"/>
          </a:bodyPr>
          <a:lstStyle/>
          <a:p>
            <a:r>
              <a:rPr lang="en-US" dirty="0" smtClean="0"/>
              <a:t>Room or roommate changes can represent a significant change for some residents.</a:t>
            </a:r>
          </a:p>
          <a:p>
            <a:r>
              <a:rPr lang="en-US" dirty="0" smtClean="0"/>
              <a:t>Residents with receptive or cognitive impairments may be a higher risk for negative effects of changes in their environment. </a:t>
            </a:r>
          </a:p>
          <a:p>
            <a:r>
              <a:rPr lang="en-US" dirty="0" smtClean="0"/>
              <a:t>Monitor residents closely who have limited ability to communicate their needs.</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0" y="3048000"/>
            <a:ext cx="1992007" cy="1350581"/>
          </a:xfrm>
          <a:prstGeom prst="rect">
            <a:avLst/>
          </a:prstGeom>
        </p:spPr>
      </p:pic>
    </p:spTree>
    <p:extLst>
      <p:ext uri="{BB962C8B-B14F-4D97-AF65-F5344CB8AC3E}">
        <p14:creationId xmlns:p14="http://schemas.microsoft.com/office/powerpoint/2010/main" val="5300686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a:t>
            </a:r>
            <a:endParaRPr lang="en-US" dirty="0"/>
          </a:p>
        </p:txBody>
      </p:sp>
      <p:sp>
        <p:nvSpPr>
          <p:cNvPr id="8" name="Content Placeholder 7"/>
          <p:cNvSpPr>
            <a:spLocks noGrp="1"/>
          </p:cNvSpPr>
          <p:nvPr>
            <p:ph sz="half" idx="1"/>
          </p:nvPr>
        </p:nvSpPr>
        <p:spPr/>
        <p:txBody>
          <a:bodyPr>
            <a:normAutofit fontScale="92500" lnSpcReduction="20000"/>
          </a:bodyPr>
          <a:lstStyle/>
          <a:p>
            <a:r>
              <a:rPr lang="en-US" dirty="0" smtClean="0"/>
              <a:t>Review and revise the facility’s policy for room and roommate changes.</a:t>
            </a:r>
          </a:p>
          <a:p>
            <a:r>
              <a:rPr lang="en-US" dirty="0" smtClean="0"/>
              <a:t>Review and revise the Room Change Notice form or documentation template</a:t>
            </a:r>
          </a:p>
          <a:p>
            <a:r>
              <a:rPr lang="en-US" dirty="0" smtClean="0"/>
              <a:t>Implement a monitoring system to assure that notices are given promptly as soon as the need for the change is known</a:t>
            </a:r>
          </a:p>
        </p:txBody>
      </p:sp>
      <p:sp>
        <p:nvSpPr>
          <p:cNvPr id="9" name="Content Placeholder 8"/>
          <p:cNvSpPr>
            <a:spLocks noGrp="1"/>
          </p:cNvSpPr>
          <p:nvPr>
            <p:ph sz="half" idx="2"/>
          </p:nvPr>
        </p:nvSpPr>
        <p:spPr/>
        <p:txBody>
          <a:bodyPr>
            <a:normAutofit fontScale="92500" lnSpcReduction="20000"/>
          </a:bodyPr>
          <a:lstStyle/>
          <a:p>
            <a:r>
              <a:rPr lang="en-US" dirty="0"/>
              <a:t>Educate </a:t>
            </a:r>
            <a:r>
              <a:rPr lang="en-US" dirty="0" smtClean="0"/>
              <a:t>relevant staff </a:t>
            </a:r>
            <a:r>
              <a:rPr lang="en-US" dirty="0"/>
              <a:t>about </a:t>
            </a:r>
            <a:r>
              <a:rPr lang="en-US" dirty="0" smtClean="0"/>
              <a:t>the requirements and revisions to the policy</a:t>
            </a:r>
            <a:endParaRPr lang="en-US" dirty="0"/>
          </a:p>
          <a:p>
            <a:r>
              <a:rPr lang="en-US" dirty="0" smtClean="0"/>
              <a:t>Integrate a monitoring system for residents who move or get a new roommate to ensure that they are adjusting as well as they can to the change and their care plans are revised to meet their needs.</a:t>
            </a:r>
          </a:p>
          <a:p>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0283" y="5334000"/>
            <a:ext cx="1328917" cy="1285875"/>
          </a:xfrm>
          <a:prstGeom prst="rect">
            <a:avLst/>
          </a:prstGeom>
        </p:spPr>
      </p:pic>
    </p:spTree>
    <p:extLst>
      <p:ext uri="{BB962C8B-B14F-4D97-AF65-F5344CB8AC3E}">
        <p14:creationId xmlns:p14="http://schemas.microsoft.com/office/powerpoint/2010/main" val="16760445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a:t>
            </a:r>
            <a:endParaRPr lang="en-US" dirty="0"/>
          </a:p>
        </p:txBody>
      </p:sp>
      <p:sp>
        <p:nvSpPr>
          <p:cNvPr id="8" name="Content Placeholder 7"/>
          <p:cNvSpPr>
            <a:spLocks noGrp="1"/>
          </p:cNvSpPr>
          <p:nvPr>
            <p:ph sz="half" idx="1"/>
          </p:nvPr>
        </p:nvSpPr>
        <p:spPr>
          <a:xfrm>
            <a:off x="4876800" y="1600199"/>
            <a:ext cx="4038600" cy="4525963"/>
          </a:xfrm>
        </p:spPr>
        <p:txBody>
          <a:bodyPr>
            <a:normAutofit lnSpcReduction="10000"/>
          </a:bodyPr>
          <a:lstStyle/>
          <a:p>
            <a:r>
              <a:rPr lang="en-US" dirty="0" smtClean="0"/>
              <a:t>Offer support to the residents and their representatives as is practicable – tour the new room, meet their new roommate in advance of the move.</a:t>
            </a:r>
          </a:p>
          <a:p>
            <a:endParaRPr lang="en-US" dirty="0" smtClean="0"/>
          </a:p>
        </p:txBody>
      </p:sp>
      <p:sp>
        <p:nvSpPr>
          <p:cNvPr id="9" name="Content Placeholder 8"/>
          <p:cNvSpPr>
            <a:spLocks noGrp="1"/>
          </p:cNvSpPr>
          <p:nvPr>
            <p:ph sz="half" idx="2"/>
          </p:nvPr>
        </p:nvSpPr>
        <p:spPr>
          <a:xfrm>
            <a:off x="304800" y="1600199"/>
            <a:ext cx="4038600" cy="4525963"/>
          </a:xfrm>
        </p:spPr>
        <p:txBody>
          <a:bodyPr>
            <a:normAutofit lnSpcReduction="10000"/>
          </a:bodyPr>
          <a:lstStyle/>
          <a:p>
            <a:r>
              <a:rPr lang="en-US" dirty="0" smtClean="0"/>
              <a:t>Communicate the residents’ needs and preferences to staff who will now be caring for the resident.</a:t>
            </a:r>
          </a:p>
          <a:p>
            <a:r>
              <a:rPr lang="en-US" dirty="0" smtClean="0"/>
              <a:t>Assist the resident to get settled in a new room.</a:t>
            </a:r>
          </a:p>
          <a:p>
            <a:r>
              <a:rPr lang="en-US" dirty="0" smtClean="0"/>
              <a:t>Monitor, Monitor and Monitor! </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05400" y="4495800"/>
            <a:ext cx="1958922" cy="1895475"/>
          </a:xfrm>
          <a:prstGeom prst="rect">
            <a:avLst/>
          </a:prstGeom>
        </p:spPr>
      </p:pic>
    </p:spTree>
    <p:extLst>
      <p:ext uri="{BB962C8B-B14F-4D97-AF65-F5344CB8AC3E}">
        <p14:creationId xmlns:p14="http://schemas.microsoft.com/office/powerpoint/2010/main" val="196015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5" y="160337"/>
            <a:ext cx="8229600" cy="1143000"/>
          </a:xfrm>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dirty="0"/>
              <a:t>Understand</a:t>
            </a:r>
          </a:p>
          <a:p>
            <a:r>
              <a:rPr lang="en-US" dirty="0"/>
              <a:t>Inform </a:t>
            </a:r>
          </a:p>
          <a:p>
            <a:r>
              <a:rPr lang="en-US" dirty="0"/>
              <a:t>Limitations</a:t>
            </a:r>
          </a:p>
          <a:p>
            <a:r>
              <a:rPr lang="en-US" dirty="0"/>
              <a:t>Monitor</a:t>
            </a:r>
          </a:p>
          <a:p>
            <a:endParaRPr lang="en-US" dirty="0"/>
          </a:p>
        </p:txBody>
      </p:sp>
      <p:graphicFrame>
        <p:nvGraphicFramePr>
          <p:cNvPr id="4" name="Diagram 3"/>
          <p:cNvGraphicFramePr/>
          <p:nvPr>
            <p:extLst/>
          </p:nvPr>
        </p:nvGraphicFramePr>
        <p:xfrm>
          <a:off x="3581399" y="1303337"/>
          <a:ext cx="5085735" cy="456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81600" y="2466002"/>
            <a:ext cx="2048568" cy="2105025"/>
          </a:xfrm>
          <a:prstGeom prst="rect">
            <a:avLst/>
          </a:prstGeom>
        </p:spPr>
      </p:pic>
    </p:spTree>
    <p:extLst>
      <p:ext uri="{BB962C8B-B14F-4D97-AF65-F5344CB8AC3E}">
        <p14:creationId xmlns:p14="http://schemas.microsoft.com/office/powerpoint/2010/main" val="26683522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048692" y="2597569"/>
            <a:ext cx="3046615" cy="2531225"/>
          </a:xfrm>
        </p:spPr>
      </p:pic>
    </p:spTree>
    <p:extLst>
      <p:ext uri="{BB962C8B-B14F-4D97-AF65-F5344CB8AC3E}">
        <p14:creationId xmlns:p14="http://schemas.microsoft.com/office/powerpoint/2010/main" val="2135779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REFERENCES</a:t>
            </a:r>
          </a:p>
        </p:txBody>
      </p:sp>
      <p:sp>
        <p:nvSpPr>
          <p:cNvPr id="3" name="Content Placeholder 2"/>
          <p:cNvSpPr>
            <a:spLocks noGrp="1"/>
          </p:cNvSpPr>
          <p:nvPr>
            <p:ph idx="1"/>
          </p:nvPr>
        </p:nvSpPr>
        <p:spPr/>
        <p:txBody>
          <a:bodyPr>
            <a:normAutofit fontScale="55000" lnSpcReduction="20000"/>
          </a:bodyPr>
          <a:lstStyle/>
          <a:p>
            <a:pPr marL="0" indent="0" fontAlgn="base">
              <a:buNone/>
            </a:pPr>
            <a:r>
              <a:rPr lang="en-US" b="1" dirty="0"/>
              <a:t>References</a:t>
            </a:r>
            <a:r>
              <a:rPr lang="en-US" dirty="0"/>
              <a:t> </a:t>
            </a:r>
          </a:p>
          <a:p>
            <a:pPr marL="0" indent="0" fontAlgn="base">
              <a:buNone/>
            </a:pPr>
            <a:r>
              <a:rPr lang="en-US" dirty="0"/>
              <a:t> </a:t>
            </a:r>
          </a:p>
          <a:p>
            <a:pPr marL="0" indent="0" fontAlgn="base">
              <a:buNone/>
            </a:pPr>
            <a:r>
              <a:rPr lang="en-US" dirty="0"/>
              <a:t>Medicare and Medicaid Programs; Reform of Requirements for Long-Term Care Facilities 10/04/16: </a:t>
            </a:r>
          </a:p>
          <a:p>
            <a:pPr marL="0" lvl="0" indent="0" fontAlgn="base">
              <a:buNone/>
            </a:pPr>
            <a:r>
              <a:rPr lang="en-US" u="sng" dirty="0">
                <a:hlinkClick r:id="rId2"/>
              </a:rPr>
              <a:t>https://www.federalregister.gov/documents/2016/10/04/2016-23503/medicare-and-medicaid-programs-reform-of-requirements-for-long-term-care-facilities</a:t>
            </a:r>
            <a:r>
              <a:rPr lang="en-US" dirty="0"/>
              <a:t>  </a:t>
            </a:r>
          </a:p>
          <a:p>
            <a:pPr marL="0" indent="0" fontAlgn="base">
              <a:buNone/>
            </a:pPr>
            <a:r>
              <a:rPr lang="en-US" dirty="0"/>
              <a:t> </a:t>
            </a:r>
          </a:p>
          <a:p>
            <a:pPr marL="0" indent="0" fontAlgn="base">
              <a:buNone/>
            </a:pPr>
            <a:r>
              <a:rPr lang="en-US" dirty="0"/>
              <a:t>State Operations Manual Appendix PP – Guidance to Surveyors for Long-Term Care Facilities, 06/10/16: </a:t>
            </a:r>
          </a:p>
          <a:p>
            <a:pPr marL="0" lvl="0" indent="0" fontAlgn="base">
              <a:buNone/>
            </a:pPr>
            <a:r>
              <a:rPr lang="en-US" u="sng" dirty="0">
                <a:hlinkClick r:id="rId3"/>
              </a:rPr>
              <a:t>https://www.cms.gov/Regulations-and-Guidance/Guidance/Manuals/downloads/som107ap_pp_guidelines_ltcf.pdf</a:t>
            </a:r>
            <a:r>
              <a:rPr lang="en-US" dirty="0"/>
              <a:t>  </a:t>
            </a:r>
          </a:p>
          <a:p>
            <a:pPr marL="0" indent="0" fontAlgn="base">
              <a:buNone/>
            </a:pPr>
            <a:r>
              <a:rPr lang="en-US" dirty="0"/>
              <a:t> </a:t>
            </a:r>
          </a:p>
          <a:p>
            <a:pPr marL="0" indent="0" fontAlgn="base">
              <a:buNone/>
            </a:pPr>
            <a:r>
              <a:rPr lang="en-US" dirty="0"/>
              <a:t>CMS Memo Ref:  S&amp;C 17-07-NH:  Advance Copy – Revisions to State Operations Manual (SOM), Appendix PP- Revised Regulations and Tags, 11/09/16:   </a:t>
            </a:r>
          </a:p>
          <a:p>
            <a:pPr marL="0" lvl="0" indent="0" fontAlgn="base">
              <a:buNone/>
            </a:pPr>
            <a:r>
              <a:rPr lang="en-US" u="sng" dirty="0">
                <a:hlinkClick r:id="rId4"/>
              </a:rPr>
              <a:t>https://www.cms.gov/Medicare/Provider-Enrollment-and-Certification/SurveyCertificationGenInfo/Downloads/Survey-and-Cert-Letter-17-07.pdf</a:t>
            </a:r>
            <a:r>
              <a:rPr lang="en-US" dirty="0"/>
              <a:t>  </a:t>
            </a:r>
          </a:p>
          <a:p>
            <a:pPr marL="0" indent="0">
              <a:buNone/>
            </a:pPr>
            <a:endParaRPr lang="en-US" dirty="0"/>
          </a:p>
        </p:txBody>
      </p:sp>
    </p:spTree>
    <p:extLst>
      <p:ext uri="{BB962C8B-B14F-4D97-AF65-F5344CB8AC3E}">
        <p14:creationId xmlns:p14="http://schemas.microsoft.com/office/powerpoint/2010/main" val="2314439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84542"/>
            <a:ext cx="7886700" cy="4351338"/>
          </a:xfrm>
        </p:spPr>
        <p:txBody>
          <a:bodyPr/>
          <a:lstStyle/>
          <a:p>
            <a:pPr marL="0" indent="0" algn="ctr">
              <a:spcBef>
                <a:spcPts val="0"/>
              </a:spcBef>
              <a:buNone/>
            </a:pPr>
            <a:endParaRPr lang="en-US" sz="4400" b="1" cap="small" dirty="0">
              <a:ea typeface="Verdana" panose="020B0604030504040204" pitchFamily="34" charset="0"/>
              <a:cs typeface="Verdana" panose="020B0604030504040204" pitchFamily="34" charset="0"/>
            </a:endParaRPr>
          </a:p>
          <a:p>
            <a:pPr marL="0" indent="0" algn="ctr">
              <a:spcBef>
                <a:spcPts val="0"/>
              </a:spcBef>
              <a:buNone/>
            </a:pPr>
            <a:endParaRPr lang="en-US" sz="4400" b="1" cap="small" dirty="0">
              <a:ea typeface="Verdana" panose="020B0604030504040204" pitchFamily="34" charset="0"/>
              <a:cs typeface="Verdana" panose="020B0604030504040204" pitchFamily="34" charset="0"/>
            </a:endParaRPr>
          </a:p>
          <a:p>
            <a:pPr marL="0" indent="0" algn="ctr">
              <a:spcBef>
                <a:spcPts val="0"/>
              </a:spcBef>
              <a:buNone/>
            </a:pPr>
            <a:r>
              <a:rPr lang="en-US" sz="4400" b="1" cap="small" dirty="0">
                <a:ea typeface="Verdana" panose="020B0604030504040204" pitchFamily="34" charset="0"/>
                <a:cs typeface="Verdana" panose="020B0604030504040204" pitchFamily="34" charset="0"/>
              </a:rPr>
              <a:t>Thank you for participating in this education session!</a:t>
            </a:r>
          </a:p>
          <a:p>
            <a:endParaRPr lang="en-US" dirty="0"/>
          </a:p>
        </p:txBody>
      </p:sp>
    </p:spTree>
    <p:extLst>
      <p:ext uri="{BB962C8B-B14F-4D97-AF65-F5344CB8AC3E}">
        <p14:creationId xmlns:p14="http://schemas.microsoft.com/office/powerpoint/2010/main" val="2242637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Introduction / Purpose of Education </a:t>
            </a:r>
            <a:endParaRPr lang="en-US" dirty="0"/>
          </a:p>
        </p:txBody>
      </p:sp>
      <p:sp>
        <p:nvSpPr>
          <p:cNvPr id="3" name="Content Placeholder 2"/>
          <p:cNvSpPr>
            <a:spLocks noGrp="1"/>
          </p:cNvSpPr>
          <p:nvPr>
            <p:ph idx="1"/>
          </p:nvPr>
        </p:nvSpPr>
        <p:spPr>
          <a:xfrm>
            <a:off x="457200" y="1600200"/>
            <a:ext cx="6096000" cy="4525963"/>
          </a:xfrm>
        </p:spPr>
        <p:txBody>
          <a:bodyPr>
            <a:normAutofit fontScale="85000" lnSpcReduction="10000"/>
          </a:bodyPr>
          <a:lstStyle/>
          <a:p>
            <a:pPr lvl="0"/>
            <a:r>
              <a:rPr lang="en-US" dirty="0"/>
              <a:t>The nursing home Requirements of Participation (RoP) are the regulations that set minimum standards for nursing homes. </a:t>
            </a:r>
          </a:p>
          <a:p>
            <a:pPr lvl="0"/>
            <a:r>
              <a:rPr lang="en-US" dirty="0"/>
              <a:t>The Requirements of Participation (RoP) were rewritten in October </a:t>
            </a:r>
            <a:r>
              <a:rPr lang="en-US" dirty="0" smtClean="0"/>
              <a:t>2016. </a:t>
            </a:r>
            <a:endParaRPr lang="en-US" dirty="0"/>
          </a:p>
          <a:p>
            <a:pPr lvl="0"/>
            <a:r>
              <a:rPr lang="en-US" dirty="0"/>
              <a:t>The changes in regulations go into effect over the next three years, in three phases. </a:t>
            </a:r>
          </a:p>
          <a:p>
            <a:pPr lvl="0"/>
            <a:r>
              <a:rPr lang="en-US" dirty="0"/>
              <a:t>There were changes made to the regulations for </a:t>
            </a:r>
            <a:r>
              <a:rPr lang="en-US" dirty="0" smtClean="0"/>
              <a:t>Resident Room Change.</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9400" y="2971800"/>
            <a:ext cx="1905000" cy="1266825"/>
          </a:xfrm>
          <a:prstGeom prst="rect">
            <a:avLst/>
          </a:prstGeom>
        </p:spPr>
      </p:pic>
    </p:spTree>
    <p:extLst>
      <p:ext uri="{BB962C8B-B14F-4D97-AF65-F5344CB8AC3E}">
        <p14:creationId xmlns:p14="http://schemas.microsoft.com/office/powerpoint/2010/main" val="1419377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5" y="160337"/>
            <a:ext cx="8229600" cy="1143000"/>
          </a:xfrm>
        </p:spPr>
        <p:txBody>
          <a:bodyPr/>
          <a:lstStyle/>
          <a:p>
            <a:r>
              <a:rPr lang="en-US" dirty="0"/>
              <a:t>Facility Response</a:t>
            </a:r>
          </a:p>
        </p:txBody>
      </p:sp>
      <p:sp>
        <p:nvSpPr>
          <p:cNvPr id="3" name="Content Placeholder 2"/>
          <p:cNvSpPr>
            <a:spLocks noGrp="1"/>
          </p:cNvSpPr>
          <p:nvPr>
            <p:ph idx="1"/>
          </p:nvPr>
        </p:nvSpPr>
        <p:spPr/>
        <p:txBody>
          <a:bodyPr/>
          <a:lstStyle/>
          <a:p>
            <a:r>
              <a:rPr lang="en-US" dirty="0"/>
              <a:t>Understand</a:t>
            </a:r>
          </a:p>
          <a:p>
            <a:r>
              <a:rPr lang="en-US" dirty="0"/>
              <a:t>Inform </a:t>
            </a:r>
          </a:p>
          <a:p>
            <a:r>
              <a:rPr lang="en-US" dirty="0"/>
              <a:t>Limitations</a:t>
            </a:r>
          </a:p>
          <a:p>
            <a:r>
              <a:rPr lang="en-US" dirty="0"/>
              <a:t>Monitor</a:t>
            </a:r>
          </a:p>
          <a:p>
            <a:endParaRPr lang="en-US" dirty="0"/>
          </a:p>
        </p:txBody>
      </p:sp>
      <p:graphicFrame>
        <p:nvGraphicFramePr>
          <p:cNvPr id="4" name="Diagram 3"/>
          <p:cNvGraphicFramePr/>
          <p:nvPr>
            <p:extLst/>
          </p:nvPr>
        </p:nvGraphicFramePr>
        <p:xfrm>
          <a:off x="3581399" y="1303337"/>
          <a:ext cx="5085735" cy="456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81600" y="2466002"/>
            <a:ext cx="2048568" cy="2105025"/>
          </a:xfrm>
          <a:prstGeom prst="rect">
            <a:avLst/>
          </a:prstGeom>
        </p:spPr>
      </p:pic>
    </p:spTree>
    <p:extLst>
      <p:ext uri="{BB962C8B-B14F-4D97-AF65-F5344CB8AC3E}">
        <p14:creationId xmlns:p14="http://schemas.microsoft.com/office/powerpoint/2010/main" val="3945350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Understand - Definitions</a:t>
            </a:r>
            <a:endParaRPr lang="en-US" sz="4800" dirty="0"/>
          </a:p>
        </p:txBody>
      </p:sp>
      <p:sp>
        <p:nvSpPr>
          <p:cNvPr id="3" name="Content Placeholder 2"/>
          <p:cNvSpPr>
            <a:spLocks noGrp="1"/>
          </p:cNvSpPr>
          <p:nvPr>
            <p:ph idx="1"/>
          </p:nvPr>
        </p:nvSpPr>
        <p:spPr>
          <a:xfrm>
            <a:off x="381000" y="1295400"/>
            <a:ext cx="6629400" cy="4953000"/>
          </a:xfrm>
        </p:spPr>
        <p:txBody>
          <a:bodyPr>
            <a:normAutofit fontScale="92500" lnSpcReduction="20000"/>
          </a:bodyPr>
          <a:lstStyle/>
          <a:p>
            <a:pPr marL="0" indent="0" fontAlgn="base">
              <a:buNone/>
            </a:pPr>
            <a:r>
              <a:rPr lang="en-US" b="1" i="1" dirty="0"/>
              <a:t>Transfer and discharge </a:t>
            </a:r>
            <a:r>
              <a:rPr lang="en-US" dirty="0"/>
              <a:t>includes movement of a resident to a bed outside of the certified facility whether that bed is in the same physical plant or not. Transfer and discharge does not refer to movement of a resident to a bed within the same certified facility.</a:t>
            </a:r>
          </a:p>
          <a:p>
            <a:pPr marL="0" marR="0" indent="0">
              <a:lnSpc>
                <a:spcPct val="107000"/>
              </a:lnSpc>
              <a:spcBef>
                <a:spcPts val="0"/>
              </a:spcBef>
              <a:spcAft>
                <a:spcPts val="0"/>
              </a:spcAft>
              <a:buNone/>
            </a:pPr>
            <a:endParaRPr lang="en-US" dirty="0"/>
          </a:p>
          <a:p>
            <a:pPr marL="0" marR="0" indent="0">
              <a:lnSpc>
                <a:spcPct val="107000"/>
              </a:lnSpc>
              <a:spcBef>
                <a:spcPts val="0"/>
              </a:spcBef>
              <a:spcAft>
                <a:spcPts val="0"/>
              </a:spcAft>
              <a:buNone/>
            </a:pPr>
            <a:r>
              <a:rPr lang="en-US" b="1" i="1" dirty="0" smtClean="0">
                <a:solidFill>
                  <a:srgbClr val="000000"/>
                </a:solidFill>
              </a:rPr>
              <a:t>Composite </a:t>
            </a:r>
            <a:r>
              <a:rPr lang="en-US" b="1" i="1" dirty="0">
                <a:solidFill>
                  <a:srgbClr val="000000"/>
                </a:solidFill>
              </a:rPr>
              <a:t>distinct part</a:t>
            </a:r>
            <a:r>
              <a:rPr lang="en-US" dirty="0">
                <a:solidFill>
                  <a:srgbClr val="000000"/>
                </a:solidFill>
              </a:rPr>
              <a:t> means noncontiguous rooms or components of the facility that are not located within the same campus.</a:t>
            </a:r>
            <a:endParaRPr lang="en-US" sz="2800" dirty="0">
              <a:ea typeface="Calibri"/>
              <a:cs typeface="Times New Roman"/>
            </a:endParaRPr>
          </a:p>
          <a:p>
            <a:pPr marL="0" indent="0" fontAlgn="base">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79165" y="3276600"/>
            <a:ext cx="2140475" cy="1423416"/>
          </a:xfrm>
          <a:prstGeom prst="rect">
            <a:avLst/>
          </a:prstGeom>
        </p:spPr>
      </p:pic>
    </p:spTree>
    <p:extLst>
      <p:ext uri="{BB962C8B-B14F-4D97-AF65-F5344CB8AC3E}">
        <p14:creationId xmlns:p14="http://schemas.microsoft.com/office/powerpoint/2010/main" val="4291240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 - Overview</a:t>
            </a:r>
            <a:endParaRPr lang="en-US" dirty="0"/>
          </a:p>
        </p:txBody>
      </p:sp>
      <p:sp>
        <p:nvSpPr>
          <p:cNvPr id="3" name="Content Placeholder 2"/>
          <p:cNvSpPr>
            <a:spLocks noGrp="1"/>
          </p:cNvSpPr>
          <p:nvPr>
            <p:ph idx="1"/>
          </p:nvPr>
        </p:nvSpPr>
        <p:spPr>
          <a:xfrm>
            <a:off x="457200" y="1600200"/>
            <a:ext cx="5105400" cy="4525963"/>
          </a:xfrm>
        </p:spPr>
        <p:txBody>
          <a:bodyPr>
            <a:normAutofit/>
          </a:bodyPr>
          <a:lstStyle/>
          <a:p>
            <a:r>
              <a:rPr lang="en-US" dirty="0" smtClean="0"/>
              <a:t>Resident’s </a:t>
            </a:r>
            <a:r>
              <a:rPr lang="en-US" dirty="0"/>
              <a:t>right to make </a:t>
            </a:r>
            <a:r>
              <a:rPr lang="en-US" dirty="0" smtClean="0"/>
              <a:t>choices</a:t>
            </a:r>
          </a:p>
          <a:p>
            <a:r>
              <a:rPr lang="en-US" dirty="0" smtClean="0"/>
              <a:t>Prompt </a:t>
            </a:r>
            <a:r>
              <a:rPr lang="en-US" dirty="0"/>
              <a:t>written notice of a room change or change in an assigned </a:t>
            </a:r>
            <a:r>
              <a:rPr lang="en-US" dirty="0" smtClean="0"/>
              <a:t>roommate.</a:t>
            </a:r>
          </a:p>
          <a:p>
            <a:r>
              <a:rPr lang="en-US" dirty="0" smtClean="0"/>
              <a:t>Resident’s </a:t>
            </a:r>
            <a:r>
              <a:rPr lang="en-US" dirty="0"/>
              <a:t>right to </a:t>
            </a:r>
            <a:r>
              <a:rPr lang="en-US" dirty="0" smtClean="0"/>
              <a:t>refuse</a:t>
            </a:r>
          </a:p>
          <a:p>
            <a:r>
              <a:rPr lang="en-US" dirty="0" smtClean="0">
                <a:ea typeface="Times New Roman"/>
                <a:cs typeface="Segoe UI"/>
              </a:rPr>
              <a:t>Composite </a:t>
            </a:r>
            <a:r>
              <a:rPr lang="en-US" dirty="0">
                <a:ea typeface="Times New Roman"/>
                <a:cs typeface="Segoe UI"/>
              </a:rPr>
              <a:t>distinct </a:t>
            </a:r>
            <a:r>
              <a:rPr lang="en-US" dirty="0" smtClean="0">
                <a:ea typeface="Times New Roman"/>
                <a:cs typeface="Segoe UI"/>
              </a:rPr>
              <a:t>part</a:t>
            </a:r>
            <a:endParaRPr lang="en-US" dirty="0">
              <a:latin typeface="Times New Roman"/>
              <a:ea typeface="Times New Roman"/>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7400" y="2514600"/>
            <a:ext cx="2738755" cy="1826749"/>
          </a:xfrm>
          <a:prstGeom prst="rect">
            <a:avLst/>
          </a:prstGeom>
        </p:spPr>
      </p:pic>
    </p:spTree>
    <p:extLst>
      <p:ext uri="{BB962C8B-B14F-4D97-AF65-F5344CB8AC3E}">
        <p14:creationId xmlns:p14="http://schemas.microsoft.com/office/powerpoint/2010/main" val="1209741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prstClr val="black"/>
                </a:solidFill>
              </a:rPr>
              <a:t>Understand - Overview</a:t>
            </a:r>
            <a:endParaRPr lang="en-US" dirty="0"/>
          </a:p>
        </p:txBody>
      </p:sp>
      <p:sp>
        <p:nvSpPr>
          <p:cNvPr id="3" name="Content Placeholder 2"/>
          <p:cNvSpPr>
            <a:spLocks noGrp="1"/>
          </p:cNvSpPr>
          <p:nvPr>
            <p:ph idx="1"/>
          </p:nvPr>
        </p:nvSpPr>
        <p:spPr>
          <a:xfrm>
            <a:off x="457200" y="1600200"/>
            <a:ext cx="5715000" cy="4525963"/>
          </a:xfrm>
        </p:spPr>
        <p:txBody>
          <a:bodyPr>
            <a:normAutofit lnSpcReduction="10000"/>
          </a:bodyPr>
          <a:lstStyle/>
          <a:p>
            <a:pPr marL="0" marR="0" fontAlgn="base">
              <a:spcBef>
                <a:spcPts val="0"/>
              </a:spcBef>
              <a:spcAft>
                <a:spcPts val="0"/>
              </a:spcAft>
            </a:pPr>
            <a:r>
              <a:rPr lang="en-US" dirty="0" smtClean="0">
                <a:ea typeface="Times New Roman"/>
                <a:cs typeface="Segoe UI"/>
              </a:rPr>
              <a:t>Moving </a:t>
            </a:r>
            <a:r>
              <a:rPr lang="en-US" dirty="0">
                <a:ea typeface="Times New Roman"/>
                <a:cs typeface="Segoe UI"/>
              </a:rPr>
              <a:t>rooms or changing roommates may be stressful for the resident </a:t>
            </a:r>
            <a:endParaRPr lang="en-US" dirty="0" smtClean="0">
              <a:ea typeface="Times New Roman"/>
              <a:cs typeface="Segoe UI"/>
            </a:endParaRPr>
          </a:p>
          <a:p>
            <a:pPr marL="0" marR="0" fontAlgn="base">
              <a:spcBef>
                <a:spcPts val="0"/>
              </a:spcBef>
              <a:spcAft>
                <a:spcPts val="0"/>
              </a:spcAft>
            </a:pPr>
            <a:r>
              <a:rPr lang="en-US" dirty="0" smtClean="0">
                <a:ea typeface="Times New Roman"/>
                <a:cs typeface="Segoe UI"/>
              </a:rPr>
              <a:t>Monitor </a:t>
            </a:r>
            <a:r>
              <a:rPr lang="en-US" dirty="0">
                <a:ea typeface="Times New Roman"/>
                <a:cs typeface="Segoe UI"/>
              </a:rPr>
              <a:t>the resident’s health and well-being following a room or roommate </a:t>
            </a:r>
            <a:endParaRPr lang="en-US" dirty="0" smtClean="0">
              <a:ea typeface="Times New Roman"/>
              <a:cs typeface="Segoe UI"/>
            </a:endParaRPr>
          </a:p>
          <a:p>
            <a:pPr marL="400050" lvl="1" fontAlgn="base">
              <a:spcBef>
                <a:spcPts val="0"/>
              </a:spcBef>
            </a:pPr>
            <a:r>
              <a:rPr lang="en-US" dirty="0" smtClean="0">
                <a:ea typeface="Times New Roman"/>
                <a:cs typeface="Segoe UI"/>
              </a:rPr>
              <a:t>Identify </a:t>
            </a:r>
            <a:r>
              <a:rPr lang="en-US" dirty="0">
                <a:ea typeface="Times New Roman"/>
                <a:cs typeface="Segoe UI"/>
              </a:rPr>
              <a:t>and minimize or resolve potential negative impact for the resident and/or the new roommate. </a:t>
            </a:r>
            <a:endParaRPr lang="en-US" dirty="0">
              <a:latin typeface="Times New Roman"/>
              <a:ea typeface="Times New Roman"/>
            </a:endParaRP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3124200"/>
            <a:ext cx="2738755" cy="1826749"/>
          </a:xfrm>
          <a:prstGeom prst="rect">
            <a:avLst/>
          </a:prstGeom>
        </p:spPr>
      </p:pic>
    </p:spTree>
    <p:extLst>
      <p:ext uri="{BB962C8B-B14F-4D97-AF65-F5344CB8AC3E}">
        <p14:creationId xmlns:p14="http://schemas.microsoft.com/office/powerpoint/2010/main" val="1480992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Overview of the Regulations</a:t>
            </a:r>
            <a:endParaRPr lang="en-US" dirty="0"/>
          </a:p>
        </p:txBody>
      </p:sp>
      <p:sp>
        <p:nvSpPr>
          <p:cNvPr id="3" name="Content Placeholder 2"/>
          <p:cNvSpPr>
            <a:spLocks noGrp="1"/>
          </p:cNvSpPr>
          <p:nvPr>
            <p:ph idx="1"/>
          </p:nvPr>
        </p:nvSpPr>
        <p:spPr>
          <a:xfrm>
            <a:off x="457200" y="1447800"/>
            <a:ext cx="8229600" cy="4525963"/>
          </a:xfrm>
        </p:spPr>
        <p:txBody>
          <a:bodyPr>
            <a:noAutofit/>
          </a:bodyPr>
          <a:lstStyle/>
          <a:p>
            <a:pPr marL="0" marR="0" indent="0">
              <a:buNone/>
            </a:pPr>
            <a:r>
              <a:rPr lang="en-US" sz="2400" b="1" dirty="0">
                <a:ea typeface="Calibri"/>
                <a:cs typeface="Melior"/>
              </a:rPr>
              <a:t>§ 483.10 Resident rights.</a:t>
            </a:r>
            <a:r>
              <a:rPr lang="en-US" sz="2400" dirty="0">
                <a:ea typeface="Calibri"/>
                <a:cs typeface="Melior"/>
              </a:rPr>
              <a:t> </a:t>
            </a:r>
            <a:endParaRPr lang="en-US" sz="2400" dirty="0">
              <a:latin typeface="Times New Roman"/>
              <a:ea typeface="Times New Roman"/>
            </a:endParaRPr>
          </a:p>
          <a:p>
            <a:pPr marL="0" marR="0" indent="0">
              <a:buNone/>
            </a:pPr>
            <a:r>
              <a:rPr lang="en-US" sz="2400" dirty="0">
                <a:ea typeface="Calibri"/>
                <a:cs typeface="Melior"/>
              </a:rPr>
              <a:t>(iii) The facility must also promptly notify the resident and the resident representative, if any,   when there is— (A) A change in room or roommate assignment as specified in § 483.10(e)(6);</a:t>
            </a:r>
            <a:endParaRPr lang="en-US" sz="2400" dirty="0">
              <a:latin typeface="Times New Roman"/>
              <a:ea typeface="Times New Roman"/>
            </a:endParaRPr>
          </a:p>
          <a:p>
            <a:pPr marL="0" marR="0" indent="0">
              <a:spcBef>
                <a:spcPts val="0"/>
              </a:spcBef>
              <a:spcAft>
                <a:spcPts val="0"/>
              </a:spcAft>
              <a:buNone/>
            </a:pPr>
            <a:endParaRPr lang="en-US" sz="2400" dirty="0" smtClean="0">
              <a:ea typeface="Times New Roman"/>
              <a:cs typeface="Calibri"/>
            </a:endParaRPr>
          </a:p>
          <a:p>
            <a:pPr marL="400050" lvl="1" indent="0">
              <a:spcBef>
                <a:spcPts val="0"/>
              </a:spcBef>
              <a:buNone/>
            </a:pPr>
            <a:r>
              <a:rPr lang="en-US" sz="2400" dirty="0" smtClean="0">
                <a:ea typeface="Times New Roman"/>
                <a:cs typeface="Calibri"/>
              </a:rPr>
              <a:t>(</a:t>
            </a:r>
            <a:r>
              <a:rPr lang="en-US" sz="2400" dirty="0">
                <a:ea typeface="Times New Roman"/>
                <a:cs typeface="Calibri"/>
              </a:rPr>
              <a:t>6) The right to receive written notice, including the reason </a:t>
            </a:r>
            <a:r>
              <a:rPr lang="en-US" sz="2400" dirty="0" smtClean="0">
                <a:ea typeface="Times New Roman"/>
                <a:cs typeface="Calibri"/>
              </a:rPr>
              <a:t>for the </a:t>
            </a:r>
            <a:r>
              <a:rPr lang="en-US" sz="2400" dirty="0">
                <a:ea typeface="Times New Roman"/>
                <a:cs typeface="Calibri"/>
              </a:rPr>
              <a:t>change, before the resident’s room or roommate in the facility is changed.</a:t>
            </a:r>
            <a:endParaRPr lang="en-US" sz="1800" dirty="0">
              <a:ea typeface="Calibri"/>
              <a:cs typeface="Times New Roman"/>
            </a:endParaRPr>
          </a:p>
          <a:p>
            <a:pPr marL="0" indent="0">
              <a:buNone/>
            </a:pPr>
            <a:endParaRPr lang="en-US" sz="24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4665211"/>
            <a:ext cx="2062555" cy="1371600"/>
          </a:xfrm>
          <a:prstGeom prst="rect">
            <a:avLst/>
          </a:prstGeom>
        </p:spPr>
      </p:pic>
    </p:spTree>
    <p:extLst>
      <p:ext uri="{BB962C8B-B14F-4D97-AF65-F5344CB8AC3E}">
        <p14:creationId xmlns:p14="http://schemas.microsoft.com/office/powerpoint/2010/main" val="3824563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Overview of the Regulations</a:t>
            </a:r>
            <a:endParaRPr lang="en-US" dirty="0"/>
          </a:p>
        </p:txBody>
      </p:sp>
      <p:sp>
        <p:nvSpPr>
          <p:cNvPr id="3" name="Content Placeholder 2"/>
          <p:cNvSpPr>
            <a:spLocks noGrp="1"/>
          </p:cNvSpPr>
          <p:nvPr>
            <p:ph idx="1"/>
          </p:nvPr>
        </p:nvSpPr>
        <p:spPr>
          <a:xfrm>
            <a:off x="457200" y="1600200"/>
            <a:ext cx="6629400" cy="4525963"/>
          </a:xfrm>
        </p:spPr>
        <p:txBody>
          <a:bodyPr>
            <a:normAutofit lnSpcReduction="10000"/>
          </a:bodyPr>
          <a:lstStyle/>
          <a:p>
            <a:pPr marL="0" marR="0" indent="0">
              <a:lnSpc>
                <a:spcPct val="120000"/>
              </a:lnSpc>
              <a:spcBef>
                <a:spcPts val="0"/>
              </a:spcBef>
              <a:spcAft>
                <a:spcPts val="0"/>
              </a:spcAft>
              <a:buNone/>
            </a:pPr>
            <a:r>
              <a:rPr lang="en-US" sz="2800" dirty="0">
                <a:ea typeface="Times New Roman"/>
                <a:cs typeface="Calibri"/>
              </a:rPr>
              <a:t>(7) The right to refuse to transfer to another room in the facility, if the purpose of the transfer is: </a:t>
            </a:r>
            <a:endParaRPr lang="en-US" sz="2800" dirty="0" smtClean="0">
              <a:ea typeface="Times New Roman"/>
              <a:cs typeface="Calibri"/>
            </a:endParaRPr>
          </a:p>
          <a:p>
            <a:pPr lvl="1">
              <a:lnSpc>
                <a:spcPct val="120000"/>
              </a:lnSpc>
              <a:spcBef>
                <a:spcPts val="0"/>
              </a:spcBef>
            </a:pPr>
            <a:r>
              <a:rPr lang="en-US" sz="2400" dirty="0" smtClean="0">
                <a:ea typeface="Times New Roman"/>
                <a:cs typeface="Calibri"/>
              </a:rPr>
              <a:t>To </a:t>
            </a:r>
            <a:r>
              <a:rPr lang="en-US" sz="2400" dirty="0">
                <a:ea typeface="Times New Roman"/>
                <a:cs typeface="Calibri"/>
              </a:rPr>
              <a:t>relocate a resident of a SNF from the distinct part of the institution that is a SNF to a part of the institution that is not a SNF, or </a:t>
            </a:r>
          </a:p>
          <a:p>
            <a:pPr lvl="1">
              <a:lnSpc>
                <a:spcPct val="120000"/>
              </a:lnSpc>
              <a:spcBef>
                <a:spcPts val="0"/>
              </a:spcBef>
            </a:pPr>
            <a:r>
              <a:rPr lang="en-US" sz="2400" dirty="0" smtClean="0">
                <a:ea typeface="Times New Roman"/>
                <a:cs typeface="Calibri"/>
              </a:rPr>
              <a:t>to </a:t>
            </a:r>
            <a:r>
              <a:rPr lang="en-US" sz="2400" dirty="0">
                <a:ea typeface="Times New Roman"/>
                <a:cs typeface="Calibri"/>
              </a:rPr>
              <a:t>relocate a resident of a NF from the distinct part of the institution that is a NF to a distinct part of the institution that is a SNF. </a:t>
            </a:r>
          </a:p>
          <a:p>
            <a:pPr lvl="1">
              <a:lnSpc>
                <a:spcPct val="120000"/>
              </a:lnSpc>
              <a:spcBef>
                <a:spcPts val="0"/>
              </a:spcBef>
            </a:pPr>
            <a:r>
              <a:rPr lang="en-US" sz="2400" dirty="0" smtClean="0">
                <a:ea typeface="Times New Roman"/>
                <a:cs typeface="Calibri"/>
              </a:rPr>
              <a:t>solely </a:t>
            </a:r>
            <a:r>
              <a:rPr lang="en-US" sz="2400" dirty="0">
                <a:ea typeface="Times New Roman"/>
                <a:cs typeface="Calibri"/>
              </a:rPr>
              <a:t>for the convenience of staff.</a:t>
            </a:r>
            <a:r>
              <a:rPr lang="en-US" sz="1200" dirty="0">
                <a:latin typeface="Melior"/>
                <a:ea typeface="Calibri"/>
                <a:cs typeface="Melior"/>
              </a:rPr>
              <a:t> </a:t>
            </a:r>
            <a:endParaRPr lang="en-US" sz="2000" dirty="0" smtClean="0">
              <a:ea typeface="Calibri"/>
              <a:cs typeface="Times New Roman"/>
            </a:endParaRPr>
          </a:p>
          <a:p>
            <a:pPr marL="0" marR="0" indent="0">
              <a:lnSpc>
                <a:spcPct val="120000"/>
              </a:lnSpc>
              <a:spcBef>
                <a:spcPts val="0"/>
              </a:spcBef>
              <a:spcAft>
                <a:spcPts val="0"/>
              </a:spcAft>
              <a:buNone/>
            </a:pPr>
            <a:endParaRPr lang="en-US" sz="2800" dirty="0">
              <a:ea typeface="Calibri"/>
              <a:cs typeface="Times New Roman"/>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4245" y="5181600"/>
            <a:ext cx="2062555" cy="1371600"/>
          </a:xfrm>
          <a:prstGeom prst="rect">
            <a:avLst/>
          </a:prstGeom>
        </p:spPr>
      </p:pic>
    </p:spTree>
    <p:extLst>
      <p:ext uri="{BB962C8B-B14F-4D97-AF65-F5344CB8AC3E}">
        <p14:creationId xmlns:p14="http://schemas.microsoft.com/office/powerpoint/2010/main" val="2042665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LeadingAge National - Abuse Prevention Education for Leadership</Template>
  <TotalTime>348</TotalTime>
  <Words>3336</Words>
  <Application>Microsoft Office PowerPoint</Application>
  <PresentationFormat>On-screen Show (4:3)</PresentationFormat>
  <Paragraphs>234</Paragraphs>
  <Slides>26</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Melior</vt:lpstr>
      <vt:lpstr>Segoe UI</vt:lpstr>
      <vt:lpstr>Times New Roman</vt:lpstr>
      <vt:lpstr>Verdana</vt:lpstr>
      <vt:lpstr>1_2012LeadingAge_gray2PPT</vt:lpstr>
      <vt:lpstr>2_2012LeadingAge_gray2PPT</vt:lpstr>
      <vt:lpstr>Room Change Process</vt:lpstr>
      <vt:lpstr>Objectives</vt:lpstr>
      <vt:lpstr>Introduction / Purpose of Education </vt:lpstr>
      <vt:lpstr>Facility Response</vt:lpstr>
      <vt:lpstr>Understand - Definitions</vt:lpstr>
      <vt:lpstr>Understand - Overview</vt:lpstr>
      <vt:lpstr>Understand - Overview</vt:lpstr>
      <vt:lpstr>Overview of the Regulations</vt:lpstr>
      <vt:lpstr>Overview of the Regulations</vt:lpstr>
      <vt:lpstr>Overview of the Regulations</vt:lpstr>
      <vt:lpstr>Considerations for Room and Roommate Changes</vt:lpstr>
      <vt:lpstr>Considerations for Room an Roommate Changes</vt:lpstr>
      <vt:lpstr>Considerations for Room an Roommate Changes</vt:lpstr>
      <vt:lpstr>Inform – Relocation Stress </vt:lpstr>
      <vt:lpstr>Inform - Notice</vt:lpstr>
      <vt:lpstr>Other Considerations for Room and Roommate Changes</vt:lpstr>
      <vt:lpstr>Considerations for Room and Roommate Changes</vt:lpstr>
      <vt:lpstr>Considerations for Room and Roommate Changes</vt:lpstr>
      <vt:lpstr>Considerations for Room and Roommate Changes</vt:lpstr>
      <vt:lpstr>Potential Areas for  Consideration or Limitations</vt:lpstr>
      <vt:lpstr>Action Plan</vt:lpstr>
      <vt:lpstr>Action Plan</vt:lpstr>
      <vt:lpstr>Summary </vt:lpstr>
      <vt:lpstr>Questions?</vt:lpstr>
      <vt:lpstr>REFERENCES</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Bed Hold and Return to Facility</dc:title>
  <dc:creator>Karolee Alexander</dc:creator>
  <cp:lastModifiedBy>Charlie Visconage</cp:lastModifiedBy>
  <cp:revision>98</cp:revision>
  <dcterms:created xsi:type="dcterms:W3CDTF">2017-01-27T02:10:39Z</dcterms:created>
  <dcterms:modified xsi:type="dcterms:W3CDTF">2017-02-08T21:41:16Z</dcterms:modified>
</cp:coreProperties>
</file>