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17"/>
  </p:notesMasterIdLst>
  <p:handoutMasterIdLst>
    <p:handoutMasterId r:id="rId18"/>
  </p:handoutMasterIdLst>
  <p:sldIdLst>
    <p:sldId id="276" r:id="rId2"/>
    <p:sldId id="300" r:id="rId3"/>
    <p:sldId id="301" r:id="rId4"/>
    <p:sldId id="302" r:id="rId5"/>
    <p:sldId id="309" r:id="rId6"/>
    <p:sldId id="303" r:id="rId7"/>
    <p:sldId id="307" r:id="rId8"/>
    <p:sldId id="308" r:id="rId9"/>
    <p:sldId id="305" r:id="rId10"/>
    <p:sldId id="304" r:id="rId11"/>
    <p:sldId id="310" r:id="rId12"/>
    <p:sldId id="311" r:id="rId13"/>
    <p:sldId id="312" r:id="rId14"/>
    <p:sldId id="306" r:id="rId15"/>
    <p:sldId id="31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56502" autoAdjust="0"/>
  </p:normalViewPr>
  <p:slideViewPr>
    <p:cSldViewPr>
      <p:cViewPr varScale="1">
        <p:scale>
          <a:sx n="63" d="100"/>
          <a:sy n="63" d="100"/>
        </p:scale>
        <p:origin x="20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smtClean="0"/>
            <a:t>Understand</a:t>
          </a:r>
          <a:endParaRPr lang="en-US" dirty="0"/>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smtClean="0"/>
            <a:t>Inform</a:t>
          </a:r>
          <a:endParaRPr lang="en-US" dirty="0"/>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smtClean="0"/>
            <a:t>Limitations</a:t>
          </a:r>
          <a:endParaRPr lang="en-US" dirty="0"/>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smtClean="0"/>
            <a:t>Monitor</a:t>
          </a:r>
          <a:endParaRPr lang="en-US" dirty="0"/>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smtClean="0"/>
            <a:t>Understand</a:t>
          </a:r>
          <a:endParaRPr lang="en-US" dirty="0"/>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smtClean="0"/>
            <a:t>Inform</a:t>
          </a:r>
          <a:endParaRPr lang="en-US" dirty="0"/>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smtClean="0"/>
            <a:t>Limitations</a:t>
          </a:r>
          <a:endParaRPr lang="en-US" dirty="0"/>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smtClean="0"/>
            <a:t>Monitor</a:t>
          </a:r>
          <a:endParaRPr lang="en-US" dirty="0"/>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5D91D1C3-2414-4CCA-A34C-592CF98B02C1}" srcId="{FCC2D5A2-2648-441D-886E-FBFCFEE2564D}" destId="{5BDBC498-A2B6-4254-BE47-090F0729E8F8}" srcOrd="3" destOrd="0" parTransId="{ADFEF54D-244D-461E-B730-89ECCA20F6B0}" sibTransId="{8B2557B0-EA9E-4044-8F24-7BD0DD1CDA47}"/>
    <dgm:cxn modelId="{2866E5FE-3A08-4D52-968E-7035ED4E6310}" type="presOf" srcId="{397A921E-02C0-4A34-B61F-E808010A8BE2}" destId="{C4A1B6D8-E1A9-4E5D-88B2-67D5CA1BF43E}" srcOrd="0" destOrd="0" presId="urn:microsoft.com/office/officeart/2005/8/layout/cycle1"/>
    <dgm:cxn modelId="{FEAEDDCB-069D-4C53-B611-89EFDF3272D6}" srcId="{FCC2D5A2-2648-441D-886E-FBFCFEE2564D}" destId="{C9D7C41B-2458-4E10-B0CD-B096FE381CD0}" srcOrd="0" destOrd="0" parTransId="{0A0C60C5-C706-48B9-995E-A488798C9F2E}" sibTransId="{2A8DDC20-F70F-473B-9F8E-AB194C4E21A2}"/>
    <dgm:cxn modelId="{B68A0BD4-7900-46DB-B7E0-453E5FE05A6F}" type="presOf" srcId="{14EB3EA9-D4F0-4B47-AB62-EABAD72DFE4A}" destId="{23011174-8D9A-4182-86C8-1DF75B59DE28}" srcOrd="0" destOrd="0" presId="urn:microsoft.com/office/officeart/2005/8/layout/cycle1"/>
    <dgm:cxn modelId="{DF5F343F-8732-4269-A972-25AB5DC6A85C}" type="presOf" srcId="{5BDBC498-A2B6-4254-BE47-090F0729E8F8}" destId="{43764AAE-3CB5-427D-8D34-9BEF7F699D17}" srcOrd="0" destOrd="0" presId="urn:microsoft.com/office/officeart/2005/8/layout/cycle1"/>
    <dgm:cxn modelId="{88D80D62-9242-44A5-BB2C-4B1A6A3C18F8}" type="presOf" srcId="{9F150001-DB0C-406F-9A3F-57A28CE6770D}" destId="{695AD7B6-8693-49C8-A6A3-10FA9D26045F}" srcOrd="0" destOrd="0" presId="urn:microsoft.com/office/officeart/2005/8/layout/cycle1"/>
    <dgm:cxn modelId="{C239BCAD-9FD4-44DE-BCA4-9520775F3EB1}" type="presOf" srcId="{2A8DDC20-F70F-473B-9F8E-AB194C4E21A2}" destId="{E4E99182-7810-485D-847B-84AC2032BE89}" srcOrd="0" destOrd="0" presId="urn:microsoft.com/office/officeart/2005/8/layout/cycle1"/>
    <dgm:cxn modelId="{610FAEE1-8CEC-4722-B079-CE934DFCFB57}" type="presOf" srcId="{C9D7C41B-2458-4E10-B0CD-B096FE381CD0}" destId="{203CF8CD-E385-4216-A519-06CD9D747BE6}"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E48CE148-31F5-4E4E-A11E-C00D498D6ADF}" type="presOf" srcId="{0373D090-4C6D-4D20-A0CD-5842F2A3B967}" destId="{DB3C95C6-132D-4D03-916C-6A2E15EDBC75}" srcOrd="0" destOrd="0" presId="urn:microsoft.com/office/officeart/2005/8/layout/cycle1"/>
    <dgm:cxn modelId="{6F87C2AD-5B02-41D8-8EE4-39A59B1BA48C}" srcId="{FCC2D5A2-2648-441D-886E-FBFCFEE2564D}" destId="{14EB3EA9-D4F0-4B47-AB62-EABAD72DFE4A}" srcOrd="2" destOrd="0" parTransId="{D5EF5B8F-E2B2-4EAB-8B7E-E5357546671C}" sibTransId="{397A921E-02C0-4A34-B61F-E808010A8BE2}"/>
    <dgm:cxn modelId="{C955C81E-2EA3-45B5-91D3-C94669A18D75}" type="presOf" srcId="{FCC2D5A2-2648-441D-886E-FBFCFEE2564D}" destId="{7AD44568-F12E-4516-A34B-218396103CE2}" srcOrd="0" destOrd="0" presId="urn:microsoft.com/office/officeart/2005/8/layout/cycle1"/>
    <dgm:cxn modelId="{7133E5FD-3DD5-4D76-A659-09D402DE0643}" type="presOf" srcId="{8B2557B0-EA9E-4044-8F24-7BD0DD1CDA47}" destId="{D15EFBE0-5E71-43D6-8BEF-A4E514CD43F5}" srcOrd="0" destOrd="0" presId="urn:microsoft.com/office/officeart/2005/8/layout/cycle1"/>
    <dgm:cxn modelId="{907D8A39-8C47-4D12-8B27-B5157E52EFEC}" type="presParOf" srcId="{7AD44568-F12E-4516-A34B-218396103CE2}" destId="{BEBF08FB-385A-43D8-B420-64A3AAAD7358}" srcOrd="0" destOrd="0" presId="urn:microsoft.com/office/officeart/2005/8/layout/cycle1"/>
    <dgm:cxn modelId="{7AACBF7B-3323-45C7-95C0-BAE9616DA18F}" type="presParOf" srcId="{7AD44568-F12E-4516-A34B-218396103CE2}" destId="{203CF8CD-E385-4216-A519-06CD9D747BE6}" srcOrd="1" destOrd="0" presId="urn:microsoft.com/office/officeart/2005/8/layout/cycle1"/>
    <dgm:cxn modelId="{C44DFEE0-2943-4698-8841-970C86987A6C}" type="presParOf" srcId="{7AD44568-F12E-4516-A34B-218396103CE2}" destId="{E4E99182-7810-485D-847B-84AC2032BE89}" srcOrd="2" destOrd="0" presId="urn:microsoft.com/office/officeart/2005/8/layout/cycle1"/>
    <dgm:cxn modelId="{A0D4DACB-F73A-4858-B158-41F1EE8A7C96}" type="presParOf" srcId="{7AD44568-F12E-4516-A34B-218396103CE2}" destId="{1E78247B-BCC3-4CDE-AF1F-AAF325037514}" srcOrd="3" destOrd="0" presId="urn:microsoft.com/office/officeart/2005/8/layout/cycle1"/>
    <dgm:cxn modelId="{DBDA7536-89B0-46FC-A411-1F2C70596257}" type="presParOf" srcId="{7AD44568-F12E-4516-A34B-218396103CE2}" destId="{DB3C95C6-132D-4D03-916C-6A2E15EDBC75}" srcOrd="4" destOrd="0" presId="urn:microsoft.com/office/officeart/2005/8/layout/cycle1"/>
    <dgm:cxn modelId="{F0B93EBC-2C28-4DDD-B0FC-19BFBCBAA788}" type="presParOf" srcId="{7AD44568-F12E-4516-A34B-218396103CE2}" destId="{695AD7B6-8693-49C8-A6A3-10FA9D26045F}" srcOrd="5" destOrd="0" presId="urn:microsoft.com/office/officeart/2005/8/layout/cycle1"/>
    <dgm:cxn modelId="{C5BD6133-3FF1-4255-B909-BDF36A6F0FA0}" type="presParOf" srcId="{7AD44568-F12E-4516-A34B-218396103CE2}" destId="{EB76DEBF-397D-455F-8ADC-8CCED1830A99}" srcOrd="6" destOrd="0" presId="urn:microsoft.com/office/officeart/2005/8/layout/cycle1"/>
    <dgm:cxn modelId="{336B7A35-45A3-4E74-B418-D41582A5C416}" type="presParOf" srcId="{7AD44568-F12E-4516-A34B-218396103CE2}" destId="{23011174-8D9A-4182-86C8-1DF75B59DE28}" srcOrd="7" destOrd="0" presId="urn:microsoft.com/office/officeart/2005/8/layout/cycle1"/>
    <dgm:cxn modelId="{4FADE533-B602-46C9-ADFA-5783506E06E4}" type="presParOf" srcId="{7AD44568-F12E-4516-A34B-218396103CE2}" destId="{C4A1B6D8-E1A9-4E5D-88B2-67D5CA1BF43E}" srcOrd="8" destOrd="0" presId="urn:microsoft.com/office/officeart/2005/8/layout/cycle1"/>
    <dgm:cxn modelId="{5F4CC7A1-544D-43EF-90D4-FBC9CC7B5996}" type="presParOf" srcId="{7AD44568-F12E-4516-A34B-218396103CE2}" destId="{490D168D-BEC4-4E33-802F-6ECC7E30FF07}" srcOrd="9" destOrd="0" presId="urn:microsoft.com/office/officeart/2005/8/layout/cycle1"/>
    <dgm:cxn modelId="{654B1ABD-1C56-417E-A6D0-CADD56459AA1}" type="presParOf" srcId="{7AD44568-F12E-4516-A34B-218396103CE2}" destId="{43764AAE-3CB5-427D-8D34-9BEF7F699D17}" srcOrd="10" destOrd="0" presId="urn:microsoft.com/office/officeart/2005/8/layout/cycle1"/>
    <dgm:cxn modelId="{8C93EE07-D5EE-4BA1-9CD9-110C54D4C2AA}"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1/25/2017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training</a:t>
            </a:r>
            <a:r>
              <a:rPr lang="en-US" baseline="0" dirty="0" smtClean="0"/>
              <a:t> is designed to provide you with an overview of the new resident visitation regulations, definitions and staff roles and responsibilities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a:t>
            </a:fld>
            <a:endParaRPr lang="en-US"/>
          </a:p>
        </p:txBody>
      </p:sp>
    </p:spTree>
    <p:extLst>
      <p:ext uri="{BB962C8B-B14F-4D97-AF65-F5344CB8AC3E}">
        <p14:creationId xmlns:p14="http://schemas.microsoft.com/office/powerpoint/2010/main" val="266792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inform the resident</a:t>
            </a:r>
            <a:r>
              <a:rPr lang="en-US" baseline="0" dirty="0" smtClean="0"/>
              <a:t> and their representative of:</a:t>
            </a:r>
          </a:p>
          <a:p>
            <a:endParaRPr lang="en-US" baseline="0" dirty="0" smtClean="0"/>
          </a:p>
          <a:p>
            <a:r>
              <a:rPr lang="en-US" baseline="0" dirty="0" smtClean="0"/>
              <a:t>Their visitation rights</a:t>
            </a:r>
            <a:br>
              <a:rPr lang="en-US" baseline="0" dirty="0" smtClean="0"/>
            </a:br>
            <a:r>
              <a:rPr lang="en-US" baseline="0" dirty="0" smtClean="0"/>
              <a:t>Facility P&amp;P</a:t>
            </a:r>
          </a:p>
          <a:p>
            <a:r>
              <a:rPr lang="en-US" baseline="0" dirty="0" smtClean="0"/>
              <a:t>Any clinical or safety limitations – if there is a limitation or restrict them of their right we need to inform them of the reason of their visitation limitations  - lets talk about those as well </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10</a:t>
            </a:fld>
            <a:endParaRPr lang="en-US"/>
          </a:p>
        </p:txBody>
      </p:sp>
    </p:spTree>
    <p:extLst>
      <p:ext uri="{BB962C8B-B14F-4D97-AF65-F5344CB8AC3E}">
        <p14:creationId xmlns:p14="http://schemas.microsoft.com/office/powerpoint/2010/main" val="2050794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Clinical</a:t>
            </a:r>
          </a:p>
          <a:p>
            <a:r>
              <a:rPr lang="en-US" dirty="0" smtClean="0"/>
              <a:t>Examples</a:t>
            </a:r>
            <a:r>
              <a:rPr lang="en-US" baseline="0" dirty="0" smtClean="0"/>
              <a:t> –infection control outbreak, resident significant condition change, visitor that has an infection or clinical contraindication, resident is ill for the day (infection or non infection), behavioral concern,  discuss</a:t>
            </a:r>
          </a:p>
          <a:p>
            <a:r>
              <a:rPr lang="en-US" baseline="0" dirty="0" smtClean="0"/>
              <a:t> </a:t>
            </a:r>
            <a:endParaRPr lang="en-US" dirty="0" smtClean="0"/>
          </a:p>
          <a:p>
            <a:r>
              <a:rPr lang="en-US" dirty="0" smtClean="0"/>
              <a:t>Safety Restrictions</a:t>
            </a:r>
          </a:p>
          <a:p>
            <a:r>
              <a:rPr lang="en-US" dirty="0" smtClean="0"/>
              <a:t>Example</a:t>
            </a:r>
            <a:r>
              <a:rPr lang="en-US" baseline="0" dirty="0" smtClean="0"/>
              <a:t> – increased fall risk may limit where they can meet or visit, facility environmental concern, weather related, weather emergency</a:t>
            </a:r>
          </a:p>
          <a:p>
            <a:endParaRPr lang="en-US" dirty="0" smtClean="0"/>
          </a:p>
          <a:p>
            <a:r>
              <a:rPr lang="en-US" dirty="0" smtClean="0"/>
              <a:t>Location of visit </a:t>
            </a:r>
          </a:p>
          <a:p>
            <a:r>
              <a:rPr lang="en-US" dirty="0" smtClean="0"/>
              <a:t>Common use rooms my have already been reserved for other residents, resident roommate</a:t>
            </a:r>
            <a:r>
              <a:rPr lang="en-US" baseline="0" dirty="0" smtClean="0"/>
              <a:t> cannot take visitors if they are in a semi private room, </a:t>
            </a:r>
          </a:p>
          <a:p>
            <a:endParaRPr lang="en-US" dirty="0" smtClean="0"/>
          </a:p>
          <a:p>
            <a:r>
              <a:rPr lang="en-US" dirty="0" smtClean="0"/>
              <a:t>Withdrawal of consent</a:t>
            </a:r>
          </a:p>
          <a:p>
            <a:r>
              <a:rPr lang="en-US" dirty="0" smtClean="0"/>
              <a:t>Resident or</a:t>
            </a:r>
            <a:r>
              <a:rPr lang="en-US" baseline="0" dirty="0" smtClean="0"/>
              <a:t> resident representative has changed their mind and they no longer consent to visiting with an identified person </a:t>
            </a:r>
          </a:p>
          <a:p>
            <a:endParaRPr lang="en-US" dirty="0" smtClean="0"/>
          </a:p>
          <a:p>
            <a:r>
              <a:rPr lang="en-US" dirty="0" smtClean="0"/>
              <a:t>Concerns – Grievance Process </a:t>
            </a:r>
          </a:p>
          <a:p>
            <a:r>
              <a:rPr lang="en-US" sz="1200" kern="1200" dirty="0" smtClean="0">
                <a:solidFill>
                  <a:schemeClr val="tx1"/>
                </a:solidFill>
                <a:effectLst/>
                <a:latin typeface="+mn-lt"/>
                <a:ea typeface="+mn-ea"/>
                <a:cs typeface="+mn-cs"/>
              </a:rPr>
              <a:t>In the event that the resident and/or resident representative have concerns regarding their rights related to visitation, the resident and/or resident representative is encouraged to contact the facility Grievance Officer</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11</a:t>
            </a:fld>
            <a:endParaRPr lang="en-US"/>
          </a:p>
        </p:txBody>
      </p:sp>
    </p:spTree>
    <p:extLst>
      <p:ext uri="{BB962C8B-B14F-4D97-AF65-F5344CB8AC3E}">
        <p14:creationId xmlns:p14="http://schemas.microsoft.com/office/powerpoint/2010/main" val="1556955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12</a:t>
            </a:fld>
            <a:endParaRPr lang="en-US"/>
          </a:p>
        </p:txBody>
      </p:sp>
    </p:spTree>
    <p:extLst>
      <p:ext uri="{BB962C8B-B14F-4D97-AF65-F5344CB8AC3E}">
        <p14:creationId xmlns:p14="http://schemas.microsoft.com/office/powerpoint/2010/main" val="2442821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with</a:t>
            </a:r>
            <a:r>
              <a:rPr lang="en-US" baseline="0" dirty="0" smtClean="0"/>
              <a:t> the group</a:t>
            </a:r>
          </a:p>
          <a:p>
            <a:endParaRPr lang="en-US" baseline="0" dirty="0" smtClean="0"/>
          </a:p>
          <a:p>
            <a:r>
              <a:rPr lang="en-US" dirty="0" smtClean="0"/>
              <a:t>Our response to these updated regulations includes:</a:t>
            </a:r>
          </a:p>
          <a:p>
            <a:endParaRPr lang="en-US" dirty="0" smtClean="0"/>
          </a:p>
          <a:p>
            <a:r>
              <a:rPr lang="en-US" dirty="0" smtClean="0"/>
              <a:t>Understand</a:t>
            </a:r>
            <a:r>
              <a:rPr lang="en-US" baseline="0" dirty="0" smtClean="0"/>
              <a:t> – understanding the new regulations and our visitation policy as well as our residents rights to immediate access for visitors.  Todays training will walk us through the changes and our roles and responsibilities. </a:t>
            </a:r>
          </a:p>
          <a:p>
            <a:r>
              <a:rPr lang="en-US" baseline="0" dirty="0" smtClean="0"/>
              <a:t>Inform – how we will inform our residents and the appropriate individuals of the visitation policy and their rights</a:t>
            </a:r>
          </a:p>
          <a:p>
            <a:r>
              <a:rPr lang="en-US" baseline="0" dirty="0" smtClean="0"/>
              <a:t>Limitations and Concerns – we will discuss how we handle any limitations and concerns</a:t>
            </a:r>
          </a:p>
          <a:p>
            <a:r>
              <a:rPr lang="en-US" baseline="0" dirty="0" smtClean="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13</a:t>
            </a:fld>
            <a:endParaRPr lang="en-US"/>
          </a:p>
        </p:txBody>
      </p:sp>
    </p:spTree>
    <p:extLst>
      <p:ext uri="{BB962C8B-B14F-4D97-AF65-F5344CB8AC3E}">
        <p14:creationId xmlns:p14="http://schemas.microsoft.com/office/powerpoint/2010/main" val="2807010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14</a:t>
            </a:fld>
            <a:endParaRPr lang="en-US"/>
          </a:p>
        </p:txBody>
      </p:sp>
    </p:spTree>
    <p:extLst>
      <p:ext uri="{BB962C8B-B14F-4D97-AF65-F5344CB8AC3E}">
        <p14:creationId xmlns:p14="http://schemas.microsoft.com/office/powerpoint/2010/main" val="730494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t>15</a:t>
            </a:fld>
            <a:endParaRPr lang="en-US"/>
          </a:p>
        </p:txBody>
      </p:sp>
    </p:spTree>
    <p:extLst>
      <p:ext uri="{BB962C8B-B14F-4D97-AF65-F5344CB8AC3E}">
        <p14:creationId xmlns:p14="http://schemas.microsoft.com/office/powerpoint/2010/main" val="353231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are the objectives</a:t>
            </a:r>
            <a:r>
              <a:rPr lang="en-US" baseline="0" dirty="0" smtClean="0"/>
              <a:t> of today’s training.  </a:t>
            </a:r>
            <a:endParaRPr lang="en-US" dirty="0" smtClean="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a:t>
            </a:fld>
            <a:endParaRPr lang="en-US"/>
          </a:p>
        </p:txBody>
      </p:sp>
    </p:spTree>
    <p:extLst>
      <p:ext uri="{BB962C8B-B14F-4D97-AF65-F5344CB8AC3E}">
        <p14:creationId xmlns:p14="http://schemas.microsoft.com/office/powerpoint/2010/main" val="379192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purposes of this education, we will refer to the regulations for the new resident visitation</a:t>
            </a:r>
            <a:r>
              <a:rPr lang="en-US" baseline="0" dirty="0" smtClean="0"/>
              <a:t> rights and access 24/7.</a:t>
            </a:r>
          </a:p>
          <a:p>
            <a:endParaRPr lang="en-US" dirty="0" smtClean="0"/>
          </a:p>
          <a:p>
            <a:r>
              <a:rPr lang="en-US" dirty="0" smtClean="0"/>
              <a:t>Nursing homes that accept payments from Medicare and Medicaid must meet minimum standards for the</a:t>
            </a:r>
            <a:r>
              <a:rPr lang="en-US" baseline="0" dirty="0" smtClean="0"/>
              <a:t> quality of the care and services they provide.  Today’s training will discuss the updated federal regulations related to abuse.  </a:t>
            </a:r>
          </a:p>
          <a:p>
            <a:endParaRPr lang="en-US" baseline="0" dirty="0" smtClean="0"/>
          </a:p>
          <a:p>
            <a:r>
              <a:rPr lang="en-US" baseline="0" dirty="0" smtClean="0"/>
              <a:t>The federal regulations were rewritten in 2016 for the first time since 1991 – the updates were completed in order to modernize the language and reflect changes that have happened in care, resident populations and quality standards.</a:t>
            </a:r>
          </a:p>
          <a:p>
            <a:endParaRPr lang="en-US" baseline="0" dirty="0" smtClean="0"/>
          </a:p>
          <a:p>
            <a:r>
              <a:rPr lang="en-US" baseline="0" dirty="0" smtClean="0"/>
              <a:t>The changes are being called the “Mega-Rule” because there are over 700 pages of regulations. There are three phases of implementation: Phase 1 was effective November 28, 2016, phase 2 is effective November 28, 2017 and phase 3 is effective on November 28, 2019.</a:t>
            </a:r>
          </a:p>
          <a:p>
            <a:endParaRPr lang="en-US" baseline="0" dirty="0" smtClean="0"/>
          </a:p>
          <a:p>
            <a:r>
              <a:rPr lang="en-US" baseline="0" dirty="0" smtClean="0"/>
              <a:t>Today we will review the changes made to the federal regulations about the residents’ visitation rights and access to visitors anytime, any day.  . There are changes in the definitions of some words, new access rights added to the overall visitation policy for our facility. </a:t>
            </a:r>
            <a:endParaRPr lang="en-US" dirty="0" smtClean="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3</a:t>
            </a:fld>
            <a:endParaRPr lang="en-US"/>
          </a:p>
        </p:txBody>
      </p:sp>
    </p:spTree>
    <p:extLst>
      <p:ext uri="{BB962C8B-B14F-4D97-AF65-F5344CB8AC3E}">
        <p14:creationId xmlns:p14="http://schemas.microsoft.com/office/powerpoint/2010/main" val="354225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regulation</a:t>
            </a:r>
            <a:r>
              <a:rPr lang="en-US"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Today facility's are really expected to meet the individualized, person centered needs of each individually – not only clinical, social, psycho social aspects of their live.  Person centered approach means that we are not just there for their clinical needs – we are there for all of their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Allowing access to visitors is key and critical to promoting a healthy psycho social environment for all of our residents.  No longer should there be visiting hours or restrictions – we need to allow access for visitors, who the resident consent to, when they would like to see them – just as if they were in their own home.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regulations state</a:t>
            </a:r>
            <a:r>
              <a:rPr lang="en-US" sz="1200" kern="1200" baseline="0" dirty="0" smtClean="0">
                <a:solidFill>
                  <a:schemeClr val="tx1"/>
                </a:solidFill>
                <a:effectLst/>
                <a:latin typeface="+mn-lt"/>
                <a:ea typeface="+mn-ea"/>
                <a:cs typeface="+mn-cs"/>
              </a:rPr>
              <a:t> that t</a:t>
            </a:r>
            <a:r>
              <a:rPr lang="en-US" sz="1200" kern="1200" dirty="0" smtClean="0">
                <a:solidFill>
                  <a:schemeClr val="tx1"/>
                </a:solidFill>
                <a:effectLst/>
                <a:latin typeface="+mn-lt"/>
                <a:ea typeface="+mn-ea"/>
                <a:cs typeface="+mn-cs"/>
              </a:rPr>
              <a:t>he </a:t>
            </a:r>
            <a:r>
              <a:rPr lang="en-US" sz="1200" kern="1200" dirty="0">
                <a:solidFill>
                  <a:schemeClr val="tx1"/>
                </a:solidFill>
                <a:effectLst/>
                <a:latin typeface="+mn-lt"/>
                <a:ea typeface="+mn-ea"/>
                <a:cs typeface="+mn-cs"/>
              </a:rPr>
              <a:t>facility must have written policies and procedures regarding the visitation rights of residents, including those setting forth any clinically necessary or reasonable restriction or limitation or safety restriction or limitation, when such limitations may apply consistent with the requirements of this subpart, that the facility may need to place on such rights and the reasons for the clinical or safety restriction or limitation</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smtClean="0"/>
          </a:p>
          <a:p>
            <a:endParaRPr lang="en-US" dirty="0" smtClean="0"/>
          </a:p>
          <a:p>
            <a:r>
              <a:rPr lang="en-US" dirty="0" smtClean="0"/>
              <a:t>So  - our facility</a:t>
            </a:r>
            <a:r>
              <a:rPr lang="en-US" baseline="0" dirty="0" smtClean="0"/>
              <a:t> has updated its policy to include that we </a:t>
            </a:r>
            <a:r>
              <a:rPr lang="en-US" sz="1200" kern="1200" dirty="0" smtClean="0">
                <a:solidFill>
                  <a:schemeClr val="tx1"/>
                </a:solidFill>
                <a:effectLst/>
                <a:latin typeface="+mn-lt"/>
                <a:ea typeface="+mn-ea"/>
                <a:cs typeface="+mn-cs"/>
              </a:rPr>
              <a:t>promote and support a resident centered approach to care.  Our policy defines and sets expectations regarding persons visiting residents and to recognize our commitment to provide visitation in accordance with our non-discrimination policy, which provides access without regard to race, color, sex, national origin, disability, age, religion, marital status, citizenship, gender identity, gender identity, sexual orientation, and/or other legally protected classifications.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4</a:t>
            </a:fld>
            <a:endParaRPr lang="en-US"/>
          </a:p>
        </p:txBody>
      </p:sp>
    </p:spTree>
    <p:extLst>
      <p:ext uri="{BB962C8B-B14F-4D97-AF65-F5344CB8AC3E}">
        <p14:creationId xmlns:p14="http://schemas.microsoft.com/office/powerpoint/2010/main" val="87620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response to these updated regulations includes:</a:t>
            </a:r>
          </a:p>
          <a:p>
            <a:endParaRPr lang="en-US" dirty="0" smtClean="0"/>
          </a:p>
          <a:p>
            <a:r>
              <a:rPr lang="en-US" dirty="0" smtClean="0"/>
              <a:t>Understand</a:t>
            </a:r>
            <a:r>
              <a:rPr lang="en-US" baseline="0" dirty="0" smtClean="0"/>
              <a:t> – understanding the new regulations and our visitation policy as well as our residents rights to immediate access for visitors.  Todays training will walk us through the changes and our roles and responsibilities. </a:t>
            </a:r>
          </a:p>
          <a:p>
            <a:r>
              <a:rPr lang="en-US" baseline="0" dirty="0" smtClean="0"/>
              <a:t>Inform – how we will inform our residents and the appropriate individuals of the visitation policy and their rights</a:t>
            </a:r>
          </a:p>
          <a:p>
            <a:r>
              <a:rPr lang="en-US" baseline="0" dirty="0" smtClean="0"/>
              <a:t>Limitations and Concerns – we will discuss how we handle any limitations and concerns</a:t>
            </a:r>
          </a:p>
          <a:p>
            <a:r>
              <a:rPr lang="en-US" baseline="0" dirty="0" smtClean="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5</a:t>
            </a:fld>
            <a:endParaRPr lang="en-US"/>
          </a:p>
        </p:txBody>
      </p:sp>
    </p:spTree>
    <p:extLst>
      <p:ext uri="{BB962C8B-B14F-4D97-AF65-F5344CB8AC3E}">
        <p14:creationId xmlns:p14="http://schemas.microsoft.com/office/powerpoint/2010/main" val="3710634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Resident visitors are not subject to visiting hour limitations or other restrictions not imposed by the resident or warranted due to reasonable clinical and safety restrictions.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Facilities must provide 24-hour access to other non-relative visitors with the consent of the resident subject to reasonable restrictions including clinical and safety restrictions as applicable.  The facility will inform the resident and visitors as indicated.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facility must provide </a:t>
            </a:r>
            <a:r>
              <a:rPr lang="en-US" sz="1200" b="1" kern="1200" dirty="0" smtClean="0">
                <a:solidFill>
                  <a:schemeClr val="tx1"/>
                </a:solidFill>
                <a:effectLst/>
                <a:latin typeface="+mn-lt"/>
                <a:ea typeface="+mn-ea"/>
                <a:cs typeface="+mn-cs"/>
              </a:rPr>
              <a:t>immediate</a:t>
            </a:r>
            <a:r>
              <a:rPr lang="en-US" sz="1200" kern="1200" dirty="0" smtClean="0">
                <a:solidFill>
                  <a:schemeClr val="tx1"/>
                </a:solidFill>
                <a:effectLst/>
                <a:latin typeface="+mn-lt"/>
                <a:ea typeface="+mn-ea"/>
                <a:cs typeface="+mn-cs"/>
              </a:rPr>
              <a:t> access to any resident by:  Discuss list on slide – this will continue on </a:t>
            </a:r>
            <a:r>
              <a:rPr lang="en-US" sz="1200" kern="1200" smtClean="0">
                <a:solidFill>
                  <a:schemeClr val="tx1"/>
                </a:solidFill>
                <a:effectLst/>
                <a:latin typeface="+mn-lt"/>
                <a:ea typeface="+mn-ea"/>
                <a:cs typeface="+mn-cs"/>
              </a:rPr>
              <a:t>concurrent slides. </a:t>
            </a:r>
            <a:endParaRPr lang="en-US" sz="1200" kern="1200" dirty="0" smtClean="0">
              <a:solidFill>
                <a:schemeClr val="tx1"/>
              </a:solidFill>
              <a:effectLst/>
              <a:latin typeface="+mn-lt"/>
              <a:ea typeface="+mn-ea"/>
              <a:cs typeface="+mn-cs"/>
            </a:endParaRPr>
          </a:p>
          <a:p>
            <a:endParaRPr lang="en-US" dirty="0" smtClean="0"/>
          </a:p>
          <a:p>
            <a:endParaRPr lang="en-US" dirty="0" smtClean="0"/>
          </a:p>
          <a:p>
            <a:r>
              <a:rPr lang="en-US" dirty="0" smtClean="0"/>
              <a:t>So for example :</a:t>
            </a:r>
          </a:p>
          <a:p>
            <a:endParaRPr lang="en-US" dirty="0" smtClean="0"/>
          </a:p>
          <a:p>
            <a:r>
              <a:rPr lang="en-US" dirty="0" smtClean="0"/>
              <a:t>State or federal surveyors</a:t>
            </a:r>
          </a:p>
          <a:p>
            <a:r>
              <a:rPr lang="en-US" dirty="0" smtClean="0"/>
              <a:t>Ombudsman</a:t>
            </a:r>
          </a:p>
          <a:p>
            <a:r>
              <a:rPr lang="en-US" dirty="0" smtClean="0"/>
              <a:t>Auditors</a:t>
            </a:r>
            <a:r>
              <a:rPr lang="en-US" baseline="0" dirty="0" smtClean="0"/>
              <a:t> that are contract by the State or federal government</a:t>
            </a:r>
          </a:p>
          <a:p>
            <a:endParaRPr lang="en-US" baseline="0" dirty="0" smtClean="0"/>
          </a:p>
          <a:p>
            <a:r>
              <a:rPr lang="en-US" baseline="0" dirty="0" smtClean="0"/>
              <a:t>Discuss Immediate:  The facility staff will need to give them immediate access when they want to see the resident, as we need to allow for immediate access</a:t>
            </a:r>
          </a:p>
          <a:p>
            <a:r>
              <a:rPr lang="en-US" baseline="0" dirty="0" smtClean="0"/>
              <a:t> – this is done with proper identification from those individuals.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6</a:t>
            </a:fld>
            <a:endParaRPr lang="en-US"/>
          </a:p>
        </p:txBody>
      </p:sp>
    </p:spTree>
    <p:extLst>
      <p:ext uri="{BB962C8B-B14F-4D97-AF65-F5344CB8AC3E}">
        <p14:creationId xmlns:p14="http://schemas.microsoft.com/office/powerpoint/2010/main" val="10013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 we need to allow immediate access with proper identification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7</a:t>
            </a:fld>
            <a:endParaRPr lang="en-US"/>
          </a:p>
        </p:txBody>
      </p:sp>
    </p:spTree>
    <p:extLst>
      <p:ext uri="{BB962C8B-B14F-4D97-AF65-F5344CB8AC3E}">
        <p14:creationId xmlns:p14="http://schemas.microsoft.com/office/powerpoint/2010/main" val="249357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it has been identified that the resident is unable to make decisions and the resident representative is making their decisions legally, t</a:t>
            </a:r>
            <a:r>
              <a:rPr lang="en-US" dirty="0" smtClean="0"/>
              <a:t>he resident representative</a:t>
            </a:r>
            <a:r>
              <a:rPr lang="en-US" baseline="0" dirty="0" smtClean="0"/>
              <a:t> is the person that is deciding for that resident who they can visit with.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8</a:t>
            </a:fld>
            <a:endParaRPr lang="en-US"/>
          </a:p>
        </p:txBody>
      </p:sp>
    </p:spTree>
    <p:extLst>
      <p:ext uri="{BB962C8B-B14F-4D97-AF65-F5344CB8AC3E}">
        <p14:creationId xmlns:p14="http://schemas.microsoft.com/office/powerpoint/2010/main" val="2729041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inform residents and visitor</a:t>
            </a:r>
            <a:r>
              <a:rPr lang="en-US" baseline="0" dirty="0" smtClean="0"/>
              <a:t>s that visitation will not be limited or restricted as you see here.  </a:t>
            </a:r>
          </a:p>
          <a:p>
            <a:endParaRPr lang="en-US" baseline="0" dirty="0" smtClean="0"/>
          </a:p>
          <a:p>
            <a:r>
              <a:rPr lang="en-US" baseline="0" dirty="0" smtClean="0"/>
              <a:t>Discuss with the group</a:t>
            </a:r>
          </a:p>
          <a:p>
            <a:endParaRPr lang="en-US" baseline="0" dirty="0" smtClean="0"/>
          </a:p>
          <a:p>
            <a:pPr lvl="2"/>
            <a:r>
              <a:rPr lang="en-US" sz="1200" kern="1200" dirty="0" smtClean="0">
                <a:solidFill>
                  <a:schemeClr val="tx1"/>
                </a:solidFill>
                <a:effectLst/>
                <a:latin typeface="+mn-lt"/>
                <a:ea typeface="+mn-ea"/>
                <a:cs typeface="+mn-cs"/>
              </a:rPr>
              <a:t>Spouse, including same sex spouse</a:t>
            </a:r>
          </a:p>
          <a:p>
            <a:pPr lvl="2"/>
            <a:r>
              <a:rPr lang="en-US" sz="1200" kern="1200" dirty="0" smtClean="0">
                <a:solidFill>
                  <a:schemeClr val="tx1"/>
                </a:solidFill>
                <a:effectLst/>
                <a:latin typeface="+mn-lt"/>
                <a:ea typeface="+mn-ea"/>
                <a:cs typeface="+mn-cs"/>
              </a:rPr>
              <a:t>Domestic partner, including same sex domestic partner</a:t>
            </a:r>
          </a:p>
          <a:p>
            <a:pPr lvl="2"/>
            <a:r>
              <a:rPr lang="en-US" sz="1200" kern="1200" dirty="0" smtClean="0">
                <a:solidFill>
                  <a:schemeClr val="tx1"/>
                </a:solidFill>
                <a:effectLst/>
                <a:latin typeface="+mn-lt"/>
                <a:ea typeface="+mn-ea"/>
                <a:cs typeface="+mn-cs"/>
              </a:rPr>
              <a:t>Another family member</a:t>
            </a:r>
          </a:p>
          <a:p>
            <a:pPr lvl="2"/>
            <a:r>
              <a:rPr lang="en-US" sz="1200" kern="1200" dirty="0" smtClean="0">
                <a:solidFill>
                  <a:schemeClr val="tx1"/>
                </a:solidFill>
                <a:effectLst/>
                <a:latin typeface="+mn-lt"/>
                <a:ea typeface="+mn-ea"/>
                <a:cs typeface="+mn-cs"/>
              </a:rPr>
              <a:t>Friend</a:t>
            </a:r>
          </a:p>
          <a:p>
            <a:pPr lvl="2"/>
            <a:r>
              <a:rPr lang="en-US" sz="1200" kern="1200" dirty="0" smtClean="0">
                <a:solidFill>
                  <a:schemeClr val="tx1"/>
                </a:solidFill>
                <a:effectLst/>
                <a:latin typeface="+mn-lt"/>
                <a:ea typeface="+mn-ea"/>
                <a:cs typeface="+mn-cs"/>
              </a:rPr>
              <a:t>Inform each resident of their right to withdraw or deny consent for visitation at any time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2583AE9-5228-4641-AE46-DAC04049BDD6}" type="slidenum">
              <a:rPr lang="en-US" smtClean="0"/>
              <a:pPr/>
              <a:t>9</a:t>
            </a:fld>
            <a:endParaRPr lang="en-US"/>
          </a:p>
        </p:txBody>
      </p:sp>
    </p:spTree>
    <p:extLst>
      <p:ext uri="{BB962C8B-B14F-4D97-AF65-F5344CB8AC3E}">
        <p14:creationId xmlns:p14="http://schemas.microsoft.com/office/powerpoint/2010/main" val="359718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t>This document is for general informational purposes only.  </a:t>
            </a:r>
          </a:p>
          <a:p>
            <a:r>
              <a:rPr lang="en-US" dirty="0"/>
              <a:t>It does not represent legal advice nor relied upon as supporting documentation or advice with CMS or other regulatory entities.</a:t>
            </a:r>
          </a:p>
          <a:p>
            <a:r>
              <a:rPr lang="en-US" dirty="0"/>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B6B36801-8505-4C0E-A75F-6C61E9D43F90}" type="datetimeFigureOut">
              <a:rPr lang="en-US" smtClean="0">
                <a:solidFill>
                  <a:prstClr val="black"/>
                </a:solidFill>
              </a:rPr>
              <a:pPr/>
              <a:t>1/25/2017</a:t>
            </a:fld>
            <a:endParaRPr lang="en-US" dirty="0">
              <a:solidFill>
                <a:prstClr val="black"/>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ms.gov/Medicare/Provider-Enrollment-and-Certification/SurveyCertificationGenInfo/Downloads/Survey-and-Cert-Letter-17-07.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a:bodyPr>
          <a:lstStyle/>
          <a:p>
            <a:r>
              <a:rPr lang="en-US" b="1" dirty="0">
                <a:solidFill>
                  <a:schemeClr val="bg1"/>
                </a:solidFill>
              </a:rPr>
              <a:t>F172 Visitation Rights</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For </a:t>
            </a:r>
            <a:r>
              <a:rPr lang="en-US" dirty="0" smtClean="0">
                <a:solidFill>
                  <a:schemeClr val="bg1"/>
                </a:solidFill>
                <a:latin typeface="+mj-lt"/>
              </a:rPr>
              <a:t>All </a:t>
            </a:r>
            <a:r>
              <a:rPr lang="en-US" dirty="0">
                <a:solidFill>
                  <a:schemeClr val="bg1"/>
                </a:solidFill>
                <a:latin typeface="+mj-lt"/>
              </a:rPr>
              <a:t>S</a:t>
            </a:r>
            <a:r>
              <a:rPr lang="en-US" dirty="0" smtClean="0">
                <a:solidFill>
                  <a:schemeClr val="bg1"/>
                </a:solidFill>
                <a:latin typeface="+mj-lt"/>
              </a:rPr>
              <a:t>taff</a:t>
            </a:r>
            <a:endParaRPr lang="en-US" dirty="0">
              <a:solidFill>
                <a:schemeClr val="bg1"/>
              </a:solidFill>
              <a:latin typeface="+mj-lt"/>
            </a:endParaRPr>
          </a:p>
        </p:txBody>
      </p:sp>
    </p:spTree>
    <p:extLst>
      <p:ext uri="{BB962C8B-B14F-4D97-AF65-F5344CB8AC3E}">
        <p14:creationId xmlns:p14="http://schemas.microsoft.com/office/powerpoint/2010/main" val="3509872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 </a:t>
            </a:r>
            <a:endParaRPr lang="en-US" dirty="0"/>
          </a:p>
        </p:txBody>
      </p:sp>
      <p:sp>
        <p:nvSpPr>
          <p:cNvPr id="3" name="Content Placeholder 2"/>
          <p:cNvSpPr>
            <a:spLocks noGrp="1"/>
          </p:cNvSpPr>
          <p:nvPr>
            <p:ph idx="1"/>
          </p:nvPr>
        </p:nvSpPr>
        <p:spPr>
          <a:xfrm>
            <a:off x="457200" y="1219200"/>
            <a:ext cx="5715000" cy="4906963"/>
          </a:xfrm>
        </p:spPr>
        <p:txBody>
          <a:bodyPr>
            <a:normAutofit/>
          </a:bodyPr>
          <a:lstStyle/>
          <a:p>
            <a:r>
              <a:rPr lang="en-US" dirty="0"/>
              <a:t>Inform each resident or representative of visitation rights, the facility policy and procedure, and the reason for any restriction or limitations. </a:t>
            </a:r>
          </a:p>
          <a:p>
            <a:r>
              <a:rPr lang="en-US" dirty="0"/>
              <a:t>Inform each resident of the right, subject to his or her consent, to receive visitors</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50077" y="2590800"/>
            <a:ext cx="2706127" cy="1804987"/>
          </a:xfrm>
          <a:prstGeom prst="rect">
            <a:avLst/>
          </a:prstGeom>
        </p:spPr>
      </p:pic>
    </p:spTree>
    <p:extLst>
      <p:ext uri="{BB962C8B-B14F-4D97-AF65-F5344CB8AC3E}">
        <p14:creationId xmlns:p14="http://schemas.microsoft.com/office/powerpoint/2010/main" val="2374278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457200" y="1600200"/>
            <a:ext cx="4419600" cy="4525963"/>
          </a:xfrm>
        </p:spPr>
        <p:txBody>
          <a:bodyPr/>
          <a:lstStyle/>
          <a:p>
            <a:r>
              <a:rPr lang="en-US" dirty="0" smtClean="0"/>
              <a:t>Clinical</a:t>
            </a:r>
          </a:p>
          <a:p>
            <a:r>
              <a:rPr lang="en-US" dirty="0" smtClean="0"/>
              <a:t>Safety Restrictions</a:t>
            </a:r>
          </a:p>
          <a:p>
            <a:r>
              <a:rPr lang="en-US" dirty="0" smtClean="0"/>
              <a:t>Location of visit </a:t>
            </a:r>
          </a:p>
          <a:p>
            <a:r>
              <a:rPr lang="en-US" dirty="0" smtClean="0"/>
              <a:t>Withdrawal of consent</a:t>
            </a:r>
          </a:p>
          <a:p>
            <a:r>
              <a:rPr lang="en-US" dirty="0" smtClean="0"/>
              <a:t>Concerns – Grievance Process </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1905000"/>
            <a:ext cx="3044952" cy="3048000"/>
          </a:xfrm>
          <a:prstGeom prst="rect">
            <a:avLst/>
          </a:prstGeom>
        </p:spPr>
      </p:pic>
    </p:spTree>
    <p:extLst>
      <p:ext uri="{BB962C8B-B14F-4D97-AF65-F5344CB8AC3E}">
        <p14:creationId xmlns:p14="http://schemas.microsoft.com/office/powerpoint/2010/main" val="1360687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a:t>
            </a:r>
            <a:endParaRPr lang="en-US" dirty="0"/>
          </a:p>
        </p:txBody>
      </p:sp>
      <p:sp>
        <p:nvSpPr>
          <p:cNvPr id="3" name="Content Placeholder 2"/>
          <p:cNvSpPr>
            <a:spLocks noGrp="1"/>
          </p:cNvSpPr>
          <p:nvPr>
            <p:ph idx="1"/>
          </p:nvPr>
        </p:nvSpPr>
        <p:spPr/>
        <p:txBody>
          <a:bodyPr/>
          <a:lstStyle/>
          <a:p>
            <a:r>
              <a:rPr lang="en-US" dirty="0" smtClean="0"/>
              <a:t>Resident Interviews</a:t>
            </a:r>
          </a:p>
          <a:p>
            <a:r>
              <a:rPr lang="en-US" dirty="0" smtClean="0"/>
              <a:t>Resident Council</a:t>
            </a:r>
          </a:p>
          <a:p>
            <a:r>
              <a:rPr lang="en-US" dirty="0" smtClean="0"/>
              <a:t>Satisfaction Surveys</a:t>
            </a:r>
          </a:p>
          <a:p>
            <a:r>
              <a:rPr lang="en-US" dirty="0" smtClean="0"/>
              <a:t>Problem/Concern Process</a:t>
            </a:r>
          </a:p>
          <a:p>
            <a:r>
              <a:rPr lang="en-US" dirty="0" smtClean="0"/>
              <a:t>Observations</a:t>
            </a:r>
          </a:p>
          <a:p>
            <a:r>
              <a:rPr lang="en-US" dirty="0"/>
              <a:t>QAPI</a:t>
            </a:r>
          </a:p>
          <a:p>
            <a:pPr marL="0" indent="0">
              <a:buNone/>
            </a:pPr>
            <a:endParaRPr lang="en-US" dirty="0"/>
          </a:p>
        </p:txBody>
      </p:sp>
      <p:pic>
        <p:nvPicPr>
          <p:cNvPr id="4" name="Picture 3"/>
          <p:cNvPicPr>
            <a:picLocks noChangeAspect="1"/>
          </p:cNvPicPr>
          <p:nvPr/>
        </p:nvPicPr>
        <p:blipFill>
          <a:blip r:embed="rId3"/>
          <a:stretch>
            <a:fillRect/>
          </a:stretch>
        </p:blipFill>
        <p:spPr>
          <a:xfrm>
            <a:off x="5293338" y="1752600"/>
            <a:ext cx="3413127" cy="3238883"/>
          </a:xfrm>
          <a:prstGeom prst="rect">
            <a:avLst/>
          </a:prstGeom>
        </p:spPr>
      </p:pic>
    </p:spTree>
    <p:extLst>
      <p:ext uri="{BB962C8B-B14F-4D97-AF65-F5344CB8AC3E}">
        <p14:creationId xmlns:p14="http://schemas.microsoft.com/office/powerpoint/2010/main" val="2266498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Understand</a:t>
            </a:r>
          </a:p>
          <a:p>
            <a:r>
              <a:rPr lang="en-US" dirty="0" smtClean="0"/>
              <a:t>Inform </a:t>
            </a:r>
          </a:p>
          <a:p>
            <a:r>
              <a:rPr lang="en-US" dirty="0" smtClean="0"/>
              <a:t>Limitations</a:t>
            </a:r>
          </a:p>
          <a:p>
            <a:r>
              <a:rPr lang="en-US" dirty="0" smtClean="0"/>
              <a:t>Monitor</a:t>
            </a:r>
          </a:p>
          <a:p>
            <a:endParaRPr lang="en-US" dirty="0"/>
          </a:p>
        </p:txBody>
      </p:sp>
      <p:graphicFrame>
        <p:nvGraphicFramePr>
          <p:cNvPr id="4" name="Diagram 3"/>
          <p:cNvGraphicFramePr/>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2226434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457200" y="3124200"/>
            <a:ext cx="8229600" cy="3459163"/>
          </a:xfrm>
        </p:spPr>
        <p:txBody>
          <a:bodyPr>
            <a:normAutofit/>
          </a:bodyPr>
          <a:lstStyle/>
          <a:p>
            <a:pPr marL="0" indent="0">
              <a:buNone/>
            </a:pPr>
            <a:r>
              <a:rPr lang="en-US" sz="2400" b="1" dirty="0"/>
              <a:t>Resources:</a:t>
            </a:r>
          </a:p>
          <a:p>
            <a:pPr marL="0" indent="0">
              <a:buNone/>
            </a:pPr>
            <a:endParaRPr lang="en-US" sz="2400" dirty="0"/>
          </a:p>
          <a:p>
            <a:pPr marL="0" indent="0">
              <a:buNone/>
            </a:pPr>
            <a:r>
              <a:rPr lang="en-US" sz="2400" dirty="0"/>
              <a:t>"SOM - Appendix PP." </a:t>
            </a:r>
            <a:r>
              <a:rPr lang="en-US" sz="2400" i="1" dirty="0"/>
              <a:t>SOM - Appendix PP</a:t>
            </a:r>
            <a:r>
              <a:rPr lang="en-US" sz="2400" dirty="0"/>
              <a:t>. CMS, </a:t>
            </a:r>
            <a:r>
              <a:rPr lang="en-US" sz="2400" dirty="0" err="1"/>
              <a:t>n.d.</a:t>
            </a:r>
            <a:r>
              <a:rPr lang="en-US" sz="2400" dirty="0"/>
              <a:t> Web. </a:t>
            </a:r>
            <a:r>
              <a:rPr lang="en-US" sz="2400" dirty="0">
                <a:hlinkClick r:id="rId3"/>
              </a:rPr>
              <a:t>https://www.cms.gov/Medicare/Provider-Enrollment-and-Certification/SurveyCertificationGenInfo/Downloads/Survey-and-Cert-Letter-17-07.pdf</a:t>
            </a:r>
            <a:r>
              <a:rPr lang="en-US" sz="2400" dirty="0"/>
              <a:t> </a:t>
            </a:r>
          </a:p>
        </p:txBody>
      </p:sp>
    </p:spTree>
    <p:extLst>
      <p:ext uri="{BB962C8B-B14F-4D97-AF65-F5344CB8AC3E}">
        <p14:creationId xmlns:p14="http://schemas.microsoft.com/office/powerpoint/2010/main" val="146585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84542"/>
            <a:ext cx="7886700" cy="4351338"/>
          </a:xfrm>
        </p:spPr>
        <p:txBody>
          <a:bodyPr/>
          <a:lstStyle/>
          <a:p>
            <a:pPr marL="0" indent="0" algn="ctr">
              <a:spcBef>
                <a:spcPts val="0"/>
              </a:spcBef>
              <a:buNone/>
            </a:pPr>
            <a:endParaRPr lang="en-US" sz="4400" b="1" cap="small" dirty="0" smtClean="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smtClean="0">
                <a:ea typeface="Verdana" panose="020B0604030504040204" pitchFamily="34" charset="0"/>
                <a:cs typeface="Verdana" panose="020B0604030504040204" pitchFamily="34" charset="0"/>
              </a:rPr>
              <a:t>Thank </a:t>
            </a:r>
            <a:r>
              <a:rPr lang="en-US" sz="4400" b="1" cap="small" dirty="0">
                <a:ea typeface="Verdana" panose="020B0604030504040204" pitchFamily="34" charset="0"/>
                <a:cs typeface="Verdana" panose="020B0604030504040204" pitchFamily="34" charset="0"/>
              </a:rPr>
              <a:t>you for participating in this education session!</a:t>
            </a:r>
          </a:p>
          <a:p>
            <a:endParaRPr lang="en-US" dirty="0"/>
          </a:p>
        </p:txBody>
      </p:sp>
    </p:spTree>
    <p:extLst>
      <p:ext uri="{BB962C8B-B14F-4D97-AF65-F5344CB8AC3E}">
        <p14:creationId xmlns:p14="http://schemas.microsoft.com/office/powerpoint/2010/main" val="2628888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Visitation </a:t>
            </a:r>
            <a:r>
              <a:rPr lang="en-US" dirty="0"/>
              <a:t>Rights</a:t>
            </a:r>
          </a:p>
        </p:txBody>
      </p:sp>
      <p:sp>
        <p:nvSpPr>
          <p:cNvPr id="3" name="Content Placeholder 2"/>
          <p:cNvSpPr>
            <a:spLocks noGrp="1"/>
          </p:cNvSpPr>
          <p:nvPr>
            <p:ph idx="1"/>
          </p:nvPr>
        </p:nvSpPr>
        <p:spPr/>
        <p:txBody>
          <a:bodyPr/>
          <a:lstStyle/>
          <a:p>
            <a:pPr marL="0" indent="0">
              <a:buNone/>
            </a:pPr>
            <a:r>
              <a:rPr lang="en-US" dirty="0"/>
              <a:t>Objectives</a:t>
            </a:r>
          </a:p>
          <a:p>
            <a:r>
              <a:rPr lang="en-US" dirty="0"/>
              <a:t>Obtain a basic understanding of the new changes to the regulation </a:t>
            </a:r>
            <a:r>
              <a:rPr lang="en-US" dirty="0" smtClean="0"/>
              <a:t>related to visitation rights</a:t>
            </a:r>
            <a:endParaRPr lang="en-US" dirty="0"/>
          </a:p>
          <a:p>
            <a:r>
              <a:rPr lang="en-US" dirty="0"/>
              <a:t>Review the Resident Visitation Rights Policy</a:t>
            </a:r>
          </a:p>
          <a:p>
            <a:endParaRPr lang="en-US" dirty="0"/>
          </a:p>
        </p:txBody>
      </p:sp>
    </p:spTree>
    <p:extLst>
      <p:ext uri="{BB962C8B-B14F-4D97-AF65-F5344CB8AC3E}">
        <p14:creationId xmlns:p14="http://schemas.microsoft.com/office/powerpoint/2010/main" val="260168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nursing home Requirements of Participation (RoP) are the regulations that set minimum standards for nursing homes.</a:t>
            </a:r>
          </a:p>
          <a:p>
            <a:r>
              <a:rPr lang="en-US" dirty="0"/>
              <a:t>The </a:t>
            </a:r>
            <a:r>
              <a:rPr lang="en-US" dirty="0" smtClean="0"/>
              <a:t>Final Rule was published in </a:t>
            </a:r>
            <a:r>
              <a:rPr lang="en-US" dirty="0"/>
              <a:t>October </a:t>
            </a:r>
            <a:r>
              <a:rPr lang="en-US" dirty="0" smtClean="0"/>
              <a:t>2016.</a:t>
            </a:r>
            <a:endParaRPr lang="en-US" dirty="0"/>
          </a:p>
          <a:p>
            <a:r>
              <a:rPr lang="en-US" dirty="0"/>
              <a:t>The changes in regulations go into effect over the next three years, in phases.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59338"/>
            <a:ext cx="1905000" cy="1266825"/>
          </a:xfrm>
          <a:prstGeom prst="rect">
            <a:avLst/>
          </a:prstGeom>
        </p:spPr>
      </p:pic>
    </p:spTree>
    <p:extLst>
      <p:ext uri="{BB962C8B-B14F-4D97-AF65-F5344CB8AC3E}">
        <p14:creationId xmlns:p14="http://schemas.microsoft.com/office/powerpoint/2010/main" val="1943093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p:txBody>
          <a:bodyPr/>
          <a:lstStyle/>
          <a:p>
            <a:pPr marL="0" indent="0">
              <a:buNone/>
            </a:pPr>
            <a:r>
              <a:rPr lang="en-US" dirty="0"/>
              <a:t>§483.10</a:t>
            </a:r>
            <a:r>
              <a:rPr lang="en-US" i="1" dirty="0"/>
              <a:t>(f)(4) </a:t>
            </a:r>
            <a:r>
              <a:rPr lang="en-US" dirty="0"/>
              <a:t>The resident has a right </a:t>
            </a:r>
            <a:r>
              <a:rPr lang="en-US" i="1" dirty="0"/>
              <a:t>to receive visitors of his or her choosing at the time of his or her choosing, </a:t>
            </a:r>
            <a:r>
              <a:rPr lang="en-US" dirty="0"/>
              <a:t>subject to the resident’s right to deny </a:t>
            </a:r>
            <a:r>
              <a:rPr lang="en-US" i="1" dirty="0"/>
              <a:t>visitation when applicable, and in a manner that does not impose on the rights of another resident. </a:t>
            </a:r>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572000"/>
            <a:ext cx="1905000" cy="1266825"/>
          </a:xfrm>
          <a:prstGeom prst="rect">
            <a:avLst/>
          </a:prstGeom>
        </p:spPr>
      </p:pic>
    </p:spTree>
    <p:extLst>
      <p:ext uri="{BB962C8B-B14F-4D97-AF65-F5344CB8AC3E}">
        <p14:creationId xmlns:p14="http://schemas.microsoft.com/office/powerpoint/2010/main" val="2116772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smtClean="0"/>
              <a:t>Facility Response</a:t>
            </a:r>
            <a:endParaRPr lang="en-US" dirty="0"/>
          </a:p>
        </p:txBody>
      </p:sp>
      <p:sp>
        <p:nvSpPr>
          <p:cNvPr id="3" name="Content Placeholder 2"/>
          <p:cNvSpPr>
            <a:spLocks noGrp="1"/>
          </p:cNvSpPr>
          <p:nvPr>
            <p:ph idx="1"/>
          </p:nvPr>
        </p:nvSpPr>
        <p:spPr/>
        <p:txBody>
          <a:bodyPr/>
          <a:lstStyle/>
          <a:p>
            <a:r>
              <a:rPr lang="en-US" dirty="0" smtClean="0"/>
              <a:t>Understand</a:t>
            </a:r>
          </a:p>
          <a:p>
            <a:r>
              <a:rPr lang="en-US" dirty="0" smtClean="0"/>
              <a:t>Inform </a:t>
            </a:r>
          </a:p>
          <a:p>
            <a:r>
              <a:rPr lang="en-US" dirty="0" smtClean="0"/>
              <a:t>Limitations</a:t>
            </a:r>
          </a:p>
          <a:p>
            <a:r>
              <a:rPr lang="en-US" dirty="0" smtClean="0"/>
              <a:t>Monitor</a:t>
            </a:r>
          </a:p>
          <a:p>
            <a:endParaRPr lang="en-US" dirty="0"/>
          </a:p>
        </p:txBody>
      </p:sp>
      <p:graphicFrame>
        <p:nvGraphicFramePr>
          <p:cNvPr id="4" name="Diagram 3"/>
          <p:cNvGraphicFramePr/>
          <p:nvPr>
            <p:extLst>
              <p:ext uri="{D42A27DB-BD31-4B8C-83A1-F6EECF244321}">
                <p14:modId xmlns:p14="http://schemas.microsoft.com/office/powerpoint/2010/main" val="525022707"/>
              </p:ext>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4224147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48" y="7374"/>
            <a:ext cx="8229600" cy="1143000"/>
          </a:xfrm>
        </p:spPr>
        <p:txBody>
          <a:bodyPr/>
          <a:lstStyle/>
          <a:p>
            <a:r>
              <a:rPr lang="en-US" dirty="0" smtClean="0"/>
              <a:t>Understand – Visitation Rights </a:t>
            </a:r>
            <a:endParaRPr lang="en-US" dirty="0"/>
          </a:p>
        </p:txBody>
      </p:sp>
      <p:sp>
        <p:nvSpPr>
          <p:cNvPr id="3" name="Content Placeholder 2"/>
          <p:cNvSpPr>
            <a:spLocks noGrp="1"/>
          </p:cNvSpPr>
          <p:nvPr>
            <p:ph idx="1"/>
          </p:nvPr>
        </p:nvSpPr>
        <p:spPr>
          <a:xfrm>
            <a:off x="471948" y="1524000"/>
            <a:ext cx="6233652" cy="4419601"/>
          </a:xfrm>
        </p:spPr>
        <p:txBody>
          <a:bodyPr>
            <a:normAutofit fontScale="92500" lnSpcReduction="10000"/>
          </a:bodyPr>
          <a:lstStyle/>
          <a:p>
            <a:r>
              <a:rPr lang="en-US" sz="3600" dirty="0"/>
              <a:t>Who can </a:t>
            </a:r>
            <a:r>
              <a:rPr lang="en-US" sz="3600" dirty="0" smtClean="0"/>
              <a:t>visit/who needs to be provided immediate access to any resident? </a:t>
            </a:r>
          </a:p>
          <a:p>
            <a:pPr lvl="1"/>
            <a:r>
              <a:rPr lang="en-US" sz="3400" dirty="0"/>
              <a:t>Any representative of the Secretary</a:t>
            </a:r>
          </a:p>
          <a:p>
            <a:pPr lvl="1"/>
            <a:r>
              <a:rPr lang="en-US" sz="3400" dirty="0"/>
              <a:t>Any representative of the State</a:t>
            </a:r>
          </a:p>
          <a:p>
            <a:pPr lvl="1"/>
            <a:r>
              <a:rPr lang="en-US" sz="3400" dirty="0"/>
              <a:t>Any representative of the Office of the State Long Term Care Ombudsman</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08292" y="1905000"/>
            <a:ext cx="2033016" cy="3048000"/>
          </a:xfrm>
          <a:prstGeom prst="rect">
            <a:avLst/>
          </a:prstGeom>
        </p:spPr>
      </p:pic>
    </p:spTree>
    <p:extLst>
      <p:ext uri="{BB962C8B-B14F-4D97-AF65-F5344CB8AC3E}">
        <p14:creationId xmlns:p14="http://schemas.microsoft.com/office/powerpoint/2010/main" val="3445868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48" y="7374"/>
            <a:ext cx="8229600" cy="1143000"/>
          </a:xfrm>
        </p:spPr>
        <p:txBody>
          <a:bodyPr/>
          <a:lstStyle/>
          <a:p>
            <a:r>
              <a:rPr lang="en-US" dirty="0"/>
              <a:t>Understand – Visitation Rights </a:t>
            </a:r>
          </a:p>
        </p:txBody>
      </p:sp>
      <p:sp>
        <p:nvSpPr>
          <p:cNvPr id="3" name="Content Placeholder 2"/>
          <p:cNvSpPr>
            <a:spLocks noGrp="1"/>
          </p:cNvSpPr>
          <p:nvPr>
            <p:ph idx="1"/>
          </p:nvPr>
        </p:nvSpPr>
        <p:spPr>
          <a:xfrm>
            <a:off x="471948" y="1150374"/>
            <a:ext cx="6081252" cy="4793227"/>
          </a:xfrm>
        </p:spPr>
        <p:txBody>
          <a:bodyPr>
            <a:normAutofit fontScale="92500" lnSpcReduction="20000"/>
          </a:bodyPr>
          <a:lstStyle/>
          <a:p>
            <a:r>
              <a:rPr lang="en-US" sz="3600" dirty="0"/>
              <a:t>Who can visit/who needs to be provided immediate access to any resident? </a:t>
            </a:r>
          </a:p>
          <a:p>
            <a:pPr lvl="1"/>
            <a:r>
              <a:rPr lang="en-US" sz="3400" dirty="0" smtClean="0"/>
              <a:t>Resident’s </a:t>
            </a:r>
            <a:r>
              <a:rPr lang="en-US" sz="3400" dirty="0"/>
              <a:t>individual physician</a:t>
            </a:r>
          </a:p>
          <a:p>
            <a:pPr lvl="1"/>
            <a:r>
              <a:rPr lang="en-US" sz="3400" dirty="0"/>
              <a:t>Any representative of the protection and advocacy system as designated by the State and as established under the Developmental Disabilities Assistance and Bill of Rights Acts of </a:t>
            </a:r>
            <a:r>
              <a:rPr lang="en-US" sz="3400" dirty="0" smtClean="0"/>
              <a:t>2000 </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2022987"/>
            <a:ext cx="2033016" cy="3048000"/>
          </a:xfrm>
          <a:prstGeom prst="rect">
            <a:avLst/>
          </a:prstGeom>
        </p:spPr>
      </p:pic>
    </p:spTree>
    <p:extLst>
      <p:ext uri="{BB962C8B-B14F-4D97-AF65-F5344CB8AC3E}">
        <p14:creationId xmlns:p14="http://schemas.microsoft.com/office/powerpoint/2010/main" val="175102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48" y="7374"/>
            <a:ext cx="8229600" cy="1143000"/>
          </a:xfrm>
        </p:spPr>
        <p:txBody>
          <a:bodyPr/>
          <a:lstStyle/>
          <a:p>
            <a:r>
              <a:rPr lang="en-US" dirty="0"/>
              <a:t>Understand – Visitation Rights </a:t>
            </a:r>
          </a:p>
        </p:txBody>
      </p:sp>
      <p:sp>
        <p:nvSpPr>
          <p:cNvPr id="3" name="Content Placeholder 2"/>
          <p:cNvSpPr>
            <a:spLocks noGrp="1"/>
          </p:cNvSpPr>
          <p:nvPr>
            <p:ph idx="1"/>
          </p:nvPr>
        </p:nvSpPr>
        <p:spPr>
          <a:xfrm>
            <a:off x="471948" y="1150374"/>
            <a:ext cx="6005052" cy="4793227"/>
          </a:xfrm>
        </p:spPr>
        <p:txBody>
          <a:bodyPr>
            <a:normAutofit lnSpcReduction="10000"/>
          </a:bodyPr>
          <a:lstStyle/>
          <a:p>
            <a:r>
              <a:rPr lang="en-US" sz="3600" dirty="0"/>
              <a:t>Who can visit/who needs to be provided immediate access to any resident? </a:t>
            </a:r>
          </a:p>
          <a:p>
            <a:pPr lvl="1"/>
            <a:r>
              <a:rPr lang="en-US" sz="3400" dirty="0" smtClean="0"/>
              <a:t>Any representative of the agency responsible for the protection and advocacy system for individuals with Mental Disorder  </a:t>
            </a:r>
          </a:p>
          <a:p>
            <a:pPr lvl="1"/>
            <a:r>
              <a:rPr lang="en-US" sz="3400" dirty="0" smtClean="0"/>
              <a:t>Resident representative </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7000" y="2022987"/>
            <a:ext cx="2033016" cy="3048000"/>
          </a:xfrm>
          <a:prstGeom prst="rect">
            <a:avLst/>
          </a:prstGeom>
        </p:spPr>
      </p:pic>
    </p:spTree>
    <p:extLst>
      <p:ext uri="{BB962C8B-B14F-4D97-AF65-F5344CB8AC3E}">
        <p14:creationId xmlns:p14="http://schemas.microsoft.com/office/powerpoint/2010/main" val="1600787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a:xfrm>
            <a:off x="457200" y="1143000"/>
            <a:ext cx="5410200" cy="4983163"/>
          </a:xfrm>
        </p:spPr>
        <p:txBody>
          <a:bodyPr>
            <a:normAutofit fontScale="92500"/>
          </a:bodyPr>
          <a:lstStyle/>
          <a:p>
            <a:r>
              <a:rPr lang="en-US" dirty="0"/>
              <a:t>Visitation will not be restricted, limited or otherwise denied based on race, color, national origin, religion, sex, gender identity, sexual orientation, or disability.</a:t>
            </a:r>
          </a:p>
          <a:p>
            <a:r>
              <a:rPr lang="en-US" dirty="0"/>
              <a:t>Ensure that all visitors enjoy full and equal visitation privileges consistent with resident preferences. </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01697" y="2960687"/>
            <a:ext cx="2706127" cy="1804987"/>
          </a:xfrm>
          <a:prstGeom prst="rect">
            <a:avLst/>
          </a:prstGeom>
        </p:spPr>
      </p:pic>
    </p:spTree>
    <p:extLst>
      <p:ext uri="{BB962C8B-B14F-4D97-AF65-F5344CB8AC3E}">
        <p14:creationId xmlns:p14="http://schemas.microsoft.com/office/powerpoint/2010/main" val="2161080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1106</TotalTime>
  <Words>1541</Words>
  <Application>Microsoft Office PowerPoint</Application>
  <PresentationFormat>On-screen Show (4:3)</PresentationFormat>
  <Paragraphs>168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Verdana</vt:lpstr>
      <vt:lpstr>1_2012LeadingAge_gray2PPT</vt:lpstr>
      <vt:lpstr>F172 Visitation Rights</vt:lpstr>
      <vt:lpstr>Visitation Rights</vt:lpstr>
      <vt:lpstr>Introduction</vt:lpstr>
      <vt:lpstr>Overview of the Regulation</vt:lpstr>
      <vt:lpstr>Facility Response</vt:lpstr>
      <vt:lpstr>Understand – Visitation Rights </vt:lpstr>
      <vt:lpstr>Understand – Visitation Rights </vt:lpstr>
      <vt:lpstr>Understand – Visitation Rights </vt:lpstr>
      <vt:lpstr>Inform</vt:lpstr>
      <vt:lpstr>Inform </vt:lpstr>
      <vt:lpstr>Limitations</vt:lpstr>
      <vt:lpstr>Monitor </vt:lpstr>
      <vt:lpstr>Summary</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126</cp:revision>
  <dcterms:created xsi:type="dcterms:W3CDTF">2012-09-27T17:39:50Z</dcterms:created>
  <dcterms:modified xsi:type="dcterms:W3CDTF">2017-01-25T21:16:09Z</dcterms:modified>
  <cp:contentStatus/>
</cp:coreProperties>
</file>