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notesMasterIdLst>
    <p:notesMasterId r:id="rId31"/>
  </p:notesMasterIdLst>
  <p:handoutMasterIdLst>
    <p:handoutMasterId r:id="rId32"/>
  </p:handoutMasterIdLst>
  <p:sldIdLst>
    <p:sldId id="276" r:id="rId2"/>
    <p:sldId id="300" r:id="rId3"/>
    <p:sldId id="381" r:id="rId4"/>
    <p:sldId id="746" r:id="rId5"/>
    <p:sldId id="747" r:id="rId6"/>
    <p:sldId id="735" r:id="rId7"/>
    <p:sldId id="367" r:id="rId8"/>
    <p:sldId id="743" r:id="rId9"/>
    <p:sldId id="364" r:id="rId10"/>
    <p:sldId id="352" r:id="rId11"/>
    <p:sldId id="353" r:id="rId12"/>
    <p:sldId id="736" r:id="rId13"/>
    <p:sldId id="748" r:id="rId14"/>
    <p:sldId id="745" r:id="rId15"/>
    <p:sldId id="742" r:id="rId16"/>
    <p:sldId id="749" r:id="rId17"/>
    <p:sldId id="750" r:id="rId18"/>
    <p:sldId id="751" r:id="rId19"/>
    <p:sldId id="752" r:id="rId20"/>
    <p:sldId id="753" r:id="rId21"/>
    <p:sldId id="757" r:id="rId22"/>
    <p:sldId id="758" r:id="rId23"/>
    <p:sldId id="759" r:id="rId24"/>
    <p:sldId id="380" r:id="rId25"/>
    <p:sldId id="341" r:id="rId26"/>
    <p:sldId id="342" r:id="rId27"/>
    <p:sldId id="741" r:id="rId28"/>
    <p:sldId id="760" r:id="rId29"/>
    <p:sldId id="343"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48" autoAdjust="0"/>
    <p:restoredTop sz="65399" autoAdjust="0"/>
  </p:normalViewPr>
  <p:slideViewPr>
    <p:cSldViewPr>
      <p:cViewPr varScale="1">
        <p:scale>
          <a:sx n="72" d="100"/>
          <a:sy n="72" d="100"/>
        </p:scale>
        <p:origin x="181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6" d="100"/>
          <a:sy n="86" d="100"/>
        </p:scale>
        <p:origin x="115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FAF235-212D-4954-89E9-3845726402B5}" type="doc">
      <dgm:prSet loTypeId="urn:microsoft.com/office/officeart/2005/8/layout/bProcess4" loCatId="process" qsTypeId="urn:microsoft.com/office/officeart/2005/8/quickstyle/simple1" qsCatId="simple" csTypeId="urn:microsoft.com/office/officeart/2005/8/colors/accent0_3" csCatId="mainScheme"/>
      <dgm:spPr/>
      <dgm:t>
        <a:bodyPr/>
        <a:lstStyle/>
        <a:p>
          <a:endParaRPr lang="en-US"/>
        </a:p>
      </dgm:t>
    </dgm:pt>
    <dgm:pt modelId="{1FEA78A3-56F8-4C12-8171-7BF18957F4E4}">
      <dgm:prSet/>
      <dgm:spPr/>
      <dgm:t>
        <a:bodyPr/>
        <a:lstStyle/>
        <a:p>
          <a:r>
            <a:rPr lang="en-US" dirty="0"/>
            <a:t>• Resident Rights</a:t>
          </a:r>
        </a:p>
      </dgm:t>
    </dgm:pt>
    <dgm:pt modelId="{B636B85E-D51C-418A-8155-EF3F75B004A5}" type="parTrans" cxnId="{74D22FA4-5457-4F51-8ED1-7B3F5002D520}">
      <dgm:prSet/>
      <dgm:spPr/>
      <dgm:t>
        <a:bodyPr/>
        <a:lstStyle/>
        <a:p>
          <a:endParaRPr lang="en-US"/>
        </a:p>
      </dgm:t>
    </dgm:pt>
    <dgm:pt modelId="{6FE6782F-23B3-4EA5-B1E6-C3FE2D126B9E}" type="sibTrans" cxnId="{74D22FA4-5457-4F51-8ED1-7B3F5002D520}">
      <dgm:prSet/>
      <dgm:spPr/>
      <dgm:t>
        <a:bodyPr/>
        <a:lstStyle/>
        <a:p>
          <a:endParaRPr lang="en-US"/>
        </a:p>
      </dgm:t>
    </dgm:pt>
    <dgm:pt modelId="{CAD24634-4333-4139-8206-6F4E9239D248}">
      <dgm:prSet/>
      <dgm:spPr/>
      <dgm:t>
        <a:bodyPr/>
        <a:lstStyle/>
        <a:p>
          <a:r>
            <a:rPr lang="en-US" dirty="0"/>
            <a:t>• Person centered care</a:t>
          </a:r>
        </a:p>
      </dgm:t>
    </dgm:pt>
    <dgm:pt modelId="{79A519A8-769F-494B-BD8E-03BAACD52834}" type="parTrans" cxnId="{ABF57F37-6DEB-407B-AB63-FCFE2F26D804}">
      <dgm:prSet/>
      <dgm:spPr/>
      <dgm:t>
        <a:bodyPr/>
        <a:lstStyle/>
        <a:p>
          <a:endParaRPr lang="en-US"/>
        </a:p>
      </dgm:t>
    </dgm:pt>
    <dgm:pt modelId="{ECECA572-95BD-4CF6-B891-01BC35C5C368}" type="sibTrans" cxnId="{ABF57F37-6DEB-407B-AB63-FCFE2F26D804}">
      <dgm:prSet/>
      <dgm:spPr/>
      <dgm:t>
        <a:bodyPr/>
        <a:lstStyle/>
        <a:p>
          <a:endParaRPr lang="en-US"/>
        </a:p>
      </dgm:t>
    </dgm:pt>
    <dgm:pt modelId="{488B1214-9574-4E8B-83B7-A63C91E0774A}">
      <dgm:prSet/>
      <dgm:spPr/>
      <dgm:t>
        <a:bodyPr/>
        <a:lstStyle/>
        <a:p>
          <a:r>
            <a:rPr lang="en-US" dirty="0"/>
            <a:t>• Communication</a:t>
          </a:r>
        </a:p>
      </dgm:t>
    </dgm:pt>
    <dgm:pt modelId="{06B5D9F7-1F79-4A12-B364-11371D620572}" type="parTrans" cxnId="{5B2CEF19-B581-4F87-8BE2-D69FB9A07F2B}">
      <dgm:prSet/>
      <dgm:spPr/>
      <dgm:t>
        <a:bodyPr/>
        <a:lstStyle/>
        <a:p>
          <a:endParaRPr lang="en-US"/>
        </a:p>
      </dgm:t>
    </dgm:pt>
    <dgm:pt modelId="{8D380290-4002-4136-B44E-9C3EEA9A0FC0}" type="sibTrans" cxnId="{5B2CEF19-B581-4F87-8BE2-D69FB9A07F2B}">
      <dgm:prSet/>
      <dgm:spPr/>
      <dgm:t>
        <a:bodyPr/>
        <a:lstStyle/>
        <a:p>
          <a:endParaRPr lang="en-US"/>
        </a:p>
      </dgm:t>
    </dgm:pt>
    <dgm:pt modelId="{7A69F9F9-2D13-4268-A3D9-5318AC11BC64}">
      <dgm:prSet/>
      <dgm:spPr/>
      <dgm:t>
        <a:bodyPr/>
        <a:lstStyle/>
        <a:p>
          <a:r>
            <a:rPr lang="en-US" dirty="0"/>
            <a:t>• Basic nursing skills</a:t>
          </a:r>
        </a:p>
      </dgm:t>
    </dgm:pt>
    <dgm:pt modelId="{CF1CE9CE-9B91-4CEB-B415-17F542BFE634}" type="parTrans" cxnId="{42EC55B3-B759-4417-8A7D-3C33AB6F2469}">
      <dgm:prSet/>
      <dgm:spPr/>
      <dgm:t>
        <a:bodyPr/>
        <a:lstStyle/>
        <a:p>
          <a:endParaRPr lang="en-US"/>
        </a:p>
      </dgm:t>
    </dgm:pt>
    <dgm:pt modelId="{9C4C7CA1-4CDD-4A87-B602-35762108B089}" type="sibTrans" cxnId="{42EC55B3-B759-4417-8A7D-3C33AB6F2469}">
      <dgm:prSet/>
      <dgm:spPr/>
      <dgm:t>
        <a:bodyPr/>
        <a:lstStyle/>
        <a:p>
          <a:endParaRPr lang="en-US"/>
        </a:p>
      </dgm:t>
    </dgm:pt>
    <dgm:pt modelId="{4A3CD94B-6CD2-42C2-8492-1AE054F4B26C}">
      <dgm:prSet/>
      <dgm:spPr/>
      <dgm:t>
        <a:bodyPr/>
        <a:lstStyle/>
        <a:p>
          <a:r>
            <a:rPr lang="en-US" dirty="0"/>
            <a:t>• Basic restorative services </a:t>
          </a:r>
        </a:p>
      </dgm:t>
    </dgm:pt>
    <dgm:pt modelId="{560A009E-6146-4717-BB42-6EB518833052}" type="parTrans" cxnId="{DDE9A9E4-93B6-463C-9D1A-FBCDE3F43DA7}">
      <dgm:prSet/>
      <dgm:spPr/>
      <dgm:t>
        <a:bodyPr/>
        <a:lstStyle/>
        <a:p>
          <a:endParaRPr lang="en-US"/>
        </a:p>
      </dgm:t>
    </dgm:pt>
    <dgm:pt modelId="{2EAE3DAE-C55F-4F13-9E74-BFBE19EBA922}" type="sibTrans" cxnId="{DDE9A9E4-93B6-463C-9D1A-FBCDE3F43DA7}">
      <dgm:prSet/>
      <dgm:spPr/>
      <dgm:t>
        <a:bodyPr/>
        <a:lstStyle/>
        <a:p>
          <a:endParaRPr lang="en-US"/>
        </a:p>
      </dgm:t>
    </dgm:pt>
    <dgm:pt modelId="{5A6BD4F3-B071-43DC-AEFA-B2B66B63118F}">
      <dgm:prSet/>
      <dgm:spPr/>
      <dgm:t>
        <a:bodyPr/>
        <a:lstStyle/>
        <a:p>
          <a:r>
            <a:rPr lang="en-US" dirty="0"/>
            <a:t>• Skin and wound care </a:t>
          </a:r>
        </a:p>
      </dgm:t>
    </dgm:pt>
    <dgm:pt modelId="{34B46E52-8939-469D-B026-A6E5E8D0F034}" type="parTrans" cxnId="{D829197C-4E7C-4636-86A9-5FF86628C175}">
      <dgm:prSet/>
      <dgm:spPr/>
      <dgm:t>
        <a:bodyPr/>
        <a:lstStyle/>
        <a:p>
          <a:endParaRPr lang="en-US"/>
        </a:p>
      </dgm:t>
    </dgm:pt>
    <dgm:pt modelId="{AEB916C7-92F0-4C8C-8D13-836570DA857B}" type="sibTrans" cxnId="{D829197C-4E7C-4636-86A9-5FF86628C175}">
      <dgm:prSet/>
      <dgm:spPr/>
      <dgm:t>
        <a:bodyPr/>
        <a:lstStyle/>
        <a:p>
          <a:endParaRPr lang="en-US"/>
        </a:p>
      </dgm:t>
    </dgm:pt>
    <dgm:pt modelId="{8882CCA5-07BA-4EFC-8594-7B6AE5EF199F}">
      <dgm:prSet/>
      <dgm:spPr/>
      <dgm:t>
        <a:bodyPr/>
        <a:lstStyle/>
        <a:p>
          <a:r>
            <a:rPr lang="en-US" dirty="0"/>
            <a:t>• Medication management </a:t>
          </a:r>
        </a:p>
      </dgm:t>
    </dgm:pt>
    <dgm:pt modelId="{EC637D70-F431-46FD-9C5E-734B9B6C6DCB}" type="parTrans" cxnId="{C0A4E1D9-D99E-44D4-ABF6-5A8BAC477D49}">
      <dgm:prSet/>
      <dgm:spPr/>
      <dgm:t>
        <a:bodyPr/>
        <a:lstStyle/>
        <a:p>
          <a:endParaRPr lang="en-US"/>
        </a:p>
      </dgm:t>
    </dgm:pt>
    <dgm:pt modelId="{934F02C5-92F0-4365-AA5A-86B40AB2E4AE}" type="sibTrans" cxnId="{C0A4E1D9-D99E-44D4-ABF6-5A8BAC477D49}">
      <dgm:prSet/>
      <dgm:spPr/>
      <dgm:t>
        <a:bodyPr/>
        <a:lstStyle/>
        <a:p>
          <a:endParaRPr lang="en-US"/>
        </a:p>
      </dgm:t>
    </dgm:pt>
    <dgm:pt modelId="{0FE2ACED-59F2-4BB0-8FD3-183E2E70DE42}">
      <dgm:prSet/>
      <dgm:spPr/>
      <dgm:t>
        <a:bodyPr/>
        <a:lstStyle/>
        <a:p>
          <a:r>
            <a:rPr lang="en-US" dirty="0"/>
            <a:t>• Pain management </a:t>
          </a:r>
        </a:p>
      </dgm:t>
    </dgm:pt>
    <dgm:pt modelId="{A48C0D66-F68B-4616-9833-9249E293F90A}" type="parTrans" cxnId="{085B1E81-BCAD-4CE6-8742-1E9E524E5FDF}">
      <dgm:prSet/>
      <dgm:spPr/>
      <dgm:t>
        <a:bodyPr/>
        <a:lstStyle/>
        <a:p>
          <a:endParaRPr lang="en-US"/>
        </a:p>
      </dgm:t>
    </dgm:pt>
    <dgm:pt modelId="{F0A97201-42EA-4D43-B444-D6DB9C63E254}" type="sibTrans" cxnId="{085B1E81-BCAD-4CE6-8742-1E9E524E5FDF}">
      <dgm:prSet/>
      <dgm:spPr/>
      <dgm:t>
        <a:bodyPr/>
        <a:lstStyle/>
        <a:p>
          <a:endParaRPr lang="en-US"/>
        </a:p>
      </dgm:t>
    </dgm:pt>
    <dgm:pt modelId="{62E86F2E-4828-402B-89E9-A928E6F058FF}">
      <dgm:prSet/>
      <dgm:spPr/>
      <dgm:t>
        <a:bodyPr/>
        <a:lstStyle/>
        <a:p>
          <a:r>
            <a:rPr lang="en-US" dirty="0"/>
            <a:t>• Infection control</a:t>
          </a:r>
        </a:p>
      </dgm:t>
    </dgm:pt>
    <dgm:pt modelId="{F6DD6EE0-0310-4CEF-90CE-746E9ADEB001}" type="parTrans" cxnId="{2D94D099-18BE-4CBC-9ED2-9E9AF740E23A}">
      <dgm:prSet/>
      <dgm:spPr/>
      <dgm:t>
        <a:bodyPr/>
        <a:lstStyle/>
        <a:p>
          <a:endParaRPr lang="en-US"/>
        </a:p>
      </dgm:t>
    </dgm:pt>
    <dgm:pt modelId="{F0A9EA59-E53C-4D86-8184-1A1038AF46B6}" type="sibTrans" cxnId="{2D94D099-18BE-4CBC-9ED2-9E9AF740E23A}">
      <dgm:prSet/>
      <dgm:spPr/>
      <dgm:t>
        <a:bodyPr/>
        <a:lstStyle/>
        <a:p>
          <a:endParaRPr lang="en-US"/>
        </a:p>
      </dgm:t>
    </dgm:pt>
    <dgm:pt modelId="{8DE17A63-2810-4010-85DF-3EE796A35748}">
      <dgm:prSet/>
      <dgm:spPr/>
      <dgm:t>
        <a:bodyPr/>
        <a:lstStyle/>
        <a:p>
          <a:r>
            <a:rPr lang="en-US" dirty="0"/>
            <a:t>• Identification of changes in condition </a:t>
          </a:r>
        </a:p>
      </dgm:t>
    </dgm:pt>
    <dgm:pt modelId="{EB2FBF3C-E778-4BF7-84D4-873990B52658}" type="parTrans" cxnId="{E75C296E-1292-439F-952A-397508A54967}">
      <dgm:prSet/>
      <dgm:spPr/>
      <dgm:t>
        <a:bodyPr/>
        <a:lstStyle/>
        <a:p>
          <a:endParaRPr lang="en-US"/>
        </a:p>
      </dgm:t>
    </dgm:pt>
    <dgm:pt modelId="{BE13CA12-E2FE-4D08-B035-86C13AC9B158}" type="sibTrans" cxnId="{E75C296E-1292-439F-952A-397508A54967}">
      <dgm:prSet/>
      <dgm:spPr/>
      <dgm:t>
        <a:bodyPr/>
        <a:lstStyle/>
        <a:p>
          <a:endParaRPr lang="en-US"/>
        </a:p>
      </dgm:t>
    </dgm:pt>
    <dgm:pt modelId="{05AA966A-5F29-441E-B144-303BF80AF2E5}">
      <dgm:prSet/>
      <dgm:spPr/>
      <dgm:t>
        <a:bodyPr/>
        <a:lstStyle/>
        <a:p>
          <a:r>
            <a:rPr lang="en-US" dirty="0"/>
            <a:t>• Cultural competency </a:t>
          </a:r>
        </a:p>
      </dgm:t>
    </dgm:pt>
    <dgm:pt modelId="{BCAE0673-36CA-4B0A-8EEF-F1A1061F3EBD}" type="parTrans" cxnId="{D2618833-3744-432A-BB82-EF1A527F43ED}">
      <dgm:prSet/>
      <dgm:spPr/>
      <dgm:t>
        <a:bodyPr/>
        <a:lstStyle/>
        <a:p>
          <a:endParaRPr lang="en-US"/>
        </a:p>
      </dgm:t>
    </dgm:pt>
    <dgm:pt modelId="{79F5DED5-CBBC-4700-9F77-EE72CEAE346E}" type="sibTrans" cxnId="{D2618833-3744-432A-BB82-EF1A527F43ED}">
      <dgm:prSet/>
      <dgm:spPr/>
      <dgm:t>
        <a:bodyPr/>
        <a:lstStyle/>
        <a:p>
          <a:endParaRPr lang="en-US"/>
        </a:p>
      </dgm:t>
    </dgm:pt>
    <dgm:pt modelId="{307C8870-CDD8-4755-A85F-32537156D806}" type="pres">
      <dgm:prSet presAssocID="{21FAF235-212D-4954-89E9-3845726402B5}" presName="Name0" presStyleCnt="0">
        <dgm:presLayoutVars>
          <dgm:dir/>
          <dgm:resizeHandles/>
        </dgm:presLayoutVars>
      </dgm:prSet>
      <dgm:spPr/>
    </dgm:pt>
    <dgm:pt modelId="{F8DF01BE-EA19-450D-9AE1-CC13F0B77998}" type="pres">
      <dgm:prSet presAssocID="{1FEA78A3-56F8-4C12-8171-7BF18957F4E4}" presName="compNode" presStyleCnt="0"/>
      <dgm:spPr/>
    </dgm:pt>
    <dgm:pt modelId="{E5E8811A-59AB-4215-872D-B772144C715D}" type="pres">
      <dgm:prSet presAssocID="{1FEA78A3-56F8-4C12-8171-7BF18957F4E4}" presName="dummyConnPt" presStyleCnt="0"/>
      <dgm:spPr/>
    </dgm:pt>
    <dgm:pt modelId="{653DD512-DA29-4D8A-B336-62BEE8FCAE09}" type="pres">
      <dgm:prSet presAssocID="{1FEA78A3-56F8-4C12-8171-7BF18957F4E4}" presName="node" presStyleLbl="node1" presStyleIdx="0" presStyleCnt="11">
        <dgm:presLayoutVars>
          <dgm:bulletEnabled val="1"/>
        </dgm:presLayoutVars>
      </dgm:prSet>
      <dgm:spPr/>
    </dgm:pt>
    <dgm:pt modelId="{E6026C61-A488-4A19-BDDC-2CDEEB7923A3}" type="pres">
      <dgm:prSet presAssocID="{6FE6782F-23B3-4EA5-B1E6-C3FE2D126B9E}" presName="sibTrans" presStyleLbl="bgSibTrans2D1" presStyleIdx="0" presStyleCnt="10"/>
      <dgm:spPr/>
    </dgm:pt>
    <dgm:pt modelId="{6D7EC970-BDD4-439F-B3E0-74CA6A386D37}" type="pres">
      <dgm:prSet presAssocID="{CAD24634-4333-4139-8206-6F4E9239D248}" presName="compNode" presStyleCnt="0"/>
      <dgm:spPr/>
    </dgm:pt>
    <dgm:pt modelId="{D6ACE37A-9243-469C-B94A-CF2FF8681B12}" type="pres">
      <dgm:prSet presAssocID="{CAD24634-4333-4139-8206-6F4E9239D248}" presName="dummyConnPt" presStyleCnt="0"/>
      <dgm:spPr/>
    </dgm:pt>
    <dgm:pt modelId="{DCEE01EB-BBFC-4E91-9946-9E5ACF932CDC}" type="pres">
      <dgm:prSet presAssocID="{CAD24634-4333-4139-8206-6F4E9239D248}" presName="node" presStyleLbl="node1" presStyleIdx="1" presStyleCnt="11">
        <dgm:presLayoutVars>
          <dgm:bulletEnabled val="1"/>
        </dgm:presLayoutVars>
      </dgm:prSet>
      <dgm:spPr/>
    </dgm:pt>
    <dgm:pt modelId="{49AEFEC1-D65C-4871-8373-1527FEDF9A96}" type="pres">
      <dgm:prSet presAssocID="{ECECA572-95BD-4CF6-B891-01BC35C5C368}" presName="sibTrans" presStyleLbl="bgSibTrans2D1" presStyleIdx="1" presStyleCnt="10"/>
      <dgm:spPr/>
    </dgm:pt>
    <dgm:pt modelId="{6D6E7A51-DEE0-453B-8A11-20F04EBF9AD5}" type="pres">
      <dgm:prSet presAssocID="{488B1214-9574-4E8B-83B7-A63C91E0774A}" presName="compNode" presStyleCnt="0"/>
      <dgm:spPr/>
    </dgm:pt>
    <dgm:pt modelId="{E701CD86-6082-4AF4-B897-CDF8F55AB87C}" type="pres">
      <dgm:prSet presAssocID="{488B1214-9574-4E8B-83B7-A63C91E0774A}" presName="dummyConnPt" presStyleCnt="0"/>
      <dgm:spPr/>
    </dgm:pt>
    <dgm:pt modelId="{E6195519-EBC4-49D4-B1A8-3C18E74A9AFA}" type="pres">
      <dgm:prSet presAssocID="{488B1214-9574-4E8B-83B7-A63C91E0774A}" presName="node" presStyleLbl="node1" presStyleIdx="2" presStyleCnt="11">
        <dgm:presLayoutVars>
          <dgm:bulletEnabled val="1"/>
        </dgm:presLayoutVars>
      </dgm:prSet>
      <dgm:spPr/>
    </dgm:pt>
    <dgm:pt modelId="{5A3C7A0D-DADF-41AF-9CE0-9C99B2896F9B}" type="pres">
      <dgm:prSet presAssocID="{8D380290-4002-4136-B44E-9C3EEA9A0FC0}" presName="sibTrans" presStyleLbl="bgSibTrans2D1" presStyleIdx="2" presStyleCnt="10"/>
      <dgm:spPr/>
    </dgm:pt>
    <dgm:pt modelId="{2FE7E091-71A9-4E86-ACF8-076E05596642}" type="pres">
      <dgm:prSet presAssocID="{7A69F9F9-2D13-4268-A3D9-5318AC11BC64}" presName="compNode" presStyleCnt="0"/>
      <dgm:spPr/>
    </dgm:pt>
    <dgm:pt modelId="{79179018-AEA2-49CD-B46D-6607FD58BDE3}" type="pres">
      <dgm:prSet presAssocID="{7A69F9F9-2D13-4268-A3D9-5318AC11BC64}" presName="dummyConnPt" presStyleCnt="0"/>
      <dgm:spPr/>
    </dgm:pt>
    <dgm:pt modelId="{BE2CD630-F048-4263-B0A2-F2B3486193B8}" type="pres">
      <dgm:prSet presAssocID="{7A69F9F9-2D13-4268-A3D9-5318AC11BC64}" presName="node" presStyleLbl="node1" presStyleIdx="3" presStyleCnt="11">
        <dgm:presLayoutVars>
          <dgm:bulletEnabled val="1"/>
        </dgm:presLayoutVars>
      </dgm:prSet>
      <dgm:spPr/>
    </dgm:pt>
    <dgm:pt modelId="{22BF2841-7C9A-4CE7-8308-83E6A2A0F976}" type="pres">
      <dgm:prSet presAssocID="{9C4C7CA1-4CDD-4A87-B602-35762108B089}" presName="sibTrans" presStyleLbl="bgSibTrans2D1" presStyleIdx="3" presStyleCnt="10"/>
      <dgm:spPr/>
    </dgm:pt>
    <dgm:pt modelId="{2FCE702B-AD15-400A-BE27-5321222A6C2F}" type="pres">
      <dgm:prSet presAssocID="{4A3CD94B-6CD2-42C2-8492-1AE054F4B26C}" presName="compNode" presStyleCnt="0"/>
      <dgm:spPr/>
    </dgm:pt>
    <dgm:pt modelId="{5B49BEC5-A52F-4EF6-BE6B-0E16AB03DB71}" type="pres">
      <dgm:prSet presAssocID="{4A3CD94B-6CD2-42C2-8492-1AE054F4B26C}" presName="dummyConnPt" presStyleCnt="0"/>
      <dgm:spPr/>
    </dgm:pt>
    <dgm:pt modelId="{10B02C7A-509B-4CFA-B5C5-7F44B4B8D488}" type="pres">
      <dgm:prSet presAssocID="{4A3CD94B-6CD2-42C2-8492-1AE054F4B26C}" presName="node" presStyleLbl="node1" presStyleIdx="4" presStyleCnt="11">
        <dgm:presLayoutVars>
          <dgm:bulletEnabled val="1"/>
        </dgm:presLayoutVars>
      </dgm:prSet>
      <dgm:spPr/>
    </dgm:pt>
    <dgm:pt modelId="{E2020F00-5585-4283-91C7-4983F2ECC7AF}" type="pres">
      <dgm:prSet presAssocID="{2EAE3DAE-C55F-4F13-9E74-BFBE19EBA922}" presName="sibTrans" presStyleLbl="bgSibTrans2D1" presStyleIdx="4" presStyleCnt="10"/>
      <dgm:spPr/>
    </dgm:pt>
    <dgm:pt modelId="{A87FCDEF-5A6C-428E-ADBE-944492DC2E8D}" type="pres">
      <dgm:prSet presAssocID="{5A6BD4F3-B071-43DC-AEFA-B2B66B63118F}" presName="compNode" presStyleCnt="0"/>
      <dgm:spPr/>
    </dgm:pt>
    <dgm:pt modelId="{2184048F-92CC-4D02-8D77-536D2EF2CFA2}" type="pres">
      <dgm:prSet presAssocID="{5A6BD4F3-B071-43DC-AEFA-B2B66B63118F}" presName="dummyConnPt" presStyleCnt="0"/>
      <dgm:spPr/>
    </dgm:pt>
    <dgm:pt modelId="{CFF30C8B-6C08-4B4D-8D29-2829CFBFC78B}" type="pres">
      <dgm:prSet presAssocID="{5A6BD4F3-B071-43DC-AEFA-B2B66B63118F}" presName="node" presStyleLbl="node1" presStyleIdx="5" presStyleCnt="11">
        <dgm:presLayoutVars>
          <dgm:bulletEnabled val="1"/>
        </dgm:presLayoutVars>
      </dgm:prSet>
      <dgm:spPr/>
    </dgm:pt>
    <dgm:pt modelId="{ECB389D0-DD39-4758-915F-635D82D0E8EA}" type="pres">
      <dgm:prSet presAssocID="{AEB916C7-92F0-4C8C-8D13-836570DA857B}" presName="sibTrans" presStyleLbl="bgSibTrans2D1" presStyleIdx="5" presStyleCnt="10"/>
      <dgm:spPr/>
    </dgm:pt>
    <dgm:pt modelId="{1A9937C5-DFA6-4445-B470-7A8FE4BE6BC0}" type="pres">
      <dgm:prSet presAssocID="{8882CCA5-07BA-4EFC-8594-7B6AE5EF199F}" presName="compNode" presStyleCnt="0"/>
      <dgm:spPr/>
    </dgm:pt>
    <dgm:pt modelId="{CC3ECDF1-3A85-4D59-ADF7-05BEC306E98F}" type="pres">
      <dgm:prSet presAssocID="{8882CCA5-07BA-4EFC-8594-7B6AE5EF199F}" presName="dummyConnPt" presStyleCnt="0"/>
      <dgm:spPr/>
    </dgm:pt>
    <dgm:pt modelId="{FEDC2AC3-D889-4075-A91F-D6A13E65BD73}" type="pres">
      <dgm:prSet presAssocID="{8882CCA5-07BA-4EFC-8594-7B6AE5EF199F}" presName="node" presStyleLbl="node1" presStyleIdx="6" presStyleCnt="11">
        <dgm:presLayoutVars>
          <dgm:bulletEnabled val="1"/>
        </dgm:presLayoutVars>
      </dgm:prSet>
      <dgm:spPr/>
    </dgm:pt>
    <dgm:pt modelId="{D0B478D5-6674-411A-A865-4B0A141A47EE}" type="pres">
      <dgm:prSet presAssocID="{934F02C5-92F0-4365-AA5A-86B40AB2E4AE}" presName="sibTrans" presStyleLbl="bgSibTrans2D1" presStyleIdx="6" presStyleCnt="10"/>
      <dgm:spPr/>
    </dgm:pt>
    <dgm:pt modelId="{B2691947-94C3-4192-9616-06C08A20BD25}" type="pres">
      <dgm:prSet presAssocID="{0FE2ACED-59F2-4BB0-8FD3-183E2E70DE42}" presName="compNode" presStyleCnt="0"/>
      <dgm:spPr/>
    </dgm:pt>
    <dgm:pt modelId="{82008915-BCCB-4031-B5AA-DF70573EE8D4}" type="pres">
      <dgm:prSet presAssocID="{0FE2ACED-59F2-4BB0-8FD3-183E2E70DE42}" presName="dummyConnPt" presStyleCnt="0"/>
      <dgm:spPr/>
    </dgm:pt>
    <dgm:pt modelId="{AE9F2580-4954-4397-A537-50F802F462E1}" type="pres">
      <dgm:prSet presAssocID="{0FE2ACED-59F2-4BB0-8FD3-183E2E70DE42}" presName="node" presStyleLbl="node1" presStyleIdx="7" presStyleCnt="11">
        <dgm:presLayoutVars>
          <dgm:bulletEnabled val="1"/>
        </dgm:presLayoutVars>
      </dgm:prSet>
      <dgm:spPr/>
    </dgm:pt>
    <dgm:pt modelId="{0C0D4171-0B30-4847-8D2C-59734338638D}" type="pres">
      <dgm:prSet presAssocID="{F0A97201-42EA-4D43-B444-D6DB9C63E254}" presName="sibTrans" presStyleLbl="bgSibTrans2D1" presStyleIdx="7" presStyleCnt="10"/>
      <dgm:spPr/>
    </dgm:pt>
    <dgm:pt modelId="{7E1E8990-BF70-4180-A292-E2AEFA7ACF97}" type="pres">
      <dgm:prSet presAssocID="{62E86F2E-4828-402B-89E9-A928E6F058FF}" presName="compNode" presStyleCnt="0"/>
      <dgm:spPr/>
    </dgm:pt>
    <dgm:pt modelId="{9F407494-AD9A-4583-A1CB-7803086AAB48}" type="pres">
      <dgm:prSet presAssocID="{62E86F2E-4828-402B-89E9-A928E6F058FF}" presName="dummyConnPt" presStyleCnt="0"/>
      <dgm:spPr/>
    </dgm:pt>
    <dgm:pt modelId="{C615565F-651E-4C4E-92EC-EEBA86778EEB}" type="pres">
      <dgm:prSet presAssocID="{62E86F2E-4828-402B-89E9-A928E6F058FF}" presName="node" presStyleLbl="node1" presStyleIdx="8" presStyleCnt="11">
        <dgm:presLayoutVars>
          <dgm:bulletEnabled val="1"/>
        </dgm:presLayoutVars>
      </dgm:prSet>
      <dgm:spPr/>
    </dgm:pt>
    <dgm:pt modelId="{FCBAFC06-6C06-411F-8B61-A305F2F1223A}" type="pres">
      <dgm:prSet presAssocID="{F0A9EA59-E53C-4D86-8184-1A1038AF46B6}" presName="sibTrans" presStyleLbl="bgSibTrans2D1" presStyleIdx="8" presStyleCnt="10"/>
      <dgm:spPr/>
    </dgm:pt>
    <dgm:pt modelId="{7CB18B48-538A-41B1-9653-1BC6541AC62B}" type="pres">
      <dgm:prSet presAssocID="{8DE17A63-2810-4010-85DF-3EE796A35748}" presName="compNode" presStyleCnt="0"/>
      <dgm:spPr/>
    </dgm:pt>
    <dgm:pt modelId="{4210E23F-329B-4729-BD80-7437AEABE4A9}" type="pres">
      <dgm:prSet presAssocID="{8DE17A63-2810-4010-85DF-3EE796A35748}" presName="dummyConnPt" presStyleCnt="0"/>
      <dgm:spPr/>
    </dgm:pt>
    <dgm:pt modelId="{2C84A61D-C1E7-4EC9-98B2-B5FFC472F93C}" type="pres">
      <dgm:prSet presAssocID="{8DE17A63-2810-4010-85DF-3EE796A35748}" presName="node" presStyleLbl="node1" presStyleIdx="9" presStyleCnt="11">
        <dgm:presLayoutVars>
          <dgm:bulletEnabled val="1"/>
        </dgm:presLayoutVars>
      </dgm:prSet>
      <dgm:spPr/>
    </dgm:pt>
    <dgm:pt modelId="{E62780C7-A7EB-45C3-85B3-D9453FDFAD6E}" type="pres">
      <dgm:prSet presAssocID="{BE13CA12-E2FE-4D08-B035-86C13AC9B158}" presName="sibTrans" presStyleLbl="bgSibTrans2D1" presStyleIdx="9" presStyleCnt="10"/>
      <dgm:spPr/>
    </dgm:pt>
    <dgm:pt modelId="{A0A01E99-C739-4F45-AE4B-86021A9F6929}" type="pres">
      <dgm:prSet presAssocID="{05AA966A-5F29-441E-B144-303BF80AF2E5}" presName="compNode" presStyleCnt="0"/>
      <dgm:spPr/>
    </dgm:pt>
    <dgm:pt modelId="{CFE67454-8795-43AC-9A9D-1F969B8A8899}" type="pres">
      <dgm:prSet presAssocID="{05AA966A-5F29-441E-B144-303BF80AF2E5}" presName="dummyConnPt" presStyleCnt="0"/>
      <dgm:spPr/>
    </dgm:pt>
    <dgm:pt modelId="{D2B569D5-2266-4A7D-A050-30BC7C155DAA}" type="pres">
      <dgm:prSet presAssocID="{05AA966A-5F29-441E-B144-303BF80AF2E5}" presName="node" presStyleLbl="node1" presStyleIdx="10" presStyleCnt="11">
        <dgm:presLayoutVars>
          <dgm:bulletEnabled val="1"/>
        </dgm:presLayoutVars>
      </dgm:prSet>
      <dgm:spPr/>
    </dgm:pt>
  </dgm:ptLst>
  <dgm:cxnLst>
    <dgm:cxn modelId="{3C18D306-8FF3-41F8-87D6-CFDE4DD977B7}" type="presOf" srcId="{05AA966A-5F29-441E-B144-303BF80AF2E5}" destId="{D2B569D5-2266-4A7D-A050-30BC7C155DAA}" srcOrd="0" destOrd="0" presId="urn:microsoft.com/office/officeart/2005/8/layout/bProcess4"/>
    <dgm:cxn modelId="{AB2E4E09-CEB4-4835-ABA0-3C41DEE484C6}" type="presOf" srcId="{F0A97201-42EA-4D43-B444-D6DB9C63E254}" destId="{0C0D4171-0B30-4847-8D2C-59734338638D}" srcOrd="0" destOrd="0" presId="urn:microsoft.com/office/officeart/2005/8/layout/bProcess4"/>
    <dgm:cxn modelId="{5B2CEF19-B581-4F87-8BE2-D69FB9A07F2B}" srcId="{21FAF235-212D-4954-89E9-3845726402B5}" destId="{488B1214-9574-4E8B-83B7-A63C91E0774A}" srcOrd="2" destOrd="0" parTransId="{06B5D9F7-1F79-4A12-B364-11371D620572}" sibTransId="{8D380290-4002-4136-B44E-9C3EEA9A0FC0}"/>
    <dgm:cxn modelId="{D2618833-3744-432A-BB82-EF1A527F43ED}" srcId="{21FAF235-212D-4954-89E9-3845726402B5}" destId="{05AA966A-5F29-441E-B144-303BF80AF2E5}" srcOrd="10" destOrd="0" parTransId="{BCAE0673-36CA-4B0A-8EEF-F1A1061F3EBD}" sibTransId="{79F5DED5-CBBC-4700-9F77-EE72CEAE346E}"/>
    <dgm:cxn modelId="{7FF7F635-8B7B-44DF-8656-3197EB3F688D}" type="presOf" srcId="{AEB916C7-92F0-4C8C-8D13-836570DA857B}" destId="{ECB389D0-DD39-4758-915F-635D82D0E8EA}" srcOrd="0" destOrd="0" presId="urn:microsoft.com/office/officeart/2005/8/layout/bProcess4"/>
    <dgm:cxn modelId="{ABF57F37-6DEB-407B-AB63-FCFE2F26D804}" srcId="{21FAF235-212D-4954-89E9-3845726402B5}" destId="{CAD24634-4333-4139-8206-6F4E9239D248}" srcOrd="1" destOrd="0" parTransId="{79A519A8-769F-494B-BD8E-03BAACD52834}" sibTransId="{ECECA572-95BD-4CF6-B891-01BC35C5C368}"/>
    <dgm:cxn modelId="{7F0B8C38-53F4-4D43-A1C9-75EFBF37FA79}" type="presOf" srcId="{8D380290-4002-4136-B44E-9C3EEA9A0FC0}" destId="{5A3C7A0D-DADF-41AF-9CE0-9C99B2896F9B}" srcOrd="0" destOrd="0" presId="urn:microsoft.com/office/officeart/2005/8/layout/bProcess4"/>
    <dgm:cxn modelId="{BC15933F-6741-4AA7-976F-91570196AF9D}" type="presOf" srcId="{ECECA572-95BD-4CF6-B891-01BC35C5C368}" destId="{49AEFEC1-D65C-4871-8373-1527FEDF9A96}" srcOrd="0" destOrd="0" presId="urn:microsoft.com/office/officeart/2005/8/layout/bProcess4"/>
    <dgm:cxn modelId="{901DAD3F-AD11-4A06-8488-8B5272C4BF11}" type="presOf" srcId="{7A69F9F9-2D13-4268-A3D9-5318AC11BC64}" destId="{BE2CD630-F048-4263-B0A2-F2B3486193B8}" srcOrd="0" destOrd="0" presId="urn:microsoft.com/office/officeart/2005/8/layout/bProcess4"/>
    <dgm:cxn modelId="{CF38105C-96B5-446A-A94A-E48675BD2F34}" type="presOf" srcId="{BE13CA12-E2FE-4D08-B035-86C13AC9B158}" destId="{E62780C7-A7EB-45C3-85B3-D9453FDFAD6E}" srcOrd="0" destOrd="0" presId="urn:microsoft.com/office/officeart/2005/8/layout/bProcess4"/>
    <dgm:cxn modelId="{C743515E-48D7-4A38-B979-63216E6B99AA}" type="presOf" srcId="{9C4C7CA1-4CDD-4A87-B602-35762108B089}" destId="{22BF2841-7C9A-4CE7-8308-83E6A2A0F976}" srcOrd="0" destOrd="0" presId="urn:microsoft.com/office/officeart/2005/8/layout/bProcess4"/>
    <dgm:cxn modelId="{EF63A765-272B-4CE8-8B5D-E2FE13F170AC}" type="presOf" srcId="{CAD24634-4333-4139-8206-6F4E9239D248}" destId="{DCEE01EB-BBFC-4E91-9946-9E5ACF932CDC}" srcOrd="0" destOrd="0" presId="urn:microsoft.com/office/officeart/2005/8/layout/bProcess4"/>
    <dgm:cxn modelId="{BF9F8B4C-30AF-456B-B435-84921481C4BD}" type="presOf" srcId="{5A6BD4F3-B071-43DC-AEFA-B2B66B63118F}" destId="{CFF30C8B-6C08-4B4D-8D29-2829CFBFC78B}" srcOrd="0" destOrd="0" presId="urn:microsoft.com/office/officeart/2005/8/layout/bProcess4"/>
    <dgm:cxn modelId="{164B406D-7073-454D-B648-3D2B3D1F37FE}" type="presOf" srcId="{8DE17A63-2810-4010-85DF-3EE796A35748}" destId="{2C84A61D-C1E7-4EC9-98B2-B5FFC472F93C}" srcOrd="0" destOrd="0" presId="urn:microsoft.com/office/officeart/2005/8/layout/bProcess4"/>
    <dgm:cxn modelId="{7244746D-55F6-40B0-A4D0-360618152F7B}" type="presOf" srcId="{2EAE3DAE-C55F-4F13-9E74-BFBE19EBA922}" destId="{E2020F00-5585-4283-91C7-4983F2ECC7AF}" srcOrd="0" destOrd="0" presId="urn:microsoft.com/office/officeart/2005/8/layout/bProcess4"/>
    <dgm:cxn modelId="{E75C296E-1292-439F-952A-397508A54967}" srcId="{21FAF235-212D-4954-89E9-3845726402B5}" destId="{8DE17A63-2810-4010-85DF-3EE796A35748}" srcOrd="9" destOrd="0" parTransId="{EB2FBF3C-E778-4BF7-84D4-873990B52658}" sibTransId="{BE13CA12-E2FE-4D08-B035-86C13AC9B158}"/>
    <dgm:cxn modelId="{D829197C-4E7C-4636-86A9-5FF86628C175}" srcId="{21FAF235-212D-4954-89E9-3845726402B5}" destId="{5A6BD4F3-B071-43DC-AEFA-B2B66B63118F}" srcOrd="5" destOrd="0" parTransId="{34B46E52-8939-469D-B026-A6E5E8D0F034}" sibTransId="{AEB916C7-92F0-4C8C-8D13-836570DA857B}"/>
    <dgm:cxn modelId="{085B1E81-BCAD-4CE6-8742-1E9E524E5FDF}" srcId="{21FAF235-212D-4954-89E9-3845726402B5}" destId="{0FE2ACED-59F2-4BB0-8FD3-183E2E70DE42}" srcOrd="7" destOrd="0" parTransId="{A48C0D66-F68B-4616-9833-9249E293F90A}" sibTransId="{F0A97201-42EA-4D43-B444-D6DB9C63E254}"/>
    <dgm:cxn modelId="{951B458F-74A9-4BCC-9B68-3D0A13235A7C}" type="presOf" srcId="{4A3CD94B-6CD2-42C2-8492-1AE054F4B26C}" destId="{10B02C7A-509B-4CFA-B5C5-7F44B4B8D488}" srcOrd="0" destOrd="0" presId="urn:microsoft.com/office/officeart/2005/8/layout/bProcess4"/>
    <dgm:cxn modelId="{089C4496-CBED-4847-A5C3-2D32F407D788}" type="presOf" srcId="{62E86F2E-4828-402B-89E9-A928E6F058FF}" destId="{C615565F-651E-4C4E-92EC-EEBA86778EEB}" srcOrd="0" destOrd="0" presId="urn:microsoft.com/office/officeart/2005/8/layout/bProcess4"/>
    <dgm:cxn modelId="{2D94D099-18BE-4CBC-9ED2-9E9AF740E23A}" srcId="{21FAF235-212D-4954-89E9-3845726402B5}" destId="{62E86F2E-4828-402B-89E9-A928E6F058FF}" srcOrd="8" destOrd="0" parTransId="{F6DD6EE0-0310-4CEF-90CE-746E9ADEB001}" sibTransId="{F0A9EA59-E53C-4D86-8184-1A1038AF46B6}"/>
    <dgm:cxn modelId="{74D22FA4-5457-4F51-8ED1-7B3F5002D520}" srcId="{21FAF235-212D-4954-89E9-3845726402B5}" destId="{1FEA78A3-56F8-4C12-8171-7BF18957F4E4}" srcOrd="0" destOrd="0" parTransId="{B636B85E-D51C-418A-8155-EF3F75B004A5}" sibTransId="{6FE6782F-23B3-4EA5-B1E6-C3FE2D126B9E}"/>
    <dgm:cxn modelId="{42EC55B3-B759-4417-8A7D-3C33AB6F2469}" srcId="{21FAF235-212D-4954-89E9-3845726402B5}" destId="{7A69F9F9-2D13-4268-A3D9-5318AC11BC64}" srcOrd="3" destOrd="0" parTransId="{CF1CE9CE-9B91-4CEB-B415-17F542BFE634}" sibTransId="{9C4C7CA1-4CDD-4A87-B602-35762108B089}"/>
    <dgm:cxn modelId="{935494B3-E8F7-44B8-BA67-E4B8624628D8}" type="presOf" srcId="{6FE6782F-23B3-4EA5-B1E6-C3FE2D126B9E}" destId="{E6026C61-A488-4A19-BDDC-2CDEEB7923A3}" srcOrd="0" destOrd="0" presId="urn:microsoft.com/office/officeart/2005/8/layout/bProcess4"/>
    <dgm:cxn modelId="{839F3FC9-43CB-4C19-B522-88F39C065253}" type="presOf" srcId="{0FE2ACED-59F2-4BB0-8FD3-183E2E70DE42}" destId="{AE9F2580-4954-4397-A537-50F802F462E1}" srcOrd="0" destOrd="0" presId="urn:microsoft.com/office/officeart/2005/8/layout/bProcess4"/>
    <dgm:cxn modelId="{888F55D0-A8D3-4265-ABFC-74444F2DE56C}" type="presOf" srcId="{934F02C5-92F0-4365-AA5A-86B40AB2E4AE}" destId="{D0B478D5-6674-411A-A865-4B0A141A47EE}" srcOrd="0" destOrd="0" presId="urn:microsoft.com/office/officeart/2005/8/layout/bProcess4"/>
    <dgm:cxn modelId="{C0A4E1D9-D99E-44D4-ABF6-5A8BAC477D49}" srcId="{21FAF235-212D-4954-89E9-3845726402B5}" destId="{8882CCA5-07BA-4EFC-8594-7B6AE5EF199F}" srcOrd="6" destOrd="0" parTransId="{EC637D70-F431-46FD-9C5E-734B9B6C6DCB}" sibTransId="{934F02C5-92F0-4365-AA5A-86B40AB2E4AE}"/>
    <dgm:cxn modelId="{50ACBCDC-E7D1-4896-B5C9-29408C3BCB06}" type="presOf" srcId="{F0A9EA59-E53C-4D86-8184-1A1038AF46B6}" destId="{FCBAFC06-6C06-411F-8B61-A305F2F1223A}" srcOrd="0" destOrd="0" presId="urn:microsoft.com/office/officeart/2005/8/layout/bProcess4"/>
    <dgm:cxn modelId="{9B6A08E2-A249-4700-87D7-A120A21A0200}" type="presOf" srcId="{1FEA78A3-56F8-4C12-8171-7BF18957F4E4}" destId="{653DD512-DA29-4D8A-B336-62BEE8FCAE09}" srcOrd="0" destOrd="0" presId="urn:microsoft.com/office/officeart/2005/8/layout/bProcess4"/>
    <dgm:cxn modelId="{DDE9A9E4-93B6-463C-9D1A-FBCDE3F43DA7}" srcId="{21FAF235-212D-4954-89E9-3845726402B5}" destId="{4A3CD94B-6CD2-42C2-8492-1AE054F4B26C}" srcOrd="4" destOrd="0" parTransId="{560A009E-6146-4717-BB42-6EB518833052}" sibTransId="{2EAE3DAE-C55F-4F13-9E74-BFBE19EBA922}"/>
    <dgm:cxn modelId="{30FEC3EB-4F43-4EAF-9D2D-885C056FF2BD}" type="presOf" srcId="{21FAF235-212D-4954-89E9-3845726402B5}" destId="{307C8870-CDD8-4755-A85F-32537156D806}" srcOrd="0" destOrd="0" presId="urn:microsoft.com/office/officeart/2005/8/layout/bProcess4"/>
    <dgm:cxn modelId="{C1147BED-1EA3-4089-B791-ADC99C5810C4}" type="presOf" srcId="{488B1214-9574-4E8B-83B7-A63C91E0774A}" destId="{E6195519-EBC4-49D4-B1A8-3C18E74A9AFA}" srcOrd="0" destOrd="0" presId="urn:microsoft.com/office/officeart/2005/8/layout/bProcess4"/>
    <dgm:cxn modelId="{48E66CF8-8D88-45EE-AD7D-6E2B2DFA8D1A}" type="presOf" srcId="{8882CCA5-07BA-4EFC-8594-7B6AE5EF199F}" destId="{FEDC2AC3-D889-4075-A91F-D6A13E65BD73}" srcOrd="0" destOrd="0" presId="urn:microsoft.com/office/officeart/2005/8/layout/bProcess4"/>
    <dgm:cxn modelId="{093882D1-A483-458D-A626-73A6A08E872A}" type="presParOf" srcId="{307C8870-CDD8-4755-A85F-32537156D806}" destId="{F8DF01BE-EA19-450D-9AE1-CC13F0B77998}" srcOrd="0" destOrd="0" presId="urn:microsoft.com/office/officeart/2005/8/layout/bProcess4"/>
    <dgm:cxn modelId="{2E905086-DA3B-4919-8A30-1EB5EAAD0770}" type="presParOf" srcId="{F8DF01BE-EA19-450D-9AE1-CC13F0B77998}" destId="{E5E8811A-59AB-4215-872D-B772144C715D}" srcOrd="0" destOrd="0" presId="urn:microsoft.com/office/officeart/2005/8/layout/bProcess4"/>
    <dgm:cxn modelId="{A603C85F-4A99-4552-B3D1-3AF50693100A}" type="presParOf" srcId="{F8DF01BE-EA19-450D-9AE1-CC13F0B77998}" destId="{653DD512-DA29-4D8A-B336-62BEE8FCAE09}" srcOrd="1" destOrd="0" presId="urn:microsoft.com/office/officeart/2005/8/layout/bProcess4"/>
    <dgm:cxn modelId="{1E376575-A8A9-470F-BA2F-E5E3F412465A}" type="presParOf" srcId="{307C8870-CDD8-4755-A85F-32537156D806}" destId="{E6026C61-A488-4A19-BDDC-2CDEEB7923A3}" srcOrd="1" destOrd="0" presId="urn:microsoft.com/office/officeart/2005/8/layout/bProcess4"/>
    <dgm:cxn modelId="{DFB1D44C-94AA-4032-951D-2168A95C8248}" type="presParOf" srcId="{307C8870-CDD8-4755-A85F-32537156D806}" destId="{6D7EC970-BDD4-439F-B3E0-74CA6A386D37}" srcOrd="2" destOrd="0" presId="urn:microsoft.com/office/officeart/2005/8/layout/bProcess4"/>
    <dgm:cxn modelId="{58B92308-0941-4FA5-B137-25E6B1AE8517}" type="presParOf" srcId="{6D7EC970-BDD4-439F-B3E0-74CA6A386D37}" destId="{D6ACE37A-9243-469C-B94A-CF2FF8681B12}" srcOrd="0" destOrd="0" presId="urn:microsoft.com/office/officeart/2005/8/layout/bProcess4"/>
    <dgm:cxn modelId="{5A9213CC-FB61-4341-ACAD-C323C9E92441}" type="presParOf" srcId="{6D7EC970-BDD4-439F-B3E0-74CA6A386D37}" destId="{DCEE01EB-BBFC-4E91-9946-9E5ACF932CDC}" srcOrd="1" destOrd="0" presId="urn:microsoft.com/office/officeart/2005/8/layout/bProcess4"/>
    <dgm:cxn modelId="{76CCE94C-1E37-493D-81C8-BA7283BEDB76}" type="presParOf" srcId="{307C8870-CDD8-4755-A85F-32537156D806}" destId="{49AEFEC1-D65C-4871-8373-1527FEDF9A96}" srcOrd="3" destOrd="0" presId="urn:microsoft.com/office/officeart/2005/8/layout/bProcess4"/>
    <dgm:cxn modelId="{58B2EBE1-2B75-40C7-AD09-E77B63C7A882}" type="presParOf" srcId="{307C8870-CDD8-4755-A85F-32537156D806}" destId="{6D6E7A51-DEE0-453B-8A11-20F04EBF9AD5}" srcOrd="4" destOrd="0" presId="urn:microsoft.com/office/officeart/2005/8/layout/bProcess4"/>
    <dgm:cxn modelId="{AC2735B1-088A-4B5A-A6DD-C3158F851CC5}" type="presParOf" srcId="{6D6E7A51-DEE0-453B-8A11-20F04EBF9AD5}" destId="{E701CD86-6082-4AF4-B897-CDF8F55AB87C}" srcOrd="0" destOrd="0" presId="urn:microsoft.com/office/officeart/2005/8/layout/bProcess4"/>
    <dgm:cxn modelId="{7E44EFF6-B12D-4E27-B42B-E909256665F8}" type="presParOf" srcId="{6D6E7A51-DEE0-453B-8A11-20F04EBF9AD5}" destId="{E6195519-EBC4-49D4-B1A8-3C18E74A9AFA}" srcOrd="1" destOrd="0" presId="urn:microsoft.com/office/officeart/2005/8/layout/bProcess4"/>
    <dgm:cxn modelId="{86F10C85-0442-4133-A0EA-E5B6643C7268}" type="presParOf" srcId="{307C8870-CDD8-4755-A85F-32537156D806}" destId="{5A3C7A0D-DADF-41AF-9CE0-9C99B2896F9B}" srcOrd="5" destOrd="0" presId="urn:microsoft.com/office/officeart/2005/8/layout/bProcess4"/>
    <dgm:cxn modelId="{E8B6843D-B6D2-4A0F-80AF-A80732C2A50F}" type="presParOf" srcId="{307C8870-CDD8-4755-A85F-32537156D806}" destId="{2FE7E091-71A9-4E86-ACF8-076E05596642}" srcOrd="6" destOrd="0" presId="urn:microsoft.com/office/officeart/2005/8/layout/bProcess4"/>
    <dgm:cxn modelId="{CDE43A39-CE75-4D3D-A79C-8D070A2C54CD}" type="presParOf" srcId="{2FE7E091-71A9-4E86-ACF8-076E05596642}" destId="{79179018-AEA2-49CD-B46D-6607FD58BDE3}" srcOrd="0" destOrd="0" presId="urn:microsoft.com/office/officeart/2005/8/layout/bProcess4"/>
    <dgm:cxn modelId="{E808C70E-5E21-4755-99A8-91557CFB4024}" type="presParOf" srcId="{2FE7E091-71A9-4E86-ACF8-076E05596642}" destId="{BE2CD630-F048-4263-B0A2-F2B3486193B8}" srcOrd="1" destOrd="0" presId="urn:microsoft.com/office/officeart/2005/8/layout/bProcess4"/>
    <dgm:cxn modelId="{B4BF1F95-74AF-47A3-AD51-7434D10AC751}" type="presParOf" srcId="{307C8870-CDD8-4755-A85F-32537156D806}" destId="{22BF2841-7C9A-4CE7-8308-83E6A2A0F976}" srcOrd="7" destOrd="0" presId="urn:microsoft.com/office/officeart/2005/8/layout/bProcess4"/>
    <dgm:cxn modelId="{861EB5A1-5F90-4C66-8EBD-CD6BA4717744}" type="presParOf" srcId="{307C8870-CDD8-4755-A85F-32537156D806}" destId="{2FCE702B-AD15-400A-BE27-5321222A6C2F}" srcOrd="8" destOrd="0" presId="urn:microsoft.com/office/officeart/2005/8/layout/bProcess4"/>
    <dgm:cxn modelId="{1C516585-A579-4604-858B-2ABDB87FB76A}" type="presParOf" srcId="{2FCE702B-AD15-400A-BE27-5321222A6C2F}" destId="{5B49BEC5-A52F-4EF6-BE6B-0E16AB03DB71}" srcOrd="0" destOrd="0" presId="urn:microsoft.com/office/officeart/2005/8/layout/bProcess4"/>
    <dgm:cxn modelId="{F698ECA6-4F84-48C3-8623-9FF7D53DA330}" type="presParOf" srcId="{2FCE702B-AD15-400A-BE27-5321222A6C2F}" destId="{10B02C7A-509B-4CFA-B5C5-7F44B4B8D488}" srcOrd="1" destOrd="0" presId="urn:microsoft.com/office/officeart/2005/8/layout/bProcess4"/>
    <dgm:cxn modelId="{55C90396-DA0A-42E5-987F-9F0BBF2093D4}" type="presParOf" srcId="{307C8870-CDD8-4755-A85F-32537156D806}" destId="{E2020F00-5585-4283-91C7-4983F2ECC7AF}" srcOrd="9" destOrd="0" presId="urn:microsoft.com/office/officeart/2005/8/layout/bProcess4"/>
    <dgm:cxn modelId="{BC12A4EB-0438-4130-A5C9-F6E2187E9385}" type="presParOf" srcId="{307C8870-CDD8-4755-A85F-32537156D806}" destId="{A87FCDEF-5A6C-428E-ADBE-944492DC2E8D}" srcOrd="10" destOrd="0" presId="urn:microsoft.com/office/officeart/2005/8/layout/bProcess4"/>
    <dgm:cxn modelId="{F80F6CD7-624C-4955-96CA-9F3ED12C4F8E}" type="presParOf" srcId="{A87FCDEF-5A6C-428E-ADBE-944492DC2E8D}" destId="{2184048F-92CC-4D02-8D77-536D2EF2CFA2}" srcOrd="0" destOrd="0" presId="urn:microsoft.com/office/officeart/2005/8/layout/bProcess4"/>
    <dgm:cxn modelId="{E28A895F-3DDD-4695-B927-8FE8C09345C8}" type="presParOf" srcId="{A87FCDEF-5A6C-428E-ADBE-944492DC2E8D}" destId="{CFF30C8B-6C08-4B4D-8D29-2829CFBFC78B}" srcOrd="1" destOrd="0" presId="urn:microsoft.com/office/officeart/2005/8/layout/bProcess4"/>
    <dgm:cxn modelId="{43B9D509-59BA-43D0-9E97-0AED9D58EF84}" type="presParOf" srcId="{307C8870-CDD8-4755-A85F-32537156D806}" destId="{ECB389D0-DD39-4758-915F-635D82D0E8EA}" srcOrd="11" destOrd="0" presId="urn:microsoft.com/office/officeart/2005/8/layout/bProcess4"/>
    <dgm:cxn modelId="{70E5B99D-476F-40AA-BAAD-B824370FC44B}" type="presParOf" srcId="{307C8870-CDD8-4755-A85F-32537156D806}" destId="{1A9937C5-DFA6-4445-B470-7A8FE4BE6BC0}" srcOrd="12" destOrd="0" presId="urn:microsoft.com/office/officeart/2005/8/layout/bProcess4"/>
    <dgm:cxn modelId="{F5C73EAB-0D8B-479F-92CE-9CA65AF25E02}" type="presParOf" srcId="{1A9937C5-DFA6-4445-B470-7A8FE4BE6BC0}" destId="{CC3ECDF1-3A85-4D59-ADF7-05BEC306E98F}" srcOrd="0" destOrd="0" presId="urn:microsoft.com/office/officeart/2005/8/layout/bProcess4"/>
    <dgm:cxn modelId="{28EA78F5-1A60-463A-B5F3-8081B3F57377}" type="presParOf" srcId="{1A9937C5-DFA6-4445-B470-7A8FE4BE6BC0}" destId="{FEDC2AC3-D889-4075-A91F-D6A13E65BD73}" srcOrd="1" destOrd="0" presId="urn:microsoft.com/office/officeart/2005/8/layout/bProcess4"/>
    <dgm:cxn modelId="{6EB0D405-97E1-4E0E-B97B-9EB120B0B4CF}" type="presParOf" srcId="{307C8870-CDD8-4755-A85F-32537156D806}" destId="{D0B478D5-6674-411A-A865-4B0A141A47EE}" srcOrd="13" destOrd="0" presId="urn:microsoft.com/office/officeart/2005/8/layout/bProcess4"/>
    <dgm:cxn modelId="{48F795BF-8E44-4101-B7F8-213947257EA3}" type="presParOf" srcId="{307C8870-CDD8-4755-A85F-32537156D806}" destId="{B2691947-94C3-4192-9616-06C08A20BD25}" srcOrd="14" destOrd="0" presId="urn:microsoft.com/office/officeart/2005/8/layout/bProcess4"/>
    <dgm:cxn modelId="{D3483492-A1BB-4280-925B-816F064BF24C}" type="presParOf" srcId="{B2691947-94C3-4192-9616-06C08A20BD25}" destId="{82008915-BCCB-4031-B5AA-DF70573EE8D4}" srcOrd="0" destOrd="0" presId="urn:microsoft.com/office/officeart/2005/8/layout/bProcess4"/>
    <dgm:cxn modelId="{4CF913E8-CC07-444B-9A20-F2F1C3AE1F64}" type="presParOf" srcId="{B2691947-94C3-4192-9616-06C08A20BD25}" destId="{AE9F2580-4954-4397-A537-50F802F462E1}" srcOrd="1" destOrd="0" presId="urn:microsoft.com/office/officeart/2005/8/layout/bProcess4"/>
    <dgm:cxn modelId="{44477ECF-35D8-4F76-AF70-A6B973653D5F}" type="presParOf" srcId="{307C8870-CDD8-4755-A85F-32537156D806}" destId="{0C0D4171-0B30-4847-8D2C-59734338638D}" srcOrd="15" destOrd="0" presId="urn:microsoft.com/office/officeart/2005/8/layout/bProcess4"/>
    <dgm:cxn modelId="{95CE2DE2-6AC7-4775-BD48-F6536A48E814}" type="presParOf" srcId="{307C8870-CDD8-4755-A85F-32537156D806}" destId="{7E1E8990-BF70-4180-A292-E2AEFA7ACF97}" srcOrd="16" destOrd="0" presId="urn:microsoft.com/office/officeart/2005/8/layout/bProcess4"/>
    <dgm:cxn modelId="{4035B19A-B1B1-4B82-867C-CD121A9952D3}" type="presParOf" srcId="{7E1E8990-BF70-4180-A292-E2AEFA7ACF97}" destId="{9F407494-AD9A-4583-A1CB-7803086AAB48}" srcOrd="0" destOrd="0" presId="urn:microsoft.com/office/officeart/2005/8/layout/bProcess4"/>
    <dgm:cxn modelId="{7B9A57F6-3555-4DEB-84AD-C84B953F67F5}" type="presParOf" srcId="{7E1E8990-BF70-4180-A292-E2AEFA7ACF97}" destId="{C615565F-651E-4C4E-92EC-EEBA86778EEB}" srcOrd="1" destOrd="0" presId="urn:microsoft.com/office/officeart/2005/8/layout/bProcess4"/>
    <dgm:cxn modelId="{CCCE3966-A2A0-4BFA-91E8-858B135504F6}" type="presParOf" srcId="{307C8870-CDD8-4755-A85F-32537156D806}" destId="{FCBAFC06-6C06-411F-8B61-A305F2F1223A}" srcOrd="17" destOrd="0" presId="urn:microsoft.com/office/officeart/2005/8/layout/bProcess4"/>
    <dgm:cxn modelId="{05FEBF67-95B4-4437-B2DC-A140E0B8401D}" type="presParOf" srcId="{307C8870-CDD8-4755-A85F-32537156D806}" destId="{7CB18B48-538A-41B1-9653-1BC6541AC62B}" srcOrd="18" destOrd="0" presId="urn:microsoft.com/office/officeart/2005/8/layout/bProcess4"/>
    <dgm:cxn modelId="{825B1128-B8D3-43AC-9074-03DB754EE6F9}" type="presParOf" srcId="{7CB18B48-538A-41B1-9653-1BC6541AC62B}" destId="{4210E23F-329B-4729-BD80-7437AEABE4A9}" srcOrd="0" destOrd="0" presId="urn:microsoft.com/office/officeart/2005/8/layout/bProcess4"/>
    <dgm:cxn modelId="{439A6262-9FCC-413B-914E-101EFF1A742F}" type="presParOf" srcId="{7CB18B48-538A-41B1-9653-1BC6541AC62B}" destId="{2C84A61D-C1E7-4EC9-98B2-B5FFC472F93C}" srcOrd="1" destOrd="0" presId="urn:microsoft.com/office/officeart/2005/8/layout/bProcess4"/>
    <dgm:cxn modelId="{CC1B8EAA-F5AB-4CB9-A501-CC172E053E31}" type="presParOf" srcId="{307C8870-CDD8-4755-A85F-32537156D806}" destId="{E62780C7-A7EB-45C3-85B3-D9453FDFAD6E}" srcOrd="19" destOrd="0" presId="urn:microsoft.com/office/officeart/2005/8/layout/bProcess4"/>
    <dgm:cxn modelId="{C8F92826-297A-4E59-86AF-B5947A348E40}" type="presParOf" srcId="{307C8870-CDD8-4755-A85F-32537156D806}" destId="{A0A01E99-C739-4F45-AE4B-86021A9F6929}" srcOrd="20" destOrd="0" presId="urn:microsoft.com/office/officeart/2005/8/layout/bProcess4"/>
    <dgm:cxn modelId="{D09BF6DF-8DB4-4D0B-982D-CA402B3685FD}" type="presParOf" srcId="{A0A01E99-C739-4F45-AE4B-86021A9F6929}" destId="{CFE67454-8795-43AC-9A9D-1F969B8A8899}" srcOrd="0" destOrd="0" presId="urn:microsoft.com/office/officeart/2005/8/layout/bProcess4"/>
    <dgm:cxn modelId="{5BBA1C57-68CF-47D7-A9DD-26CBFF3DEBEA}" type="presParOf" srcId="{A0A01E99-C739-4F45-AE4B-86021A9F6929}" destId="{D2B569D5-2266-4A7D-A050-30BC7C155DAA}" srcOrd="1" destOrd="0" presId="urn:microsoft.com/office/officeart/2005/8/layout/b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026C61-A488-4A19-BDDC-2CDEEB7923A3}">
      <dsp:nvSpPr>
        <dsp:cNvPr id="0" name=""/>
        <dsp:cNvSpPr/>
      </dsp:nvSpPr>
      <dsp:spPr>
        <a:xfrm rot="5400000">
          <a:off x="302535" y="665982"/>
          <a:ext cx="1036147" cy="125312"/>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53DD512-DA29-4D8A-B336-62BEE8FCAE09}">
      <dsp:nvSpPr>
        <dsp:cNvPr id="0" name=""/>
        <dsp:cNvSpPr/>
      </dsp:nvSpPr>
      <dsp:spPr>
        <a:xfrm>
          <a:off x="538077" y="551"/>
          <a:ext cx="1392357" cy="835414"/>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 Resident Rights</a:t>
          </a:r>
        </a:p>
      </dsp:txBody>
      <dsp:txXfrm>
        <a:off x="562545" y="25019"/>
        <a:ext cx="1343421" cy="786478"/>
      </dsp:txXfrm>
    </dsp:sp>
    <dsp:sp modelId="{49AEFEC1-D65C-4871-8373-1527FEDF9A96}">
      <dsp:nvSpPr>
        <dsp:cNvPr id="0" name=""/>
        <dsp:cNvSpPr/>
      </dsp:nvSpPr>
      <dsp:spPr>
        <a:xfrm rot="5400000">
          <a:off x="302535" y="1710250"/>
          <a:ext cx="1036147" cy="125312"/>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CEE01EB-BBFC-4E91-9946-9E5ACF932CDC}">
      <dsp:nvSpPr>
        <dsp:cNvPr id="0" name=""/>
        <dsp:cNvSpPr/>
      </dsp:nvSpPr>
      <dsp:spPr>
        <a:xfrm>
          <a:off x="538077" y="1044819"/>
          <a:ext cx="1392357" cy="835414"/>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 Person centered care</a:t>
          </a:r>
        </a:p>
      </dsp:txBody>
      <dsp:txXfrm>
        <a:off x="562545" y="1069287"/>
        <a:ext cx="1343421" cy="786478"/>
      </dsp:txXfrm>
    </dsp:sp>
    <dsp:sp modelId="{5A3C7A0D-DADF-41AF-9CE0-9C99B2896F9B}">
      <dsp:nvSpPr>
        <dsp:cNvPr id="0" name=""/>
        <dsp:cNvSpPr/>
      </dsp:nvSpPr>
      <dsp:spPr>
        <a:xfrm rot="5400000">
          <a:off x="302535" y="2754518"/>
          <a:ext cx="1036147" cy="125312"/>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195519-EBC4-49D4-B1A8-3C18E74A9AFA}">
      <dsp:nvSpPr>
        <dsp:cNvPr id="0" name=""/>
        <dsp:cNvSpPr/>
      </dsp:nvSpPr>
      <dsp:spPr>
        <a:xfrm>
          <a:off x="538077" y="2089088"/>
          <a:ext cx="1392357" cy="835414"/>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 Communication</a:t>
          </a:r>
        </a:p>
      </dsp:txBody>
      <dsp:txXfrm>
        <a:off x="562545" y="2113556"/>
        <a:ext cx="1343421" cy="786478"/>
      </dsp:txXfrm>
    </dsp:sp>
    <dsp:sp modelId="{22BF2841-7C9A-4CE7-8308-83E6A2A0F976}">
      <dsp:nvSpPr>
        <dsp:cNvPr id="0" name=""/>
        <dsp:cNvSpPr/>
      </dsp:nvSpPr>
      <dsp:spPr>
        <a:xfrm>
          <a:off x="824669" y="3276653"/>
          <a:ext cx="1843714" cy="125312"/>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2CD630-F048-4263-B0A2-F2B3486193B8}">
      <dsp:nvSpPr>
        <dsp:cNvPr id="0" name=""/>
        <dsp:cNvSpPr/>
      </dsp:nvSpPr>
      <dsp:spPr>
        <a:xfrm>
          <a:off x="538077" y="3133356"/>
          <a:ext cx="1392357" cy="835414"/>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 Basic nursing skills</a:t>
          </a:r>
        </a:p>
      </dsp:txBody>
      <dsp:txXfrm>
        <a:off x="562545" y="3157824"/>
        <a:ext cx="1343421" cy="786478"/>
      </dsp:txXfrm>
    </dsp:sp>
    <dsp:sp modelId="{E2020F00-5585-4283-91C7-4983F2ECC7AF}">
      <dsp:nvSpPr>
        <dsp:cNvPr id="0" name=""/>
        <dsp:cNvSpPr/>
      </dsp:nvSpPr>
      <dsp:spPr>
        <a:xfrm rot="16200000">
          <a:off x="2154371" y="2754518"/>
          <a:ext cx="1036147" cy="125312"/>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B02C7A-509B-4CFA-B5C5-7F44B4B8D488}">
      <dsp:nvSpPr>
        <dsp:cNvPr id="0" name=""/>
        <dsp:cNvSpPr/>
      </dsp:nvSpPr>
      <dsp:spPr>
        <a:xfrm>
          <a:off x="2389913" y="3133356"/>
          <a:ext cx="1392357" cy="835414"/>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 Basic restorative services </a:t>
          </a:r>
        </a:p>
      </dsp:txBody>
      <dsp:txXfrm>
        <a:off x="2414381" y="3157824"/>
        <a:ext cx="1343421" cy="786478"/>
      </dsp:txXfrm>
    </dsp:sp>
    <dsp:sp modelId="{ECB389D0-DD39-4758-915F-635D82D0E8EA}">
      <dsp:nvSpPr>
        <dsp:cNvPr id="0" name=""/>
        <dsp:cNvSpPr/>
      </dsp:nvSpPr>
      <dsp:spPr>
        <a:xfrm rot="16200000">
          <a:off x="2154371" y="1710250"/>
          <a:ext cx="1036147" cy="125312"/>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FF30C8B-6C08-4B4D-8D29-2829CFBFC78B}">
      <dsp:nvSpPr>
        <dsp:cNvPr id="0" name=""/>
        <dsp:cNvSpPr/>
      </dsp:nvSpPr>
      <dsp:spPr>
        <a:xfrm>
          <a:off x="2389913" y="2089088"/>
          <a:ext cx="1392357" cy="835414"/>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 Skin and wound care </a:t>
          </a:r>
        </a:p>
      </dsp:txBody>
      <dsp:txXfrm>
        <a:off x="2414381" y="2113556"/>
        <a:ext cx="1343421" cy="786478"/>
      </dsp:txXfrm>
    </dsp:sp>
    <dsp:sp modelId="{D0B478D5-6674-411A-A865-4B0A141A47EE}">
      <dsp:nvSpPr>
        <dsp:cNvPr id="0" name=""/>
        <dsp:cNvSpPr/>
      </dsp:nvSpPr>
      <dsp:spPr>
        <a:xfrm rot="16200000">
          <a:off x="2154371" y="665982"/>
          <a:ext cx="1036147" cy="125312"/>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DC2AC3-D889-4075-A91F-D6A13E65BD73}">
      <dsp:nvSpPr>
        <dsp:cNvPr id="0" name=""/>
        <dsp:cNvSpPr/>
      </dsp:nvSpPr>
      <dsp:spPr>
        <a:xfrm>
          <a:off x="2389913" y="1044819"/>
          <a:ext cx="1392357" cy="835414"/>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 Medication management </a:t>
          </a:r>
        </a:p>
      </dsp:txBody>
      <dsp:txXfrm>
        <a:off x="2414381" y="1069287"/>
        <a:ext cx="1343421" cy="786478"/>
      </dsp:txXfrm>
    </dsp:sp>
    <dsp:sp modelId="{0C0D4171-0B30-4847-8D2C-59734338638D}">
      <dsp:nvSpPr>
        <dsp:cNvPr id="0" name=""/>
        <dsp:cNvSpPr/>
      </dsp:nvSpPr>
      <dsp:spPr>
        <a:xfrm>
          <a:off x="2676505" y="143847"/>
          <a:ext cx="1843714" cy="125312"/>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9F2580-4954-4397-A537-50F802F462E1}">
      <dsp:nvSpPr>
        <dsp:cNvPr id="0" name=""/>
        <dsp:cNvSpPr/>
      </dsp:nvSpPr>
      <dsp:spPr>
        <a:xfrm>
          <a:off x="2389913" y="551"/>
          <a:ext cx="1392357" cy="835414"/>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 Pain management </a:t>
          </a:r>
        </a:p>
      </dsp:txBody>
      <dsp:txXfrm>
        <a:off x="2414381" y="25019"/>
        <a:ext cx="1343421" cy="786478"/>
      </dsp:txXfrm>
    </dsp:sp>
    <dsp:sp modelId="{FCBAFC06-6C06-411F-8B61-A305F2F1223A}">
      <dsp:nvSpPr>
        <dsp:cNvPr id="0" name=""/>
        <dsp:cNvSpPr/>
      </dsp:nvSpPr>
      <dsp:spPr>
        <a:xfrm rot="5400000">
          <a:off x="4006207" y="665982"/>
          <a:ext cx="1036147" cy="125312"/>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15565F-651E-4C4E-92EC-EEBA86778EEB}">
      <dsp:nvSpPr>
        <dsp:cNvPr id="0" name=""/>
        <dsp:cNvSpPr/>
      </dsp:nvSpPr>
      <dsp:spPr>
        <a:xfrm>
          <a:off x="4241749" y="551"/>
          <a:ext cx="1392357" cy="835414"/>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 Infection control</a:t>
          </a:r>
        </a:p>
      </dsp:txBody>
      <dsp:txXfrm>
        <a:off x="4266217" y="25019"/>
        <a:ext cx="1343421" cy="786478"/>
      </dsp:txXfrm>
    </dsp:sp>
    <dsp:sp modelId="{E62780C7-A7EB-45C3-85B3-D9453FDFAD6E}">
      <dsp:nvSpPr>
        <dsp:cNvPr id="0" name=""/>
        <dsp:cNvSpPr/>
      </dsp:nvSpPr>
      <dsp:spPr>
        <a:xfrm rot="5400000">
          <a:off x="4006207" y="1710250"/>
          <a:ext cx="1036147" cy="125312"/>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84A61D-C1E7-4EC9-98B2-B5FFC472F93C}">
      <dsp:nvSpPr>
        <dsp:cNvPr id="0" name=""/>
        <dsp:cNvSpPr/>
      </dsp:nvSpPr>
      <dsp:spPr>
        <a:xfrm>
          <a:off x="4241749" y="1044819"/>
          <a:ext cx="1392357" cy="835414"/>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 Identification of changes in condition </a:t>
          </a:r>
        </a:p>
      </dsp:txBody>
      <dsp:txXfrm>
        <a:off x="4266217" y="1069287"/>
        <a:ext cx="1343421" cy="786478"/>
      </dsp:txXfrm>
    </dsp:sp>
    <dsp:sp modelId="{D2B569D5-2266-4A7D-A050-30BC7C155DAA}">
      <dsp:nvSpPr>
        <dsp:cNvPr id="0" name=""/>
        <dsp:cNvSpPr/>
      </dsp:nvSpPr>
      <dsp:spPr>
        <a:xfrm>
          <a:off x="4241749" y="2089088"/>
          <a:ext cx="1392357" cy="835414"/>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 Cultural competency </a:t>
          </a:r>
        </a:p>
      </dsp:txBody>
      <dsp:txXfrm>
        <a:off x="4266217" y="2113556"/>
        <a:ext cx="1343421" cy="786478"/>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BFF665-A431-423A-8E99-46A6AC10A599}" type="datetimeFigureOut">
              <a:rPr lang="en-US" smtClean="0"/>
              <a:pPr/>
              <a:t>5/13/2019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B63D2D-29C9-4FD8-AA42-E975D4858AF2}" type="slidenum">
              <a:rPr lang="en-US" smtClean="0"/>
              <a:pPr/>
              <a:t>‹#›</a:t>
            </a:fld>
            <a:endParaRPr lang="en-US" dirty="0"/>
          </a:p>
        </p:txBody>
      </p:sp>
    </p:spTree>
    <p:extLst>
      <p:ext uri="{BB962C8B-B14F-4D97-AF65-F5344CB8AC3E}">
        <p14:creationId xmlns:p14="http://schemas.microsoft.com/office/powerpoint/2010/main" val="3814268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CC13FF-8D04-4BEC-B8D1-66B1A302CC68}" type="datetimeFigureOut">
              <a:rPr lang="en-US" smtClean="0"/>
              <a:pPr/>
              <a:t>5/13/2019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583AE9-5228-4641-AE46-DAC04049BDD6}" type="slidenum">
              <a:rPr lang="en-US" smtClean="0"/>
              <a:pPr/>
              <a:t>‹#›</a:t>
            </a:fld>
            <a:endParaRPr lang="en-US" dirty="0"/>
          </a:p>
        </p:txBody>
      </p:sp>
    </p:spTree>
    <p:extLst>
      <p:ext uri="{BB962C8B-B14F-4D97-AF65-F5344CB8AC3E}">
        <p14:creationId xmlns:p14="http://schemas.microsoft.com/office/powerpoint/2010/main" val="4009568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Hello and Welcome to the program on  -Change of Condition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indent="-171450">
              <a:buFont typeface="Wingdings" panose="05000000000000000000" pitchFamily="2" charset="2"/>
              <a:buChar char="v"/>
            </a:pPr>
            <a:r>
              <a:rPr lang="en-US" i="1" dirty="0"/>
              <a:t>NOTE TO SPEAKER:  </a:t>
            </a:r>
            <a:r>
              <a:rPr lang="en-US" dirty="0"/>
              <a:t>As attendees enter the room, this slide should be on the screen.  Be certain each person signs the attendance sheet or uses whatever facility method tracks their attendance at in-services.  Introduce yourself and the topic of competency as it relates to the identification, intervention, communication, and documentation of clinical Changes in Condition.</a:t>
            </a:r>
          </a:p>
          <a:p>
            <a:pPr marL="171450" indent="-171450">
              <a:buFont typeface="Wingdings" panose="05000000000000000000" pitchFamily="2" charset="2"/>
              <a:buChar char="v"/>
            </a:pPr>
            <a:endParaRPr lang="en-US" i="1" dirty="0"/>
          </a:p>
          <a:p>
            <a:pPr marL="171450" indent="-171450">
              <a:buFont typeface="Wingdings" panose="05000000000000000000" pitchFamily="2" charset="2"/>
              <a:buChar char="v"/>
            </a:pPr>
            <a:r>
              <a:rPr lang="en-US" i="1" dirty="0"/>
              <a:t>NOTE TO SPEAKER:  </a:t>
            </a:r>
            <a:r>
              <a:rPr lang="en-US" dirty="0"/>
              <a:t>Whenever you see the symbol to the left in the speaker’s notes, please read the associated instructions.  </a:t>
            </a:r>
            <a:r>
              <a:rPr lang="en-US" b="1" u="sng" dirty="0"/>
              <a:t>Whenever you see bold and underlined content in the speaker’s notes, please emphasize this information to the attendees.  You could subtly hint that it may be on the test.</a:t>
            </a:r>
            <a:endParaRPr lang="en-US" dirty="0"/>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a:t>
            </a:fld>
            <a:endParaRPr lang="en-US" dirty="0"/>
          </a:p>
        </p:txBody>
      </p:sp>
    </p:spTree>
    <p:extLst>
      <p:ext uri="{BB962C8B-B14F-4D97-AF65-F5344CB8AC3E}">
        <p14:creationId xmlns:p14="http://schemas.microsoft.com/office/powerpoint/2010/main" val="1106785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facility is presenting this in-service and will be presenting other future in-services because all staff members, agency personnel, and even some volunteers need to know what Change of Condition competency looks like.</a:t>
            </a:r>
          </a:p>
        </p:txBody>
      </p:sp>
      <p:sp>
        <p:nvSpPr>
          <p:cNvPr id="4" name="Slide Number Placeholder 3"/>
          <p:cNvSpPr>
            <a:spLocks noGrp="1"/>
          </p:cNvSpPr>
          <p:nvPr>
            <p:ph type="sldNum" sz="quarter" idx="5"/>
          </p:nvPr>
        </p:nvSpPr>
        <p:spPr/>
        <p:txBody>
          <a:bodyPr/>
          <a:lstStyle/>
          <a:p>
            <a:fld id="{8B795591-DCB4-4802-B682-518C5994476F}" type="slidenum">
              <a:rPr lang="en-US" smtClean="0"/>
              <a:t>10</a:t>
            </a:fld>
            <a:endParaRPr lang="en-US" dirty="0"/>
          </a:p>
        </p:txBody>
      </p:sp>
    </p:spTree>
    <p:extLst>
      <p:ext uri="{BB962C8B-B14F-4D97-AF65-F5344CB8AC3E}">
        <p14:creationId xmlns:p14="http://schemas.microsoft.com/office/powerpoint/2010/main" val="747883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Facilities are required to follow the regulations.  Change of Condition Competency training will be based on best practices outlined  at F726 and throughout the rest of the federal regulations.  Specific requirements will be matched to your job roles.</a:t>
            </a:r>
          </a:p>
          <a:p>
            <a:endParaRPr lang="en-US" dirty="0"/>
          </a:p>
          <a:p>
            <a:r>
              <a:rPr lang="en-US" dirty="0"/>
              <a:t>Nursing Department directors, managers, and supervisors have reviewed facility job descriptions and policies and procedures associated with Change of Condition.  If additional changes are needed in the job descriptions or policies and procedures, you may be asked to participate on a Performance Improvement Project Team.  Those of you who are providing direct care and services every day often know what works and what doesn’t work and why that is the case; so your input is welcomed.</a:t>
            </a:r>
          </a:p>
        </p:txBody>
      </p:sp>
      <p:sp>
        <p:nvSpPr>
          <p:cNvPr id="4" name="Slide Number Placeholder 3"/>
          <p:cNvSpPr>
            <a:spLocks noGrp="1"/>
          </p:cNvSpPr>
          <p:nvPr>
            <p:ph type="sldNum" sz="quarter" idx="5"/>
          </p:nvPr>
        </p:nvSpPr>
        <p:spPr/>
        <p:txBody>
          <a:bodyPr/>
          <a:lstStyle/>
          <a:p>
            <a:fld id="{8B795591-DCB4-4802-B682-518C5994476F}" type="slidenum">
              <a:rPr lang="en-US" smtClean="0"/>
              <a:t>11</a:t>
            </a:fld>
            <a:endParaRPr lang="en-US" dirty="0"/>
          </a:p>
        </p:txBody>
      </p:sp>
    </p:spTree>
    <p:extLst>
      <p:ext uri="{BB962C8B-B14F-4D97-AF65-F5344CB8AC3E}">
        <p14:creationId xmlns:p14="http://schemas.microsoft.com/office/powerpoint/2010/main" val="4157462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Facility-Wide Resource Assessment is “F Tag” F838.  The Administrator and Department Heads gather lots of data from the MDS assessments, the staffing sheets, the census, the pharmacy, </a:t>
            </a:r>
            <a:r>
              <a:rPr lang="en-US" i="1" dirty="0"/>
              <a:t>etc</a:t>
            </a:r>
            <a:r>
              <a:rPr lang="en-US" dirty="0"/>
              <a:t>.  By analyzing all that data, they determine what resources the facility has and what resources the facility needs to continue to care for the numbers and types of residents it currently has and/or for different numbers and types of residents in the future.</a:t>
            </a:r>
          </a:p>
          <a:p>
            <a:endParaRPr lang="en-US" dirty="0"/>
          </a:p>
          <a:p>
            <a:r>
              <a:rPr lang="en-US" b="1" u="sng" dirty="0"/>
              <a:t>The Facility-Wide Resource Assessment helps facility leaders plan not only for sufficient nursing staff but also for competent nursing staff.</a:t>
            </a:r>
          </a:p>
        </p:txBody>
      </p:sp>
      <p:sp>
        <p:nvSpPr>
          <p:cNvPr id="4" name="Slide Number Placeholder 3"/>
          <p:cNvSpPr>
            <a:spLocks noGrp="1"/>
          </p:cNvSpPr>
          <p:nvPr>
            <p:ph type="sldNum" sz="quarter" idx="5"/>
          </p:nvPr>
        </p:nvSpPr>
        <p:spPr/>
        <p:txBody>
          <a:bodyPr/>
          <a:lstStyle/>
          <a:p>
            <a:fld id="{8B795591-DCB4-4802-B682-518C5994476F}" type="slidenum">
              <a:rPr lang="en-US" smtClean="0"/>
              <a:t>12</a:t>
            </a:fld>
            <a:endParaRPr lang="en-US" dirty="0"/>
          </a:p>
        </p:txBody>
      </p:sp>
    </p:spTree>
    <p:extLst>
      <p:ext uri="{BB962C8B-B14F-4D97-AF65-F5344CB8AC3E}">
        <p14:creationId xmlns:p14="http://schemas.microsoft.com/office/powerpoint/2010/main" val="3341236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staff will be required to competently perform their jobs, based upon their job description, best practices, facility procedures and scope of practice.</a:t>
            </a:r>
          </a:p>
        </p:txBody>
      </p:sp>
      <p:sp>
        <p:nvSpPr>
          <p:cNvPr id="4" name="Slide Number Placeholder 3"/>
          <p:cNvSpPr>
            <a:spLocks noGrp="1"/>
          </p:cNvSpPr>
          <p:nvPr>
            <p:ph type="sldNum" sz="quarter" idx="5"/>
          </p:nvPr>
        </p:nvSpPr>
        <p:spPr/>
        <p:txBody>
          <a:bodyPr/>
          <a:lstStyle/>
          <a:p>
            <a:fld id="{8B795591-DCB4-4802-B682-518C5994476F}" type="slidenum">
              <a:rPr lang="en-US" smtClean="0"/>
              <a:t>13</a:t>
            </a:fld>
            <a:endParaRPr lang="en-US" dirty="0"/>
          </a:p>
        </p:txBody>
      </p:sp>
    </p:spTree>
    <p:extLst>
      <p:ext uri="{BB962C8B-B14F-4D97-AF65-F5344CB8AC3E}">
        <p14:creationId xmlns:p14="http://schemas.microsoft.com/office/powerpoint/2010/main" val="2461661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areas outlined in the Federal regulations in which competencies will need to be ensured</a:t>
            </a:r>
          </a:p>
        </p:txBody>
      </p:sp>
      <p:sp>
        <p:nvSpPr>
          <p:cNvPr id="4" name="Slide Number Placeholder 3"/>
          <p:cNvSpPr>
            <a:spLocks noGrp="1"/>
          </p:cNvSpPr>
          <p:nvPr>
            <p:ph type="sldNum" sz="quarter" idx="5"/>
          </p:nvPr>
        </p:nvSpPr>
        <p:spPr/>
        <p:txBody>
          <a:bodyPr/>
          <a:lstStyle/>
          <a:p>
            <a:fld id="{8B795591-DCB4-4802-B682-518C5994476F}" type="slidenum">
              <a:rPr lang="en-US" smtClean="0"/>
              <a:t>14</a:t>
            </a:fld>
            <a:endParaRPr lang="en-US" dirty="0"/>
          </a:p>
        </p:txBody>
      </p:sp>
    </p:spTree>
    <p:extLst>
      <p:ext uri="{BB962C8B-B14F-4D97-AF65-F5344CB8AC3E}">
        <p14:creationId xmlns:p14="http://schemas.microsoft.com/office/powerpoint/2010/main" val="1885885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examples of competency checklists for licensed nurses and CNAs.  There are certainly some similarities between them, and </a:t>
            </a:r>
            <a:r>
              <a:rPr lang="en-US" b="1" u="sng" dirty="0"/>
              <a:t>you certainly  will notice documentation is a critical part  of both.</a:t>
            </a:r>
          </a:p>
          <a:p>
            <a:endParaRPr lang="en-US" b="1" u="sng" dirty="0"/>
          </a:p>
          <a:p>
            <a:r>
              <a:rPr lang="en-US" b="1" u="sng" dirty="0"/>
              <a:t>Remember, if it isn’t documented, it didn’t happen.</a:t>
            </a:r>
          </a:p>
        </p:txBody>
      </p:sp>
      <p:sp>
        <p:nvSpPr>
          <p:cNvPr id="4" name="Slide Number Placeholder 3"/>
          <p:cNvSpPr>
            <a:spLocks noGrp="1"/>
          </p:cNvSpPr>
          <p:nvPr>
            <p:ph type="sldNum" sz="quarter" idx="5"/>
          </p:nvPr>
        </p:nvSpPr>
        <p:spPr/>
        <p:txBody>
          <a:bodyPr/>
          <a:lstStyle/>
          <a:p>
            <a:fld id="{8B795591-DCB4-4802-B682-518C5994476F}" type="slidenum">
              <a:rPr lang="en-US" smtClean="0"/>
              <a:t>15</a:t>
            </a:fld>
            <a:endParaRPr lang="en-US" dirty="0"/>
          </a:p>
        </p:txBody>
      </p:sp>
    </p:spTree>
    <p:extLst>
      <p:ext uri="{BB962C8B-B14F-4D97-AF65-F5344CB8AC3E}">
        <p14:creationId xmlns:p14="http://schemas.microsoft.com/office/powerpoint/2010/main" val="1173863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Federal Regulations indicate, “A key component of competency is a nurse’s (CNA, LPN, RN) ability to identify and address a resident’s change in condition. Facility staff should be aware of each resident’s current health status and regular activity, and be able to promptly identify changes that may indicate a change in health status. Once identified, staff should demonstrate effective actions to address a change in condition, which may vary depending on the staff who is involved.”</a:t>
            </a:r>
          </a:p>
        </p:txBody>
      </p:sp>
      <p:sp>
        <p:nvSpPr>
          <p:cNvPr id="4" name="Slide Number Placeholder 3"/>
          <p:cNvSpPr>
            <a:spLocks noGrp="1"/>
          </p:cNvSpPr>
          <p:nvPr>
            <p:ph type="sldNum" sz="quarter" idx="5"/>
          </p:nvPr>
        </p:nvSpPr>
        <p:spPr/>
        <p:txBody>
          <a:bodyPr/>
          <a:lstStyle/>
          <a:p>
            <a:fld id="{8B795591-DCB4-4802-B682-518C5994476F}" type="slidenum">
              <a:rPr lang="en-US" smtClean="0"/>
              <a:t>16</a:t>
            </a:fld>
            <a:endParaRPr lang="en-US" dirty="0"/>
          </a:p>
        </p:txBody>
      </p:sp>
    </p:spTree>
    <p:extLst>
      <p:ext uri="{BB962C8B-B14F-4D97-AF65-F5344CB8AC3E}">
        <p14:creationId xmlns:p14="http://schemas.microsoft.com/office/powerpoint/2010/main" val="877581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requirements also indicate, “These competencies are critical in order to identify potential issues early, so interventions can be applied to prevent a condition from worsening or becoming acute. Without these competencies, residents may experience a decline in health status, function, or need to be transferred to a hospital. Not all conditions, declines of health status, or hospitalizations are preventable.”</a:t>
            </a:r>
          </a:p>
        </p:txBody>
      </p:sp>
      <p:sp>
        <p:nvSpPr>
          <p:cNvPr id="4" name="Slide Number Placeholder 3"/>
          <p:cNvSpPr>
            <a:spLocks noGrp="1"/>
          </p:cNvSpPr>
          <p:nvPr>
            <p:ph type="sldNum" sz="quarter" idx="5"/>
          </p:nvPr>
        </p:nvSpPr>
        <p:spPr/>
        <p:txBody>
          <a:bodyPr/>
          <a:lstStyle/>
          <a:p>
            <a:fld id="{8B795591-DCB4-4802-B682-518C5994476F}" type="slidenum">
              <a:rPr lang="en-US" smtClean="0"/>
              <a:t>17</a:t>
            </a:fld>
            <a:endParaRPr lang="en-US" dirty="0"/>
          </a:p>
        </p:txBody>
      </p:sp>
    </p:spTree>
    <p:extLst>
      <p:ext uri="{BB962C8B-B14F-4D97-AF65-F5344CB8AC3E}">
        <p14:creationId xmlns:p14="http://schemas.microsoft.com/office/powerpoint/2010/main" val="3159994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discuss our facility process/protocol for identification and managing change of condition</a:t>
            </a:r>
          </a:p>
        </p:txBody>
      </p:sp>
      <p:sp>
        <p:nvSpPr>
          <p:cNvPr id="4" name="Slide Number Placeholder 3"/>
          <p:cNvSpPr>
            <a:spLocks noGrp="1"/>
          </p:cNvSpPr>
          <p:nvPr>
            <p:ph type="sldNum" sz="quarter" idx="5"/>
          </p:nvPr>
        </p:nvSpPr>
        <p:spPr/>
        <p:txBody>
          <a:bodyPr/>
          <a:lstStyle/>
          <a:p>
            <a:fld id="{8B795591-DCB4-4802-B682-518C5994476F}" type="slidenum">
              <a:rPr lang="en-US" smtClean="0"/>
              <a:t>18</a:t>
            </a:fld>
            <a:endParaRPr lang="en-US" dirty="0"/>
          </a:p>
        </p:txBody>
      </p:sp>
    </p:spTree>
    <p:extLst>
      <p:ext uri="{BB962C8B-B14F-4D97-AF65-F5344CB8AC3E}">
        <p14:creationId xmlns:p14="http://schemas.microsoft.com/office/powerpoint/2010/main" val="1859128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with staff – examples and facility protocols </a:t>
            </a:r>
          </a:p>
        </p:txBody>
      </p:sp>
      <p:sp>
        <p:nvSpPr>
          <p:cNvPr id="4" name="Slide Number Placeholder 3"/>
          <p:cNvSpPr>
            <a:spLocks noGrp="1"/>
          </p:cNvSpPr>
          <p:nvPr>
            <p:ph type="sldNum" sz="quarter" idx="5"/>
          </p:nvPr>
        </p:nvSpPr>
        <p:spPr/>
        <p:txBody>
          <a:bodyPr/>
          <a:lstStyle/>
          <a:p>
            <a:fld id="{8B795591-DCB4-4802-B682-518C5994476F}" type="slidenum">
              <a:rPr lang="en-US" smtClean="0"/>
              <a:t>19</a:t>
            </a:fld>
            <a:endParaRPr lang="en-US" dirty="0"/>
          </a:p>
        </p:txBody>
      </p:sp>
    </p:spTree>
    <p:extLst>
      <p:ext uri="{BB962C8B-B14F-4D97-AF65-F5344CB8AC3E}">
        <p14:creationId xmlns:p14="http://schemas.microsoft.com/office/powerpoint/2010/main" val="3076895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Today’s in-service has 3 objectives:</a:t>
            </a:r>
          </a:p>
          <a:p>
            <a:pPr marL="228600" indent="-228600">
              <a:buFont typeface="+mj-lt"/>
              <a:buAutoNum type="arabicParenR"/>
            </a:pPr>
            <a:r>
              <a:rPr lang="en-US" dirty="0"/>
              <a:t>Obtain a basic understanding of the Requirement of Participation for Change of Condition competency.  </a:t>
            </a:r>
          </a:p>
          <a:p>
            <a:r>
              <a:rPr lang="en-US" dirty="0"/>
              <a:t>	</a:t>
            </a:r>
          </a:p>
          <a:p>
            <a:r>
              <a:rPr lang="en-US" dirty="0"/>
              <a:t>This requirement is found at F726.  You hear about “F tags” when surveyors find deficiencies.  “F tags” or “Federal tags” are numbers assigned to the regulations a skilled nursing facility like this one must follow in order to participate in the Medicare and Medicaid programs.  The facility has signed a contract with The Centers for Medicare and Medicaid Services (CMS) agreeing to follow the regulations and to allow surveyors to inspect the facility for compliance.  When the facility is in substantial compliance, CMS contractors pay for the care the residents receive.</a:t>
            </a:r>
          </a:p>
          <a:p>
            <a:endParaRPr lang="en-US" dirty="0"/>
          </a:p>
          <a:p>
            <a:pPr marL="228600" indent="-228600">
              <a:buAutoNum type="arabicParenR" startAt="2"/>
            </a:pPr>
            <a:r>
              <a:rPr lang="en-US" dirty="0"/>
              <a:t>Review the policies and procedures for Change of Condition.</a:t>
            </a:r>
          </a:p>
          <a:p>
            <a:endParaRPr lang="en-US" dirty="0"/>
          </a:p>
          <a:p>
            <a:r>
              <a:rPr lang="en-US" dirty="0"/>
              <a:t>Facility staff should be aware of each resident’s current health status and regular activity. When a change of condition occurs, this facility has policies and procedures to address identification, intervention, communication, and documentation of the change.</a:t>
            </a:r>
          </a:p>
          <a:p>
            <a:endParaRPr lang="en-US" dirty="0"/>
          </a:p>
          <a:p>
            <a:pPr marL="228600" indent="-228600">
              <a:buAutoNum type="arabicParenR" startAt="3"/>
            </a:pPr>
            <a:r>
              <a:rPr lang="en-US" dirty="0"/>
              <a:t>Verbalize understanding of the documentation requirements for Change of  Condition.</a:t>
            </a:r>
          </a:p>
          <a:p>
            <a:endParaRPr lang="en-US" dirty="0"/>
          </a:p>
          <a:p>
            <a:r>
              <a:rPr lang="en-US" dirty="0"/>
              <a:t>Have you heard the phrase, </a:t>
            </a:r>
            <a:r>
              <a:rPr lang="en-US" b="1" u="sng" dirty="0"/>
              <a:t>“If it isn’t documented, it didn’t happen</a:t>
            </a:r>
            <a:r>
              <a:rPr lang="en-US" dirty="0"/>
              <a:t>”?  	That is very true when it comes to a Change in Condition.  Hours, days, 	weeks, months, even years after a change in conditions occurs, the facility may need to re-examine the event.  Paper or electronic health records are usually better than someone’s best memory.</a:t>
            </a:r>
          </a:p>
          <a:p>
            <a:endParaRPr lang="en-US" dirty="0"/>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2</a:t>
            </a:fld>
            <a:endParaRPr lang="en-US" dirty="0"/>
          </a:p>
        </p:txBody>
      </p:sp>
    </p:spTree>
    <p:extLst>
      <p:ext uri="{BB962C8B-B14F-4D97-AF65-F5344CB8AC3E}">
        <p14:creationId xmlns:p14="http://schemas.microsoft.com/office/powerpoint/2010/main" val="1491721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Mood:  </a:t>
            </a:r>
            <a:r>
              <a:rPr lang="en-US" dirty="0"/>
              <a:t>Prefers to be alone or much more outgoing.  Sleeps a lot more or a lot less.  Seems to have no energy or has too much energy, tells you they feel down or sad or worthless.</a:t>
            </a:r>
          </a:p>
          <a:p>
            <a:r>
              <a:rPr lang="en-US" dirty="0"/>
              <a:t>Other symptoms?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Function</a:t>
            </a:r>
            <a:r>
              <a:rPr lang="en-US" dirty="0"/>
              <a:t>:  Needs more assistance with transfer, bed mobility,. Walking, dressing, grooming, hygiene, other areas?</a:t>
            </a:r>
          </a:p>
          <a:p>
            <a:r>
              <a:rPr lang="en-US" b="1" dirty="0"/>
              <a:t>Consciousness, Cognition</a:t>
            </a:r>
            <a:r>
              <a:rPr lang="en-US" dirty="0"/>
              <a:t>:  Unable to stay awake, does not know location, does not remember what you say.</a:t>
            </a:r>
          </a:p>
          <a:p>
            <a:r>
              <a:rPr lang="en-US" dirty="0"/>
              <a:t>Other symptoms?  Change in cognitive Status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Food or Fluid Intake, Appetite:  </a:t>
            </a:r>
            <a:r>
              <a:rPr lang="en-US" dirty="0"/>
              <a:t>Eats or drinks less than or more than usual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8B795591-DCB4-4802-B682-518C5994476F}" type="slidenum">
              <a:rPr lang="en-US" smtClean="0"/>
              <a:t>20</a:t>
            </a:fld>
            <a:endParaRPr lang="en-US" dirty="0"/>
          </a:p>
        </p:txBody>
      </p:sp>
    </p:spTree>
    <p:extLst>
      <p:ext uri="{BB962C8B-B14F-4D97-AF65-F5344CB8AC3E}">
        <p14:creationId xmlns:p14="http://schemas.microsoft.com/office/powerpoint/2010/main" val="10950816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not just a nursing responsibility to report changes in condition—even subtle changes!  All staff should notify the nurse of any resident changes for evaluation and follow up because if a condition is identified early enough, it may prevent the resident from becoming more ill and need to go to the hospital!</a:t>
            </a:r>
          </a:p>
        </p:txBody>
      </p:sp>
      <p:sp>
        <p:nvSpPr>
          <p:cNvPr id="4" name="Slide Number Placeholder 3"/>
          <p:cNvSpPr>
            <a:spLocks noGrp="1"/>
          </p:cNvSpPr>
          <p:nvPr>
            <p:ph type="sldNum" sz="quarter" idx="5"/>
          </p:nvPr>
        </p:nvSpPr>
        <p:spPr/>
        <p:txBody>
          <a:bodyPr/>
          <a:lstStyle/>
          <a:p>
            <a:fld id="{8B795591-DCB4-4802-B682-518C5994476F}" type="slidenum">
              <a:rPr lang="en-US" smtClean="0"/>
              <a:t>21</a:t>
            </a:fld>
            <a:endParaRPr lang="en-US" dirty="0"/>
          </a:p>
        </p:txBody>
      </p:sp>
    </p:spTree>
    <p:extLst>
      <p:ext uri="{BB962C8B-B14F-4D97-AF65-F5344CB8AC3E}">
        <p14:creationId xmlns:p14="http://schemas.microsoft.com/office/powerpoint/2010/main" val="2625667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with the group other examples of changes you would report</a:t>
            </a:r>
          </a:p>
        </p:txBody>
      </p:sp>
      <p:sp>
        <p:nvSpPr>
          <p:cNvPr id="4" name="Slide Number Placeholder 3"/>
          <p:cNvSpPr>
            <a:spLocks noGrp="1"/>
          </p:cNvSpPr>
          <p:nvPr>
            <p:ph type="sldNum" sz="quarter" idx="5"/>
          </p:nvPr>
        </p:nvSpPr>
        <p:spPr/>
        <p:txBody>
          <a:bodyPr/>
          <a:lstStyle/>
          <a:p>
            <a:fld id="{8B795591-DCB4-4802-B682-518C5994476F}" type="slidenum">
              <a:rPr lang="en-US" smtClean="0"/>
              <a:t>22</a:t>
            </a:fld>
            <a:endParaRPr lang="en-US" dirty="0"/>
          </a:p>
        </p:txBody>
      </p:sp>
    </p:spTree>
    <p:extLst>
      <p:ext uri="{BB962C8B-B14F-4D97-AF65-F5344CB8AC3E}">
        <p14:creationId xmlns:p14="http://schemas.microsoft.com/office/powerpoint/2010/main" val="34923809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Summarize the overall training with the team.  </a:t>
            </a:r>
          </a:p>
          <a:p>
            <a:pPr marL="0" indent="0">
              <a:buNone/>
            </a:pPr>
            <a:r>
              <a:rPr lang="en-US" dirty="0"/>
              <a:t>F726 indicates,  “The facility must ensure that licensed nurses have the specific competencies and skill sets necessary to care for residents’ needs, as identified through resident assessments, and described in the plan of care”.</a:t>
            </a:r>
          </a:p>
          <a:p>
            <a:r>
              <a:rPr lang="en-US" dirty="0"/>
              <a:t>All staff need to be able to identify and manage resident change in condition</a:t>
            </a:r>
          </a:p>
          <a:p>
            <a:r>
              <a:rPr lang="en-US" dirty="0"/>
              <a:t>Staff need to be competent in providing care to the resident consistent with their individualized, assessed needs and with best practices</a:t>
            </a:r>
          </a:p>
          <a:p>
            <a:r>
              <a:rPr lang="en-US" dirty="0"/>
              <a:t>Education and evidence of competency is a requirement for nursing facilities!</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24</a:t>
            </a:fld>
            <a:endParaRPr lang="en-US" dirty="0"/>
          </a:p>
        </p:txBody>
      </p:sp>
    </p:spTree>
    <p:extLst>
      <p:ext uri="{BB962C8B-B14F-4D97-AF65-F5344CB8AC3E}">
        <p14:creationId xmlns:p14="http://schemas.microsoft.com/office/powerpoint/2010/main" val="3147903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25</a:t>
            </a:fld>
            <a:endParaRPr lang="en-US" dirty="0"/>
          </a:p>
        </p:txBody>
      </p:sp>
    </p:spTree>
    <p:extLst>
      <p:ext uri="{BB962C8B-B14F-4D97-AF65-F5344CB8AC3E}">
        <p14:creationId xmlns:p14="http://schemas.microsoft.com/office/powerpoint/2010/main" val="31143129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795591-DCB4-4802-B682-518C5994476F}" type="slidenum">
              <a:rPr lang="en-US" smtClean="0"/>
              <a:t>27</a:t>
            </a:fld>
            <a:endParaRPr lang="en-US" dirty="0"/>
          </a:p>
        </p:txBody>
      </p:sp>
    </p:spTree>
    <p:extLst>
      <p:ext uri="{BB962C8B-B14F-4D97-AF65-F5344CB8AC3E}">
        <p14:creationId xmlns:p14="http://schemas.microsoft.com/office/powerpoint/2010/main" val="153049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get back to the “F tag” – F726.  The regulation states the facility must have sufficient nursing staff with the appropriate competencies and skill sets to provide nursing and related services to assure resident safety.</a:t>
            </a:r>
          </a:p>
          <a:p>
            <a:endParaRPr lang="en-US" dirty="0"/>
          </a:p>
          <a:p>
            <a:r>
              <a:rPr lang="en-US" b="1" u="sng" dirty="0"/>
              <a:t>Safety is the number one priority.  </a:t>
            </a:r>
            <a:r>
              <a:rPr lang="en-US" dirty="0"/>
              <a:t>Safety is not determined by numbers alone.  The mix of RNs, LPNs, and CNAs and the competency of each individual staff member are more accurate predictors of safety.</a:t>
            </a:r>
            <a:endParaRPr lang="en-US" b="1" u="sng" dirty="0"/>
          </a:p>
          <a:p>
            <a:endParaRPr lang="en-US" b="1" u="sng" dirty="0"/>
          </a:p>
          <a:p>
            <a:r>
              <a:rPr lang="en-US" dirty="0"/>
              <a:t>Each resident should also be able to achieve or to maintain their highest possible level of physical, mental, and psychosocial health as determined by the assessments, the evaluations, and the person-centered care plans developed by the Interdisciplinary Team. </a:t>
            </a:r>
          </a:p>
          <a:p>
            <a:endParaRPr lang="en-US" dirty="0"/>
          </a:p>
          <a:p>
            <a:r>
              <a:rPr lang="en-US" dirty="0"/>
              <a:t>Also taken into account is the overall number of residents, how much care and services they require, and the various diagnoses of those residents.  The facility has access to all this data, and department leaders look at summaries and trends at least once each year as the Facility-Wide Resource Assessment is updated.</a:t>
            </a:r>
          </a:p>
          <a:p>
            <a:endParaRPr lang="en-US" dirty="0"/>
          </a:p>
          <a:p>
            <a:r>
              <a:rPr lang="en-US" dirty="0"/>
              <a:t>Let’s take a quick look at a sample assessment and the associated clinical competencies.</a:t>
            </a:r>
          </a:p>
        </p:txBody>
      </p:sp>
      <p:sp>
        <p:nvSpPr>
          <p:cNvPr id="4" name="Slide Number Placeholder 3"/>
          <p:cNvSpPr>
            <a:spLocks noGrp="1"/>
          </p:cNvSpPr>
          <p:nvPr>
            <p:ph type="sldNum" sz="quarter" idx="5"/>
          </p:nvPr>
        </p:nvSpPr>
        <p:spPr/>
        <p:txBody>
          <a:bodyPr/>
          <a:lstStyle/>
          <a:p>
            <a:fld id="{8B795591-DCB4-4802-B682-518C5994476F}" type="slidenum">
              <a:rPr lang="en-US" smtClean="0"/>
              <a:t>3</a:t>
            </a:fld>
            <a:endParaRPr lang="en-US" dirty="0"/>
          </a:p>
        </p:txBody>
      </p:sp>
    </p:spTree>
    <p:extLst>
      <p:ext uri="{BB962C8B-B14F-4D97-AF65-F5344CB8AC3E}">
        <p14:creationId xmlns:p14="http://schemas.microsoft.com/office/powerpoint/2010/main" val="4273875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Providing care includes but is not limited to assessing, evaluating, planning and implementing resident care plans and responding to resident’s needs.</a:t>
            </a:r>
          </a:p>
        </p:txBody>
      </p:sp>
      <p:sp>
        <p:nvSpPr>
          <p:cNvPr id="4" name="Slide Number Placeholder 3"/>
          <p:cNvSpPr>
            <a:spLocks noGrp="1"/>
          </p:cNvSpPr>
          <p:nvPr>
            <p:ph type="sldNum" sz="quarter" idx="5"/>
          </p:nvPr>
        </p:nvSpPr>
        <p:spPr/>
        <p:txBody>
          <a:bodyPr/>
          <a:lstStyle/>
          <a:p>
            <a:fld id="{8B795591-DCB4-4802-B682-518C5994476F}" type="slidenum">
              <a:rPr lang="en-US" smtClean="0"/>
              <a:t>4</a:t>
            </a:fld>
            <a:endParaRPr lang="en-US" dirty="0"/>
          </a:p>
        </p:txBody>
      </p:sp>
    </p:spTree>
    <p:extLst>
      <p:ext uri="{BB962C8B-B14F-4D97-AF65-F5344CB8AC3E}">
        <p14:creationId xmlns:p14="http://schemas.microsoft.com/office/powerpoint/2010/main" val="82085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Intent of the regulation:</a:t>
            </a:r>
          </a:p>
          <a:p>
            <a:r>
              <a:rPr lang="en-US" dirty="0"/>
              <a:t>To assure that all nursing staff possess the competencies and skill sets necessary to provide nursing and related services to meet the residents’ needs safely and in a manner that promotes each resident’s rights, physical, mental and psychosocial well-being. </a:t>
            </a:r>
          </a:p>
        </p:txBody>
      </p:sp>
      <p:sp>
        <p:nvSpPr>
          <p:cNvPr id="4" name="Slide Number Placeholder 3"/>
          <p:cNvSpPr>
            <a:spLocks noGrp="1"/>
          </p:cNvSpPr>
          <p:nvPr>
            <p:ph type="sldNum" sz="quarter" idx="5"/>
          </p:nvPr>
        </p:nvSpPr>
        <p:spPr/>
        <p:txBody>
          <a:bodyPr/>
          <a:lstStyle/>
          <a:p>
            <a:fld id="{8B795591-DCB4-4802-B682-518C5994476F}" type="slidenum">
              <a:rPr lang="en-US" smtClean="0"/>
              <a:t>5</a:t>
            </a:fld>
            <a:endParaRPr lang="en-US" dirty="0"/>
          </a:p>
        </p:txBody>
      </p:sp>
    </p:spTree>
    <p:extLst>
      <p:ext uri="{BB962C8B-B14F-4D97-AF65-F5344CB8AC3E}">
        <p14:creationId xmlns:p14="http://schemas.microsoft.com/office/powerpoint/2010/main" val="2680592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regulations define “competency” as a measurable pattern of </a:t>
            </a:r>
            <a:r>
              <a:rPr lang="en-US" b="1" u="sng" dirty="0"/>
              <a:t>knowledge, skills, abilities, behaviors</a:t>
            </a:r>
            <a:r>
              <a:rPr lang="en-US" b="1" dirty="0"/>
              <a:t>, </a:t>
            </a:r>
            <a:r>
              <a:rPr lang="en-US" dirty="0"/>
              <a:t>and other characteristics in performing that an individual needs to perform work roles or occupational functions successfully.</a:t>
            </a:r>
          </a:p>
          <a:p>
            <a:endParaRPr lang="en-US" dirty="0"/>
          </a:p>
          <a:p>
            <a:r>
              <a:rPr lang="en-US" b="1" u="sng" dirty="0"/>
              <a:t>Knowledge, Skills, Abilities, and Behaviors.  </a:t>
            </a:r>
            <a:r>
              <a:rPr lang="en-US" dirty="0"/>
              <a:t>Remember those 4 characteristics.</a:t>
            </a:r>
          </a:p>
        </p:txBody>
      </p:sp>
      <p:sp>
        <p:nvSpPr>
          <p:cNvPr id="4" name="Slide Number Placeholder 3"/>
          <p:cNvSpPr>
            <a:spLocks noGrp="1"/>
          </p:cNvSpPr>
          <p:nvPr>
            <p:ph type="sldNum" sz="quarter" idx="5"/>
          </p:nvPr>
        </p:nvSpPr>
        <p:spPr/>
        <p:txBody>
          <a:bodyPr/>
          <a:lstStyle/>
          <a:p>
            <a:fld id="{8B795591-DCB4-4802-B682-518C5994476F}" type="slidenum">
              <a:rPr lang="en-US" smtClean="0"/>
              <a:t>6</a:t>
            </a:fld>
            <a:endParaRPr lang="en-US" dirty="0"/>
          </a:p>
        </p:txBody>
      </p:sp>
    </p:spTree>
    <p:extLst>
      <p:ext uri="{BB962C8B-B14F-4D97-AF65-F5344CB8AC3E}">
        <p14:creationId xmlns:p14="http://schemas.microsoft.com/office/powerpoint/2010/main" val="3247311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key component of overall clinical competency is a nurse’s (RN, LPN) or a CNA’s ability to identify and to address a resident’s Change of Condition. Facility staff should be aware of each resident’s current health status and regular activity.  They should also be able to promptly identify changes that may indicate a change in health status. </a:t>
            </a:r>
          </a:p>
          <a:p>
            <a:endParaRPr lang="en-US" dirty="0"/>
          </a:p>
          <a:p>
            <a:r>
              <a:rPr lang="en-US" dirty="0"/>
              <a:t>Changes of Condition often result in trips to the hospital.  These trips and stays can be physically and emotionally challenging for the residents.</a:t>
            </a:r>
          </a:p>
          <a:p>
            <a:endParaRPr lang="en-US" dirty="0"/>
          </a:p>
          <a:p>
            <a:r>
              <a:rPr lang="en-US" dirty="0"/>
              <a:t>When CNAs and licensed nurses </a:t>
            </a:r>
            <a:r>
              <a:rPr lang="en-US" b="1" u="sng" dirty="0"/>
              <a:t>identify changes early, intervene early, treat some conditions in-house when in it’s safe and feasible, and discuss advance directives</a:t>
            </a:r>
            <a:r>
              <a:rPr lang="en-US" dirty="0"/>
              <a:t>, the number of hospitalizations and re-hospitalizations can be reduced.  That can be better quality of care and better quality of life for the residents.  </a:t>
            </a:r>
          </a:p>
          <a:p>
            <a:endParaRPr lang="en-US" dirty="0"/>
          </a:p>
          <a:p>
            <a:r>
              <a:rPr lang="en-US" dirty="0"/>
              <a:t>The facility can measure that improvement, and The Centers for Medicare and Medicaid Services (CMS) can also measuring that.  Starting October 1, 2018, a Quality Measure called the SNF Readmission Measure began affecting every nursing facility’s Medicare Part A payments.  Facilities with lower re-hospitalization rates are being paid more than facilities with higher re-hospitalization rates.  The payment adjustments are re-calculated every October 1</a:t>
            </a:r>
            <a:r>
              <a:rPr lang="en-US" baseline="30000" dirty="0"/>
              <a:t>st</a:t>
            </a:r>
            <a:r>
              <a:rPr lang="en-US" dirty="0"/>
              <a:t> based upon the facility’s performance with each passing year. </a:t>
            </a:r>
          </a:p>
        </p:txBody>
      </p:sp>
      <p:sp>
        <p:nvSpPr>
          <p:cNvPr id="4" name="Slide Number Placeholder 3"/>
          <p:cNvSpPr>
            <a:spLocks noGrp="1"/>
          </p:cNvSpPr>
          <p:nvPr>
            <p:ph type="sldNum" sz="quarter" idx="5"/>
          </p:nvPr>
        </p:nvSpPr>
        <p:spPr/>
        <p:txBody>
          <a:bodyPr/>
          <a:lstStyle/>
          <a:p>
            <a:fld id="{8B795591-DCB4-4802-B682-518C5994476F}" type="slidenum">
              <a:rPr lang="en-US" smtClean="0"/>
              <a:t>7</a:t>
            </a:fld>
            <a:endParaRPr lang="en-US" dirty="0"/>
          </a:p>
        </p:txBody>
      </p:sp>
    </p:spTree>
    <p:extLst>
      <p:ext uri="{BB962C8B-B14F-4D97-AF65-F5344CB8AC3E}">
        <p14:creationId xmlns:p14="http://schemas.microsoft.com/office/powerpoint/2010/main" val="4149199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v"/>
            </a:pPr>
            <a:r>
              <a:rPr lang="en-US" i="1" dirty="0"/>
              <a:t>SPEAKER’S NOTE:  </a:t>
            </a:r>
            <a:r>
              <a:rPr lang="en-US" dirty="0"/>
              <a:t>This slide has 2 animations.  Press the slide advance for each paragraph marked with a number below.</a:t>
            </a:r>
          </a:p>
          <a:p>
            <a:pPr marL="171450" indent="-171450">
              <a:buFont typeface="Wingdings" panose="05000000000000000000" pitchFamily="2" charset="2"/>
              <a:buChar char="v"/>
            </a:pPr>
            <a:endParaRPr lang="en-US" i="1" dirty="0"/>
          </a:p>
          <a:p>
            <a:r>
              <a:rPr lang="en-US" dirty="0"/>
              <a:t>Why reduce hospitalizations?</a:t>
            </a:r>
          </a:p>
          <a:p>
            <a:endParaRPr lang="en-US" dirty="0"/>
          </a:p>
          <a:p>
            <a:r>
              <a:rPr lang="en-US" dirty="0"/>
              <a:t>1.) CMS has stated, “If a nursing home sends many residents back to the hospital, it may indicate that the nursing home is not properly assessing or taking care of its residents who are admitted to the nursing home from a hospital.”  That is why CMS has introduced this new payment method for Medicare Part A.</a:t>
            </a:r>
          </a:p>
          <a:p>
            <a:endParaRPr lang="en-US" dirty="0"/>
          </a:p>
          <a:p>
            <a:r>
              <a:rPr lang="en-US" dirty="0"/>
              <a:t>2.) However, the reason this nursing facility and this nursing department and many others across the country want to reduce hospitalizations is because it’s the right thing to do for these people.  Better quality of care.  Better quality of life.</a:t>
            </a:r>
          </a:p>
          <a:p>
            <a:endParaRPr lang="en-US" dirty="0"/>
          </a:p>
          <a:p>
            <a:r>
              <a:rPr lang="en-US" dirty="0"/>
              <a:t>And if you happen to be a nurse or a CNA with a higher degree of confidence in your caregiving </a:t>
            </a:r>
            <a:r>
              <a:rPr lang="en-US" b="1" u="sng" dirty="0"/>
              <a:t>knowledge, skills, abilities, and behaviors</a:t>
            </a:r>
            <a:r>
              <a:rPr lang="en-US" dirty="0"/>
              <a:t>, that is just an added bonus.</a:t>
            </a:r>
          </a:p>
        </p:txBody>
      </p:sp>
      <p:sp>
        <p:nvSpPr>
          <p:cNvPr id="4" name="Slide Number Placeholder 3"/>
          <p:cNvSpPr>
            <a:spLocks noGrp="1"/>
          </p:cNvSpPr>
          <p:nvPr>
            <p:ph type="sldNum" sz="quarter" idx="5"/>
          </p:nvPr>
        </p:nvSpPr>
        <p:spPr/>
        <p:txBody>
          <a:bodyPr/>
          <a:lstStyle/>
          <a:p>
            <a:fld id="{8B795591-DCB4-4802-B682-518C5994476F}" type="slidenum">
              <a:rPr lang="en-US" smtClean="0"/>
              <a:t>8</a:t>
            </a:fld>
            <a:endParaRPr lang="en-US" dirty="0"/>
          </a:p>
        </p:txBody>
      </p:sp>
    </p:spTree>
    <p:extLst>
      <p:ext uri="{BB962C8B-B14F-4D97-AF65-F5344CB8AC3E}">
        <p14:creationId xmlns:p14="http://schemas.microsoft.com/office/powerpoint/2010/main" val="526871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 Change of Condition is identified, staff should demonstrate effective actions to address the event.  As we said earlier, the actions may vary depending on job role.</a:t>
            </a:r>
          </a:p>
          <a:p>
            <a:endParaRPr lang="en-US" dirty="0"/>
          </a:p>
          <a:p>
            <a:r>
              <a:rPr lang="en-US" dirty="0"/>
              <a:t>For example, a CNA who identifies a Change of Condition may document the change on a short form and report it to the RN manager.  On the other hand, an RN who is informed of a Change of Condition may conduct an in-depth assessment and then call the attending physician or physician extender. </a:t>
            </a:r>
          </a:p>
          <a:p>
            <a:endParaRPr lang="en-US" dirty="0"/>
          </a:p>
        </p:txBody>
      </p:sp>
      <p:sp>
        <p:nvSpPr>
          <p:cNvPr id="4" name="Slide Number Placeholder 3"/>
          <p:cNvSpPr>
            <a:spLocks noGrp="1"/>
          </p:cNvSpPr>
          <p:nvPr>
            <p:ph type="sldNum" sz="quarter" idx="5"/>
          </p:nvPr>
        </p:nvSpPr>
        <p:spPr/>
        <p:txBody>
          <a:bodyPr/>
          <a:lstStyle/>
          <a:p>
            <a:fld id="{8B795591-DCB4-4802-B682-518C5994476F}" type="slidenum">
              <a:rPr lang="en-US" smtClean="0"/>
              <a:t>9</a:t>
            </a:fld>
            <a:endParaRPr lang="en-US" dirty="0"/>
          </a:p>
        </p:txBody>
      </p:sp>
    </p:spTree>
    <p:extLst>
      <p:ext uri="{BB962C8B-B14F-4D97-AF65-F5344CB8AC3E}">
        <p14:creationId xmlns:p14="http://schemas.microsoft.com/office/powerpoint/2010/main" val="34629155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6" name="Picture 5">
            <a:extLst>
              <a:ext uri="{FF2B5EF4-FFF2-40B4-BE49-F238E27FC236}">
                <a16:creationId xmlns:a16="http://schemas.microsoft.com/office/drawing/2014/main" id="{0E9803A5-EFA6-40DB-8FA8-E6D6676991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115744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85B469-5187-4EC5-A46A-5246E39C36E9}" type="datetime1">
              <a:rPr lang="en-US" smtClean="0">
                <a:solidFill>
                  <a:prstClr val="black"/>
                </a:solidFill>
              </a:rPr>
              <a:t>5/13/2019</a:t>
            </a:fld>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6" name="Picture 5">
            <a:extLst>
              <a:ext uri="{FF2B5EF4-FFF2-40B4-BE49-F238E27FC236}">
                <a16:creationId xmlns:a16="http://schemas.microsoft.com/office/drawing/2014/main" id="{85BCF9A2-57A2-4F96-9C6C-1ADAD7F00EF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615223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EDD955-D679-42C0-8C7E-F3F25ECF904E}" type="datetime1">
              <a:rPr lang="en-US" smtClean="0">
                <a:solidFill>
                  <a:prstClr val="black"/>
                </a:solidFill>
              </a:rPr>
              <a:t>5/13/2019</a:t>
            </a:fld>
            <a:endParaRPr lang="en-US" dirty="0">
              <a:solidFill>
                <a:prstClr val="black"/>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792204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E55542-2A52-46FD-A5AC-DD17EE18F3A6}" type="datetime1">
              <a:rPr lang="en-US" smtClean="0">
                <a:solidFill>
                  <a:prstClr val="black"/>
                </a:solidFill>
              </a:rPr>
              <a:t>5/13/2019</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7" name="Picture 6">
            <a:extLst>
              <a:ext uri="{FF2B5EF4-FFF2-40B4-BE49-F238E27FC236}">
                <a16:creationId xmlns:a16="http://schemas.microsoft.com/office/drawing/2014/main" id="{936C90E5-F9D5-43CD-A0C4-5626FCC60FD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669140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13C75C-1DD4-4EFB-96F4-CD016AE835F6}" type="datetime1">
              <a:rPr lang="en-US" smtClean="0">
                <a:solidFill>
                  <a:prstClr val="black"/>
                </a:solidFill>
              </a:rPr>
              <a:t>5/13/2019</a:t>
            </a:fld>
            <a:endParaRPr lang="en-US" dirty="0">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8" name="Picture 7">
            <a:extLst>
              <a:ext uri="{FF2B5EF4-FFF2-40B4-BE49-F238E27FC236}">
                <a16:creationId xmlns:a16="http://schemas.microsoft.com/office/drawing/2014/main" id="{BF4F55C6-B0BC-4894-9D4B-6156D6A400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191890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81A95B-B40D-432F-BDE3-0F0C037B57E3}" type="datetime1">
              <a:rPr lang="en-US" smtClean="0">
                <a:solidFill>
                  <a:prstClr val="black"/>
                </a:solidFill>
              </a:rPr>
              <a:t>5/13/2019</a:t>
            </a:fld>
            <a:endParaRPr lang="en-US" dirty="0">
              <a:solidFill>
                <a:prstClr val="black"/>
              </a:solidFill>
            </a:endParaRPr>
          </a:p>
        </p:txBody>
      </p:sp>
      <p:sp>
        <p:nvSpPr>
          <p:cNvPr id="9" name="Slide Number Placeholder 8"/>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8827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045820-4DB1-4339-8AEB-7BCAF0FDFEA8}" type="datetime1">
              <a:rPr lang="en-US" smtClean="0">
                <a:solidFill>
                  <a:prstClr val="black"/>
                </a:solidFill>
              </a:rPr>
              <a:t>5/13/2019</a:t>
            </a:fld>
            <a:endParaRPr lang="en-US" dirty="0">
              <a:solidFill>
                <a:prstClr val="black"/>
              </a:solidFill>
            </a:endParaRPr>
          </a:p>
        </p:txBody>
      </p:sp>
      <p:sp>
        <p:nvSpPr>
          <p:cNvPr id="5" name="Slide Number Placeholder 4"/>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6" name="Picture 5">
            <a:extLst>
              <a:ext uri="{FF2B5EF4-FFF2-40B4-BE49-F238E27FC236}">
                <a16:creationId xmlns:a16="http://schemas.microsoft.com/office/drawing/2014/main" id="{AC2DFD05-C655-4D1F-9BA0-23752AA6F6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614537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8A1124-85F9-448D-B3E4-AC9E07F4E290}" type="datetime1">
              <a:rPr lang="en-US" smtClean="0">
                <a:solidFill>
                  <a:prstClr val="black"/>
                </a:solidFill>
              </a:rPr>
              <a:t>5/13/2019</a:t>
            </a:fld>
            <a:endParaRPr lang="en-US" dirty="0">
              <a:solidFill>
                <a:prstClr val="black"/>
              </a:solidFill>
            </a:endParaRPr>
          </a:p>
        </p:txBody>
      </p:sp>
      <p:sp>
        <p:nvSpPr>
          <p:cNvPr id="4" name="Slide Number Placeholder 3"/>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5" name="Picture 4">
            <a:extLst>
              <a:ext uri="{FF2B5EF4-FFF2-40B4-BE49-F238E27FC236}">
                <a16:creationId xmlns:a16="http://schemas.microsoft.com/office/drawing/2014/main" id="{419BB5C9-FC73-4804-861F-DD93BDDC4C0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981344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C9F4AF-83BA-4844-90A6-1A2537F102CC}" type="datetime1">
              <a:rPr lang="en-US" smtClean="0">
                <a:solidFill>
                  <a:prstClr val="black"/>
                </a:solidFill>
              </a:rPr>
              <a:t>5/13/2019</a:t>
            </a:fld>
            <a:endParaRPr lang="en-US" dirty="0">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8" name="Picture 7">
            <a:extLst>
              <a:ext uri="{FF2B5EF4-FFF2-40B4-BE49-F238E27FC236}">
                <a16:creationId xmlns:a16="http://schemas.microsoft.com/office/drawing/2014/main" id="{09849B57-4B73-4165-9059-71076BC7548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2193369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FF0AA6-727A-4116-83EB-06F1397B9832}" type="datetime1">
              <a:rPr lang="en-US" smtClean="0">
                <a:solidFill>
                  <a:prstClr val="black"/>
                </a:solidFill>
              </a:rPr>
              <a:t>5/13/2019</a:t>
            </a:fld>
            <a:endParaRPr lang="en-US" dirty="0">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8" name="Picture 7">
            <a:extLst>
              <a:ext uri="{FF2B5EF4-FFF2-40B4-BE49-F238E27FC236}">
                <a16:creationId xmlns:a16="http://schemas.microsoft.com/office/drawing/2014/main" id="{9DEE8811-35E9-4324-BED5-D8D232F364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638113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file:///S:\CREATIVE_SERVICES\LeadingAge%20Collateral\LeadingAge%20PowerPoint\2017%20PPTs\PPT%20images\LeadingAge_PMS%20Cool%20Grey%2011.jp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EA25747C-6F3A-4B6F-85EC-0F505796E425}" type="datetime1">
              <a:rPr lang="en-US" smtClean="0">
                <a:solidFill>
                  <a:prstClr val="black"/>
                </a:solidFill>
              </a:rPr>
              <a:t>5/13/2019</a:t>
            </a:fld>
            <a:endParaRPr lang="en-US" dirty="0">
              <a:solidFill>
                <a:prstClr val="black"/>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8ED21966-C764-4C40-97C3-3CEDFB59A7F5}" type="slidenum">
              <a:rPr lang="en-US" smtClean="0">
                <a:solidFill>
                  <a:prstClr val="black"/>
                </a:solidFill>
              </a:rPr>
              <a:pPr/>
              <a:t>‹#›</a:t>
            </a:fld>
            <a:endParaRPr lang="en-US" dirty="0">
              <a:solidFill>
                <a:prstClr val="black"/>
              </a:solidFill>
            </a:endParaRPr>
          </a:p>
        </p:txBody>
      </p:sp>
      <p:pic>
        <p:nvPicPr>
          <p:cNvPr id="9" name="Picture 8"/>
          <p:cNvPicPr>
            <a:picLocks noChangeAspect="1"/>
          </p:cNvPicPr>
          <p:nvPr userDrawn="1"/>
        </p:nvPicPr>
        <p:blipFill>
          <a:blip r:embed="rId12" r:link="rId13" cstate="email">
            <a:extLst>
              <a:ext uri="{28A0092B-C50C-407E-A947-70E740481C1C}">
                <a14:useLocalDpi xmlns:a14="http://schemas.microsoft.com/office/drawing/2010/main"/>
              </a:ext>
            </a:extLst>
          </a:blip>
          <a:stretch>
            <a:fillRect/>
          </a:stretch>
        </p:blipFill>
        <p:spPr>
          <a:xfrm>
            <a:off x="6503377" y="6149609"/>
            <a:ext cx="2209800" cy="650896"/>
          </a:xfrm>
          <a:prstGeom prst="rect">
            <a:avLst/>
          </a:prstGeom>
        </p:spPr>
      </p:pic>
      <p:sp>
        <p:nvSpPr>
          <p:cNvPr id="7" name="TextBox 6"/>
          <p:cNvSpPr txBox="1"/>
          <p:nvPr userDrawn="1"/>
        </p:nvSpPr>
        <p:spPr>
          <a:xfrm>
            <a:off x="2514600" y="6356350"/>
            <a:ext cx="3962400" cy="323165"/>
          </a:xfrm>
          <a:prstGeom prst="rect">
            <a:avLst/>
          </a:prstGeom>
          <a:noFill/>
        </p:spPr>
        <p:txBody>
          <a:bodyPr wrap="square" rtlCol="0">
            <a:spAutoFit/>
          </a:bodyPr>
          <a:lstStyle/>
          <a:p>
            <a:pPr algn="ctr"/>
            <a:r>
              <a:rPr lang="en-US" sz="500" kern="1200" dirty="0">
                <a:solidFill>
                  <a:schemeClr val="tx1"/>
                </a:solidFill>
                <a:effectLst/>
                <a:latin typeface="Calibri" panose="020F0502020204030204" pitchFamily="34" charset="0"/>
                <a:ea typeface="+mn-ea"/>
                <a:cs typeface="Arial" charset="0"/>
              </a:rPr>
              <a:t>This document is for general informational purposes only.  </a:t>
            </a:r>
          </a:p>
          <a:p>
            <a:pPr algn="ctr"/>
            <a:r>
              <a:rPr lang="en-US" sz="500" kern="1200" dirty="0">
                <a:solidFill>
                  <a:schemeClr val="tx1"/>
                </a:solidFill>
                <a:effectLst/>
                <a:latin typeface="Calibri" panose="020F0502020204030204" pitchFamily="34" charset="0"/>
                <a:ea typeface="+mn-ea"/>
                <a:cs typeface="Arial" charset="0"/>
              </a:rPr>
              <a:t>It does not represent legal advice nor relied upon as supporting documentation or advice with CMS or other regulatory entities.</a:t>
            </a:r>
          </a:p>
          <a:p>
            <a:pPr algn="ctr"/>
            <a:r>
              <a:rPr lang="en-US" sz="500" kern="1200" dirty="0">
                <a:solidFill>
                  <a:schemeClr val="tx1"/>
                </a:solidFill>
                <a:effectLst/>
                <a:latin typeface="Calibri" panose="020F0502020204030204" pitchFamily="34" charset="0"/>
                <a:ea typeface="+mn-ea"/>
                <a:cs typeface="Arial" charset="0"/>
              </a:rPr>
              <a:t>© Pathway Health Services, Inc. – All Rights Reserved – Copy with Permission Only </a:t>
            </a:r>
          </a:p>
        </p:txBody>
      </p:sp>
      <p:pic>
        <p:nvPicPr>
          <p:cNvPr id="10" name="Picture 9">
            <a:extLst>
              <a:ext uri="{FF2B5EF4-FFF2-40B4-BE49-F238E27FC236}">
                <a16:creationId xmlns:a16="http://schemas.microsoft.com/office/drawing/2014/main" id="{205A3798-5358-442B-B70A-09435E4DCF0D}"/>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30396168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ms.gov/Regulations-and-Guidance/Guidance/Manuals/downloads/som107ap_pp_guidelines_ltcf.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jpeg"/><Relationship Id="rId7" Type="http://schemas.openxmlformats.org/officeDocument/2006/relationships/diagramColors" Target="../diagrams/colors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cms.gov/medicare/provider-enrollment-and-certification/guidanceforlawsandregulations/nursing-homes.html" TargetMode="External"/><Relationship Id="rId2" Type="http://schemas.openxmlformats.org/officeDocument/2006/relationships/hyperlink" Target="https://www.cms.gov/Regulations-and-Guidance/Guidance/Manuals/downloads/som107ap_pp_guidelines_ltcf.pdf" TargetMode="External"/><Relationship Id="rId1" Type="http://schemas.openxmlformats.org/officeDocument/2006/relationships/slideLayout" Target="../slideLayouts/slideLayout2.xml"/><Relationship Id="rId4" Type="http://schemas.openxmlformats.org/officeDocument/2006/relationships/hyperlink" Target="https://www.cms.gov/Medicare/Quality-Initiatives-Patient-Assessment-Instruments/NursingHomeQualityInits/MDS30RAIManual.html"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cms.gov/Medicare/Provider-Enrollment-and-Certification/CertificationandComplianc/Downloads/New-Measures-Technical-Specifications-DRAFT-04-05-16-.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www.cms.gov/Medicare/Quality-Initiatives-Patient-Assessment-Instruments/Value-Based-Programs/Other-VBPs/SNF-VBP-FAQs-Final.pdf" TargetMode="External"/><Relationship Id="rId4" Type="http://schemas.openxmlformats.org/officeDocument/2006/relationships/hyperlink" Target="https://www.cms.gov/Medicare/Quality-Initiatives-Patient-Assessment-Instruments/Value-Based-Programs/Other-VBPs/SNF-VBP.html"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ahrq.gov/professionals/systems/long-termcare/resources/facilities/ptsafety/ltcmodule1.html" TargetMode="External"/><Relationship Id="rId2" Type="http://schemas.openxmlformats.org/officeDocument/2006/relationships/hyperlink" Target="https://www.cms.gov/Outreach-and-Education/Medicare-Learning-Network-MLN/MLNMattersArticles/Downloads/SE18003.pdf" TargetMode="External"/><Relationship Id="rId1" Type="http://schemas.openxmlformats.org/officeDocument/2006/relationships/slideLayout" Target="../slideLayouts/slideLayout2.xml"/><Relationship Id="rId4" Type="http://schemas.openxmlformats.org/officeDocument/2006/relationships/hyperlink" Target="http://www.pathway-interact.com/"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ms.gov/Regulations-and-Guidance/Guidance/Manuals/downloads/som107ap_pp_guidelines_ltcf.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ms.gov/Regulations-and-Guidance/Guidance/Manuals/downloads/som107ap_pp_guidelines_ltcf.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hyperlink" Target="https://www.cms.gov/Regulations-and-Guidance/Guidance/Manuals/downloads/som107ap_pp_guidelines_ltcf.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219200"/>
            <a:ext cx="7772400" cy="1162050"/>
          </a:xfrm>
        </p:spPr>
        <p:txBody>
          <a:bodyPr>
            <a:normAutofit fontScale="90000"/>
          </a:bodyPr>
          <a:lstStyle/>
          <a:p>
            <a:r>
              <a:rPr lang="en-US" b="1" dirty="0">
                <a:solidFill>
                  <a:schemeClr val="bg1"/>
                </a:solidFill>
              </a:rPr>
              <a:t>Change of Condition Competency </a:t>
            </a:r>
          </a:p>
        </p:txBody>
      </p:sp>
      <p:sp>
        <p:nvSpPr>
          <p:cNvPr id="2" name="Subtitle 1"/>
          <p:cNvSpPr>
            <a:spLocks noGrp="1"/>
          </p:cNvSpPr>
          <p:nvPr>
            <p:ph type="subTitle" idx="1"/>
          </p:nvPr>
        </p:nvSpPr>
        <p:spPr>
          <a:xfrm>
            <a:off x="1371600" y="2457450"/>
            <a:ext cx="6400800" cy="914400"/>
          </a:xfrm>
        </p:spPr>
        <p:txBody>
          <a:bodyPr/>
          <a:lstStyle/>
          <a:p>
            <a:r>
              <a:rPr lang="en-US" dirty="0">
                <a:solidFill>
                  <a:schemeClr val="bg1"/>
                </a:solidFill>
                <a:latin typeface="+mj-lt"/>
              </a:rPr>
              <a:t>Staff Training </a:t>
            </a:r>
          </a:p>
        </p:txBody>
      </p:sp>
    </p:spTree>
    <p:extLst>
      <p:ext uri="{BB962C8B-B14F-4D97-AF65-F5344CB8AC3E}">
        <p14:creationId xmlns:p14="http://schemas.microsoft.com/office/powerpoint/2010/main" val="3509872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A0EC9-F986-4A48-85A2-19395D2A61F6}"/>
              </a:ext>
            </a:extLst>
          </p:cNvPr>
          <p:cNvSpPr>
            <a:spLocks noGrp="1"/>
          </p:cNvSpPr>
          <p:nvPr>
            <p:ph type="title"/>
          </p:nvPr>
        </p:nvSpPr>
        <p:spPr/>
        <p:txBody>
          <a:bodyPr/>
          <a:lstStyle/>
          <a:p>
            <a:r>
              <a:rPr lang="en-US" dirty="0"/>
              <a:t>Facility Training Program</a:t>
            </a:r>
          </a:p>
        </p:txBody>
      </p:sp>
      <p:sp>
        <p:nvSpPr>
          <p:cNvPr id="5" name="Content Placeholder 4">
            <a:extLst>
              <a:ext uri="{FF2B5EF4-FFF2-40B4-BE49-F238E27FC236}">
                <a16:creationId xmlns:a16="http://schemas.microsoft.com/office/drawing/2014/main" id="{EFEA8963-A261-418D-8192-CDE4668A1869}"/>
              </a:ext>
            </a:extLst>
          </p:cNvPr>
          <p:cNvSpPr>
            <a:spLocks noGrp="1"/>
          </p:cNvSpPr>
          <p:nvPr>
            <p:ph idx="1"/>
          </p:nvPr>
        </p:nvSpPr>
        <p:spPr>
          <a:xfrm>
            <a:off x="647699" y="1775618"/>
            <a:ext cx="4381501" cy="4525963"/>
          </a:xfrm>
        </p:spPr>
        <p:txBody>
          <a:bodyPr/>
          <a:lstStyle/>
          <a:p>
            <a:pPr marL="0" indent="0">
              <a:spcBef>
                <a:spcPts val="450"/>
              </a:spcBef>
              <a:spcAft>
                <a:spcPts val="450"/>
              </a:spcAft>
              <a:buNone/>
            </a:pPr>
            <a:r>
              <a:rPr lang="en-US" dirty="0"/>
              <a:t>To ensure any training needs are met for:</a:t>
            </a:r>
          </a:p>
          <a:p>
            <a:pPr marL="205740" lvl="1" indent="-205740">
              <a:spcBef>
                <a:spcPts val="450"/>
              </a:spcBef>
              <a:spcAft>
                <a:spcPts val="450"/>
              </a:spcAft>
            </a:pPr>
            <a:r>
              <a:rPr lang="en-US" sz="2400" dirty="0"/>
              <a:t>New Staff</a:t>
            </a:r>
          </a:p>
          <a:p>
            <a:pPr marL="205740" lvl="1" indent="-205740">
              <a:spcBef>
                <a:spcPts val="450"/>
              </a:spcBef>
              <a:spcAft>
                <a:spcPts val="450"/>
              </a:spcAft>
            </a:pPr>
            <a:r>
              <a:rPr lang="en-US" sz="2400" dirty="0"/>
              <a:t>Existing Staff</a:t>
            </a:r>
          </a:p>
          <a:p>
            <a:pPr marL="205740" lvl="1" indent="-205740">
              <a:spcBef>
                <a:spcPts val="450"/>
              </a:spcBef>
              <a:spcAft>
                <a:spcPts val="450"/>
              </a:spcAft>
            </a:pPr>
            <a:r>
              <a:rPr lang="en-US" sz="2400" dirty="0"/>
              <a:t>Individuals providing services under a contractual arrangement</a:t>
            </a:r>
          </a:p>
          <a:p>
            <a:pPr marL="205740" lvl="1" indent="-205740">
              <a:spcBef>
                <a:spcPts val="450"/>
              </a:spcBef>
              <a:spcAft>
                <a:spcPts val="450"/>
              </a:spcAft>
            </a:pPr>
            <a:r>
              <a:rPr lang="en-US" sz="2400" dirty="0"/>
              <a:t>Volunteers</a:t>
            </a:r>
          </a:p>
          <a:p>
            <a:pPr marL="0" indent="0">
              <a:spcAft>
                <a:spcPts val="450"/>
              </a:spcAft>
              <a:buNone/>
            </a:pPr>
            <a:endParaRPr lang="en-US" dirty="0"/>
          </a:p>
        </p:txBody>
      </p:sp>
      <p:pic>
        <p:nvPicPr>
          <p:cNvPr id="7" name="Picture 6">
            <a:extLst>
              <a:ext uri="{FF2B5EF4-FFF2-40B4-BE49-F238E27FC236}">
                <a16:creationId xmlns:a16="http://schemas.microsoft.com/office/drawing/2014/main" id="{DBB79E00-0CAF-4B78-A502-87F220EA4D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4000" y="2334475"/>
            <a:ext cx="3657600" cy="2189049"/>
          </a:xfrm>
          <a:prstGeom prst="rect">
            <a:avLst/>
          </a:prstGeom>
        </p:spPr>
      </p:pic>
    </p:spTree>
    <p:extLst>
      <p:ext uri="{BB962C8B-B14F-4D97-AF65-F5344CB8AC3E}">
        <p14:creationId xmlns:p14="http://schemas.microsoft.com/office/powerpoint/2010/main" val="1375662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0588CA-7E53-49BD-98E5-15F294DBF89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427" b="26662"/>
          <a:stretch/>
        </p:blipFill>
        <p:spPr>
          <a:xfrm>
            <a:off x="0" y="-66714"/>
            <a:ext cx="9144001" cy="3500196"/>
          </a:xfrm>
          <a:prstGeom prst="rect">
            <a:avLst/>
          </a:prstGeom>
        </p:spPr>
      </p:pic>
      <p:sp>
        <p:nvSpPr>
          <p:cNvPr id="2" name="Title 1">
            <a:extLst>
              <a:ext uri="{FF2B5EF4-FFF2-40B4-BE49-F238E27FC236}">
                <a16:creationId xmlns:a16="http://schemas.microsoft.com/office/drawing/2014/main" id="{5E36300D-3935-43B6-B9C2-3E0CEB006A08}"/>
              </a:ext>
            </a:extLst>
          </p:cNvPr>
          <p:cNvSpPr>
            <a:spLocks noGrp="1"/>
          </p:cNvSpPr>
          <p:nvPr>
            <p:ph type="title"/>
          </p:nvPr>
        </p:nvSpPr>
        <p:spPr>
          <a:xfrm>
            <a:off x="0" y="3883104"/>
            <a:ext cx="3766337" cy="1132448"/>
          </a:xfrm>
        </p:spPr>
        <p:txBody>
          <a:bodyPr>
            <a:normAutofit/>
          </a:bodyPr>
          <a:lstStyle/>
          <a:p>
            <a:r>
              <a:rPr lang="en-US" sz="3000" b="1" dirty="0">
                <a:solidFill>
                  <a:srgbClr val="000000"/>
                </a:solidFill>
              </a:rPr>
              <a:t>Facility Training Program</a:t>
            </a:r>
          </a:p>
        </p:txBody>
      </p:sp>
      <p:sp>
        <p:nvSpPr>
          <p:cNvPr id="3" name="Content Placeholder 2">
            <a:extLst>
              <a:ext uri="{FF2B5EF4-FFF2-40B4-BE49-F238E27FC236}">
                <a16:creationId xmlns:a16="http://schemas.microsoft.com/office/drawing/2014/main" id="{787D305C-0646-42B6-98EF-CC8B7B76AAF8}"/>
              </a:ext>
            </a:extLst>
          </p:cNvPr>
          <p:cNvSpPr>
            <a:spLocks noGrp="1"/>
          </p:cNvSpPr>
          <p:nvPr>
            <p:ph idx="1"/>
          </p:nvPr>
        </p:nvSpPr>
        <p:spPr>
          <a:xfrm>
            <a:off x="3766337" y="3851728"/>
            <a:ext cx="4954187" cy="2396672"/>
          </a:xfrm>
        </p:spPr>
        <p:txBody>
          <a:bodyPr anchor="ctr">
            <a:normAutofit/>
          </a:bodyPr>
          <a:lstStyle/>
          <a:p>
            <a:pPr marL="205740" indent="-205740">
              <a:spcBef>
                <a:spcPts val="450"/>
              </a:spcBef>
              <a:spcAft>
                <a:spcPts val="450"/>
              </a:spcAft>
            </a:pPr>
            <a:r>
              <a:rPr lang="en-US" sz="2400" dirty="0">
                <a:solidFill>
                  <a:srgbClr val="000000"/>
                </a:solidFill>
              </a:rPr>
              <a:t>Consistent with expected job roles</a:t>
            </a:r>
          </a:p>
          <a:p>
            <a:pPr marL="205740" indent="-205740">
              <a:spcBef>
                <a:spcPts val="450"/>
              </a:spcBef>
              <a:spcAft>
                <a:spcPts val="450"/>
              </a:spcAft>
            </a:pPr>
            <a:r>
              <a:rPr lang="en-US" sz="2400" dirty="0">
                <a:solidFill>
                  <a:srgbClr val="000000"/>
                </a:solidFill>
              </a:rPr>
              <a:t>Review of facility procedure</a:t>
            </a:r>
          </a:p>
          <a:p>
            <a:pPr marL="205740" indent="-205740">
              <a:spcBef>
                <a:spcPts val="450"/>
              </a:spcBef>
              <a:spcAft>
                <a:spcPts val="450"/>
              </a:spcAft>
            </a:pPr>
            <a:r>
              <a:rPr lang="en-US" sz="2400" dirty="0">
                <a:solidFill>
                  <a:srgbClr val="000000"/>
                </a:solidFill>
              </a:rPr>
              <a:t>Consistent with your job description</a:t>
            </a:r>
          </a:p>
          <a:p>
            <a:pPr marL="205740" indent="-205740">
              <a:spcBef>
                <a:spcPts val="450"/>
              </a:spcBef>
              <a:spcAft>
                <a:spcPts val="450"/>
              </a:spcAft>
            </a:pPr>
            <a:r>
              <a:rPr lang="en-US" sz="2400" dirty="0">
                <a:solidFill>
                  <a:srgbClr val="000000"/>
                </a:solidFill>
              </a:rPr>
              <a:t>Following professional standards of practice</a:t>
            </a:r>
          </a:p>
          <a:p>
            <a:endParaRPr lang="en-US" sz="1125" dirty="0">
              <a:solidFill>
                <a:srgbClr val="000000"/>
              </a:solidFill>
            </a:endParaRPr>
          </a:p>
        </p:txBody>
      </p:sp>
    </p:spTree>
    <p:extLst>
      <p:ext uri="{BB962C8B-B14F-4D97-AF65-F5344CB8AC3E}">
        <p14:creationId xmlns:p14="http://schemas.microsoft.com/office/powerpoint/2010/main" val="3745310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253E1-F575-4CD7-AB1D-3283BCB61F94}"/>
              </a:ext>
            </a:extLst>
          </p:cNvPr>
          <p:cNvSpPr>
            <a:spLocks noGrp="1"/>
          </p:cNvSpPr>
          <p:nvPr>
            <p:ph type="title"/>
          </p:nvPr>
        </p:nvSpPr>
        <p:spPr>
          <a:xfrm>
            <a:off x="381000" y="533400"/>
            <a:ext cx="3840086" cy="1269596"/>
          </a:xfrm>
        </p:spPr>
        <p:txBody>
          <a:bodyPr>
            <a:normAutofit fontScale="90000"/>
          </a:bodyPr>
          <a:lstStyle/>
          <a:p>
            <a:pPr algn="l"/>
            <a:r>
              <a:rPr lang="en-US" dirty="0"/>
              <a:t>F838 Facility Assessment</a:t>
            </a:r>
          </a:p>
        </p:txBody>
      </p:sp>
      <p:sp>
        <p:nvSpPr>
          <p:cNvPr id="10" name="Content Placeholder 9">
            <a:extLst>
              <a:ext uri="{FF2B5EF4-FFF2-40B4-BE49-F238E27FC236}">
                <a16:creationId xmlns:a16="http://schemas.microsoft.com/office/drawing/2014/main" id="{5777CEAE-DCE7-4F99-BCA2-8AB489EAC12E}"/>
              </a:ext>
            </a:extLst>
          </p:cNvPr>
          <p:cNvSpPr>
            <a:spLocks noGrp="1"/>
          </p:cNvSpPr>
          <p:nvPr>
            <p:ph idx="1"/>
          </p:nvPr>
        </p:nvSpPr>
        <p:spPr>
          <a:xfrm>
            <a:off x="228601" y="2381252"/>
            <a:ext cx="3840086" cy="3638548"/>
          </a:xfrm>
        </p:spPr>
        <p:txBody>
          <a:bodyPr>
            <a:normAutofit fontScale="85000" lnSpcReduction="20000"/>
          </a:bodyPr>
          <a:lstStyle/>
          <a:p>
            <a:r>
              <a:rPr lang="en-US" dirty="0"/>
              <a:t>The intent of the facility assessment is for the facility to evaluate its resident population and identify the resources needed to provide the necessary care and services the residents require.</a:t>
            </a:r>
          </a:p>
        </p:txBody>
      </p:sp>
      <p:pic>
        <p:nvPicPr>
          <p:cNvPr id="8" name="Content Placeholder 4">
            <a:extLst>
              <a:ext uri="{FF2B5EF4-FFF2-40B4-BE49-F238E27FC236}">
                <a16:creationId xmlns:a16="http://schemas.microsoft.com/office/drawing/2014/main" id="{5E40B81B-96AA-44AF-B3A0-270E112C0233}"/>
              </a:ext>
            </a:extLst>
          </p:cNvPr>
          <p:cNvPicPr>
            <a:picLocks noChangeAspect="1"/>
          </p:cNvPicPr>
          <p:nvPr/>
        </p:nvPicPr>
        <p:blipFill rotWithShape="1">
          <a:blip r:embed="rId3"/>
          <a:srcRect l="19980" r="17422" b="-1"/>
          <a:stretch/>
        </p:blipFill>
        <p:spPr>
          <a:xfrm>
            <a:off x="3619985" y="0"/>
            <a:ext cx="5524016" cy="6000748"/>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4043444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543A8-83B2-4D68-80DF-EAF8368FE6C3}"/>
              </a:ext>
            </a:extLst>
          </p:cNvPr>
          <p:cNvSpPr>
            <a:spLocks noGrp="1"/>
          </p:cNvSpPr>
          <p:nvPr>
            <p:ph type="title"/>
          </p:nvPr>
        </p:nvSpPr>
        <p:spPr/>
        <p:txBody>
          <a:bodyPr/>
          <a:lstStyle/>
          <a:p>
            <a:r>
              <a:rPr lang="en-US" dirty="0"/>
              <a:t>Definition</a:t>
            </a:r>
          </a:p>
        </p:txBody>
      </p:sp>
      <p:sp>
        <p:nvSpPr>
          <p:cNvPr id="3" name="Content Placeholder 2">
            <a:extLst>
              <a:ext uri="{FF2B5EF4-FFF2-40B4-BE49-F238E27FC236}">
                <a16:creationId xmlns:a16="http://schemas.microsoft.com/office/drawing/2014/main" id="{1B3170A8-A9CE-47EB-9072-FC4EB36B42AC}"/>
              </a:ext>
            </a:extLst>
          </p:cNvPr>
          <p:cNvSpPr>
            <a:spLocks noGrp="1"/>
          </p:cNvSpPr>
          <p:nvPr>
            <p:ph idx="1"/>
          </p:nvPr>
        </p:nvSpPr>
        <p:spPr>
          <a:xfrm>
            <a:off x="304800" y="2292516"/>
            <a:ext cx="5257800" cy="3703948"/>
          </a:xfrm>
        </p:spPr>
        <p:txBody>
          <a:bodyPr>
            <a:normAutofit/>
          </a:bodyPr>
          <a:lstStyle/>
          <a:p>
            <a:pPr marL="0" indent="0">
              <a:buNone/>
            </a:pPr>
            <a:r>
              <a:rPr lang="en-US" sz="2800" b="1" dirty="0"/>
              <a:t>“Competency</a:t>
            </a:r>
            <a:r>
              <a:rPr lang="en-US" sz="2800" dirty="0"/>
              <a:t>” is a measurable pattern of knowledge, skills, abilities, behaviors, and other characteristics that an individual needs to perform work roles or occupational functions successfully.</a:t>
            </a:r>
          </a:p>
        </p:txBody>
      </p:sp>
      <p:sp>
        <p:nvSpPr>
          <p:cNvPr id="4" name="Rectangle 3">
            <a:extLst>
              <a:ext uri="{FF2B5EF4-FFF2-40B4-BE49-F238E27FC236}">
                <a16:creationId xmlns:a16="http://schemas.microsoft.com/office/drawing/2014/main" id="{B3D5F2CE-E876-4A6B-8396-A444578B3396}"/>
              </a:ext>
            </a:extLst>
          </p:cNvPr>
          <p:cNvSpPr/>
          <p:nvPr/>
        </p:nvSpPr>
        <p:spPr>
          <a:xfrm>
            <a:off x="4267200" y="5257800"/>
            <a:ext cx="4572000" cy="738664"/>
          </a:xfrm>
          <a:prstGeom prst="rect">
            <a:avLst/>
          </a:prstGeom>
        </p:spPr>
        <p:txBody>
          <a:bodyPr>
            <a:spAutoFit/>
          </a:bodyPr>
          <a:lstStyle/>
          <a:p>
            <a:pPr algn="r"/>
            <a:r>
              <a:rPr lang="en-US" sz="1400" dirty="0">
                <a:hlinkClick r:id="rId3"/>
              </a:rPr>
              <a:t>https://www.cms.gov/Regulations-and-Guidance/Guidance/Manuals/downloads/som107ap_pp_guidelines_ltcf.pdf</a:t>
            </a:r>
            <a:r>
              <a:rPr lang="en-US" sz="1400" dirty="0"/>
              <a:t> </a:t>
            </a:r>
          </a:p>
        </p:txBody>
      </p:sp>
      <p:pic>
        <p:nvPicPr>
          <p:cNvPr id="6" name="Picture 5" descr="Two people looking at a computer&#10;&#10;Description automatically generated">
            <a:extLst>
              <a:ext uri="{FF2B5EF4-FFF2-40B4-BE49-F238E27FC236}">
                <a16:creationId xmlns:a16="http://schemas.microsoft.com/office/drawing/2014/main" id="{F5242046-25C5-49EA-9DE0-542F47366CD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02431" y="2430222"/>
            <a:ext cx="3223322" cy="2149956"/>
          </a:xfrm>
          <a:prstGeom prst="rect">
            <a:avLst/>
          </a:prstGeom>
          <a:ln>
            <a:noFill/>
          </a:ln>
          <a:effectLst>
            <a:softEdge rad="112500"/>
          </a:effectLst>
        </p:spPr>
      </p:pic>
    </p:spTree>
    <p:extLst>
      <p:ext uri="{BB962C8B-B14F-4D97-AF65-F5344CB8AC3E}">
        <p14:creationId xmlns:p14="http://schemas.microsoft.com/office/powerpoint/2010/main" val="101351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2D273-0105-4474-BAE3-4F0DCC4C82B1}"/>
              </a:ext>
            </a:extLst>
          </p:cNvPr>
          <p:cNvSpPr>
            <a:spLocks noGrp="1"/>
          </p:cNvSpPr>
          <p:nvPr>
            <p:ph type="title"/>
          </p:nvPr>
        </p:nvSpPr>
        <p:spPr>
          <a:xfrm>
            <a:off x="3449800" y="76200"/>
            <a:ext cx="4939868" cy="964620"/>
          </a:xfrm>
        </p:spPr>
        <p:txBody>
          <a:bodyPr anchor="b">
            <a:normAutofit fontScale="90000"/>
          </a:bodyPr>
          <a:lstStyle/>
          <a:p>
            <a:r>
              <a:rPr lang="en-US" dirty="0"/>
              <a:t>F726 Nursing Services</a:t>
            </a:r>
          </a:p>
        </p:txBody>
      </p:sp>
      <p:pic>
        <p:nvPicPr>
          <p:cNvPr id="5" name="Picture 4" descr="A person standing posing for the camera&#10;&#10;Description automatically generated">
            <a:extLst>
              <a:ext uri="{FF2B5EF4-FFF2-40B4-BE49-F238E27FC236}">
                <a16:creationId xmlns:a16="http://schemas.microsoft.com/office/drawing/2014/main" id="{729976BA-E303-496B-B686-5E9C85B1875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618"/>
          <a:stretch/>
        </p:blipFill>
        <p:spPr>
          <a:xfrm>
            <a:off x="-152400" y="857253"/>
            <a:ext cx="3476678" cy="5143493"/>
          </a:xfrm>
          <a:prstGeom prst="rect">
            <a:avLst/>
          </a:prstGeom>
          <a:ln>
            <a:noFill/>
          </a:ln>
          <a:effectLst>
            <a:softEdge rad="112500"/>
          </a:effectLst>
        </p:spPr>
      </p:pic>
      <p:graphicFrame>
        <p:nvGraphicFramePr>
          <p:cNvPr id="14" name="Content Placeholder 2">
            <a:extLst>
              <a:ext uri="{FF2B5EF4-FFF2-40B4-BE49-F238E27FC236}">
                <a16:creationId xmlns:a16="http://schemas.microsoft.com/office/drawing/2014/main" id="{0F5E8006-9086-4C96-BF31-93F207BAD1F0}"/>
              </a:ext>
            </a:extLst>
          </p:cNvPr>
          <p:cNvGraphicFramePr>
            <a:graphicFrameLocks noGrp="1"/>
          </p:cNvGraphicFramePr>
          <p:nvPr>
            <p:ph idx="1"/>
            <p:extLst>
              <p:ext uri="{D42A27DB-BD31-4B8C-83A1-F6EECF244321}">
                <p14:modId xmlns:p14="http://schemas.microsoft.com/office/powerpoint/2010/main" val="2463200413"/>
              </p:ext>
            </p:extLst>
          </p:nvPr>
        </p:nvGraphicFramePr>
        <p:xfrm>
          <a:off x="2971800" y="1821876"/>
          <a:ext cx="6172184" cy="39693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57914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1BBAD-0BBA-42B1-8563-F364CA71C939}"/>
              </a:ext>
            </a:extLst>
          </p:cNvPr>
          <p:cNvSpPr>
            <a:spLocks noGrp="1"/>
          </p:cNvSpPr>
          <p:nvPr>
            <p:ph type="title"/>
          </p:nvPr>
        </p:nvSpPr>
        <p:spPr>
          <a:xfrm>
            <a:off x="286566" y="533400"/>
            <a:ext cx="8172825" cy="1031995"/>
          </a:xfrm>
        </p:spPr>
        <p:txBody>
          <a:bodyPr>
            <a:normAutofit fontScale="90000"/>
          </a:bodyPr>
          <a:lstStyle/>
          <a:p>
            <a:r>
              <a:rPr lang="en-US" dirty="0"/>
              <a:t>Competency Checklists  </a:t>
            </a:r>
            <a:r>
              <a:rPr lang="en-US" sz="2200" dirty="0">
                <a:solidFill>
                  <a:srgbClr val="FF0000"/>
                </a:solidFill>
              </a:rPr>
              <a:t>(Please insert education and competencies per facility policy and procedures and resident population needs-Appendix A includes examples)</a:t>
            </a:r>
            <a:endParaRPr lang="en-US" sz="2200" dirty="0"/>
          </a:p>
        </p:txBody>
      </p:sp>
      <p:sp>
        <p:nvSpPr>
          <p:cNvPr id="5" name="Text Placeholder 4">
            <a:extLst>
              <a:ext uri="{FF2B5EF4-FFF2-40B4-BE49-F238E27FC236}">
                <a16:creationId xmlns:a16="http://schemas.microsoft.com/office/drawing/2014/main" id="{C4943785-CB1E-4B79-A092-865EABD68775}"/>
              </a:ext>
            </a:extLst>
          </p:cNvPr>
          <p:cNvSpPr>
            <a:spLocks noGrp="1"/>
          </p:cNvSpPr>
          <p:nvPr>
            <p:ph type="body" idx="1"/>
          </p:nvPr>
        </p:nvSpPr>
        <p:spPr>
          <a:xfrm>
            <a:off x="338611" y="1960520"/>
            <a:ext cx="3868340" cy="617934"/>
          </a:xfrm>
        </p:spPr>
        <p:txBody>
          <a:bodyPr>
            <a:normAutofit/>
          </a:bodyPr>
          <a:lstStyle/>
          <a:p>
            <a:r>
              <a:rPr lang="en-US" sz="2100" dirty="0"/>
              <a:t>Licensed Nurses</a:t>
            </a:r>
          </a:p>
        </p:txBody>
      </p:sp>
      <p:sp>
        <p:nvSpPr>
          <p:cNvPr id="6" name="Content Placeholder 5">
            <a:extLst>
              <a:ext uri="{FF2B5EF4-FFF2-40B4-BE49-F238E27FC236}">
                <a16:creationId xmlns:a16="http://schemas.microsoft.com/office/drawing/2014/main" id="{DE2907BA-CC81-43EC-8108-894B798D074F}"/>
              </a:ext>
            </a:extLst>
          </p:cNvPr>
          <p:cNvSpPr>
            <a:spLocks noGrp="1"/>
          </p:cNvSpPr>
          <p:nvPr>
            <p:ph sz="half" idx="2"/>
          </p:nvPr>
        </p:nvSpPr>
        <p:spPr>
          <a:xfrm>
            <a:off x="338611" y="2578455"/>
            <a:ext cx="3868340" cy="3543144"/>
          </a:xfrm>
        </p:spPr>
        <p:txBody>
          <a:bodyPr>
            <a:normAutofit/>
          </a:bodyPr>
          <a:lstStyle/>
          <a:p>
            <a:r>
              <a:rPr lang="en-US" sz="2000" dirty="0"/>
              <a:t>Vital Signs</a:t>
            </a:r>
          </a:p>
          <a:p>
            <a:r>
              <a:rPr lang="en-US" sz="2000" dirty="0"/>
              <a:t>Evaluations – Head to Toe</a:t>
            </a:r>
          </a:p>
          <a:p>
            <a:r>
              <a:rPr lang="en-US" sz="2000" dirty="0"/>
              <a:t>Communication with Physicians &amp; Physician Extenders</a:t>
            </a:r>
          </a:p>
          <a:p>
            <a:r>
              <a:rPr lang="en-US" sz="2000" dirty="0"/>
              <a:t>Documentation of Identification, Evaluation, Communication, and Intervention</a:t>
            </a:r>
          </a:p>
        </p:txBody>
      </p:sp>
      <p:sp>
        <p:nvSpPr>
          <p:cNvPr id="7" name="Text Placeholder 6">
            <a:extLst>
              <a:ext uri="{FF2B5EF4-FFF2-40B4-BE49-F238E27FC236}">
                <a16:creationId xmlns:a16="http://schemas.microsoft.com/office/drawing/2014/main" id="{A6300A13-0CE2-4AD2-880F-D305AC5E4217}"/>
              </a:ext>
            </a:extLst>
          </p:cNvPr>
          <p:cNvSpPr>
            <a:spLocks noGrp="1"/>
          </p:cNvSpPr>
          <p:nvPr>
            <p:ph type="body" sz="quarter" idx="3"/>
          </p:nvPr>
        </p:nvSpPr>
        <p:spPr>
          <a:xfrm>
            <a:off x="4572000" y="1960520"/>
            <a:ext cx="3887391" cy="617934"/>
          </a:xfrm>
        </p:spPr>
        <p:txBody>
          <a:bodyPr>
            <a:normAutofit/>
          </a:bodyPr>
          <a:lstStyle/>
          <a:p>
            <a:r>
              <a:rPr lang="en-US" sz="2100" dirty="0"/>
              <a:t>CNAs</a:t>
            </a:r>
          </a:p>
        </p:txBody>
      </p:sp>
      <p:sp>
        <p:nvSpPr>
          <p:cNvPr id="8" name="Content Placeholder 7">
            <a:extLst>
              <a:ext uri="{FF2B5EF4-FFF2-40B4-BE49-F238E27FC236}">
                <a16:creationId xmlns:a16="http://schemas.microsoft.com/office/drawing/2014/main" id="{005766CB-60CB-4318-ACF0-F6591834237E}"/>
              </a:ext>
            </a:extLst>
          </p:cNvPr>
          <p:cNvSpPr>
            <a:spLocks noGrp="1"/>
          </p:cNvSpPr>
          <p:nvPr>
            <p:ph sz="quarter" idx="4"/>
          </p:nvPr>
        </p:nvSpPr>
        <p:spPr>
          <a:xfrm>
            <a:off x="4572000" y="2578358"/>
            <a:ext cx="3887391" cy="3543144"/>
          </a:xfrm>
        </p:spPr>
        <p:txBody>
          <a:bodyPr>
            <a:normAutofit/>
          </a:bodyPr>
          <a:lstStyle/>
          <a:p>
            <a:r>
              <a:rPr lang="en-US" sz="2000" dirty="0"/>
              <a:t>Observational Skills</a:t>
            </a:r>
          </a:p>
          <a:p>
            <a:r>
              <a:rPr lang="en-US" sz="2000" dirty="0"/>
              <a:t>Recognizing Changes in Body Functioning, Signs &amp; Symptoms of Common Diseases</a:t>
            </a:r>
          </a:p>
          <a:p>
            <a:r>
              <a:rPr lang="en-US" sz="2000" dirty="0"/>
              <a:t>Measuring Vital Signs, Height, &amp; Weight</a:t>
            </a:r>
          </a:p>
          <a:p>
            <a:r>
              <a:rPr lang="en-US" sz="2000" dirty="0"/>
              <a:t>Effective Communication with Immediate Supervisor – Documentation </a:t>
            </a:r>
          </a:p>
        </p:txBody>
      </p:sp>
    </p:spTree>
    <p:extLst>
      <p:ext uri="{BB962C8B-B14F-4D97-AF65-F5344CB8AC3E}">
        <p14:creationId xmlns:p14="http://schemas.microsoft.com/office/powerpoint/2010/main" val="810353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erson using a computer&#10;&#10;Description automatically generated">
            <a:extLst>
              <a:ext uri="{FF2B5EF4-FFF2-40B4-BE49-F238E27FC236}">
                <a16:creationId xmlns:a16="http://schemas.microsoft.com/office/drawing/2014/main" id="{3D2B4BCF-16A2-4E50-8F33-3B24BB095F1A}"/>
              </a:ext>
            </a:extLst>
          </p:cNvPr>
          <p:cNvPicPr>
            <a:picLocks noChangeAspect="1"/>
          </p:cNvPicPr>
          <p:nvPr/>
        </p:nvPicPr>
        <p:blipFill rotWithShape="1">
          <a:blip r:embed="rId3">
            <a:extLst>
              <a:ext uri="{28A0092B-C50C-407E-A947-70E740481C1C}">
                <a14:useLocalDpi xmlns:a14="http://schemas.microsoft.com/office/drawing/2010/main"/>
              </a:ext>
            </a:extLst>
          </a:blip>
          <a:srcRect b="17583"/>
          <a:stretch/>
        </p:blipFill>
        <p:spPr>
          <a:xfrm>
            <a:off x="15" y="1"/>
            <a:ext cx="9143985" cy="5638799"/>
          </a:xfrm>
          <a:prstGeom prst="rect">
            <a:avLst/>
          </a:prstGeom>
        </p:spPr>
      </p:pic>
      <p:sp>
        <p:nvSpPr>
          <p:cNvPr id="10" name="Title 9">
            <a:extLst>
              <a:ext uri="{FF2B5EF4-FFF2-40B4-BE49-F238E27FC236}">
                <a16:creationId xmlns:a16="http://schemas.microsoft.com/office/drawing/2014/main" id="{EB78611E-B18C-4159-A78D-57A45D6EDD33}"/>
              </a:ext>
            </a:extLst>
          </p:cNvPr>
          <p:cNvSpPr>
            <a:spLocks noGrp="1"/>
          </p:cNvSpPr>
          <p:nvPr>
            <p:ph type="title"/>
          </p:nvPr>
        </p:nvSpPr>
        <p:spPr>
          <a:xfrm>
            <a:off x="5396738" y="1455698"/>
            <a:ext cx="3747247" cy="1529249"/>
          </a:xfrm>
        </p:spPr>
        <p:txBody>
          <a:bodyPr vert="horz" lIns="68580" tIns="34290" rIns="68580" bIns="34290" rtlCol="0" anchor="b">
            <a:normAutofit fontScale="90000"/>
          </a:bodyPr>
          <a:lstStyle/>
          <a:p>
            <a:pPr algn="ctr"/>
            <a:r>
              <a:rPr lang="en-US" sz="3600" dirty="0">
                <a:solidFill>
                  <a:srgbClr val="695B4A"/>
                </a:solidFill>
              </a:rPr>
              <a:t>Identify and Report Resident Changes</a:t>
            </a:r>
          </a:p>
        </p:txBody>
      </p:sp>
      <p:sp>
        <p:nvSpPr>
          <p:cNvPr id="12" name="Text Placeholder 11">
            <a:extLst>
              <a:ext uri="{FF2B5EF4-FFF2-40B4-BE49-F238E27FC236}">
                <a16:creationId xmlns:a16="http://schemas.microsoft.com/office/drawing/2014/main" id="{72B23B23-BD79-4E72-A8C9-2A2C1BA8D60E}"/>
              </a:ext>
            </a:extLst>
          </p:cNvPr>
          <p:cNvSpPr>
            <a:spLocks noGrp="1"/>
          </p:cNvSpPr>
          <p:nvPr>
            <p:ph type="body" idx="1"/>
          </p:nvPr>
        </p:nvSpPr>
        <p:spPr>
          <a:xfrm>
            <a:off x="5428130" y="3204257"/>
            <a:ext cx="3747246" cy="449486"/>
          </a:xfrm>
        </p:spPr>
        <p:txBody>
          <a:bodyPr vert="horz" lIns="68580" tIns="34290" rIns="68580" bIns="34290" rtlCol="0" anchor="b">
            <a:normAutofit/>
          </a:bodyPr>
          <a:lstStyle/>
          <a:p>
            <a:pPr algn="ctr"/>
            <a:r>
              <a:rPr lang="en-US" sz="1500" b="1" dirty="0"/>
              <a:t>Direct Care Staff Training</a:t>
            </a:r>
          </a:p>
          <a:p>
            <a:pPr algn="ctr"/>
            <a:endParaRPr lang="en-US" sz="1500" b="1" dirty="0"/>
          </a:p>
        </p:txBody>
      </p:sp>
    </p:spTree>
    <p:extLst>
      <p:ext uri="{BB962C8B-B14F-4D97-AF65-F5344CB8AC3E}">
        <p14:creationId xmlns:p14="http://schemas.microsoft.com/office/powerpoint/2010/main" val="624494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2744CD-9547-44DB-939F-975079A3A034}"/>
              </a:ext>
            </a:extLst>
          </p:cNvPr>
          <p:cNvSpPr>
            <a:spLocks noGrp="1"/>
          </p:cNvSpPr>
          <p:nvPr>
            <p:ph type="title"/>
          </p:nvPr>
        </p:nvSpPr>
        <p:spPr>
          <a:xfrm>
            <a:off x="628650" y="116356"/>
            <a:ext cx="7886700" cy="994172"/>
          </a:xfrm>
        </p:spPr>
        <p:txBody>
          <a:bodyPr>
            <a:normAutofit/>
          </a:bodyPr>
          <a:lstStyle/>
          <a:p>
            <a:r>
              <a:rPr lang="en-US" dirty="0"/>
              <a:t>All Staff</a:t>
            </a:r>
          </a:p>
        </p:txBody>
      </p:sp>
      <p:pic>
        <p:nvPicPr>
          <p:cNvPr id="6" name="Picture 5" descr="A group of people sitting at a table&#10;&#10;Description automatically generated">
            <a:extLst>
              <a:ext uri="{FF2B5EF4-FFF2-40B4-BE49-F238E27FC236}">
                <a16:creationId xmlns:a16="http://schemas.microsoft.com/office/drawing/2014/main" id="{E3F2EF7F-5D52-42D4-9A7E-41548F4C7C6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625" b="3"/>
          <a:stretch/>
        </p:blipFill>
        <p:spPr>
          <a:xfrm>
            <a:off x="228600" y="1826744"/>
            <a:ext cx="4903470" cy="3361211"/>
          </a:xfrm>
          <a:prstGeom prst="rect">
            <a:avLst/>
          </a:prstGeom>
          <a:ln>
            <a:noFill/>
          </a:ln>
          <a:effectLst>
            <a:outerShdw blurRad="292100" dist="139700" dir="2700000" algn="tl" rotWithShape="0">
              <a:srgbClr val="333333">
                <a:alpha val="65000"/>
              </a:srgbClr>
            </a:outerShdw>
          </a:effectLst>
        </p:spPr>
      </p:pic>
      <p:sp>
        <p:nvSpPr>
          <p:cNvPr id="4" name="Content Placeholder 3">
            <a:extLst>
              <a:ext uri="{FF2B5EF4-FFF2-40B4-BE49-F238E27FC236}">
                <a16:creationId xmlns:a16="http://schemas.microsoft.com/office/drawing/2014/main" id="{9291F18C-275F-4691-8A75-64828B019D5B}"/>
              </a:ext>
            </a:extLst>
          </p:cNvPr>
          <p:cNvSpPr>
            <a:spLocks noGrp="1"/>
          </p:cNvSpPr>
          <p:nvPr>
            <p:ph idx="1"/>
          </p:nvPr>
        </p:nvSpPr>
        <p:spPr>
          <a:xfrm>
            <a:off x="5664708" y="1676400"/>
            <a:ext cx="3250692" cy="4151775"/>
          </a:xfrm>
        </p:spPr>
        <p:txBody>
          <a:bodyPr>
            <a:normAutofit fontScale="92500" lnSpcReduction="10000"/>
          </a:bodyPr>
          <a:lstStyle/>
          <a:p>
            <a:r>
              <a:rPr lang="en-US" dirty="0"/>
              <a:t>What is MY Role in early detection of resident changes?</a:t>
            </a:r>
          </a:p>
          <a:p>
            <a:r>
              <a:rPr lang="en-US" dirty="0"/>
              <a:t>How can we all succeed to identify changes of condition early for quality care?</a:t>
            </a:r>
          </a:p>
        </p:txBody>
      </p:sp>
      <p:sp>
        <p:nvSpPr>
          <p:cNvPr id="7" name="Rectangle 6">
            <a:extLst>
              <a:ext uri="{FF2B5EF4-FFF2-40B4-BE49-F238E27FC236}">
                <a16:creationId xmlns:a16="http://schemas.microsoft.com/office/drawing/2014/main" id="{AD1DB7E6-31C4-45B6-B1F3-EEEC61EA7661}"/>
              </a:ext>
            </a:extLst>
          </p:cNvPr>
          <p:cNvSpPr/>
          <p:nvPr/>
        </p:nvSpPr>
        <p:spPr>
          <a:xfrm>
            <a:off x="1905000" y="2667000"/>
            <a:ext cx="2274982" cy="369332"/>
          </a:xfrm>
          <a:prstGeom prst="rect">
            <a:avLst/>
          </a:prstGeom>
        </p:spPr>
        <p:txBody>
          <a:bodyPr wrap="none">
            <a:spAutoFit/>
          </a:bodyPr>
          <a:lstStyle/>
          <a:p>
            <a:r>
              <a:rPr lang="en-US" dirty="0"/>
              <a:t>Change in Condition</a:t>
            </a:r>
          </a:p>
        </p:txBody>
      </p:sp>
    </p:spTree>
    <p:extLst>
      <p:ext uri="{BB962C8B-B14F-4D97-AF65-F5344CB8AC3E}">
        <p14:creationId xmlns:p14="http://schemas.microsoft.com/office/powerpoint/2010/main" val="768851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A8071-76A5-412B-B02C-2704385F14D0}"/>
              </a:ext>
            </a:extLst>
          </p:cNvPr>
          <p:cNvSpPr>
            <a:spLocks noGrp="1"/>
          </p:cNvSpPr>
          <p:nvPr>
            <p:ph type="title"/>
          </p:nvPr>
        </p:nvSpPr>
        <p:spPr/>
        <p:txBody>
          <a:bodyPr/>
          <a:lstStyle/>
          <a:p>
            <a:r>
              <a:rPr lang="en-US" dirty="0"/>
              <a:t>Change of Condition Recognition</a:t>
            </a:r>
          </a:p>
        </p:txBody>
      </p:sp>
      <p:sp>
        <p:nvSpPr>
          <p:cNvPr id="3" name="Content Placeholder 2">
            <a:extLst>
              <a:ext uri="{FF2B5EF4-FFF2-40B4-BE49-F238E27FC236}">
                <a16:creationId xmlns:a16="http://schemas.microsoft.com/office/drawing/2014/main" id="{D6D98FC4-C483-4A1B-B91A-F27187E6ACF1}"/>
              </a:ext>
            </a:extLst>
          </p:cNvPr>
          <p:cNvSpPr>
            <a:spLocks noGrp="1"/>
          </p:cNvSpPr>
          <p:nvPr>
            <p:ph idx="1"/>
          </p:nvPr>
        </p:nvSpPr>
        <p:spPr>
          <a:xfrm>
            <a:off x="457200" y="1600200"/>
            <a:ext cx="6248400" cy="4525963"/>
          </a:xfrm>
        </p:spPr>
        <p:txBody>
          <a:bodyPr/>
          <a:lstStyle/>
          <a:p>
            <a:r>
              <a:rPr lang="en-US" dirty="0"/>
              <a:t>Early recognition of changes</a:t>
            </a:r>
          </a:p>
          <a:p>
            <a:r>
              <a:rPr lang="en-US" dirty="0"/>
              <a:t>Communication across caregivers</a:t>
            </a:r>
          </a:p>
          <a:p>
            <a:r>
              <a:rPr lang="en-US" dirty="0"/>
              <a:t>Earlier assessment and intervention in the SNF facility</a:t>
            </a:r>
          </a:p>
          <a:p>
            <a:r>
              <a:rPr lang="en-US" dirty="0"/>
              <a:t>Quality of care</a:t>
            </a:r>
          </a:p>
        </p:txBody>
      </p:sp>
      <p:pic>
        <p:nvPicPr>
          <p:cNvPr id="6" name="Picture 5" descr="A group of people sitting at a table&#10;&#10;Description automatically generated">
            <a:extLst>
              <a:ext uri="{FF2B5EF4-FFF2-40B4-BE49-F238E27FC236}">
                <a16:creationId xmlns:a16="http://schemas.microsoft.com/office/drawing/2014/main" id="{47ACB4E0-CEE5-48E0-AA43-E378456FF8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38800" y="3962400"/>
            <a:ext cx="2836822" cy="1892160"/>
          </a:xfrm>
          <a:prstGeom prst="rect">
            <a:avLst/>
          </a:prstGeom>
          <a:ln>
            <a:noFill/>
          </a:ln>
          <a:effectLst>
            <a:softEdge rad="112500"/>
          </a:effectLst>
        </p:spPr>
      </p:pic>
    </p:spTree>
    <p:extLst>
      <p:ext uri="{BB962C8B-B14F-4D97-AF65-F5344CB8AC3E}">
        <p14:creationId xmlns:p14="http://schemas.microsoft.com/office/powerpoint/2010/main" val="1160373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4014FA-B949-448B-9508-AED90A55F3F0}"/>
              </a:ext>
            </a:extLst>
          </p:cNvPr>
          <p:cNvSpPr>
            <a:spLocks noGrp="1"/>
          </p:cNvSpPr>
          <p:nvPr>
            <p:ph idx="1"/>
          </p:nvPr>
        </p:nvSpPr>
        <p:spPr>
          <a:xfrm>
            <a:off x="5711868" y="1849424"/>
            <a:ext cx="3203531" cy="3257550"/>
          </a:xfrm>
        </p:spPr>
        <p:txBody>
          <a:bodyPr anchor="ctr">
            <a:normAutofit/>
          </a:bodyPr>
          <a:lstStyle/>
          <a:p>
            <a:r>
              <a:rPr lang="en-US" sz="3600" dirty="0"/>
              <a:t>Is the resident different that usual?</a:t>
            </a:r>
          </a:p>
          <a:p>
            <a:r>
              <a:rPr lang="en-US" sz="3600" dirty="0"/>
              <a:t>What does that mean?</a:t>
            </a:r>
          </a:p>
        </p:txBody>
      </p:sp>
      <p:pic>
        <p:nvPicPr>
          <p:cNvPr id="2" name="Picture 1">
            <a:extLst>
              <a:ext uri="{FF2B5EF4-FFF2-40B4-BE49-F238E27FC236}">
                <a16:creationId xmlns:a16="http://schemas.microsoft.com/office/drawing/2014/main" id="{106D1FE1-9D9D-438A-9E37-8AA843A21B4A}"/>
              </a:ext>
            </a:extLst>
          </p:cNvPr>
          <p:cNvPicPr>
            <a:picLocks noChangeAspect="1"/>
          </p:cNvPicPr>
          <p:nvPr/>
        </p:nvPicPr>
        <p:blipFill>
          <a:blip r:embed="rId3"/>
          <a:stretch>
            <a:fillRect/>
          </a:stretch>
        </p:blipFill>
        <p:spPr>
          <a:xfrm>
            <a:off x="381000" y="1676400"/>
            <a:ext cx="5057775" cy="3257550"/>
          </a:xfrm>
          <a:prstGeom prst="rect">
            <a:avLst/>
          </a:prstGeom>
        </p:spPr>
      </p:pic>
    </p:spTree>
    <p:extLst>
      <p:ext uri="{BB962C8B-B14F-4D97-AF65-F5344CB8AC3E}">
        <p14:creationId xmlns:p14="http://schemas.microsoft.com/office/powerpoint/2010/main" val="2661295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Objectives</a:t>
            </a:r>
            <a:endParaRPr lang="en-US" dirty="0"/>
          </a:p>
        </p:txBody>
      </p:sp>
      <p:sp>
        <p:nvSpPr>
          <p:cNvPr id="3" name="Content Placeholder 2"/>
          <p:cNvSpPr>
            <a:spLocks noGrp="1"/>
          </p:cNvSpPr>
          <p:nvPr>
            <p:ph idx="1"/>
          </p:nvPr>
        </p:nvSpPr>
        <p:spPr/>
        <p:txBody>
          <a:bodyPr>
            <a:noAutofit/>
          </a:bodyPr>
          <a:lstStyle/>
          <a:p>
            <a:pPr marL="0" indent="0">
              <a:buNone/>
            </a:pPr>
            <a:r>
              <a:rPr lang="en-US" sz="2800" dirty="0"/>
              <a:t>Upon completion of the program, attendees should be able to:</a:t>
            </a:r>
          </a:p>
          <a:p>
            <a:pPr marL="342900" lvl="2" indent="-342900">
              <a:spcBef>
                <a:spcPts val="600"/>
              </a:spcBef>
              <a:spcAft>
                <a:spcPts val="1200"/>
              </a:spcAft>
            </a:pPr>
            <a:r>
              <a:rPr lang="en-US" sz="2800" dirty="0"/>
              <a:t>Obtain a basic understanding of the Requirement of Participation for Change of Condition competency.</a:t>
            </a:r>
          </a:p>
          <a:p>
            <a:pPr marL="342900" lvl="2" indent="-342900">
              <a:spcBef>
                <a:spcPts val="600"/>
              </a:spcBef>
              <a:spcAft>
                <a:spcPts val="1200"/>
              </a:spcAft>
            </a:pPr>
            <a:r>
              <a:rPr lang="en-US" sz="2800" dirty="0"/>
              <a:t>Review the policies and procedures for Change of Condition.</a:t>
            </a:r>
          </a:p>
          <a:p>
            <a:pPr marL="342900" lvl="2" indent="-342900">
              <a:spcBef>
                <a:spcPts val="600"/>
              </a:spcBef>
              <a:spcAft>
                <a:spcPts val="1200"/>
              </a:spcAft>
            </a:pPr>
            <a:r>
              <a:rPr lang="en-US" sz="2800" dirty="0"/>
              <a:t>Verbalize understanding of early identification and management of changes of condition is essential for quality of care</a:t>
            </a:r>
          </a:p>
          <a:p>
            <a:pPr marL="0" indent="0">
              <a:buNone/>
            </a:pPr>
            <a:endParaRPr lang="en-US" sz="2800" dirty="0"/>
          </a:p>
        </p:txBody>
      </p:sp>
    </p:spTree>
    <p:extLst>
      <p:ext uri="{BB962C8B-B14F-4D97-AF65-F5344CB8AC3E}">
        <p14:creationId xmlns:p14="http://schemas.microsoft.com/office/powerpoint/2010/main" val="2601687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84DD7-52EE-4ED5-9953-067700E3C620}"/>
              </a:ext>
            </a:extLst>
          </p:cNvPr>
          <p:cNvSpPr>
            <a:spLocks noGrp="1"/>
          </p:cNvSpPr>
          <p:nvPr>
            <p:ph type="title"/>
          </p:nvPr>
        </p:nvSpPr>
        <p:spPr>
          <a:xfrm>
            <a:off x="601337" y="533400"/>
            <a:ext cx="7941326" cy="796983"/>
          </a:xfrm>
        </p:spPr>
        <p:txBody>
          <a:bodyPr anchor="b">
            <a:normAutofit/>
          </a:bodyPr>
          <a:lstStyle/>
          <a:p>
            <a:r>
              <a:rPr lang="en-US" dirty="0"/>
              <a:t>Change in Condition</a:t>
            </a:r>
          </a:p>
        </p:txBody>
      </p:sp>
      <p:pic>
        <p:nvPicPr>
          <p:cNvPr id="5" name="Picture 4" descr="A person sitting on a bench&#10;&#10;Description automatically generated">
            <a:extLst>
              <a:ext uri="{FF2B5EF4-FFF2-40B4-BE49-F238E27FC236}">
                <a16:creationId xmlns:a16="http://schemas.microsoft.com/office/drawing/2014/main" id="{1506EF27-4739-442B-990E-263402AEA5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2590800"/>
            <a:ext cx="3170343" cy="2298499"/>
          </a:xfrm>
          <a:prstGeom prst="rect">
            <a:avLst/>
          </a:prstGeom>
          <a:ln>
            <a:noFill/>
          </a:ln>
          <a:effectLst>
            <a:softEdge rad="112500"/>
          </a:effectLst>
        </p:spPr>
      </p:pic>
      <p:sp>
        <p:nvSpPr>
          <p:cNvPr id="3" name="Content Placeholder 2">
            <a:extLst>
              <a:ext uri="{FF2B5EF4-FFF2-40B4-BE49-F238E27FC236}">
                <a16:creationId xmlns:a16="http://schemas.microsoft.com/office/drawing/2014/main" id="{717E86EF-85B5-4E4F-B41B-C24585257E82}"/>
              </a:ext>
            </a:extLst>
          </p:cNvPr>
          <p:cNvSpPr>
            <a:spLocks noGrp="1"/>
          </p:cNvSpPr>
          <p:nvPr>
            <p:ph idx="1"/>
          </p:nvPr>
        </p:nvSpPr>
        <p:spPr>
          <a:xfrm>
            <a:off x="3716516" y="1752600"/>
            <a:ext cx="4711627" cy="3528287"/>
          </a:xfrm>
        </p:spPr>
        <p:txBody>
          <a:bodyPr>
            <a:normAutofit/>
          </a:bodyPr>
          <a:lstStyle/>
          <a:p>
            <a:r>
              <a:rPr lang="en-US" dirty="0"/>
              <a:t>Mood</a:t>
            </a:r>
          </a:p>
          <a:p>
            <a:r>
              <a:rPr lang="en-US" dirty="0"/>
              <a:t>Function</a:t>
            </a:r>
          </a:p>
          <a:p>
            <a:r>
              <a:rPr lang="en-US" dirty="0"/>
              <a:t>Consciousness, Cognition</a:t>
            </a:r>
          </a:p>
          <a:p>
            <a:r>
              <a:rPr lang="en-US" dirty="0"/>
              <a:t>Food or Fluid Intake, Appetite</a:t>
            </a:r>
          </a:p>
          <a:p>
            <a:r>
              <a:rPr lang="en-US" dirty="0"/>
              <a:t>Weight changes</a:t>
            </a:r>
          </a:p>
        </p:txBody>
      </p:sp>
    </p:spTree>
    <p:extLst>
      <p:ext uri="{BB962C8B-B14F-4D97-AF65-F5344CB8AC3E}">
        <p14:creationId xmlns:p14="http://schemas.microsoft.com/office/powerpoint/2010/main" val="755300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303DA-6C24-40B7-ACF4-B15E3273F6EA}"/>
              </a:ext>
            </a:extLst>
          </p:cNvPr>
          <p:cNvSpPr>
            <a:spLocks noGrp="1"/>
          </p:cNvSpPr>
          <p:nvPr>
            <p:ph type="title"/>
          </p:nvPr>
        </p:nvSpPr>
        <p:spPr>
          <a:xfrm>
            <a:off x="621579" y="351443"/>
            <a:ext cx="7886700" cy="994172"/>
          </a:xfrm>
        </p:spPr>
        <p:txBody>
          <a:bodyPr>
            <a:normAutofit fontScale="90000"/>
          </a:bodyPr>
          <a:lstStyle/>
          <a:p>
            <a:r>
              <a:rPr lang="en-US" dirty="0"/>
              <a:t>Other Symptoms that may mean a chronic condition</a:t>
            </a:r>
          </a:p>
        </p:txBody>
      </p:sp>
      <p:pic>
        <p:nvPicPr>
          <p:cNvPr id="5" name="Picture 4" descr="A baby lying on a bed&#10;&#10;Description automatically generated">
            <a:extLst>
              <a:ext uri="{FF2B5EF4-FFF2-40B4-BE49-F238E27FC236}">
                <a16:creationId xmlns:a16="http://schemas.microsoft.com/office/drawing/2014/main" id="{D14B00B8-5A09-43BD-8FF9-5913419A66C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7465" r="-2" b="-2"/>
          <a:stretch/>
        </p:blipFill>
        <p:spPr>
          <a:xfrm>
            <a:off x="352066" y="2743200"/>
            <a:ext cx="2719647" cy="2290111"/>
          </a:xfrm>
          <a:prstGeom prst="rect">
            <a:avLst/>
          </a:prstGeom>
          <a:ln>
            <a:noFill/>
          </a:ln>
          <a:effectLst>
            <a:softEdge rad="112500"/>
          </a:effectLst>
        </p:spPr>
      </p:pic>
      <p:sp>
        <p:nvSpPr>
          <p:cNvPr id="3" name="Content Placeholder 2">
            <a:extLst>
              <a:ext uri="{FF2B5EF4-FFF2-40B4-BE49-F238E27FC236}">
                <a16:creationId xmlns:a16="http://schemas.microsoft.com/office/drawing/2014/main" id="{3FF90D50-11F9-475B-B453-6DD21D497103}"/>
              </a:ext>
            </a:extLst>
          </p:cNvPr>
          <p:cNvSpPr>
            <a:spLocks noGrp="1"/>
          </p:cNvSpPr>
          <p:nvPr>
            <p:ph idx="1"/>
          </p:nvPr>
        </p:nvSpPr>
        <p:spPr>
          <a:xfrm>
            <a:off x="3799736" y="1828800"/>
            <a:ext cx="4999863" cy="4419600"/>
          </a:xfrm>
        </p:spPr>
        <p:txBody>
          <a:bodyPr>
            <a:noAutofit/>
          </a:bodyPr>
          <a:lstStyle/>
          <a:p>
            <a:r>
              <a:rPr lang="en-US" sz="2400" dirty="0"/>
              <a:t>Shoes or socks are tight</a:t>
            </a:r>
          </a:p>
          <a:p>
            <a:r>
              <a:rPr lang="en-US" sz="2400" dirty="0"/>
              <a:t>Resident is more tired than usual</a:t>
            </a:r>
          </a:p>
          <a:p>
            <a:r>
              <a:rPr lang="en-US" sz="2400" dirty="0"/>
              <a:t>A cough or shortness of breath when moving-when there was none before</a:t>
            </a:r>
          </a:p>
          <a:p>
            <a:r>
              <a:rPr lang="en-US" sz="2400" dirty="0"/>
              <a:t>Resident complains of dizziness when up</a:t>
            </a:r>
          </a:p>
          <a:p>
            <a:r>
              <a:rPr lang="en-US" sz="2400" dirty="0"/>
              <a:t>Pain (chest, joints, headaches, arm)</a:t>
            </a:r>
          </a:p>
          <a:p>
            <a:r>
              <a:rPr lang="en-US" sz="2400" dirty="0"/>
              <a:t>Nausea or vomiting</a:t>
            </a:r>
          </a:p>
          <a:p>
            <a:r>
              <a:rPr lang="en-US" sz="2400" dirty="0"/>
              <a:t>Changes in urine</a:t>
            </a:r>
          </a:p>
        </p:txBody>
      </p:sp>
    </p:spTree>
    <p:extLst>
      <p:ext uri="{BB962C8B-B14F-4D97-AF65-F5344CB8AC3E}">
        <p14:creationId xmlns:p14="http://schemas.microsoft.com/office/powerpoint/2010/main" val="1485051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5603C-9EB6-44A4-B63F-C72938A96773}"/>
              </a:ext>
            </a:extLst>
          </p:cNvPr>
          <p:cNvSpPr>
            <a:spLocks noGrp="1"/>
          </p:cNvSpPr>
          <p:nvPr>
            <p:ph type="title"/>
          </p:nvPr>
        </p:nvSpPr>
        <p:spPr>
          <a:xfrm>
            <a:off x="5353885" y="1476762"/>
            <a:ext cx="3483938" cy="2166836"/>
          </a:xfrm>
        </p:spPr>
        <p:txBody>
          <a:bodyPr vert="horz" lIns="68580" tIns="34290" rIns="68580" bIns="34290" rtlCol="0" anchor="b">
            <a:normAutofit fontScale="90000"/>
          </a:bodyPr>
          <a:lstStyle/>
          <a:p>
            <a:r>
              <a:rPr lang="en-US" sz="3525" dirty="0"/>
              <a:t>Identify Other Changes You Would Report to the Nurse </a:t>
            </a:r>
          </a:p>
        </p:txBody>
      </p:sp>
      <p:sp>
        <p:nvSpPr>
          <p:cNvPr id="3" name="Content Placeholder 2">
            <a:extLst>
              <a:ext uri="{FF2B5EF4-FFF2-40B4-BE49-F238E27FC236}">
                <a16:creationId xmlns:a16="http://schemas.microsoft.com/office/drawing/2014/main" id="{F4ECB3DD-F637-4A18-BF89-65FCD67BB43C}"/>
              </a:ext>
            </a:extLst>
          </p:cNvPr>
          <p:cNvSpPr>
            <a:spLocks noGrp="1"/>
          </p:cNvSpPr>
          <p:nvPr>
            <p:ph idx="1"/>
          </p:nvPr>
        </p:nvSpPr>
        <p:spPr>
          <a:xfrm>
            <a:off x="4994656" y="4371434"/>
            <a:ext cx="3483938" cy="860897"/>
          </a:xfrm>
        </p:spPr>
        <p:txBody>
          <a:bodyPr vert="horz" lIns="68580" tIns="34290" rIns="68580" bIns="34290" rtlCol="0" anchor="t">
            <a:normAutofit/>
          </a:bodyPr>
          <a:lstStyle/>
          <a:p>
            <a:pPr marL="0" indent="0" algn="ctr">
              <a:buNone/>
            </a:pPr>
            <a:r>
              <a:rPr lang="en-US" sz="4950" dirty="0"/>
              <a:t>Discussion</a:t>
            </a:r>
          </a:p>
        </p:txBody>
      </p:sp>
      <p:pic>
        <p:nvPicPr>
          <p:cNvPr id="5" name="Picture 4" descr="A group of people posing for the camera&#10;&#10;Description automatically generated">
            <a:extLst>
              <a:ext uri="{FF2B5EF4-FFF2-40B4-BE49-F238E27FC236}">
                <a16:creationId xmlns:a16="http://schemas.microsoft.com/office/drawing/2014/main" id="{A7FD5D56-B087-4DBD-B09B-74527B741B3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5337" r="26028" b="-1"/>
          <a:stretch/>
        </p:blipFill>
        <p:spPr>
          <a:xfrm>
            <a:off x="0" y="15165"/>
            <a:ext cx="5257800" cy="5985581"/>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4259869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1CDCD-2D7C-4115-B0E6-17090BDEA173}"/>
              </a:ext>
            </a:extLst>
          </p:cNvPr>
          <p:cNvSpPr>
            <a:spLocks noGrp="1"/>
          </p:cNvSpPr>
          <p:nvPr>
            <p:ph type="title"/>
          </p:nvPr>
        </p:nvSpPr>
        <p:spPr>
          <a:xfrm>
            <a:off x="601337" y="457200"/>
            <a:ext cx="7941326" cy="796983"/>
          </a:xfrm>
        </p:spPr>
        <p:txBody>
          <a:bodyPr anchor="b">
            <a:normAutofit/>
          </a:bodyPr>
          <a:lstStyle/>
          <a:p>
            <a:r>
              <a:rPr lang="en-US" dirty="0"/>
              <a:t>Report Changes to the Nurse!</a:t>
            </a:r>
          </a:p>
        </p:txBody>
      </p:sp>
      <p:pic>
        <p:nvPicPr>
          <p:cNvPr id="5" name="Picture 4" descr="A group of people sitting at a table&#10;&#10;Description automatically generated">
            <a:extLst>
              <a:ext uri="{FF2B5EF4-FFF2-40B4-BE49-F238E27FC236}">
                <a16:creationId xmlns:a16="http://schemas.microsoft.com/office/drawing/2014/main" id="{32E5DA68-E7BB-47A1-94FE-000D519005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6228" y="2586328"/>
            <a:ext cx="2860632" cy="1909472"/>
          </a:xfrm>
          <a:prstGeom prst="rect">
            <a:avLst/>
          </a:prstGeom>
          <a:ln>
            <a:noFill/>
          </a:ln>
          <a:effectLst>
            <a:softEdge rad="112500"/>
          </a:effectLst>
        </p:spPr>
      </p:pic>
      <p:sp>
        <p:nvSpPr>
          <p:cNvPr id="3" name="Content Placeholder 2">
            <a:extLst>
              <a:ext uri="{FF2B5EF4-FFF2-40B4-BE49-F238E27FC236}">
                <a16:creationId xmlns:a16="http://schemas.microsoft.com/office/drawing/2014/main" id="{501A3D10-DD36-4842-9B5B-FB1D515C1145}"/>
              </a:ext>
            </a:extLst>
          </p:cNvPr>
          <p:cNvSpPr>
            <a:spLocks noGrp="1"/>
          </p:cNvSpPr>
          <p:nvPr>
            <p:ph idx="1"/>
          </p:nvPr>
        </p:nvSpPr>
        <p:spPr>
          <a:xfrm>
            <a:off x="3716516" y="1905000"/>
            <a:ext cx="5046484" cy="4267200"/>
          </a:xfrm>
        </p:spPr>
        <p:txBody>
          <a:bodyPr>
            <a:normAutofit/>
          </a:bodyPr>
          <a:lstStyle/>
          <a:p>
            <a:pPr marL="0" indent="0">
              <a:buNone/>
            </a:pPr>
            <a:r>
              <a:rPr lang="en-US" sz="2800" dirty="0"/>
              <a:t>Report all changes</a:t>
            </a:r>
          </a:p>
          <a:p>
            <a:r>
              <a:rPr lang="en-US" sz="2800" dirty="0"/>
              <a:t>The nurse can evaluate/assess the resident</a:t>
            </a:r>
          </a:p>
          <a:p>
            <a:r>
              <a:rPr lang="en-US" sz="2800" dirty="0"/>
              <a:t>The practitioner can be notified and start treatment before the resident becomes too ill</a:t>
            </a:r>
          </a:p>
        </p:txBody>
      </p:sp>
    </p:spTree>
    <p:extLst>
      <p:ext uri="{BB962C8B-B14F-4D97-AF65-F5344CB8AC3E}">
        <p14:creationId xmlns:p14="http://schemas.microsoft.com/office/powerpoint/2010/main" val="4081973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A girl in a blue shirt&#10;&#10;Description automatically generated">
            <a:extLst>
              <a:ext uri="{FF2B5EF4-FFF2-40B4-BE49-F238E27FC236}">
                <a16:creationId xmlns:a16="http://schemas.microsoft.com/office/drawing/2014/main" id="{AD1B97D1-60C7-41C6-9A7D-0EBD0AFCDBB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4010" b="2"/>
          <a:stretch/>
        </p:blipFill>
        <p:spPr>
          <a:xfrm>
            <a:off x="3981360" y="-17929"/>
            <a:ext cx="5162640" cy="563880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
        <p:nvSpPr>
          <p:cNvPr id="3" name="Rectangle 2">
            <a:extLst>
              <a:ext uri="{FF2B5EF4-FFF2-40B4-BE49-F238E27FC236}">
                <a16:creationId xmlns:a16="http://schemas.microsoft.com/office/drawing/2014/main" id="{A94899AE-3BD4-4825-8FA4-CB9848A086B8}"/>
              </a:ext>
            </a:extLst>
          </p:cNvPr>
          <p:cNvSpPr/>
          <p:nvPr/>
        </p:nvSpPr>
        <p:spPr>
          <a:xfrm>
            <a:off x="304800" y="2478305"/>
            <a:ext cx="3676560" cy="707886"/>
          </a:xfrm>
          <a:prstGeom prst="rect">
            <a:avLst/>
          </a:prstGeom>
        </p:spPr>
        <p:txBody>
          <a:bodyPr wrap="square">
            <a:spAutoFit/>
          </a:bodyPr>
          <a:lstStyle/>
          <a:p>
            <a:r>
              <a:rPr lang="en-US" sz="4000" dirty="0">
                <a:latin typeface="+mn-lt"/>
              </a:rPr>
              <a:t>In Summary </a:t>
            </a:r>
          </a:p>
        </p:txBody>
      </p:sp>
    </p:spTree>
    <p:extLst>
      <p:ext uri="{BB962C8B-B14F-4D97-AF65-F5344CB8AC3E}">
        <p14:creationId xmlns:p14="http://schemas.microsoft.com/office/powerpoint/2010/main" val="98826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A73E58AD-57AD-4AC0-A7C1-924C0185104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990" r="1777" b="-2"/>
          <a:stretch/>
        </p:blipFill>
        <p:spPr>
          <a:xfrm>
            <a:off x="2448798" y="990600"/>
            <a:ext cx="4246403" cy="4412675"/>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890005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327AA-7D74-4C8D-9E58-1B4BDA470683}"/>
              </a:ext>
            </a:extLst>
          </p:cNvPr>
          <p:cNvSpPr>
            <a:spLocks noGrp="1"/>
          </p:cNvSpPr>
          <p:nvPr>
            <p:ph type="title"/>
          </p:nvPr>
        </p:nvSpPr>
        <p:spPr/>
        <p:txBody>
          <a:bodyPr/>
          <a:lstStyle/>
          <a:p>
            <a:r>
              <a:rPr lang="en-US" dirty="0"/>
              <a:t>References and Resources </a:t>
            </a:r>
          </a:p>
        </p:txBody>
      </p:sp>
      <p:sp>
        <p:nvSpPr>
          <p:cNvPr id="3" name="Content Placeholder 2">
            <a:extLst>
              <a:ext uri="{FF2B5EF4-FFF2-40B4-BE49-F238E27FC236}">
                <a16:creationId xmlns:a16="http://schemas.microsoft.com/office/drawing/2014/main" id="{762AA650-E2F8-485B-9110-36D64CC0DA15}"/>
              </a:ext>
            </a:extLst>
          </p:cNvPr>
          <p:cNvSpPr>
            <a:spLocks noGrp="1"/>
          </p:cNvSpPr>
          <p:nvPr>
            <p:ph idx="1"/>
          </p:nvPr>
        </p:nvSpPr>
        <p:spPr/>
        <p:txBody>
          <a:bodyPr>
            <a:normAutofit fontScale="77500" lnSpcReduction="20000"/>
          </a:bodyPr>
          <a:lstStyle/>
          <a:p>
            <a:r>
              <a:rPr lang="en-US" sz="2800" dirty="0"/>
              <a:t>Centers for Medicare &amp; Medicaid Services State Operations Manual, Appendix PP – Guidance to Surveyors for Long Term Care Facilities (Rev. 173, 11-22-17):  </a:t>
            </a:r>
            <a:r>
              <a:rPr lang="en-US" sz="2800" u="sng" dirty="0">
                <a:hlinkClick r:id="rId2"/>
              </a:rPr>
              <a:t>https://www.cms.gov/Regulations-and-Guidance/Guidance/Manuals/downloads/som107ap_pp_guidelines_ltcf.pdf</a:t>
            </a:r>
            <a:endParaRPr lang="en-US" sz="2800" dirty="0"/>
          </a:p>
          <a:p>
            <a:endParaRPr lang="en-US" sz="2800" dirty="0"/>
          </a:p>
          <a:p>
            <a:r>
              <a:rPr lang="en-US" sz="2800" dirty="0"/>
              <a:t>  LTC Survey Pathways (Download) </a:t>
            </a:r>
            <a:r>
              <a:rPr lang="en-US" sz="2800" u="sng" dirty="0">
                <a:hlinkClick r:id="rId3"/>
              </a:rPr>
              <a:t>https://www.cms.gov/medicare/provider-enrollment-and-certification/guidanceforlawsandregulations/nursing-homes.html</a:t>
            </a:r>
            <a:endParaRPr lang="en-US" sz="2800" u="sng" dirty="0"/>
          </a:p>
          <a:p>
            <a:endParaRPr lang="en-US" sz="2800" u="sng" dirty="0"/>
          </a:p>
          <a:p>
            <a:r>
              <a:rPr lang="en-US" sz="2800" dirty="0"/>
              <a:t>Centers for Medicare &amp; Medicaid Services Long-Term Care Facility Resident Assessment Instrument 3.0 User’s Manual, Version 1.16.  October 2018:  </a:t>
            </a:r>
            <a:r>
              <a:rPr lang="en-US" sz="2800" u="sng" dirty="0">
                <a:hlinkClick r:id="rId4"/>
              </a:rPr>
              <a:t>https://www.cms.gov/Medicare/Quality-Initiatives-Patient-Assessment-Instruments/NursingHomeQualityInits/MDS30RAIManual.html</a:t>
            </a:r>
            <a:endParaRPr lang="en-US" sz="2800" u="sng" dirty="0"/>
          </a:p>
          <a:p>
            <a:pPr marL="0" indent="0">
              <a:buNone/>
            </a:pPr>
            <a:endParaRPr lang="en-US" sz="2000" u="sng" dirty="0"/>
          </a:p>
          <a:p>
            <a:endParaRPr lang="en-US" dirty="0"/>
          </a:p>
        </p:txBody>
      </p:sp>
    </p:spTree>
    <p:extLst>
      <p:ext uri="{BB962C8B-B14F-4D97-AF65-F5344CB8AC3E}">
        <p14:creationId xmlns:p14="http://schemas.microsoft.com/office/powerpoint/2010/main" val="1614425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6DBA7-5496-4AAA-833E-576E5EAC5008}"/>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897D8C01-6BDF-41AA-AAD2-49D59DE1A942}"/>
              </a:ext>
            </a:extLst>
          </p:cNvPr>
          <p:cNvSpPr>
            <a:spLocks noGrp="1"/>
          </p:cNvSpPr>
          <p:nvPr>
            <p:ph idx="1"/>
          </p:nvPr>
        </p:nvSpPr>
        <p:spPr>
          <a:xfrm>
            <a:off x="628650" y="1752600"/>
            <a:ext cx="8053286" cy="4191000"/>
          </a:xfrm>
        </p:spPr>
        <p:txBody>
          <a:bodyPr>
            <a:normAutofit fontScale="62500" lnSpcReduction="20000"/>
          </a:bodyPr>
          <a:lstStyle/>
          <a:p>
            <a:r>
              <a:rPr lang="en-US" dirty="0"/>
              <a:t>Nursing Home Compare Quality Measure Technical Specifications </a:t>
            </a:r>
            <a:r>
              <a:rPr lang="en-US" u="sng" dirty="0">
                <a:hlinkClick r:id="rId3"/>
              </a:rPr>
              <a:t>https://www.cms.gov/Medicare/Provider-Enrollment-and-Certification/CertificationandComplianc/Downloads/New-Measures-Technical-Specifications-DRAFT-04-05-16-.pdf</a:t>
            </a:r>
            <a:endParaRPr lang="en-US" u="sng" dirty="0"/>
          </a:p>
          <a:p>
            <a:pPr marL="0" indent="0">
              <a:buNone/>
            </a:pPr>
            <a:endParaRPr lang="en-US" dirty="0"/>
          </a:p>
          <a:p>
            <a:r>
              <a:rPr lang="en-US" dirty="0"/>
              <a:t>Value Based Purchasing (VBP) </a:t>
            </a:r>
            <a:r>
              <a:rPr lang="en-US" u="sng" dirty="0">
                <a:hlinkClick r:id="rId4"/>
              </a:rPr>
              <a:t>https://www.cms.gov/Medicare/Quality-Initiatives-Patient-Assessment-Instruments/Value-Based-Programs/Other-VBPs/SNF-VBP.html</a:t>
            </a:r>
            <a:endParaRPr lang="en-US" u="sng" dirty="0"/>
          </a:p>
          <a:p>
            <a:endParaRPr lang="en-US" u="sng" dirty="0"/>
          </a:p>
          <a:p>
            <a:r>
              <a:rPr lang="en-US" dirty="0"/>
              <a:t>Skilled Nursing Facility Value-Based Purchasing Program:  Frequently Asked Questions June 2018   </a:t>
            </a:r>
            <a:r>
              <a:rPr lang="en-US" u="sng" dirty="0">
                <a:hlinkClick r:id="rId5"/>
              </a:rPr>
              <a:t>https://www.cms.gov/Medicare/Quality-Initiatives-Patient-Assessment-Instruments/Value-Based-Programs/Other-VBPs/SNF-VBP-FAQs-Final.pdf</a:t>
            </a:r>
            <a:endParaRPr lang="en-US" dirty="0"/>
          </a:p>
          <a:p>
            <a:endParaRPr lang="en-US" dirty="0"/>
          </a:p>
          <a:p>
            <a:endParaRPr lang="en-US" dirty="0"/>
          </a:p>
        </p:txBody>
      </p:sp>
    </p:spTree>
    <p:extLst>
      <p:ext uri="{BB962C8B-B14F-4D97-AF65-F5344CB8AC3E}">
        <p14:creationId xmlns:p14="http://schemas.microsoft.com/office/powerpoint/2010/main" val="4740898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C3F23-17A4-4BCC-8497-13C30961E29D}"/>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2D2C7FA6-023A-4CF4-94BE-02EA8F75C784}"/>
              </a:ext>
            </a:extLst>
          </p:cNvPr>
          <p:cNvSpPr>
            <a:spLocks noGrp="1"/>
          </p:cNvSpPr>
          <p:nvPr>
            <p:ph idx="1"/>
          </p:nvPr>
        </p:nvSpPr>
        <p:spPr/>
        <p:txBody>
          <a:bodyPr>
            <a:normAutofit fontScale="70000" lnSpcReduction="20000"/>
          </a:bodyPr>
          <a:lstStyle/>
          <a:p>
            <a:r>
              <a:rPr lang="en-US" dirty="0"/>
              <a:t>Skilled Nursing Facility Value-Based Purchasing Program Updated</a:t>
            </a:r>
          </a:p>
          <a:p>
            <a:pPr marL="0" indent="0">
              <a:buNone/>
            </a:pPr>
            <a:r>
              <a:rPr lang="en-US" u="sng" dirty="0">
                <a:hlinkClick r:id="rId2"/>
              </a:rPr>
              <a:t>https://www.cms.gov/Outreach-and-Education/Medicare-Learning-Network-MLN/MLNMattersArticles/Downloads/SE18003.pdf</a:t>
            </a:r>
            <a:endParaRPr lang="en-US" dirty="0"/>
          </a:p>
          <a:p>
            <a:pPr marL="0" indent="0">
              <a:buNone/>
            </a:pPr>
            <a:endParaRPr lang="en-US" dirty="0"/>
          </a:p>
          <a:p>
            <a:r>
              <a:rPr lang="en-US" dirty="0"/>
              <a:t>The Agency for Healthcare Research and Quality (AHRQ) has training modules for detecting and communicating resident changes in condition </a:t>
            </a:r>
            <a:r>
              <a:rPr lang="en-US" u="sng" dirty="0">
                <a:hlinkClick r:id="rId3"/>
              </a:rPr>
              <a:t>https://www.ahrq.gov/professionals/systems/long-termcare/resources/facilities/ptsafety/ltcmodule1.html</a:t>
            </a:r>
            <a:endParaRPr lang="en-US" dirty="0"/>
          </a:p>
          <a:p>
            <a:endParaRPr lang="en-US" dirty="0"/>
          </a:p>
          <a:p>
            <a:r>
              <a:rPr lang="en-US" dirty="0"/>
              <a:t>Interventions to Reduce Acute Care Transfers is a program with several resources aimed at improving staff competencies for detecting and communicating resident changes in condition  </a:t>
            </a:r>
            <a:r>
              <a:rPr lang="en-US" u="sng" dirty="0">
                <a:hlinkClick r:id="rId4"/>
              </a:rPr>
              <a:t>http://www.pathway-interact.com/</a:t>
            </a:r>
            <a:endParaRPr lang="en-US" dirty="0"/>
          </a:p>
          <a:p>
            <a:endParaRPr lang="en-US" dirty="0"/>
          </a:p>
        </p:txBody>
      </p:sp>
    </p:spTree>
    <p:extLst>
      <p:ext uri="{BB962C8B-B14F-4D97-AF65-F5344CB8AC3E}">
        <p14:creationId xmlns:p14="http://schemas.microsoft.com/office/powerpoint/2010/main" val="1909009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480AA-D21D-49A8-B682-CA890568814A}"/>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04B89EA0-AD6D-41A3-9C35-977DB7AE20F9}"/>
              </a:ext>
            </a:extLst>
          </p:cNvPr>
          <p:cNvSpPr>
            <a:spLocks noGrp="1"/>
          </p:cNvSpPr>
          <p:nvPr>
            <p:ph idx="1"/>
          </p:nvPr>
        </p:nvSpPr>
        <p:spPr>
          <a:xfrm>
            <a:off x="533400" y="2590800"/>
            <a:ext cx="8229600" cy="4525963"/>
          </a:xfrm>
        </p:spPr>
        <p:txBody>
          <a:bodyPr>
            <a:normAutofit/>
          </a:bodyPr>
          <a:lstStyle/>
          <a:p>
            <a:pPr marL="0" indent="0" algn="ctr">
              <a:buNone/>
            </a:pPr>
            <a:r>
              <a:rPr lang="en-US" sz="2000" i="1" dirty="0"/>
              <a:t>“This presentation provided is copyrighted information of Pathway Health.  Please note the presentation date on the title page in relation to the need to verify any new updates and resources that were listed in this presentation.  This presentation is intended to be informational.  The information does not constitute either legal or professional consultation.  This presentation is not to be sold or reused without written authorization.”</a:t>
            </a:r>
            <a:endParaRPr lang="en-US" sz="2000" dirty="0"/>
          </a:p>
          <a:p>
            <a:pPr algn="ctr"/>
            <a:endParaRPr lang="en-US" sz="2000" dirty="0"/>
          </a:p>
        </p:txBody>
      </p:sp>
    </p:spTree>
    <p:extLst>
      <p:ext uri="{BB962C8B-B14F-4D97-AF65-F5344CB8AC3E}">
        <p14:creationId xmlns:p14="http://schemas.microsoft.com/office/powerpoint/2010/main" val="1607052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64292-541D-403F-ABC7-9CE0D5951ED6}"/>
              </a:ext>
            </a:extLst>
          </p:cNvPr>
          <p:cNvSpPr>
            <a:spLocks noGrp="1"/>
          </p:cNvSpPr>
          <p:nvPr>
            <p:ph type="title"/>
          </p:nvPr>
        </p:nvSpPr>
        <p:spPr>
          <a:xfrm>
            <a:off x="304800" y="1580158"/>
            <a:ext cx="2944622" cy="3697685"/>
          </a:xfrm>
        </p:spPr>
        <p:txBody>
          <a:bodyPr>
            <a:normAutofit/>
          </a:bodyPr>
          <a:lstStyle/>
          <a:p>
            <a:pPr algn="r"/>
            <a:r>
              <a:rPr lang="en-US" dirty="0"/>
              <a:t>F726 – Competent Nursing Staff</a:t>
            </a:r>
          </a:p>
        </p:txBody>
      </p:sp>
      <p:sp>
        <p:nvSpPr>
          <p:cNvPr id="3" name="Content Placeholder 2">
            <a:extLst>
              <a:ext uri="{FF2B5EF4-FFF2-40B4-BE49-F238E27FC236}">
                <a16:creationId xmlns:a16="http://schemas.microsoft.com/office/drawing/2014/main" id="{B6FFE0A6-F6B5-4E7C-9A09-62024562F570}"/>
              </a:ext>
            </a:extLst>
          </p:cNvPr>
          <p:cNvSpPr>
            <a:spLocks noGrp="1"/>
          </p:cNvSpPr>
          <p:nvPr>
            <p:ph idx="1"/>
          </p:nvPr>
        </p:nvSpPr>
        <p:spPr>
          <a:xfrm>
            <a:off x="3740988" y="814020"/>
            <a:ext cx="5335777" cy="5229960"/>
          </a:xfrm>
        </p:spPr>
        <p:txBody>
          <a:bodyPr anchor="ctr">
            <a:normAutofit fontScale="92500" lnSpcReduction="10000"/>
          </a:bodyPr>
          <a:lstStyle/>
          <a:p>
            <a:pPr>
              <a:spcBef>
                <a:spcPts val="450"/>
              </a:spcBef>
              <a:spcAft>
                <a:spcPts val="450"/>
              </a:spcAft>
            </a:pPr>
            <a:r>
              <a:rPr lang="en-US" sz="2400" dirty="0"/>
              <a:t>“Facility must have sufficient nursing staff with the appropriate competencies and skill sets to provide nursing and related services to assure resident safety</a:t>
            </a:r>
          </a:p>
          <a:p>
            <a:pPr marL="0" indent="0">
              <a:spcBef>
                <a:spcPts val="450"/>
              </a:spcBef>
              <a:spcAft>
                <a:spcPts val="450"/>
              </a:spcAft>
              <a:buNone/>
            </a:pPr>
            <a:r>
              <a:rPr lang="en-US" sz="2400" dirty="0"/>
              <a:t>And</a:t>
            </a:r>
          </a:p>
          <a:p>
            <a:pPr>
              <a:spcBef>
                <a:spcPts val="450"/>
              </a:spcBef>
              <a:spcAft>
                <a:spcPts val="450"/>
              </a:spcAft>
            </a:pPr>
            <a:r>
              <a:rPr lang="en-US" sz="2400" dirty="0"/>
              <a:t>Attain or maintain the highest practicable physical, mental, and psychosocial well-being for each resident as determined by:</a:t>
            </a:r>
          </a:p>
          <a:p>
            <a:pPr marL="257175" indent="-257175">
              <a:spcBef>
                <a:spcPts val="450"/>
              </a:spcBef>
              <a:spcAft>
                <a:spcPts val="450"/>
              </a:spcAft>
              <a:buFont typeface="+mj-lt"/>
              <a:buAutoNum type="arabicPeriod"/>
            </a:pPr>
            <a:r>
              <a:rPr lang="en-US" sz="2400" dirty="0"/>
              <a:t>Resident Assessments</a:t>
            </a:r>
          </a:p>
          <a:p>
            <a:pPr marL="257175" indent="-257175">
              <a:spcBef>
                <a:spcPts val="450"/>
              </a:spcBef>
              <a:spcAft>
                <a:spcPts val="450"/>
              </a:spcAft>
              <a:buFont typeface="+mj-lt"/>
              <a:buAutoNum type="arabicPeriod"/>
            </a:pPr>
            <a:r>
              <a:rPr lang="en-US" sz="2400" dirty="0"/>
              <a:t>Individual Plans of Care</a:t>
            </a:r>
          </a:p>
          <a:p>
            <a:pPr marL="257175" indent="-257175">
              <a:spcBef>
                <a:spcPts val="450"/>
              </a:spcBef>
              <a:spcAft>
                <a:spcPts val="450"/>
              </a:spcAft>
              <a:buFont typeface="+mj-lt"/>
              <a:buAutoNum type="arabicPeriod"/>
            </a:pPr>
            <a:r>
              <a:rPr lang="en-US" sz="2400" dirty="0"/>
              <a:t>Considering number, acuity, and diagnoses of population in accordance with the facility assessment”</a:t>
            </a:r>
          </a:p>
          <a:p>
            <a:pPr marL="0" indent="0" algn="r">
              <a:spcBef>
                <a:spcPts val="450"/>
              </a:spcBef>
              <a:spcAft>
                <a:spcPts val="450"/>
              </a:spcAft>
              <a:buNone/>
            </a:pPr>
            <a:r>
              <a:rPr lang="en-US" sz="1200" dirty="0">
                <a:hlinkClick r:id="rId3"/>
              </a:rPr>
              <a:t>https://www.cms.gov/Regulations-and-Guidance/Guidance/Manuals/downloads/som107ap_pp_guidelines_ltcf.pdf</a:t>
            </a:r>
            <a:r>
              <a:rPr lang="en-US" sz="1200" dirty="0"/>
              <a:t> </a:t>
            </a:r>
          </a:p>
        </p:txBody>
      </p:sp>
    </p:spTree>
    <p:extLst>
      <p:ext uri="{BB962C8B-B14F-4D97-AF65-F5344CB8AC3E}">
        <p14:creationId xmlns:p14="http://schemas.microsoft.com/office/powerpoint/2010/main" val="2684004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81B29-41ED-41B6-9E3F-69BD80F2DFFC}"/>
              </a:ext>
            </a:extLst>
          </p:cNvPr>
          <p:cNvSpPr>
            <a:spLocks noGrp="1"/>
          </p:cNvSpPr>
          <p:nvPr>
            <p:ph type="title"/>
          </p:nvPr>
        </p:nvSpPr>
        <p:spPr/>
        <p:txBody>
          <a:bodyPr/>
          <a:lstStyle/>
          <a:p>
            <a:r>
              <a:rPr lang="en-US" dirty="0"/>
              <a:t>F726 Nursing Services</a:t>
            </a:r>
          </a:p>
        </p:txBody>
      </p:sp>
      <p:sp>
        <p:nvSpPr>
          <p:cNvPr id="3" name="Content Placeholder 2">
            <a:extLst>
              <a:ext uri="{FF2B5EF4-FFF2-40B4-BE49-F238E27FC236}">
                <a16:creationId xmlns:a16="http://schemas.microsoft.com/office/drawing/2014/main" id="{24421888-3B6A-45B0-86BF-CA8CC67AD11E}"/>
              </a:ext>
            </a:extLst>
          </p:cNvPr>
          <p:cNvSpPr>
            <a:spLocks noGrp="1"/>
          </p:cNvSpPr>
          <p:nvPr>
            <p:ph idx="1"/>
          </p:nvPr>
        </p:nvSpPr>
        <p:spPr>
          <a:xfrm>
            <a:off x="457200" y="1974288"/>
            <a:ext cx="5257800" cy="4525963"/>
          </a:xfrm>
        </p:spPr>
        <p:txBody>
          <a:bodyPr>
            <a:normAutofit/>
          </a:bodyPr>
          <a:lstStyle/>
          <a:p>
            <a:pPr marL="0" indent="0">
              <a:buNone/>
            </a:pPr>
            <a:r>
              <a:rPr lang="en-US" sz="2800" dirty="0"/>
              <a:t>This regulation also indicates:</a:t>
            </a:r>
          </a:p>
          <a:p>
            <a:pPr marL="0" indent="0">
              <a:buNone/>
            </a:pPr>
            <a:r>
              <a:rPr lang="en-US" sz="2800" dirty="0"/>
              <a:t>“The facility must ensure that licensed nurses have the specific competencies and skill sets necessary to care for residents’ needs, as identified through resident assessments, and described in the plan of care.”</a:t>
            </a:r>
          </a:p>
        </p:txBody>
      </p:sp>
      <p:sp>
        <p:nvSpPr>
          <p:cNvPr id="4" name="Rectangle 3">
            <a:extLst>
              <a:ext uri="{FF2B5EF4-FFF2-40B4-BE49-F238E27FC236}">
                <a16:creationId xmlns:a16="http://schemas.microsoft.com/office/drawing/2014/main" id="{3DF2EB2B-0434-471A-AED9-0E93836BC248}"/>
              </a:ext>
            </a:extLst>
          </p:cNvPr>
          <p:cNvSpPr/>
          <p:nvPr/>
        </p:nvSpPr>
        <p:spPr>
          <a:xfrm>
            <a:off x="4114800" y="5486400"/>
            <a:ext cx="4572000" cy="600164"/>
          </a:xfrm>
          <a:prstGeom prst="rect">
            <a:avLst/>
          </a:prstGeom>
        </p:spPr>
        <p:txBody>
          <a:bodyPr>
            <a:spAutoFit/>
          </a:bodyPr>
          <a:lstStyle/>
          <a:p>
            <a:pPr algn="r"/>
            <a:r>
              <a:rPr lang="en-US" sz="1100" dirty="0">
                <a:hlinkClick r:id="rId3"/>
              </a:rPr>
              <a:t>https://www.cms.gov/Regulations-and-Guidance/Guidance/Manuals/downloads/som107ap_pp_guidelines_ltcf.pdf</a:t>
            </a:r>
            <a:r>
              <a:rPr lang="en-US" sz="1100" dirty="0"/>
              <a:t> </a:t>
            </a:r>
          </a:p>
        </p:txBody>
      </p:sp>
      <p:pic>
        <p:nvPicPr>
          <p:cNvPr id="6" name="Picture 5" descr="A person sitting in a room&#10;&#10;Description automatically generated">
            <a:extLst>
              <a:ext uri="{FF2B5EF4-FFF2-40B4-BE49-F238E27FC236}">
                <a16:creationId xmlns:a16="http://schemas.microsoft.com/office/drawing/2014/main" id="{636AEF1D-86E1-4B7C-8962-28A390C77BA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04487" y="2372378"/>
            <a:ext cx="3437650" cy="2292912"/>
          </a:xfrm>
          <a:prstGeom prst="rect">
            <a:avLst/>
          </a:prstGeom>
          <a:ln>
            <a:noFill/>
          </a:ln>
          <a:effectLst>
            <a:softEdge rad="112500"/>
          </a:effectLst>
        </p:spPr>
      </p:pic>
    </p:spTree>
    <p:extLst>
      <p:ext uri="{BB962C8B-B14F-4D97-AF65-F5344CB8AC3E}">
        <p14:creationId xmlns:p14="http://schemas.microsoft.com/office/powerpoint/2010/main" val="1754427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7AA72-4CC0-453C-B99A-86B6849F34B1}"/>
              </a:ext>
            </a:extLst>
          </p:cNvPr>
          <p:cNvSpPr>
            <a:spLocks noGrp="1"/>
          </p:cNvSpPr>
          <p:nvPr>
            <p:ph type="title"/>
          </p:nvPr>
        </p:nvSpPr>
        <p:spPr/>
        <p:txBody>
          <a:bodyPr/>
          <a:lstStyle/>
          <a:p>
            <a:r>
              <a:rPr lang="en-US" dirty="0"/>
              <a:t>F726 Nursing Services</a:t>
            </a:r>
          </a:p>
        </p:txBody>
      </p:sp>
      <p:sp>
        <p:nvSpPr>
          <p:cNvPr id="3" name="Content Placeholder 2">
            <a:extLst>
              <a:ext uri="{FF2B5EF4-FFF2-40B4-BE49-F238E27FC236}">
                <a16:creationId xmlns:a16="http://schemas.microsoft.com/office/drawing/2014/main" id="{B1E565CB-F826-4A60-8296-33CAC245D67D}"/>
              </a:ext>
            </a:extLst>
          </p:cNvPr>
          <p:cNvSpPr>
            <a:spLocks noGrp="1"/>
          </p:cNvSpPr>
          <p:nvPr>
            <p:ph idx="1"/>
          </p:nvPr>
        </p:nvSpPr>
        <p:spPr>
          <a:xfrm>
            <a:off x="457200" y="1600200"/>
            <a:ext cx="5410200" cy="4525963"/>
          </a:xfrm>
        </p:spPr>
        <p:txBody>
          <a:bodyPr>
            <a:normAutofit lnSpcReduction="10000"/>
          </a:bodyPr>
          <a:lstStyle/>
          <a:p>
            <a:pPr marL="0" indent="0">
              <a:buNone/>
            </a:pPr>
            <a:r>
              <a:rPr lang="en-US" dirty="0"/>
              <a:t>Proficiency of Nurse Aides:</a:t>
            </a:r>
          </a:p>
          <a:p>
            <a:pPr marL="0" indent="0">
              <a:buNone/>
            </a:pPr>
            <a:r>
              <a:rPr lang="en-US" dirty="0"/>
              <a:t>“The facility must ensure that nurse aides are able to demonstrate competency in skills and techniques necessary to care for residents’ needs, as identified </a:t>
            </a:r>
            <a:r>
              <a:rPr lang="en-US" sz="2800" dirty="0"/>
              <a:t>through</a:t>
            </a:r>
            <a:r>
              <a:rPr lang="en-US" dirty="0"/>
              <a:t> resident assessments, and described in the plan of care.”</a:t>
            </a:r>
          </a:p>
        </p:txBody>
      </p:sp>
      <p:sp>
        <p:nvSpPr>
          <p:cNvPr id="4" name="Rectangle 3">
            <a:extLst>
              <a:ext uri="{FF2B5EF4-FFF2-40B4-BE49-F238E27FC236}">
                <a16:creationId xmlns:a16="http://schemas.microsoft.com/office/drawing/2014/main" id="{DC290336-7B47-486B-8C26-3A65E660B049}"/>
              </a:ext>
            </a:extLst>
          </p:cNvPr>
          <p:cNvSpPr/>
          <p:nvPr/>
        </p:nvSpPr>
        <p:spPr>
          <a:xfrm>
            <a:off x="4267200" y="5120901"/>
            <a:ext cx="4572000" cy="600164"/>
          </a:xfrm>
          <a:prstGeom prst="rect">
            <a:avLst/>
          </a:prstGeom>
        </p:spPr>
        <p:txBody>
          <a:bodyPr>
            <a:spAutoFit/>
          </a:bodyPr>
          <a:lstStyle/>
          <a:p>
            <a:pPr algn="r"/>
            <a:r>
              <a:rPr lang="en-US" sz="1100" dirty="0">
                <a:hlinkClick r:id="rId3"/>
              </a:rPr>
              <a:t>https://www.cms.gov/Regulations-and-Guidance/Guidance/Manuals/downloads/som107ap_pp_guidelines_ltcf.pdf</a:t>
            </a:r>
            <a:r>
              <a:rPr lang="en-US" sz="1100" dirty="0"/>
              <a:t> </a:t>
            </a:r>
          </a:p>
        </p:txBody>
      </p:sp>
      <p:pic>
        <p:nvPicPr>
          <p:cNvPr id="6" name="Picture 5" descr="A person wearing a blue shirt&#10;&#10;Description automatically generated">
            <a:extLst>
              <a:ext uri="{FF2B5EF4-FFF2-40B4-BE49-F238E27FC236}">
                <a16:creationId xmlns:a16="http://schemas.microsoft.com/office/drawing/2014/main" id="{BC6932F0-B19E-432A-8DA3-D2D9AC2120E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29934" y="1786558"/>
            <a:ext cx="1983867" cy="29654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61792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FBA7C27-824D-44F1-8D55-C9DCC967083E}"/>
              </a:ext>
            </a:extLst>
          </p:cNvPr>
          <p:cNvSpPr>
            <a:spLocks noGrp="1"/>
          </p:cNvSpPr>
          <p:nvPr>
            <p:ph idx="1"/>
          </p:nvPr>
        </p:nvSpPr>
        <p:spPr>
          <a:xfrm>
            <a:off x="3962400" y="762000"/>
            <a:ext cx="4711446" cy="4863846"/>
          </a:xfrm>
        </p:spPr>
        <p:txBody>
          <a:bodyPr anchor="ctr">
            <a:normAutofit lnSpcReduction="10000"/>
          </a:bodyPr>
          <a:lstStyle/>
          <a:p>
            <a:pPr marL="0" indent="0">
              <a:buNone/>
            </a:pPr>
            <a:r>
              <a:rPr lang="en-US" dirty="0"/>
              <a:t>“Competency” is a measurable pattern of </a:t>
            </a:r>
            <a:r>
              <a:rPr lang="en-US" b="1" u="sng" dirty="0"/>
              <a:t>knowledge, skills, abilities, behaviors</a:t>
            </a:r>
            <a:r>
              <a:rPr lang="en-US" b="1" dirty="0"/>
              <a:t>, </a:t>
            </a:r>
            <a:r>
              <a:rPr lang="en-US" dirty="0"/>
              <a:t>and other characteristics in performing that an individual needs to perform work roles or occupational functions successfully.</a:t>
            </a:r>
          </a:p>
        </p:txBody>
      </p:sp>
      <p:pic>
        <p:nvPicPr>
          <p:cNvPr id="3" name="Picture 2" descr="A close up of a sign&#10;&#10;Description automatically generated">
            <a:extLst>
              <a:ext uri="{FF2B5EF4-FFF2-40B4-BE49-F238E27FC236}">
                <a16:creationId xmlns:a16="http://schemas.microsoft.com/office/drawing/2014/main" id="{FFE72A18-049A-4D42-904D-7E515B14DE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2668881"/>
            <a:ext cx="3657600" cy="1520237"/>
          </a:xfrm>
          <a:prstGeom prst="rect">
            <a:avLst/>
          </a:prstGeom>
        </p:spPr>
      </p:pic>
    </p:spTree>
    <p:extLst>
      <p:ext uri="{BB962C8B-B14F-4D97-AF65-F5344CB8AC3E}">
        <p14:creationId xmlns:p14="http://schemas.microsoft.com/office/powerpoint/2010/main" val="4104285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FE3C5-2C12-4B62-BD26-924EFD4DF016}"/>
              </a:ext>
            </a:extLst>
          </p:cNvPr>
          <p:cNvSpPr>
            <a:spLocks noGrp="1"/>
          </p:cNvSpPr>
          <p:nvPr>
            <p:ph type="title"/>
          </p:nvPr>
        </p:nvSpPr>
        <p:spPr>
          <a:xfrm>
            <a:off x="5867400" y="2038164"/>
            <a:ext cx="3025139" cy="2781671"/>
          </a:xfrm>
          <a:noFill/>
        </p:spPr>
        <p:txBody>
          <a:bodyPr vert="horz" lIns="68580" tIns="34290" rIns="68580" bIns="34290" rtlCol="0" anchor="b">
            <a:normAutofit/>
          </a:bodyPr>
          <a:lstStyle/>
          <a:p>
            <a:r>
              <a:rPr lang="en-US" dirty="0"/>
              <a:t>Change of Condition Competency Is A MUST!</a:t>
            </a:r>
          </a:p>
        </p:txBody>
      </p:sp>
      <p:pic>
        <p:nvPicPr>
          <p:cNvPr id="4" name="Picture Placeholder 8">
            <a:extLst>
              <a:ext uri="{FF2B5EF4-FFF2-40B4-BE49-F238E27FC236}">
                <a16:creationId xmlns:a16="http://schemas.microsoft.com/office/drawing/2014/main" id="{1001F5BD-F7E2-4EB1-9274-161BA652AAD5}"/>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l="14268" r="13770" b="2"/>
          <a:stretch/>
        </p:blipFill>
        <p:spPr>
          <a:xfrm>
            <a:off x="533400" y="1266824"/>
            <a:ext cx="4751013" cy="4324350"/>
          </a:xfrm>
          <a:prstGeom prst="rect">
            <a:avLst/>
          </a:prstGeom>
          <a:ln>
            <a:noFill/>
          </a:ln>
          <a:effectLst>
            <a:softEdge rad="112500"/>
          </a:effectLst>
        </p:spPr>
      </p:pic>
    </p:spTree>
    <p:extLst>
      <p:ext uri="{BB962C8B-B14F-4D97-AF65-F5344CB8AC3E}">
        <p14:creationId xmlns:p14="http://schemas.microsoft.com/office/powerpoint/2010/main" val="1834828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9070C-5E02-4AEE-89BC-535D51BDCD33}"/>
              </a:ext>
            </a:extLst>
          </p:cNvPr>
          <p:cNvSpPr>
            <a:spLocks noGrp="1"/>
          </p:cNvSpPr>
          <p:nvPr>
            <p:ph type="title"/>
          </p:nvPr>
        </p:nvSpPr>
        <p:spPr/>
        <p:txBody>
          <a:bodyPr/>
          <a:lstStyle/>
          <a:p>
            <a:r>
              <a:rPr lang="en-US" dirty="0"/>
              <a:t>Why Reduce Hospitalizations?</a:t>
            </a:r>
          </a:p>
        </p:txBody>
      </p:sp>
      <p:pic>
        <p:nvPicPr>
          <p:cNvPr id="4" name="Content Placeholder 3">
            <a:extLst>
              <a:ext uri="{FF2B5EF4-FFF2-40B4-BE49-F238E27FC236}">
                <a16:creationId xmlns:a16="http://schemas.microsoft.com/office/drawing/2014/main" id="{3E719401-EBC5-4F29-AF56-B24CCEA471FA}"/>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259221" y="2321313"/>
            <a:ext cx="4127517" cy="3263504"/>
          </a:xfrm>
          <a:prstGeom prst="rect">
            <a:avLst/>
          </a:prstGeom>
          <a:ln>
            <a:noFill/>
          </a:ln>
          <a:effectLst>
            <a:softEdge rad="112500"/>
          </a:effectLst>
        </p:spPr>
      </p:pic>
      <p:pic>
        <p:nvPicPr>
          <p:cNvPr id="5" name="Content Placeholder 4">
            <a:extLst>
              <a:ext uri="{FF2B5EF4-FFF2-40B4-BE49-F238E27FC236}">
                <a16:creationId xmlns:a16="http://schemas.microsoft.com/office/drawing/2014/main" id="{A14A717F-57A9-42D7-9BAF-8B29B6C3625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507" y="2055763"/>
            <a:ext cx="4106714" cy="3794603"/>
          </a:xfrm>
          <a:prstGeom prst="rect">
            <a:avLst/>
          </a:prstGeom>
        </p:spPr>
      </p:pic>
    </p:spTree>
    <p:extLst>
      <p:ext uri="{BB962C8B-B14F-4D97-AF65-F5344CB8AC3E}">
        <p14:creationId xmlns:p14="http://schemas.microsoft.com/office/powerpoint/2010/main" val="2180882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FF390-B254-4F8F-9B7E-79BA904B3A07}"/>
              </a:ext>
            </a:extLst>
          </p:cNvPr>
          <p:cNvSpPr>
            <a:spLocks noGrp="1"/>
          </p:cNvSpPr>
          <p:nvPr>
            <p:ph type="title"/>
          </p:nvPr>
        </p:nvSpPr>
        <p:spPr/>
        <p:txBody>
          <a:bodyPr>
            <a:noAutofit/>
          </a:bodyPr>
          <a:lstStyle/>
          <a:p>
            <a:r>
              <a:rPr lang="en-US" dirty="0"/>
              <a:t>Change in Condition</a:t>
            </a:r>
          </a:p>
        </p:txBody>
      </p:sp>
      <p:sp>
        <p:nvSpPr>
          <p:cNvPr id="3" name="Content Placeholder 2">
            <a:extLst>
              <a:ext uri="{FF2B5EF4-FFF2-40B4-BE49-F238E27FC236}">
                <a16:creationId xmlns:a16="http://schemas.microsoft.com/office/drawing/2014/main" id="{3FF81A6A-973D-4378-84EA-62799DDA96F4}"/>
              </a:ext>
            </a:extLst>
          </p:cNvPr>
          <p:cNvSpPr>
            <a:spLocks noGrp="1"/>
          </p:cNvSpPr>
          <p:nvPr>
            <p:ph idx="1"/>
          </p:nvPr>
        </p:nvSpPr>
        <p:spPr>
          <a:xfrm>
            <a:off x="457200" y="1828800"/>
            <a:ext cx="8229600" cy="4297363"/>
          </a:xfrm>
        </p:spPr>
        <p:txBody>
          <a:bodyPr>
            <a:noAutofit/>
          </a:bodyPr>
          <a:lstStyle/>
          <a:p>
            <a:pPr lvl="1" indent="-342900">
              <a:spcBef>
                <a:spcPts val="450"/>
              </a:spcBef>
              <a:spcAft>
                <a:spcPts val="450"/>
              </a:spcAft>
              <a:buFont typeface="Wingdings" panose="05000000000000000000" pitchFamily="2" charset="2"/>
              <a:buChar char="q"/>
            </a:pPr>
            <a:r>
              <a:rPr lang="en-US" sz="2400" dirty="0"/>
              <a:t>Be able to identify and address a change in condition</a:t>
            </a:r>
          </a:p>
          <a:p>
            <a:pPr lvl="1" indent="-342900">
              <a:spcBef>
                <a:spcPts val="450"/>
              </a:spcBef>
              <a:spcAft>
                <a:spcPts val="450"/>
              </a:spcAft>
              <a:buFont typeface="Wingdings" panose="05000000000000000000" pitchFamily="2" charset="2"/>
              <a:buChar char="q"/>
            </a:pPr>
            <a:r>
              <a:rPr lang="en-US" sz="2400" dirty="0"/>
              <a:t>Demonstrate effective actions to address a change in condition</a:t>
            </a:r>
          </a:p>
          <a:p>
            <a:pPr>
              <a:spcBef>
                <a:spcPts val="450"/>
              </a:spcBef>
              <a:spcAft>
                <a:spcPts val="450"/>
              </a:spcAft>
            </a:pPr>
            <a:r>
              <a:rPr lang="en-US" dirty="0"/>
              <a:t>Nurse aide – identify, document, and inform supervisor</a:t>
            </a:r>
          </a:p>
          <a:p>
            <a:pPr>
              <a:spcBef>
                <a:spcPts val="450"/>
              </a:spcBef>
              <a:spcAft>
                <a:spcPts val="450"/>
              </a:spcAft>
            </a:pPr>
            <a:r>
              <a:rPr lang="en-US" dirty="0"/>
              <a:t>Licensed nurse – data collection, assessment/evaluation, inform physician or physician extender, document</a:t>
            </a:r>
          </a:p>
        </p:txBody>
      </p:sp>
    </p:spTree>
    <p:extLst>
      <p:ext uri="{BB962C8B-B14F-4D97-AF65-F5344CB8AC3E}">
        <p14:creationId xmlns:p14="http://schemas.microsoft.com/office/powerpoint/2010/main" val="4018386953"/>
      </p:ext>
    </p:extLst>
  </p:cSld>
  <p:clrMapOvr>
    <a:masterClrMapping/>
  </p:clrMapOvr>
</p:sld>
</file>

<file path=ppt/theme/theme1.xml><?xml version="1.0" encoding="utf-8"?>
<a:theme xmlns:a="http://schemas.openxmlformats.org/drawingml/2006/main" name="1_2012LeadingAge_gray2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2012LeadingAge_gray2PPT</Template>
  <TotalTime>1141</TotalTime>
  <Words>2944</Words>
  <Application>Microsoft Office PowerPoint</Application>
  <PresentationFormat>On-screen Show (4:3)</PresentationFormat>
  <Paragraphs>231</Paragraphs>
  <Slides>29</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Wingdings</vt:lpstr>
      <vt:lpstr>1_2012LeadingAge_gray2PPT</vt:lpstr>
      <vt:lpstr>Change of Condition Competency </vt:lpstr>
      <vt:lpstr>Objectives</vt:lpstr>
      <vt:lpstr>F726 – Competent Nursing Staff</vt:lpstr>
      <vt:lpstr>F726 Nursing Services</vt:lpstr>
      <vt:lpstr>F726 Nursing Services</vt:lpstr>
      <vt:lpstr>PowerPoint Presentation</vt:lpstr>
      <vt:lpstr>Change of Condition Competency Is A MUST!</vt:lpstr>
      <vt:lpstr>Why Reduce Hospitalizations?</vt:lpstr>
      <vt:lpstr>Change in Condition</vt:lpstr>
      <vt:lpstr>Facility Training Program</vt:lpstr>
      <vt:lpstr>Facility Training Program</vt:lpstr>
      <vt:lpstr>F838 Facility Assessment</vt:lpstr>
      <vt:lpstr>Definition</vt:lpstr>
      <vt:lpstr>F726 Nursing Services</vt:lpstr>
      <vt:lpstr>Competency Checklists  (Please insert education and competencies per facility policy and procedures and resident population needs-Appendix A includes examples)</vt:lpstr>
      <vt:lpstr>Identify and Report Resident Changes</vt:lpstr>
      <vt:lpstr>All Staff</vt:lpstr>
      <vt:lpstr>Change of Condition Recognition</vt:lpstr>
      <vt:lpstr>PowerPoint Presentation</vt:lpstr>
      <vt:lpstr>Change in Condition</vt:lpstr>
      <vt:lpstr>Other Symptoms that may mean a chronic condition</vt:lpstr>
      <vt:lpstr>Identify Other Changes You Would Report to the Nurse </vt:lpstr>
      <vt:lpstr>Report Changes to the Nurse!</vt:lpstr>
      <vt:lpstr>PowerPoint Presentation</vt:lpstr>
      <vt:lpstr>PowerPoint Presentation</vt:lpstr>
      <vt:lpstr>References and Resources </vt:lpstr>
      <vt:lpstr>References and Resources</vt:lpstr>
      <vt:lpstr>References and Resources</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aparkhill</dc:creator>
  <cp:lastModifiedBy>Charlie Visconage</cp:lastModifiedBy>
  <cp:revision>139</cp:revision>
  <dcterms:created xsi:type="dcterms:W3CDTF">2012-09-27T17:39:50Z</dcterms:created>
  <dcterms:modified xsi:type="dcterms:W3CDTF">2019-05-13T17:17:31Z</dcterms:modified>
  <cp:contentStatus/>
</cp:coreProperties>
</file>