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35"/>
  </p:notesMasterIdLst>
  <p:handoutMasterIdLst>
    <p:handoutMasterId r:id="rId36"/>
  </p:handoutMasterIdLst>
  <p:sldIdLst>
    <p:sldId id="276" r:id="rId2"/>
    <p:sldId id="300" r:id="rId3"/>
    <p:sldId id="610" r:id="rId4"/>
    <p:sldId id="654" r:id="rId5"/>
    <p:sldId id="655" r:id="rId6"/>
    <p:sldId id="614" r:id="rId7"/>
    <p:sldId id="663" r:id="rId8"/>
    <p:sldId id="665" r:id="rId9"/>
    <p:sldId id="668" r:id="rId10"/>
    <p:sldId id="670" r:id="rId11"/>
    <p:sldId id="669" r:id="rId12"/>
    <p:sldId id="672" r:id="rId13"/>
    <p:sldId id="619" r:id="rId14"/>
    <p:sldId id="611" r:id="rId15"/>
    <p:sldId id="650" r:id="rId16"/>
    <p:sldId id="679" r:id="rId17"/>
    <p:sldId id="680" r:id="rId18"/>
    <p:sldId id="618" r:id="rId19"/>
    <p:sldId id="652" r:id="rId20"/>
    <p:sldId id="676" r:id="rId21"/>
    <p:sldId id="678" r:id="rId22"/>
    <p:sldId id="653" r:id="rId23"/>
    <p:sldId id="674" r:id="rId24"/>
    <p:sldId id="673" r:id="rId25"/>
    <p:sldId id="675" r:id="rId26"/>
    <p:sldId id="514" r:id="rId27"/>
    <p:sldId id="635" r:id="rId28"/>
    <p:sldId id="659" r:id="rId29"/>
    <p:sldId id="380" r:id="rId30"/>
    <p:sldId id="341" r:id="rId31"/>
    <p:sldId id="342" r:id="rId32"/>
    <p:sldId id="372" r:id="rId33"/>
    <p:sldId id="343"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48" autoAdjust="0"/>
    <p:restoredTop sz="65399" autoAdjust="0"/>
  </p:normalViewPr>
  <p:slideViewPr>
    <p:cSldViewPr>
      <p:cViewPr varScale="1">
        <p:scale>
          <a:sx n="72" d="100"/>
          <a:sy n="72" d="100"/>
        </p:scale>
        <p:origin x="181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115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BFF665-A431-423A-8E99-46A6AC10A599}" type="datetimeFigureOut">
              <a:rPr lang="en-US" smtClean="0"/>
              <a:pPr/>
              <a:t>5/13/2019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B63D2D-29C9-4FD8-AA42-E975D4858AF2}" type="slidenum">
              <a:rPr lang="en-US" smtClean="0"/>
              <a:pPr/>
              <a:t>‹#›</a:t>
            </a:fld>
            <a:endParaRPr lang="en-US" dirty="0"/>
          </a:p>
        </p:txBody>
      </p:sp>
    </p:spTree>
    <p:extLst>
      <p:ext uri="{BB962C8B-B14F-4D97-AF65-F5344CB8AC3E}">
        <p14:creationId xmlns:p14="http://schemas.microsoft.com/office/powerpoint/2010/main" val="3814268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CC13FF-8D04-4BEC-B8D1-66B1A302CC68}" type="datetimeFigureOut">
              <a:rPr lang="en-US" smtClean="0"/>
              <a:pPr/>
              <a:t>5/13/2019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583AE9-5228-4641-AE46-DAC04049BDD6}" type="slidenum">
              <a:rPr lang="en-US" smtClean="0"/>
              <a:pPr/>
              <a:t>‹#›</a:t>
            </a:fld>
            <a:endParaRPr lang="en-US" dirty="0"/>
          </a:p>
        </p:txBody>
      </p:sp>
    </p:spTree>
    <p:extLst>
      <p:ext uri="{BB962C8B-B14F-4D97-AF65-F5344CB8AC3E}">
        <p14:creationId xmlns:p14="http://schemas.microsoft.com/office/powerpoint/2010/main" val="4009568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and Welcome to the program on  -Dialysis Competency training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 698 Dialysis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indent="-171450">
              <a:buFont typeface="Wingdings" panose="05000000000000000000" pitchFamily="2" charset="2"/>
              <a:buChar char="v"/>
            </a:pPr>
            <a:r>
              <a:rPr lang="en-US" i="1" dirty="0"/>
              <a:t>NOTE TO SPEAKER:  </a:t>
            </a:r>
            <a:r>
              <a:rPr lang="en-US" dirty="0"/>
              <a:t>As attendees enter the room, this slide should be on the screen.  Be certain each person signs the attendance sheet or uses whatever facility method tracks their attendance at in-services.  Introduce yourself and the topic of competency as it relates to the provision of care and services for Dialysis .</a:t>
            </a:r>
          </a:p>
          <a:p>
            <a:pPr marL="171450" indent="-171450">
              <a:buFont typeface="Wingdings" panose="05000000000000000000" pitchFamily="2" charset="2"/>
              <a:buChar char="v"/>
            </a:pPr>
            <a:endParaRPr lang="en-US" i="1" dirty="0"/>
          </a:p>
          <a:p>
            <a:pPr marL="171450" indent="-171450">
              <a:buFont typeface="Wingdings" panose="05000000000000000000" pitchFamily="2" charset="2"/>
              <a:buChar char="v"/>
            </a:pPr>
            <a:r>
              <a:rPr lang="en-US" i="1" dirty="0"/>
              <a:t>NOTE TO SPEAKER:  </a:t>
            </a:r>
            <a:r>
              <a:rPr lang="en-US" dirty="0"/>
              <a:t>Whenever you see the symbol to the left in the speaker’s notes, please read the associated instructions.  </a:t>
            </a:r>
            <a:r>
              <a:rPr lang="en-US" b="1" u="sng" dirty="0"/>
              <a:t>Whenever you see bold and underlined content in the speaker’s notes, please emphasize this information to the attendees.  You could subtly hint that it may be on the test.</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2583AE9-5228-4641-AE46-DAC04049BDD6}" type="slidenum">
              <a:rPr lang="en-US" smtClean="0"/>
              <a:pPr/>
              <a:t>1</a:t>
            </a:fld>
            <a:endParaRPr lang="en-US" dirty="0"/>
          </a:p>
        </p:txBody>
      </p:sp>
    </p:spTree>
    <p:extLst>
      <p:ext uri="{BB962C8B-B14F-4D97-AF65-F5344CB8AC3E}">
        <p14:creationId xmlns:p14="http://schemas.microsoft.com/office/powerpoint/2010/main" val="1106785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eaLnBrk="1" hangingPunct="1"/>
            <a:r>
              <a:rPr lang="en-US" dirty="0"/>
              <a:t>Speaker Notes:</a:t>
            </a:r>
          </a:p>
          <a:p>
            <a:pPr eaLnBrk="1" hangingPunct="1"/>
            <a:r>
              <a:rPr lang="en-US" dirty="0"/>
              <a:t>Read the slide.</a:t>
            </a:r>
          </a:p>
          <a:p>
            <a:r>
              <a:rPr lang="en-US" sz="1200" i="1" dirty="0"/>
              <a:t>NOTE:  According to the ESRD regulations at V770 - §494.180 -  The dialysis facility must have an agreement with a hospital that can provide inpatient care, routine and emergency dialysis and other hospital services, and emergency medical care which is available 24 hours a day, 7 days a week. </a:t>
            </a:r>
          </a:p>
          <a:p>
            <a:r>
              <a:rPr lang="en-US" sz="1200" i="1" dirty="0"/>
              <a:t>The agreement must: </a:t>
            </a:r>
          </a:p>
          <a:p>
            <a:pPr marL="514350" indent="-514350">
              <a:buAutoNum type="romanLcParenBoth"/>
            </a:pPr>
            <a:r>
              <a:rPr lang="en-US" sz="1200" i="1" dirty="0"/>
              <a:t>Ensure that hospital services are available promptly to the dialysis facility’s patients when needed. </a:t>
            </a:r>
          </a:p>
          <a:p>
            <a:pPr marL="514350" indent="-514350">
              <a:buAutoNum type="romanLcParenBoth"/>
            </a:pPr>
            <a:r>
              <a:rPr lang="en-US" sz="1200" i="1" dirty="0"/>
              <a:t>(ii) Include reasonable assurances that patients from the dialysis facility are accepted and treated in emergencies</a:t>
            </a:r>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10</a:t>
            </a:fld>
            <a:endParaRPr lang="en-US" dirty="0"/>
          </a:p>
        </p:txBody>
      </p:sp>
    </p:spTree>
    <p:extLst>
      <p:ext uri="{BB962C8B-B14F-4D97-AF65-F5344CB8AC3E}">
        <p14:creationId xmlns:p14="http://schemas.microsoft.com/office/powerpoint/2010/main" val="2664160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eaLnBrk="1" hangingPunct="1"/>
            <a:r>
              <a:rPr lang="en-US" dirty="0"/>
              <a:t>Speaker Notes:</a:t>
            </a:r>
          </a:p>
          <a:p>
            <a:pPr eaLnBrk="1" hangingPunct="1"/>
            <a:r>
              <a:rPr lang="en-US" dirty="0"/>
              <a:t>Read the slide.</a:t>
            </a:r>
          </a:p>
          <a:p>
            <a:pPr eaLnBrk="1" hangingPunct="1"/>
            <a:r>
              <a:rPr lang="en-US" dirty="0"/>
              <a:t>Anecdotally, it has been reported that some nursing homes provide dialysis for multiple residents at a time in a single area/den setting.  The facility must assure that compliance is maintained for providing dialysis in a location that promotes dignity, individual privacy during treatments, sufficient staff, access to a call system and hand washing facilities, availability of emergency equipment and supplies, secured medication storage and preparation area, including a refrigerator as necessary, soiled utility area, disposal of equipment and supplies, and based upon professional standards of practice, the maintenance of effective infection control practices and measures.  This includes ensuring that a resident who is hepatitis B+ is not dialyzed in the same location as resident who is not hepatitis B+.  Consideration should be given to implementing appropriate infection control practices related to care of a resident who is hepatitis B+, such as using dedicated staff, a dedicated machine, equipment, instruments, and supplies that will not be used by other resident’s including a resident who is not hepatitis B+. </a:t>
            </a:r>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11</a:t>
            </a:fld>
            <a:endParaRPr lang="en-US" dirty="0"/>
          </a:p>
        </p:txBody>
      </p:sp>
    </p:spTree>
    <p:extLst>
      <p:ext uri="{BB962C8B-B14F-4D97-AF65-F5344CB8AC3E}">
        <p14:creationId xmlns:p14="http://schemas.microsoft.com/office/powerpoint/2010/main" val="4074191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55000" lnSpcReduction="20000"/>
          </a:bodyPr>
          <a:lstStyle/>
          <a:p>
            <a:pPr eaLnBrk="1" hangingPunct="1"/>
            <a:r>
              <a:rPr lang="en-US" dirty="0"/>
              <a:t>Speaker Notes:</a:t>
            </a:r>
          </a:p>
          <a:p>
            <a:pPr eaLnBrk="1" hangingPunct="1"/>
            <a:r>
              <a:rPr lang="en-US" dirty="0"/>
              <a:t>Read the slide.</a:t>
            </a:r>
          </a:p>
          <a:p>
            <a:pPr eaLnBrk="1" hangingPunct="1"/>
            <a:r>
              <a:rPr lang="en-US" dirty="0"/>
              <a:t>So know your states Nurse Practice Act/Scope of practice.</a:t>
            </a:r>
          </a:p>
          <a:p>
            <a:pPr eaLnBrk="1" hangingPunct="1"/>
            <a:endParaRPr lang="en-US" dirty="0"/>
          </a:p>
          <a:p>
            <a:r>
              <a:rPr lang="en-US" sz="1200" dirty="0"/>
              <a:t>At a minimum, these policies must include, but are not limited to the following:</a:t>
            </a:r>
          </a:p>
          <a:p>
            <a:pPr marL="342900" indent="-342900">
              <a:buFont typeface="Arial" panose="020B0604020202020204" pitchFamily="34" charset="0"/>
              <a:buChar char="•"/>
            </a:pPr>
            <a:r>
              <a:rPr lang="en-US" sz="1200" b="1" dirty="0"/>
              <a:t> </a:t>
            </a:r>
            <a:r>
              <a:rPr lang="en-US" sz="1200" dirty="0"/>
              <a:t>The identification of all staff or contracted individuals who are allowed to provide HHD/PD and the training required.  An RN, LPN/LVN, a nurse aide or a trained technician can provide dialysis treatments if not in conflict with the States Nurse Practice Act/Scope of practice and only if the individual has received training from a qualified dialysis trainer from a certified dialysis facility for the individual resident receiving HHD/PD;  </a:t>
            </a:r>
          </a:p>
          <a:p>
            <a:pPr marL="342900" indent="-342900">
              <a:buFont typeface="Arial" panose="020B0604020202020204" pitchFamily="34" charset="0"/>
              <a:buChar char="•"/>
            </a:pPr>
            <a:r>
              <a:rPr lang="en-US" sz="1200" dirty="0"/>
              <a:t> The documentation of training and competency requirements for individuals providing dialysis treatments;   </a:t>
            </a:r>
          </a:p>
          <a:p>
            <a:pPr marL="342900" indent="-342900">
              <a:buFont typeface="Arial" panose="020B0604020202020204" pitchFamily="34" charset="0"/>
              <a:buChar char="•"/>
            </a:pPr>
            <a:r>
              <a:rPr lang="en-US" sz="1200" dirty="0"/>
              <a:t>If the facility allows a resident/family member or other individual to provide HHD or PD treatments, documentation that training and competency was provided by the certified dialysis facility;    </a:t>
            </a:r>
          </a:p>
          <a:p>
            <a:pPr marL="342900" indent="-342900">
              <a:buFont typeface="Arial" panose="020B0604020202020204" pitchFamily="34" charset="0"/>
              <a:buChar char="•"/>
            </a:pPr>
            <a:r>
              <a:rPr lang="en-US" sz="1200" dirty="0"/>
              <a:t> Procedures for the initiation, administration and discontinuation of HHD/PD treatments, type of monitoring required before, during and after the treatments, including documentation requirements;   </a:t>
            </a:r>
          </a:p>
          <a:p>
            <a:pPr marL="342900" indent="-342900">
              <a:buFont typeface="Arial" panose="020B0604020202020204" pitchFamily="34" charset="0"/>
              <a:buChar char="•"/>
            </a:pPr>
            <a:r>
              <a:rPr lang="en-US" sz="1200" dirty="0"/>
              <a:t> Procedures for methods of communication between the nursing home and the dialysis facility including how it will occur, with whom, and where the communication and responses will be documented;  </a:t>
            </a:r>
          </a:p>
          <a:p>
            <a:pPr marL="342900" indent="-342900">
              <a:buFont typeface="Arial" panose="020B0604020202020204" pitchFamily="34" charset="0"/>
              <a:buChar char="•"/>
            </a:pPr>
            <a:r>
              <a:rPr lang="en-US" sz="1200" dirty="0"/>
              <a:t>The development and implementation of a coordinated comprehensive care plan(s) that identifies nursing home and dialysis responsibilities and provides direction for nursing home staff; and </a:t>
            </a:r>
          </a:p>
          <a:p>
            <a:pPr marL="342900" indent="-342900">
              <a:buFont typeface="Arial" panose="020B0604020202020204" pitchFamily="34" charset="0"/>
              <a:buChar char="•"/>
            </a:pPr>
            <a:r>
              <a:rPr lang="en-US" sz="1200" dirty="0"/>
              <a:t> The development and implementation of interventions, based upon current standards of practice including, but not limited to documentation and monitoring of complications, pre-and post-dialysis weights, access sites, nutrition and hydration, lab tests, vital signs including blood pressure and medications;  </a:t>
            </a:r>
          </a:p>
          <a:p>
            <a:pPr marL="342900" indent="-342900">
              <a:buFont typeface="Arial" panose="020B0604020202020204" pitchFamily="34" charset="0"/>
              <a:buChar char="•"/>
            </a:pPr>
            <a:r>
              <a:rPr lang="en-US" sz="1200" b="1" dirty="0"/>
              <a:t>Management of dialysis emergencies including procedures for medical complications, and for equipment and supplies necessary</a:t>
            </a:r>
            <a:r>
              <a:rPr lang="en-US" sz="1200" dirty="0"/>
              <a:t>;  </a:t>
            </a:r>
          </a:p>
          <a:p>
            <a:pPr marL="342900" indent="-342900">
              <a:buFont typeface="Arial" panose="020B0604020202020204" pitchFamily="34" charset="0"/>
              <a:buChar char="•"/>
            </a:pPr>
            <a:r>
              <a:rPr lang="en-US" sz="1200" dirty="0"/>
              <a:t> Procedures for methods of communication between the nursing home and the dialysis facility including how it will occur, with whom, and where the communication and responses will be documented;  </a:t>
            </a:r>
          </a:p>
          <a:p>
            <a:pPr marL="342900" indent="-342900">
              <a:buFont typeface="Arial" panose="020B0604020202020204" pitchFamily="34" charset="0"/>
              <a:buChar char="•"/>
            </a:pPr>
            <a:r>
              <a:rPr lang="en-US" sz="1200" dirty="0"/>
              <a:t>The development and implementation of a coordinated comprehensive care plan(s) that identifies nursing home and dialysis responsibilities and provides direction for nursing home staff; and </a:t>
            </a:r>
          </a:p>
          <a:p>
            <a:pPr marL="342900" indent="-342900">
              <a:buFont typeface="Arial" panose="020B0604020202020204" pitchFamily="34" charset="0"/>
              <a:buChar char="•"/>
            </a:pPr>
            <a:r>
              <a:rPr lang="en-US" sz="1200" dirty="0"/>
              <a:t> The development and implementation of interventions, based upon current standards of practice including, but not limited to documentation and monitoring of complications, pre-and post-dialysis weights, access sites, nutrition and hydration, lab tests, vital signs including blood pressure and medications;  </a:t>
            </a:r>
          </a:p>
          <a:p>
            <a:pPr marL="342900" indent="-342900">
              <a:buFont typeface="Arial" panose="020B0604020202020204" pitchFamily="34" charset="0"/>
              <a:buChar char="•"/>
            </a:pPr>
            <a:r>
              <a:rPr lang="en-US" sz="1200" dirty="0"/>
              <a:t>Management of dialysis emergencies including procedures for medical complications, and for equipment and supplies necessary;  </a:t>
            </a:r>
          </a:p>
          <a:p>
            <a:pPr marL="342900" indent="-342900">
              <a:buFont typeface="Arial" panose="020B0604020202020204" pitchFamily="34" charset="0"/>
              <a:buChar char="•"/>
            </a:pPr>
            <a:r>
              <a:rPr lang="en-US" sz="2000" dirty="0"/>
              <a:t>Safe and sanitary care and storage of dialysis equipment and supplies; </a:t>
            </a:r>
          </a:p>
          <a:p>
            <a:pPr marL="342900" indent="-342900">
              <a:buFont typeface="Arial" panose="020B0604020202020204" pitchFamily="34" charset="0"/>
              <a:buChar char="•"/>
            </a:pPr>
            <a:r>
              <a:rPr lang="en-US" sz="2000" dirty="0"/>
              <a:t>Responsibility for reporting adverse events, including who to report to, investigating the event and correcting identified problems; </a:t>
            </a:r>
          </a:p>
          <a:p>
            <a:pPr marL="342900" indent="-342900">
              <a:buFont typeface="Arial" panose="020B0604020202020204" pitchFamily="34" charset="0"/>
              <a:buChar char="•"/>
            </a:pPr>
            <a:r>
              <a:rPr lang="en-US" sz="2000" dirty="0"/>
              <a:t>Response and management of technical problems related to HHD and/or PD treatments, such as power outages or:   </a:t>
            </a:r>
          </a:p>
          <a:p>
            <a:pPr marL="788670" lvl="1" indent="-514350">
              <a:buFont typeface="+mj-lt"/>
              <a:buAutoNum type="romanUcPeriod"/>
            </a:pPr>
            <a:r>
              <a:rPr lang="en-US" sz="1600" dirty="0"/>
              <a:t>For PD, how to recognize impaired flow and drainage or failure of the PD cycler;   </a:t>
            </a:r>
          </a:p>
          <a:p>
            <a:pPr marL="788670" lvl="1" indent="-514350">
              <a:buFont typeface="+mj-lt"/>
              <a:buAutoNum type="romanUcPeriod"/>
            </a:pPr>
            <a:r>
              <a:rPr lang="en-US" sz="1600" dirty="0"/>
              <a:t>For failure of HHD machines: clotting of the hemodialysis circuit, dialyzer blood leak, or line disconnection; and </a:t>
            </a:r>
          </a:p>
          <a:p>
            <a:pPr marL="788670" lvl="1" indent="-514350">
              <a:buFont typeface="+mj-lt"/>
              <a:buAutoNum type="romanUcPeriod"/>
            </a:pPr>
            <a:r>
              <a:rPr lang="en-US" sz="1600" dirty="0"/>
              <a:t>For HHD/PD: how and when to stop dialysis and/or seek help when there are significant issues.</a:t>
            </a: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endParaRPr lang="en-US" sz="1200" dirty="0"/>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12</a:t>
            </a:fld>
            <a:endParaRPr lang="en-US" dirty="0"/>
          </a:p>
        </p:txBody>
      </p:sp>
    </p:spTree>
    <p:extLst>
      <p:ext uri="{BB962C8B-B14F-4D97-AF65-F5344CB8AC3E}">
        <p14:creationId xmlns:p14="http://schemas.microsoft.com/office/powerpoint/2010/main" val="2284480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It will be imperative that all nurses are aware of where to find the dialysis center’s phone number and emergency numbers.  It should be in the same place in all records for residents receiving dialysis</a:t>
            </a:r>
          </a:p>
        </p:txBody>
      </p:sp>
      <p:sp>
        <p:nvSpPr>
          <p:cNvPr id="4" name="Slide Number Placeholder 3"/>
          <p:cNvSpPr>
            <a:spLocks noGrp="1"/>
          </p:cNvSpPr>
          <p:nvPr>
            <p:ph type="sldNum" sz="quarter" idx="10"/>
          </p:nvPr>
        </p:nvSpPr>
        <p:spPr/>
        <p:txBody>
          <a:bodyPr/>
          <a:lstStyle/>
          <a:p>
            <a:fld id="{42E1E9B1-61B8-451C-8787-5BAB92DE2B9B}" type="slidenum">
              <a:rPr lang="en-US" smtClean="0"/>
              <a:pPr/>
              <a:t>13</a:t>
            </a:fld>
            <a:endParaRPr lang="en-US" dirty="0"/>
          </a:p>
        </p:txBody>
      </p:sp>
    </p:spTree>
    <p:extLst>
      <p:ext uri="{BB962C8B-B14F-4D97-AF65-F5344CB8AC3E}">
        <p14:creationId xmlns:p14="http://schemas.microsoft.com/office/powerpoint/2010/main" val="3394321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a:t>Speaker Notes:</a:t>
            </a:r>
          </a:p>
          <a:p>
            <a:r>
              <a:rPr lang="en-US" dirty="0"/>
              <a:t>Read the slide.</a:t>
            </a:r>
          </a:p>
          <a:p>
            <a:r>
              <a:rPr lang="en-US" dirty="0"/>
              <a:t>Include</a:t>
            </a:r>
            <a:r>
              <a:rPr lang="en-US" baseline="0" dirty="0"/>
              <a:t> the</a:t>
            </a:r>
            <a:r>
              <a:rPr lang="en-US" dirty="0"/>
              <a:t> resident and resident representative in your assessment, they may</a:t>
            </a:r>
            <a:r>
              <a:rPr lang="en-US" baseline="0" dirty="0"/>
              <a:t> provide a wealth of information</a:t>
            </a:r>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lnSpcReduction="10000"/>
          </a:bodyPr>
          <a:lstStyle/>
          <a:p>
            <a:r>
              <a:rPr lang="en-US" dirty="0"/>
              <a:t>Speaker Notes:</a:t>
            </a:r>
          </a:p>
          <a:p>
            <a:r>
              <a:rPr lang="en-US" dirty="0"/>
              <a:t>Read the slide</a:t>
            </a:r>
          </a:p>
          <a:p>
            <a:pPr eaLnBrk="1" hangingPunct="1">
              <a:lnSpc>
                <a:spcPct val="110000"/>
              </a:lnSpc>
            </a:pPr>
            <a:r>
              <a:rPr lang="en-US" sz="1200" b="1" dirty="0"/>
              <a:t>Hemodialysis assessment should include but  is not limited to:</a:t>
            </a:r>
          </a:p>
          <a:p>
            <a:pPr marL="342900" indent="-342900" eaLnBrk="1" hangingPunct="1">
              <a:lnSpc>
                <a:spcPct val="110000"/>
              </a:lnSpc>
              <a:buFont typeface="Arial" panose="020B0604020202020204" pitchFamily="34" charset="0"/>
              <a:buChar char="•"/>
            </a:pPr>
            <a:r>
              <a:rPr lang="en-US" sz="1200" dirty="0"/>
              <a:t>Review of consults-Nutrition Services, Therapy Services</a:t>
            </a:r>
          </a:p>
          <a:p>
            <a:pPr marL="342900" indent="-342900" eaLnBrk="1" hangingPunct="1">
              <a:lnSpc>
                <a:spcPct val="110000"/>
              </a:lnSpc>
              <a:buFont typeface="Arial" panose="020B0604020202020204" pitchFamily="34" charset="0"/>
              <a:buChar char="•"/>
            </a:pPr>
            <a:r>
              <a:rPr lang="en-US" sz="1200" dirty="0"/>
              <a:t>Dressing</a:t>
            </a:r>
          </a:p>
          <a:p>
            <a:pPr marL="342900" indent="-342900" eaLnBrk="1" hangingPunct="1">
              <a:lnSpc>
                <a:spcPct val="110000"/>
              </a:lnSpc>
              <a:buFont typeface="Arial" panose="020B0604020202020204" pitchFamily="34" charset="0"/>
              <a:buChar char="•"/>
            </a:pPr>
            <a:r>
              <a:rPr lang="en-US" sz="1200" dirty="0"/>
              <a:t>Vital Signs- blood pressure, pulse, respirations, weight</a:t>
            </a:r>
          </a:p>
          <a:p>
            <a:pPr marL="342900" indent="-342900" eaLnBrk="1" hangingPunct="1">
              <a:lnSpc>
                <a:spcPct val="110000"/>
              </a:lnSpc>
              <a:buFont typeface="Arial" panose="020B0604020202020204" pitchFamily="34" charset="0"/>
              <a:buChar char="•"/>
            </a:pPr>
            <a:r>
              <a:rPr lang="en-US" sz="1200" dirty="0"/>
              <a:t>Side Effects of post-hemodialysis treatment</a:t>
            </a:r>
          </a:p>
          <a:p>
            <a:pPr marL="342900" indent="-342900" eaLnBrk="1" hangingPunct="1">
              <a:lnSpc>
                <a:spcPct val="110000"/>
              </a:lnSpc>
              <a:buFont typeface="Arial" panose="020B0604020202020204" pitchFamily="34" charset="0"/>
              <a:buChar char="•"/>
            </a:pPr>
            <a:r>
              <a:rPr lang="en-US" sz="1200" dirty="0"/>
              <a:t>Complications with vascular access device</a:t>
            </a:r>
          </a:p>
          <a:p>
            <a:pPr marL="342900" indent="-342900">
              <a:lnSpc>
                <a:spcPct val="110000"/>
              </a:lnSpc>
              <a:buFont typeface="Arial" panose="020B0604020202020204" pitchFamily="34" charset="0"/>
              <a:buChar char="•"/>
            </a:pPr>
            <a:r>
              <a:rPr lang="en-US" sz="1200" dirty="0"/>
              <a:t>Function of access site- palpate thrill and auscultate bruit</a:t>
            </a:r>
          </a:p>
          <a:p>
            <a:pPr marL="342900" indent="-342900" eaLnBrk="1" hangingPunct="1">
              <a:lnSpc>
                <a:spcPct val="110000"/>
              </a:lnSpc>
              <a:buFont typeface="Arial" panose="020B0604020202020204" pitchFamily="34" charset="0"/>
              <a:buChar char="•"/>
            </a:pPr>
            <a:r>
              <a:rPr lang="en-US" sz="1200" dirty="0"/>
              <a:t>Symptoms of fluid retention-edema in hands, feet, sacral, orbital  area’s </a:t>
            </a:r>
          </a:p>
          <a:p>
            <a:pPr marL="342900" indent="-342900" eaLnBrk="1" hangingPunct="1">
              <a:lnSpc>
                <a:spcPct val="110000"/>
              </a:lnSpc>
              <a:buFont typeface="Arial" panose="020B0604020202020204" pitchFamily="34" charset="0"/>
              <a:buChar char="•"/>
            </a:pPr>
            <a:r>
              <a:rPr lang="en-US" sz="1200" dirty="0"/>
              <a:t>Lab values- symptoms of dehydration, electrolyte imbalance</a:t>
            </a:r>
          </a:p>
          <a:p>
            <a:pPr marL="342900" indent="-342900" eaLnBrk="1" hangingPunct="1">
              <a:lnSpc>
                <a:spcPct val="110000"/>
              </a:lnSpc>
              <a:buFont typeface="Arial" panose="020B0604020202020204" pitchFamily="34" charset="0"/>
              <a:buChar char="•"/>
            </a:pPr>
            <a:r>
              <a:rPr lang="en-US" sz="1200" dirty="0"/>
              <a:t>Signs and symptoms of infection-pain, warmth redness, swelling,  purulent drainage</a:t>
            </a:r>
          </a:p>
          <a:p>
            <a:pPr eaLnBrk="1" hangingPunct="1">
              <a:lnSpc>
                <a:spcPct val="110000"/>
              </a:lnSpc>
            </a:pPr>
            <a:r>
              <a:rPr lang="en-US" sz="1200" b="1" dirty="0"/>
              <a:t>Access site complications include but  is not limited to:</a:t>
            </a:r>
          </a:p>
          <a:p>
            <a:pPr marL="342900" indent="-342900" eaLnBrk="1" hangingPunct="1">
              <a:lnSpc>
                <a:spcPct val="110000"/>
              </a:lnSpc>
              <a:buFont typeface="Arial" panose="020B0604020202020204" pitchFamily="34" charset="0"/>
              <a:buChar char="•"/>
            </a:pPr>
            <a:r>
              <a:rPr lang="en-US" sz="1200" dirty="0"/>
              <a:t>Drainage </a:t>
            </a:r>
          </a:p>
          <a:p>
            <a:pPr marL="342900" indent="-342900" eaLnBrk="1" hangingPunct="1">
              <a:lnSpc>
                <a:spcPct val="110000"/>
              </a:lnSpc>
              <a:buFont typeface="Arial" panose="020B0604020202020204" pitchFamily="34" charset="0"/>
              <a:buChar char="•"/>
            </a:pPr>
            <a:r>
              <a:rPr lang="en-US" sz="1200" dirty="0"/>
              <a:t>Bleeding</a:t>
            </a:r>
          </a:p>
          <a:p>
            <a:pPr marL="342900" indent="-342900" eaLnBrk="1" hangingPunct="1">
              <a:lnSpc>
                <a:spcPct val="110000"/>
              </a:lnSpc>
              <a:buFont typeface="Arial" panose="020B0604020202020204" pitchFamily="34" charset="0"/>
              <a:buChar char="•"/>
            </a:pPr>
            <a:r>
              <a:rPr lang="en-US" sz="1200" dirty="0"/>
              <a:t>Discoloration</a:t>
            </a:r>
          </a:p>
          <a:p>
            <a:pPr marL="342900" indent="-342900" eaLnBrk="1" hangingPunct="1">
              <a:lnSpc>
                <a:spcPct val="110000"/>
              </a:lnSpc>
              <a:buFont typeface="Arial" panose="020B0604020202020204" pitchFamily="34" charset="0"/>
              <a:buChar char="•"/>
            </a:pPr>
            <a:r>
              <a:rPr lang="en-US" sz="1200" dirty="0"/>
              <a:t>Local infection-pain, warmth, redness, swelling</a:t>
            </a:r>
          </a:p>
          <a:p>
            <a:pPr marL="0" indent="0" eaLnBrk="1" hangingPunct="1">
              <a:lnSpc>
                <a:spcPct val="110000"/>
              </a:lnSpc>
              <a:buFont typeface="Arial" panose="020B0604020202020204" pitchFamily="34" charset="0"/>
              <a:buNone/>
            </a:pPr>
            <a:endParaRPr lang="en-US" sz="1200" dirty="0"/>
          </a:p>
          <a:p>
            <a:endParaRPr lang="en-US" dirty="0"/>
          </a:p>
          <a:p>
            <a:r>
              <a:rPr lang="en-US" dirty="0"/>
              <a:t> Always check access site post-dialysis</a:t>
            </a:r>
          </a:p>
        </p:txBody>
      </p:sp>
      <p:sp>
        <p:nvSpPr>
          <p:cNvPr id="4" name="Slide Number Placeholder 3"/>
          <p:cNvSpPr>
            <a:spLocks noGrp="1"/>
          </p:cNvSpPr>
          <p:nvPr>
            <p:ph type="sldNum" sz="quarter" idx="10"/>
          </p:nvPr>
        </p:nvSpPr>
        <p:spPr/>
        <p:txBody>
          <a:bodyPr/>
          <a:lstStyle/>
          <a:p>
            <a:fld id="{42E1E9B1-61B8-451C-8787-5BAB92DE2B9B}" type="slidenum">
              <a:rPr lang="en-US" smtClean="0"/>
              <a:pPr/>
              <a:t>15</a:t>
            </a:fld>
            <a:endParaRPr lang="en-US" dirty="0"/>
          </a:p>
        </p:txBody>
      </p:sp>
    </p:spTree>
    <p:extLst>
      <p:ext uri="{BB962C8B-B14F-4D97-AF65-F5344CB8AC3E}">
        <p14:creationId xmlns:p14="http://schemas.microsoft.com/office/powerpoint/2010/main" val="1841161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 plan</a:t>
            </a:r>
          </a:p>
          <a:p>
            <a:r>
              <a:rPr lang="en-US" dirty="0"/>
              <a:t>Add to TX record</a:t>
            </a:r>
          </a:p>
          <a:p>
            <a:r>
              <a:rPr lang="en-US" dirty="0"/>
              <a:t>Education and competency</a:t>
            </a:r>
          </a:p>
          <a:p>
            <a:endParaRPr lang="en-US" dirty="0"/>
          </a:p>
        </p:txBody>
      </p:sp>
      <p:sp>
        <p:nvSpPr>
          <p:cNvPr id="4" name="Slide Number Placeholder 3"/>
          <p:cNvSpPr>
            <a:spLocks noGrp="1"/>
          </p:cNvSpPr>
          <p:nvPr>
            <p:ph type="sldNum" sz="quarter" idx="5"/>
          </p:nvPr>
        </p:nvSpPr>
        <p:spPr/>
        <p:txBody>
          <a:bodyPr/>
          <a:lstStyle/>
          <a:p>
            <a:fld id="{62583AE9-5228-4641-AE46-DAC04049BDD6}" type="slidenum">
              <a:rPr lang="en-US" smtClean="0"/>
              <a:pPr/>
              <a:t>16</a:t>
            </a:fld>
            <a:endParaRPr lang="en-US" dirty="0"/>
          </a:p>
        </p:txBody>
      </p:sp>
    </p:spTree>
    <p:extLst>
      <p:ext uri="{BB962C8B-B14F-4D97-AF65-F5344CB8AC3E}">
        <p14:creationId xmlns:p14="http://schemas.microsoft.com/office/powerpoint/2010/main" val="3686406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changes could indicate damage to the access site, infection or problems with blood flow.</a:t>
            </a:r>
          </a:p>
        </p:txBody>
      </p:sp>
      <p:sp>
        <p:nvSpPr>
          <p:cNvPr id="4" name="Slide Number Placeholder 3"/>
          <p:cNvSpPr>
            <a:spLocks noGrp="1"/>
          </p:cNvSpPr>
          <p:nvPr>
            <p:ph type="sldNum" sz="quarter" idx="5"/>
          </p:nvPr>
        </p:nvSpPr>
        <p:spPr/>
        <p:txBody>
          <a:bodyPr/>
          <a:lstStyle/>
          <a:p>
            <a:fld id="{62583AE9-5228-4641-AE46-DAC04049BDD6}" type="slidenum">
              <a:rPr lang="en-US" smtClean="0"/>
              <a:pPr/>
              <a:t>17</a:t>
            </a:fld>
            <a:endParaRPr lang="en-US" dirty="0"/>
          </a:p>
        </p:txBody>
      </p:sp>
    </p:spTree>
    <p:extLst>
      <p:ext uri="{BB962C8B-B14F-4D97-AF65-F5344CB8AC3E}">
        <p14:creationId xmlns:p14="http://schemas.microsoft.com/office/powerpoint/2010/main" val="13762682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eaLnBrk="1" hangingPunct="1"/>
            <a:r>
              <a:rPr lang="en-US" dirty="0"/>
              <a:t>This should be identified in the plan of care for staff to monitor and report</a:t>
            </a:r>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18</a:t>
            </a:fld>
            <a:endParaRPr lang="en-US" dirty="0"/>
          </a:p>
        </p:txBody>
      </p:sp>
    </p:spTree>
    <p:extLst>
      <p:ext uri="{BB962C8B-B14F-4D97-AF65-F5344CB8AC3E}">
        <p14:creationId xmlns:p14="http://schemas.microsoft.com/office/powerpoint/2010/main" val="5949720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E1A5F82B-C585-49DC-8A86-FE3260F8A69D}"/>
              </a:ext>
            </a:extLst>
          </p:cNvPr>
          <p:cNvSpPr>
            <a:spLocks noGrp="1"/>
          </p:cNvSpPr>
          <p:nvPr>
            <p:ph type="body" idx="1"/>
          </p:nvPr>
        </p:nvSpPr>
        <p:spPr/>
        <p:txBody>
          <a:bodyPr/>
          <a:lstStyle/>
          <a:p>
            <a:r>
              <a:rPr lang="en-US" dirty="0"/>
              <a:t>Speaker Notes:</a:t>
            </a:r>
          </a:p>
          <a:p>
            <a:r>
              <a:rPr lang="en-US" dirty="0"/>
              <a:t>Read the slide.</a:t>
            </a:r>
          </a:p>
          <a:p>
            <a:pPr>
              <a:lnSpc>
                <a:spcPct val="110000"/>
              </a:lnSpc>
            </a:pPr>
            <a:r>
              <a:rPr lang="en-US" sz="1400" b="1" dirty="0"/>
              <a:t>Peritoneal</a:t>
            </a:r>
            <a:r>
              <a:rPr lang="en-US" sz="1200" b="1" dirty="0"/>
              <a:t> dialysis assessment should include but  is not limited to:</a:t>
            </a:r>
          </a:p>
          <a:p>
            <a:pPr marL="342900" indent="-342900">
              <a:lnSpc>
                <a:spcPct val="110000"/>
              </a:lnSpc>
              <a:buFont typeface="Arial" panose="020B0604020202020204" pitchFamily="34" charset="0"/>
              <a:buChar char="•"/>
            </a:pPr>
            <a:r>
              <a:rPr lang="en-US" sz="1200" dirty="0"/>
              <a:t>Review of consults-Nutrition Services, Therapy Services</a:t>
            </a:r>
          </a:p>
          <a:p>
            <a:pPr marL="342900" indent="-342900">
              <a:lnSpc>
                <a:spcPct val="110000"/>
              </a:lnSpc>
              <a:buFont typeface="Arial" panose="020B0604020202020204" pitchFamily="34" charset="0"/>
              <a:buChar char="•"/>
            </a:pPr>
            <a:r>
              <a:rPr lang="en-US" sz="1200" dirty="0"/>
              <a:t>Peritoneal dialysis catheter and dressing</a:t>
            </a:r>
          </a:p>
          <a:p>
            <a:pPr marL="342900" indent="-342900">
              <a:lnSpc>
                <a:spcPct val="110000"/>
              </a:lnSpc>
              <a:buFont typeface="Arial" panose="020B0604020202020204" pitchFamily="34" charset="0"/>
              <a:buChar char="•"/>
            </a:pPr>
            <a:r>
              <a:rPr lang="en-US" sz="1200" dirty="0"/>
              <a:t>Vital Signs- blood pressure, pulse, respirations,  weight</a:t>
            </a:r>
          </a:p>
          <a:p>
            <a:pPr marL="342900" indent="-342900">
              <a:lnSpc>
                <a:spcPct val="110000"/>
              </a:lnSpc>
              <a:buFont typeface="Arial" panose="020B0604020202020204" pitchFamily="34" charset="0"/>
              <a:buChar char="•"/>
            </a:pPr>
            <a:r>
              <a:rPr lang="en-US" sz="1200" dirty="0"/>
              <a:t>Side Effects of post-hemodialysis treatment</a:t>
            </a:r>
          </a:p>
          <a:p>
            <a:pPr marL="342900" indent="-342900">
              <a:lnSpc>
                <a:spcPct val="110000"/>
              </a:lnSpc>
              <a:buFont typeface="Arial" panose="020B0604020202020204" pitchFamily="34" charset="0"/>
              <a:buChar char="•"/>
            </a:pPr>
            <a:r>
              <a:rPr lang="en-US" sz="1200" dirty="0"/>
              <a:t>Complications with peritoneal catheter device</a:t>
            </a:r>
          </a:p>
          <a:p>
            <a:pPr marL="342900" indent="-342900">
              <a:lnSpc>
                <a:spcPct val="110000"/>
              </a:lnSpc>
              <a:buFont typeface="Arial" panose="020B0604020202020204" pitchFamily="34" charset="0"/>
              <a:buChar char="•"/>
            </a:pPr>
            <a:r>
              <a:rPr lang="en-US" sz="1200" dirty="0"/>
              <a:t>Function of access site- palpate thrill and auscultate bruit</a:t>
            </a:r>
          </a:p>
          <a:p>
            <a:pPr marL="342900" indent="-342900">
              <a:lnSpc>
                <a:spcPct val="110000"/>
              </a:lnSpc>
              <a:buFont typeface="Arial" panose="020B0604020202020204" pitchFamily="34" charset="0"/>
              <a:buChar char="•"/>
            </a:pPr>
            <a:r>
              <a:rPr lang="en-US" sz="1200" dirty="0"/>
              <a:t>Symptoms of fluid retention-edema in hands, feet, sacral, orbital  area’s </a:t>
            </a:r>
          </a:p>
          <a:p>
            <a:pPr marL="342900" indent="-342900">
              <a:lnSpc>
                <a:spcPct val="110000"/>
              </a:lnSpc>
              <a:buFont typeface="Arial" panose="020B0604020202020204" pitchFamily="34" charset="0"/>
              <a:buChar char="•"/>
            </a:pPr>
            <a:r>
              <a:rPr lang="en-US" sz="1200" dirty="0"/>
              <a:t>Lab values- symptoms of dehydration, electrolyte imbalance</a:t>
            </a:r>
          </a:p>
          <a:p>
            <a:pPr marL="342900" indent="-342900">
              <a:lnSpc>
                <a:spcPct val="110000"/>
              </a:lnSpc>
              <a:buFont typeface="Arial" panose="020B0604020202020204" pitchFamily="34" charset="0"/>
              <a:buChar char="•"/>
            </a:pPr>
            <a:r>
              <a:rPr lang="en-US" sz="1200" dirty="0"/>
              <a:t>Signs and symptoms of infection-pain, warmth redness, swelling,  purulent drainage</a:t>
            </a:r>
          </a:p>
          <a:p>
            <a:pPr marL="342900" indent="-342900">
              <a:lnSpc>
                <a:spcPct val="110000"/>
              </a:lnSpc>
              <a:buFont typeface="Arial" panose="020B0604020202020204" pitchFamily="34" charset="0"/>
              <a:buChar char="•"/>
            </a:pPr>
            <a:r>
              <a:rPr lang="en-US" sz="1200" dirty="0"/>
              <a:t>Post-dwell complications</a:t>
            </a:r>
          </a:p>
          <a:p>
            <a:endParaRPr lang="en-US" dirty="0"/>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Speaker Notes:</a:t>
            </a:r>
          </a:p>
          <a:p>
            <a:r>
              <a:rPr lang="en-US" dirty="0"/>
              <a:t>Read the slide.</a:t>
            </a:r>
          </a:p>
          <a:p>
            <a:endParaRPr lang="en-US" dirty="0"/>
          </a:p>
        </p:txBody>
      </p:sp>
      <p:sp>
        <p:nvSpPr>
          <p:cNvPr id="4" name="Slide Number Placeholder 3"/>
          <p:cNvSpPr>
            <a:spLocks noGrp="1"/>
          </p:cNvSpPr>
          <p:nvPr>
            <p:ph type="sldNum" sz="quarter" idx="5"/>
          </p:nvPr>
        </p:nvSpPr>
        <p:spPr/>
        <p:txBody>
          <a:bodyPr/>
          <a:lstStyle/>
          <a:p>
            <a:fld id="{62583AE9-5228-4641-AE46-DAC04049BDD6}" type="slidenum">
              <a:rPr lang="en-US" smtClean="0"/>
              <a:pPr/>
              <a:t>2</a:t>
            </a:fld>
            <a:endParaRPr lang="en-US" dirty="0"/>
          </a:p>
        </p:txBody>
      </p:sp>
    </p:spTree>
    <p:extLst>
      <p:ext uri="{BB962C8B-B14F-4D97-AF65-F5344CB8AC3E}">
        <p14:creationId xmlns:p14="http://schemas.microsoft.com/office/powerpoint/2010/main" val="14917219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sz="1200" kern="1200" dirty="0">
                <a:solidFill>
                  <a:schemeClr val="tx1"/>
                </a:solidFill>
                <a:effectLst/>
                <a:latin typeface="+mn-lt"/>
                <a:ea typeface="+mn-ea"/>
                <a:cs typeface="+mn-cs"/>
              </a:rPr>
              <a:t>Maintain gloves, gauze and googles at bedside in the event of a bleeding/hemorrhage.</a:t>
            </a:r>
          </a:p>
          <a:p>
            <a:pPr lvl="0"/>
            <a:r>
              <a:rPr lang="en-US" sz="1200" kern="1200" dirty="0">
                <a:solidFill>
                  <a:schemeClr val="tx1"/>
                </a:solidFill>
                <a:effectLst/>
                <a:latin typeface="+mn-lt"/>
                <a:ea typeface="+mn-ea"/>
                <a:cs typeface="+mn-cs"/>
              </a:rPr>
              <a:t>Use googles as needed</a:t>
            </a:r>
          </a:p>
          <a:p>
            <a:pPr lvl="0"/>
            <a:r>
              <a:rPr lang="en-US" sz="1200" kern="1200" dirty="0">
                <a:solidFill>
                  <a:schemeClr val="tx1"/>
                </a:solidFill>
                <a:effectLst/>
                <a:latin typeface="+mn-lt"/>
                <a:ea typeface="+mn-ea"/>
                <a:cs typeface="+mn-cs"/>
              </a:rPr>
              <a:t>Ensure staff maintain and know where supplies are located</a:t>
            </a:r>
          </a:p>
          <a:p>
            <a:pPr lvl="0"/>
            <a:r>
              <a:rPr lang="en-US" sz="1200" kern="1200" dirty="0">
                <a:solidFill>
                  <a:schemeClr val="tx1"/>
                </a:solidFill>
                <a:effectLst/>
                <a:latin typeface="+mn-lt"/>
                <a:ea typeface="+mn-ea"/>
                <a:cs typeface="+mn-cs"/>
              </a:rPr>
              <a:t>Follow facility/dialysis center Infection Control-Transmission Based and Standard Precautions/Blood Borne Pathogen (BBP) policies and procedures.</a:t>
            </a:r>
          </a:p>
          <a:p>
            <a:pPr lvl="0"/>
            <a:r>
              <a:rPr lang="en-US" sz="1200" kern="1200" dirty="0">
                <a:solidFill>
                  <a:schemeClr val="tx1"/>
                </a:solidFill>
                <a:effectLst/>
                <a:latin typeface="+mn-lt"/>
                <a:ea typeface="+mn-ea"/>
                <a:cs typeface="+mn-cs"/>
              </a:rPr>
              <a:t>Observe frank bleeding from fistula/graft site.</a:t>
            </a:r>
          </a:p>
          <a:p>
            <a:pPr lvl="0"/>
            <a:r>
              <a:rPr lang="en-US" sz="1200" kern="1200" dirty="0">
                <a:solidFill>
                  <a:schemeClr val="tx1"/>
                </a:solidFill>
                <a:effectLst/>
                <a:latin typeface="+mn-lt"/>
                <a:ea typeface="+mn-ea"/>
                <a:cs typeface="+mn-cs"/>
              </a:rPr>
              <a:t>Apply pressure to the </a:t>
            </a:r>
            <a:r>
              <a:rPr lang="en-US" sz="1200" b="1" kern="1200" dirty="0">
                <a:solidFill>
                  <a:schemeClr val="tx1"/>
                </a:solidFill>
                <a:effectLst/>
                <a:latin typeface="+mn-lt"/>
                <a:ea typeface="+mn-ea"/>
                <a:cs typeface="+mn-cs"/>
              </a:rPr>
              <a:t>exact</a:t>
            </a:r>
            <a:r>
              <a:rPr lang="en-US" sz="1200" kern="1200" dirty="0">
                <a:solidFill>
                  <a:schemeClr val="tx1"/>
                </a:solidFill>
                <a:effectLst/>
                <a:latin typeface="+mn-lt"/>
                <a:ea typeface="+mn-ea"/>
                <a:cs typeface="+mn-cs"/>
              </a:rPr>
              <a:t> site of bleeding for 15 minutes. </a:t>
            </a:r>
          </a:p>
          <a:p>
            <a:pPr lvl="0"/>
            <a:r>
              <a:rPr lang="en-US" sz="1200" kern="1200" dirty="0">
                <a:solidFill>
                  <a:schemeClr val="tx1"/>
                </a:solidFill>
                <a:effectLst/>
                <a:latin typeface="+mn-lt"/>
                <a:ea typeface="+mn-ea"/>
                <a:cs typeface="+mn-cs"/>
              </a:rPr>
              <a:t>Avoid putting too much pressure on a wide area of the fistula.</a:t>
            </a:r>
          </a:p>
          <a:p>
            <a:pPr lvl="0"/>
            <a:r>
              <a:rPr lang="en-US" sz="1200" kern="1200" dirty="0">
                <a:solidFill>
                  <a:schemeClr val="tx1"/>
                </a:solidFill>
                <a:effectLst/>
                <a:latin typeface="+mn-lt"/>
                <a:ea typeface="+mn-ea"/>
                <a:cs typeface="+mn-cs"/>
              </a:rPr>
              <a:t>The only time you should apply pressure outside of the exact place that is bleeding is when you have lost sight of it, due to large quantities of blood. </a:t>
            </a:r>
          </a:p>
          <a:p>
            <a:pPr lvl="0"/>
            <a:r>
              <a:rPr lang="en-US" sz="1200" kern="1200" dirty="0">
                <a:solidFill>
                  <a:schemeClr val="tx1"/>
                </a:solidFill>
                <a:effectLst/>
                <a:latin typeface="+mn-lt"/>
                <a:ea typeface="+mn-ea"/>
                <a:cs typeface="+mn-cs"/>
              </a:rPr>
              <a:t>Press down on the arterial end of the fistula, which is usually the end closer to the hand if you lose the site of bleeding. </a:t>
            </a:r>
          </a:p>
          <a:p>
            <a:r>
              <a:rPr lang="en-US" sz="1200" i="1" kern="1200" dirty="0">
                <a:solidFill>
                  <a:schemeClr val="tx1"/>
                </a:solidFill>
                <a:effectLst/>
                <a:latin typeface="+mn-lt"/>
                <a:ea typeface="+mn-ea"/>
                <a:cs typeface="+mn-cs"/>
              </a:rPr>
              <a:t>Note: This will block the flow of blood enough to remove the gauze and excess blood from the bleeding site so you can see where to place the gauze and apply pressure.</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Remove your finger from the arterial end, once you have put pressure on the correct spot.  Slowly remove pressure and check for bleeding.</a:t>
            </a:r>
          </a:p>
          <a:p>
            <a:pPr lvl="0"/>
            <a:r>
              <a:rPr lang="en-US" sz="1200" kern="1200" dirty="0">
                <a:solidFill>
                  <a:schemeClr val="tx1"/>
                </a:solidFill>
                <a:effectLst/>
                <a:latin typeface="+mn-lt"/>
                <a:ea typeface="+mn-ea"/>
                <a:cs typeface="+mn-cs"/>
              </a:rPr>
              <a:t>Remember to apply only the amount of pressure needed to stop the bleeding.</a:t>
            </a:r>
          </a:p>
          <a:p>
            <a:pPr lvl="0"/>
            <a:r>
              <a:rPr lang="en-US" sz="1200" kern="1200" dirty="0">
                <a:solidFill>
                  <a:schemeClr val="tx1"/>
                </a:solidFill>
                <a:effectLst/>
                <a:latin typeface="+mn-lt"/>
                <a:ea typeface="+mn-ea"/>
                <a:cs typeface="+mn-cs"/>
              </a:rPr>
              <a:t>Apply pressure to the </a:t>
            </a:r>
            <a:r>
              <a:rPr lang="en-US" sz="1200" b="1" kern="1200" dirty="0">
                <a:solidFill>
                  <a:schemeClr val="tx1"/>
                </a:solidFill>
                <a:effectLst/>
                <a:latin typeface="+mn-lt"/>
                <a:ea typeface="+mn-ea"/>
                <a:cs typeface="+mn-cs"/>
              </a:rPr>
              <a:t>exact</a:t>
            </a:r>
            <a:r>
              <a:rPr lang="en-US" sz="1200" kern="1200" dirty="0">
                <a:solidFill>
                  <a:schemeClr val="tx1"/>
                </a:solidFill>
                <a:effectLst/>
                <a:latin typeface="+mn-lt"/>
                <a:ea typeface="+mn-ea"/>
                <a:cs typeface="+mn-cs"/>
              </a:rPr>
              <a:t> site of bleeding for 15 minutes more if the site is still bleeding after initial 15 minutes of pressure.</a:t>
            </a:r>
          </a:p>
          <a:p>
            <a:pPr lvl="0"/>
            <a:r>
              <a:rPr lang="en-US" sz="1200" kern="1200" dirty="0">
                <a:solidFill>
                  <a:schemeClr val="tx1"/>
                </a:solidFill>
                <a:effectLst/>
                <a:latin typeface="+mn-lt"/>
                <a:ea typeface="+mn-ea"/>
                <a:cs typeface="+mn-cs"/>
              </a:rPr>
              <a:t>Notify the Physician and family or legal representative immediately, if there is a significant change in condition.</a:t>
            </a:r>
          </a:p>
          <a:p>
            <a:pPr lvl="0"/>
            <a:r>
              <a:rPr lang="en-US" sz="1200" kern="1200" dirty="0">
                <a:solidFill>
                  <a:schemeClr val="tx1"/>
                </a:solidFill>
                <a:effectLst/>
                <a:latin typeface="+mn-lt"/>
                <a:ea typeface="+mn-ea"/>
                <a:cs typeface="+mn-cs"/>
              </a:rPr>
              <a:t>Obtain orders from physician e.g., emergency transport, emergency medication</a:t>
            </a:r>
          </a:p>
          <a:p>
            <a:pPr lvl="0"/>
            <a:r>
              <a:rPr lang="en-US" sz="1200" kern="1200" dirty="0">
                <a:solidFill>
                  <a:schemeClr val="tx1"/>
                </a:solidFill>
                <a:effectLst/>
                <a:latin typeface="+mn-lt"/>
                <a:ea typeface="+mn-ea"/>
                <a:cs typeface="+mn-cs"/>
              </a:rPr>
              <a:t>If the nurse responsible for the care of the resident is remaining with the resident and is unable to place the telephone calls another nurse will place the calls and document.</a:t>
            </a:r>
          </a:p>
          <a:p>
            <a:pPr lvl="0"/>
            <a:r>
              <a:rPr lang="en-US" sz="1200" kern="1200" dirty="0">
                <a:solidFill>
                  <a:schemeClr val="tx1"/>
                </a:solidFill>
                <a:effectLst/>
                <a:latin typeface="+mn-lt"/>
                <a:ea typeface="+mn-ea"/>
                <a:cs typeface="+mn-cs"/>
              </a:rPr>
              <a:t>Contact the Medical Director if unable to contact attending physician or on-call physician.</a:t>
            </a:r>
          </a:p>
          <a:p>
            <a:pPr lvl="0"/>
            <a:r>
              <a:rPr lang="en-US" sz="1200" kern="1200" dirty="0">
                <a:solidFill>
                  <a:schemeClr val="tx1"/>
                </a:solidFill>
                <a:effectLst/>
                <a:latin typeface="+mn-lt"/>
                <a:ea typeface="+mn-ea"/>
                <a:cs typeface="+mn-cs"/>
              </a:rPr>
              <a:t>Call 911 and transport with or without MD order if indicated.</a:t>
            </a:r>
          </a:p>
          <a:p>
            <a:endParaRPr lang="en-US" dirty="0"/>
          </a:p>
        </p:txBody>
      </p:sp>
      <p:sp>
        <p:nvSpPr>
          <p:cNvPr id="4" name="Slide Number Placeholder 3"/>
          <p:cNvSpPr>
            <a:spLocks noGrp="1"/>
          </p:cNvSpPr>
          <p:nvPr>
            <p:ph type="sldNum" sz="quarter" idx="5"/>
          </p:nvPr>
        </p:nvSpPr>
        <p:spPr/>
        <p:txBody>
          <a:bodyPr/>
          <a:lstStyle/>
          <a:p>
            <a:fld id="{42E1E9B1-61B8-451C-8787-5BAB92DE2B9B}" type="slidenum">
              <a:rPr lang="en-US" smtClean="0"/>
              <a:pPr/>
              <a:t>20</a:t>
            </a:fld>
            <a:endParaRPr lang="en-US" dirty="0"/>
          </a:p>
        </p:txBody>
      </p:sp>
    </p:spTree>
    <p:extLst>
      <p:ext uri="{BB962C8B-B14F-4D97-AF65-F5344CB8AC3E}">
        <p14:creationId xmlns:p14="http://schemas.microsoft.com/office/powerpoint/2010/main" val="1763183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C7C69C2B-2E12-4CB7-A3EE-7B9CC738AAAF}"/>
              </a:ext>
            </a:extLst>
          </p:cNvPr>
          <p:cNvSpPr>
            <a:spLocks noGrp="1"/>
          </p:cNvSpPr>
          <p:nvPr>
            <p:ph type="body" idx="1"/>
          </p:nvPr>
        </p:nvSpPr>
        <p:spPr/>
        <p:txBody>
          <a:bodyPr/>
          <a:lstStyle/>
          <a:p>
            <a:r>
              <a:rPr lang="en-US" dirty="0"/>
              <a:t>Speaker Notes:</a:t>
            </a:r>
          </a:p>
          <a:p>
            <a:r>
              <a:rPr lang="en-US" dirty="0"/>
              <a:t>Read the slide.  Many times the facility will prepare a lunch to go with the resident as well.</a:t>
            </a:r>
          </a:p>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E1E9B1-61B8-451C-8787-5BAB92DE2B9B}" type="slidenum">
              <a:rPr lang="en-US" smtClean="0"/>
              <a:pPr/>
              <a:t>25</a:t>
            </a:fld>
            <a:endParaRPr lang="en-US" dirty="0"/>
          </a:p>
        </p:txBody>
      </p:sp>
    </p:spTree>
    <p:extLst>
      <p:ext uri="{BB962C8B-B14F-4D97-AF65-F5344CB8AC3E}">
        <p14:creationId xmlns:p14="http://schemas.microsoft.com/office/powerpoint/2010/main" val="29834402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a:t>Speaker Notes: </a:t>
            </a:r>
          </a:p>
          <a:p>
            <a:r>
              <a:rPr lang="en-US" dirty="0"/>
              <a:t>Read the slide.</a:t>
            </a:r>
          </a:p>
        </p:txBody>
      </p:sp>
      <p:sp>
        <p:nvSpPr>
          <p:cNvPr id="4" name="Slide Number Placeholder 3"/>
          <p:cNvSpPr>
            <a:spLocks noGrp="1"/>
          </p:cNvSpPr>
          <p:nvPr>
            <p:ph type="sldNum" sz="quarter" idx="10"/>
          </p:nvPr>
        </p:nvSpPr>
        <p:spPr/>
        <p:txBody>
          <a:bodyPr/>
          <a:lstStyle/>
          <a:p>
            <a:fld id="{42E1E9B1-61B8-451C-8787-5BAB92DE2B9B}" type="slidenum">
              <a:rPr lang="en-US" smtClean="0"/>
              <a:pPr/>
              <a:t>26</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a:t>Speaker Notes:</a:t>
            </a:r>
          </a:p>
          <a:p>
            <a:r>
              <a:rPr lang="en-US" dirty="0"/>
              <a:t>Read the slide.</a:t>
            </a:r>
          </a:p>
          <a:p>
            <a:r>
              <a:rPr lang="en-US" sz="1400" b="1" dirty="0"/>
              <a:t>Goals should:</a:t>
            </a:r>
          </a:p>
          <a:p>
            <a:pPr marL="274320" indent="-274320">
              <a:buFont typeface="Arial" panose="020B0604020202020204" pitchFamily="34" charset="0"/>
              <a:buChar char="•"/>
            </a:pPr>
            <a:r>
              <a:rPr lang="en-US" sz="1200" dirty="0"/>
              <a:t>Be clearly stated </a:t>
            </a:r>
          </a:p>
          <a:p>
            <a:pPr marL="274320" indent="-274320">
              <a:buFont typeface="Arial" panose="020B0604020202020204" pitchFamily="34" charset="0"/>
              <a:buChar char="•"/>
            </a:pPr>
            <a:r>
              <a:rPr lang="en-US" sz="1200" dirty="0"/>
              <a:t>Be resident-centered and individualized</a:t>
            </a:r>
          </a:p>
          <a:p>
            <a:pPr marL="274320" indent="-274320">
              <a:buFont typeface="Arial" panose="020B0604020202020204" pitchFamily="34" charset="0"/>
              <a:buChar char="•"/>
            </a:pPr>
            <a:r>
              <a:rPr lang="en-US" sz="1200" dirty="0"/>
              <a:t>Be realistic </a:t>
            </a:r>
          </a:p>
          <a:p>
            <a:pPr marL="274320" indent="-274320">
              <a:buFont typeface="Arial" panose="020B0604020202020204" pitchFamily="34" charset="0"/>
              <a:buChar char="•"/>
            </a:pPr>
            <a:r>
              <a:rPr lang="en-US" sz="1200" dirty="0"/>
              <a:t>Be attainable</a:t>
            </a:r>
          </a:p>
          <a:p>
            <a:pPr marL="274320" indent="-274320">
              <a:buFont typeface="Arial" panose="020B0604020202020204" pitchFamily="34" charset="0"/>
              <a:buChar char="•"/>
            </a:pPr>
            <a:r>
              <a:rPr lang="en-US" sz="1200" dirty="0"/>
              <a:t>Be measurable</a:t>
            </a:r>
          </a:p>
          <a:p>
            <a:pPr marL="274320" indent="-274320">
              <a:buFont typeface="Arial" panose="020B0604020202020204" pitchFamily="34" charset="0"/>
              <a:buChar char="•"/>
            </a:pPr>
            <a:r>
              <a:rPr lang="en-US" sz="1200" dirty="0"/>
              <a:t>Have a timetable for completion or  re-evaluation</a:t>
            </a:r>
          </a:p>
          <a:p>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27</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Society for Healthcare</a:t>
            </a:r>
          </a:p>
          <a:p>
            <a:r>
              <a:rPr lang="en-US" sz="1200" b="0" i="0" u="none" strike="noStrike" kern="1200" baseline="0" dirty="0">
                <a:solidFill>
                  <a:schemeClr val="tx1"/>
                </a:solidFill>
                <a:latin typeface="+mn-lt"/>
                <a:ea typeface="+mn-ea"/>
                <a:cs typeface="+mn-cs"/>
              </a:rPr>
              <a:t>Epidemiology of America (SHEA)</a:t>
            </a:r>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28</a:t>
            </a:fld>
            <a:endParaRPr lang="en-US" dirty="0"/>
          </a:p>
        </p:txBody>
      </p:sp>
    </p:spTree>
    <p:extLst>
      <p:ext uri="{BB962C8B-B14F-4D97-AF65-F5344CB8AC3E}">
        <p14:creationId xmlns:p14="http://schemas.microsoft.com/office/powerpoint/2010/main" val="33437636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Summarize the overall training with the team.  </a:t>
            </a:r>
          </a:p>
          <a:p>
            <a:r>
              <a:rPr lang="en-US" dirty="0"/>
              <a:t>Review roles and responsibilities, emergency procedures, and policy expectations.  </a:t>
            </a:r>
          </a:p>
          <a:p>
            <a:endParaRPr lang="en-US" dirty="0"/>
          </a:p>
        </p:txBody>
      </p:sp>
      <p:sp>
        <p:nvSpPr>
          <p:cNvPr id="4" name="Slide Number Placeholder 3"/>
          <p:cNvSpPr>
            <a:spLocks noGrp="1"/>
          </p:cNvSpPr>
          <p:nvPr>
            <p:ph type="sldNum" sz="quarter" idx="5"/>
          </p:nvPr>
        </p:nvSpPr>
        <p:spPr/>
        <p:txBody>
          <a:bodyPr/>
          <a:lstStyle/>
          <a:p>
            <a:fld id="{62583AE9-5228-4641-AE46-DAC04049BDD6}" type="slidenum">
              <a:rPr lang="en-US" smtClean="0"/>
              <a:pPr/>
              <a:t>29</a:t>
            </a:fld>
            <a:endParaRPr lang="en-US" dirty="0"/>
          </a:p>
        </p:txBody>
      </p:sp>
    </p:spTree>
    <p:extLst>
      <p:ext uri="{BB962C8B-B14F-4D97-AF65-F5344CB8AC3E}">
        <p14:creationId xmlns:p14="http://schemas.microsoft.com/office/powerpoint/2010/main" val="3147903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583AE9-5228-4641-AE46-DAC04049BDD6}" type="slidenum">
              <a:rPr lang="en-US" smtClean="0"/>
              <a:pPr/>
              <a:t>30</a:t>
            </a:fld>
            <a:endParaRPr lang="en-US" dirty="0"/>
          </a:p>
        </p:txBody>
      </p:sp>
    </p:spTree>
    <p:extLst>
      <p:ext uri="{BB962C8B-B14F-4D97-AF65-F5344CB8AC3E}">
        <p14:creationId xmlns:p14="http://schemas.microsoft.com/office/powerpoint/2010/main" val="3114312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a:t>This requirement comes from the CMS State Operations Manual, Appendix PP that outlines the federal requirements for nursing homes to comply with.</a:t>
            </a:r>
            <a:endParaRPr lang="en-US" baseline="0"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D0C6E50F-1FAD-4CF9-A60F-CF11CCD074E4}"/>
              </a:ext>
            </a:extLst>
          </p:cNvPr>
          <p:cNvSpPr>
            <a:spLocks noGrp="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eaLnBrk="1" hangingPunct="1"/>
            <a:r>
              <a:rPr lang="en-US" dirty="0"/>
              <a:t>Speaker Notes:</a:t>
            </a:r>
          </a:p>
          <a:p>
            <a:pPr eaLnBrk="1" hangingPunct="1"/>
            <a:r>
              <a:rPr lang="en-US" dirty="0"/>
              <a:t>Read the slide.</a:t>
            </a:r>
          </a:p>
          <a:p>
            <a:r>
              <a:rPr lang="en-US" dirty="0"/>
              <a:t>Collaboration between the dialysis facility and nursing home will </a:t>
            </a:r>
            <a:r>
              <a:rPr lang="en-US" sz="1200" dirty="0"/>
              <a:t>to ensure the following are met:</a:t>
            </a:r>
          </a:p>
          <a:p>
            <a:pPr marL="457200" indent="-457200">
              <a:buFont typeface="Arial" panose="020B0604020202020204" pitchFamily="34" charset="0"/>
              <a:buChar char="•"/>
            </a:pPr>
            <a:r>
              <a:rPr lang="en-US" sz="1200" dirty="0"/>
              <a:t>The resident’s needs related to dialysis treatments are met;  </a:t>
            </a:r>
          </a:p>
          <a:p>
            <a:pPr marL="457200" indent="-457200">
              <a:buFont typeface="Arial" panose="020B0604020202020204" pitchFamily="34" charset="0"/>
              <a:buChar char="•"/>
            </a:pPr>
            <a:r>
              <a:rPr lang="en-US" sz="1200" dirty="0"/>
              <a:t>Only trained and qualified staff/caregivers administer the dialysis treatments;  </a:t>
            </a:r>
          </a:p>
          <a:p>
            <a:pPr marL="457200" indent="-457200">
              <a:buFont typeface="Arial" panose="020B0604020202020204" pitchFamily="34" charset="0"/>
              <a:buChar char="•"/>
            </a:pPr>
            <a:r>
              <a:rPr lang="en-US" sz="1200" dirty="0"/>
              <a:t>The provision of the dialysis treatments and care of the resident meets current standards of practice for the safe administration of the dialysis treatments; </a:t>
            </a:r>
          </a:p>
          <a:p>
            <a:pPr marL="457200" indent="-457200">
              <a:buFont typeface="Arial" panose="020B0604020202020204" pitchFamily="34" charset="0"/>
              <a:buChar char="•"/>
            </a:pPr>
            <a:r>
              <a:rPr lang="en-US" sz="1200" dirty="0"/>
              <a:t>Documentation requirements are met to assure that treatments are provided as ordered by the nephrologist, attending practitioner and dialysis team; and </a:t>
            </a:r>
          </a:p>
          <a:p>
            <a:pPr marL="457200" indent="-457200">
              <a:buFont typeface="Arial" panose="020B0604020202020204" pitchFamily="34" charset="0"/>
              <a:buChar char="•"/>
            </a:pPr>
            <a:r>
              <a:rPr lang="en-US" sz="1200" dirty="0"/>
              <a:t>There is ongoing communication and collaboration for the development and implementation of the dialysis care plan by nursing home and dialysis staff. </a:t>
            </a:r>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eaLnBrk="1" hangingPunct="1"/>
            <a:r>
              <a:rPr lang="en-US" dirty="0"/>
              <a:t>Speaker Notes:</a:t>
            </a:r>
          </a:p>
          <a:p>
            <a:pPr eaLnBrk="1" hangingPunct="1"/>
            <a:r>
              <a:rPr lang="en-US" dirty="0"/>
              <a:t>Read the slide.</a:t>
            </a:r>
          </a:p>
          <a:p>
            <a:r>
              <a:rPr lang="en-US" dirty="0"/>
              <a:t>Nursing home staff must:</a:t>
            </a:r>
          </a:p>
          <a:p>
            <a:pPr marL="457200" indent="-457200">
              <a:buFont typeface="Arial" panose="020B0604020202020204" pitchFamily="34" charset="0"/>
              <a:buChar char="•"/>
            </a:pPr>
            <a:r>
              <a:rPr lang="en-US" dirty="0"/>
              <a:t>Be aware and identify changes in residents behavior</a:t>
            </a:r>
            <a:br>
              <a:rPr lang="en-US" dirty="0"/>
            </a:br>
            <a:r>
              <a:rPr lang="en-US" dirty="0"/>
              <a:t> </a:t>
            </a:r>
            <a:r>
              <a:rPr lang="en-US" sz="1100" dirty="0"/>
              <a:t>(especially for a cognitively impaired resident that may impact safe administration of dialysis including resisting care, pulling at tubes/access sites</a:t>
            </a:r>
          </a:p>
          <a:p>
            <a:pPr marL="457200" indent="-457200">
              <a:buFont typeface="Arial" panose="020B0604020202020204" pitchFamily="34" charset="0"/>
              <a:buChar char="•"/>
            </a:pPr>
            <a:r>
              <a:rPr lang="en-US" dirty="0"/>
              <a:t>Inform attending physician and dialysis facility of changes</a:t>
            </a:r>
          </a:p>
          <a:p>
            <a:pPr marL="457200" indent="-457200">
              <a:buFont typeface="Arial" panose="020B0604020202020204" pitchFamily="34" charset="0"/>
              <a:buChar char="•"/>
            </a:pPr>
            <a:r>
              <a:rPr lang="en-US" dirty="0"/>
              <a:t>Provide more frequent  and increased observations, and monitoring for this resident before, during (if dialysis provided by nursing home staff/caregivers of the resident) and after dialysis treatment</a:t>
            </a:r>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7</a:t>
            </a:fld>
            <a:endParaRPr lang="en-US" dirty="0"/>
          </a:p>
        </p:txBody>
      </p:sp>
    </p:spTree>
    <p:extLst>
      <p:ext uri="{BB962C8B-B14F-4D97-AF65-F5344CB8AC3E}">
        <p14:creationId xmlns:p14="http://schemas.microsoft.com/office/powerpoint/2010/main" val="4284628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92500" lnSpcReduction="20000"/>
          </a:bodyPr>
          <a:lstStyle/>
          <a:p>
            <a:pPr eaLnBrk="1" hangingPunct="1"/>
            <a:r>
              <a:rPr lang="en-US" dirty="0"/>
              <a:t>Speaker Notes:</a:t>
            </a:r>
          </a:p>
          <a:p>
            <a:pPr eaLnBrk="1" hangingPunct="1"/>
            <a:r>
              <a:rPr lang="en-US" dirty="0"/>
              <a:t>Read the slide.</a:t>
            </a:r>
          </a:p>
          <a:p>
            <a:r>
              <a:rPr lang="en-US" sz="1200" dirty="0"/>
              <a:t>The communication process should include how the communication will occur, who is responsible for communicating, and where the communication and responses will be documented in the medical record, including but not limited to:   </a:t>
            </a:r>
          </a:p>
          <a:p>
            <a:pPr marL="457200" indent="-457200">
              <a:buFont typeface="Arial" panose="020B0604020202020204" pitchFamily="34" charset="0"/>
              <a:buChar char="•"/>
            </a:pPr>
            <a:r>
              <a:rPr lang="en-US" sz="1200" dirty="0"/>
              <a:t>Timely medication administration (initiated, administered, held or discontinued) by the nursing home and/or dialysis facility;  Physician/treatment orders, laboratory values, and vital signs; </a:t>
            </a:r>
          </a:p>
          <a:p>
            <a:pPr marL="457200" indent="-457200">
              <a:buFont typeface="Arial" panose="020B0604020202020204" pitchFamily="34" charset="0"/>
              <a:buChar char="•"/>
            </a:pPr>
            <a:r>
              <a:rPr lang="en-US" sz="1200" dirty="0"/>
              <a:t>Advance Directives and code status; specific directives about treatment choices; and any changes or need for further discussion with the resident/representative, and practitioners;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Nutritional/fluid management including documentation of weights, resident compliance with food/fluid restrictions or the provision of meals before, during and/or after dialysis and monitoring intake and output measurements as ordered;  </a:t>
            </a:r>
            <a:endParaRPr lang="en-US" sz="1200" b="1" dirty="0"/>
          </a:p>
          <a:p>
            <a:pPr marL="342900" indent="-342900">
              <a:buFont typeface="Arial" panose="020B0604020202020204" pitchFamily="34" charset="0"/>
              <a:buChar char="•"/>
            </a:pPr>
            <a:r>
              <a:rPr lang="en-US" sz="1200" b="1" dirty="0"/>
              <a:t> </a:t>
            </a:r>
            <a:r>
              <a:rPr lang="en-US" sz="1200" dirty="0"/>
              <a:t>Dialysis treatment provided and resident’s response, including declines in functional status, falls, the identification of symptoms such as anxiety, depression, confusion, and/or behavioral symptoms that interfere with treatments;  </a:t>
            </a:r>
          </a:p>
          <a:p>
            <a:pPr marL="342900" indent="-342900">
              <a:buFont typeface="Arial" panose="020B0604020202020204" pitchFamily="34" charset="0"/>
              <a:buChar char="•"/>
            </a:pPr>
            <a:r>
              <a:rPr lang="en-US" sz="1200" dirty="0"/>
              <a:t>Dialysis adverse reactions/complications and/or recommendations for follow up observations and monitoring, and/or concerns related to the vascular access site/PD catheter;  </a:t>
            </a:r>
          </a:p>
          <a:p>
            <a:pPr marL="342900" indent="-342900">
              <a:buFont typeface="Arial" panose="020B0604020202020204" pitchFamily="34" charset="0"/>
              <a:buChar char="•"/>
            </a:pPr>
            <a:r>
              <a:rPr lang="en-US" sz="1200" dirty="0"/>
              <a:t>Changes and/or decline in condition unrelated to dialysis.  This would include communication related to care concerns such as a resident who is at risk for or who has a pressure ulcer, receiving appropriate interventions; and </a:t>
            </a:r>
          </a:p>
          <a:p>
            <a:pPr marL="342900" indent="-342900">
              <a:buFont typeface="Arial" panose="020B0604020202020204" pitchFamily="34" charset="0"/>
              <a:buChar char="•"/>
            </a:pPr>
            <a:r>
              <a:rPr lang="en-US" sz="1200" dirty="0"/>
              <a:t>The occurrence or risk of falls and any concerns related to transportation to and from the dialysis facility.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457200" indent="-457200">
              <a:buFont typeface="Arial" panose="020B0604020202020204" pitchFamily="34" charset="0"/>
              <a:buChar char="•"/>
            </a:pPr>
            <a:endParaRPr lang="en-US" dirty="0"/>
          </a:p>
          <a:p>
            <a:pPr eaLnBrk="1" hangingPunct="1"/>
            <a:r>
              <a:rPr lang="en-US" dirty="0"/>
              <a:t>The nursing home may wish to designate a staff person to coordinate activities and communications with each dialysis facility that they have arrangements with to provide dialysis services.</a:t>
            </a:r>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8</a:t>
            </a:fld>
            <a:endParaRPr lang="en-US" dirty="0"/>
          </a:p>
        </p:txBody>
      </p:sp>
    </p:spTree>
    <p:extLst>
      <p:ext uri="{BB962C8B-B14F-4D97-AF65-F5344CB8AC3E}">
        <p14:creationId xmlns:p14="http://schemas.microsoft.com/office/powerpoint/2010/main" val="3939789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eaLnBrk="1" hangingPunct="1"/>
            <a:r>
              <a:rPr lang="en-US" dirty="0"/>
              <a:t>Speaker Notes:</a:t>
            </a:r>
          </a:p>
          <a:p>
            <a:pPr eaLnBrk="1" hangingPunct="1"/>
            <a:r>
              <a:rPr lang="en-US" dirty="0"/>
              <a:t>Read the slide.</a:t>
            </a:r>
          </a:p>
          <a:p>
            <a:endParaRPr lang="en-US" dirty="0"/>
          </a:p>
        </p:txBody>
      </p:sp>
      <p:sp>
        <p:nvSpPr>
          <p:cNvPr id="4" name="Slide Number Placeholder 3"/>
          <p:cNvSpPr>
            <a:spLocks noGrp="1"/>
          </p:cNvSpPr>
          <p:nvPr>
            <p:ph type="sldNum" sz="quarter" idx="10"/>
          </p:nvPr>
        </p:nvSpPr>
        <p:spPr/>
        <p:txBody>
          <a:bodyPr/>
          <a:lstStyle/>
          <a:p>
            <a:fld id="{42E1E9B1-61B8-451C-8787-5BAB92DE2B9B}" type="slidenum">
              <a:rPr lang="en-US" smtClean="0"/>
              <a:pPr/>
              <a:t>9</a:t>
            </a:fld>
            <a:endParaRPr lang="en-US" dirty="0"/>
          </a:p>
        </p:txBody>
      </p:sp>
    </p:spTree>
    <p:extLst>
      <p:ext uri="{BB962C8B-B14F-4D97-AF65-F5344CB8AC3E}">
        <p14:creationId xmlns:p14="http://schemas.microsoft.com/office/powerpoint/2010/main" val="313886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a:extLst>
              <a:ext uri="{FF2B5EF4-FFF2-40B4-BE49-F238E27FC236}">
                <a16:creationId xmlns:a16="http://schemas.microsoft.com/office/drawing/2014/main" id="{0E9803A5-EFA6-40DB-8FA8-E6D66769911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311574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85B469-5187-4EC5-A46A-5246E39C36E9}" type="datetime1">
              <a:rPr lang="en-US" smtClean="0">
                <a:solidFill>
                  <a:prstClr val="black"/>
                </a:solidFill>
              </a:rPr>
              <a:t>5/13/2019</a:t>
            </a:fld>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6" name="Picture 5">
            <a:extLst>
              <a:ext uri="{FF2B5EF4-FFF2-40B4-BE49-F238E27FC236}">
                <a16:creationId xmlns:a16="http://schemas.microsoft.com/office/drawing/2014/main" id="{85BCF9A2-57A2-4F96-9C6C-1ADAD7F00EF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3615223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EDD955-D679-42C0-8C7E-F3F25ECF904E}" type="datetime1">
              <a:rPr lang="en-US" smtClean="0">
                <a:solidFill>
                  <a:prstClr val="black"/>
                </a:solidFill>
              </a:rPr>
              <a:t>5/13/2019</a:t>
            </a:fld>
            <a:endParaRPr lang="en-US" dirty="0">
              <a:solidFill>
                <a:prstClr val="black"/>
              </a:solidFill>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3792204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E55542-2A52-46FD-A5AC-DD17EE18F3A6}" type="datetime1">
              <a:rPr lang="en-US" smtClean="0">
                <a:solidFill>
                  <a:prstClr val="black"/>
                </a:solidFill>
              </a:rPr>
              <a:t>5/13/2019</a:t>
            </a:fld>
            <a:endParaRPr lang="en-US" dirty="0">
              <a:solidFill>
                <a:prstClr val="black"/>
              </a:solidFill>
            </a:endParaRPr>
          </a:p>
        </p:txBody>
      </p:sp>
      <p:sp>
        <p:nvSpPr>
          <p:cNvPr id="6" name="Slide Number Placeholder 5"/>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7" name="Picture 6">
            <a:extLst>
              <a:ext uri="{FF2B5EF4-FFF2-40B4-BE49-F238E27FC236}">
                <a16:creationId xmlns:a16="http://schemas.microsoft.com/office/drawing/2014/main" id="{936C90E5-F9D5-43CD-A0C4-5626FCC60FD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166914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13C75C-1DD4-4EFB-96F4-CD016AE835F6}" type="datetime1">
              <a:rPr lang="en-US" smtClean="0">
                <a:solidFill>
                  <a:prstClr val="black"/>
                </a:solidFill>
              </a:rPr>
              <a:t>5/13/2019</a:t>
            </a:fld>
            <a:endParaRPr lang="en-US" dirty="0">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8" name="Picture 7">
            <a:extLst>
              <a:ext uri="{FF2B5EF4-FFF2-40B4-BE49-F238E27FC236}">
                <a16:creationId xmlns:a16="http://schemas.microsoft.com/office/drawing/2014/main" id="{BF4F55C6-B0BC-4894-9D4B-6156D6A400F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119189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81A95B-B40D-432F-BDE3-0F0C037B57E3}" type="datetime1">
              <a:rPr lang="en-US" smtClean="0">
                <a:solidFill>
                  <a:prstClr val="black"/>
                </a:solidFill>
              </a:rPr>
              <a:t>5/13/2019</a:t>
            </a:fld>
            <a:endParaRPr lang="en-US" dirty="0">
              <a:solidFill>
                <a:prstClr val="black"/>
              </a:solidFill>
            </a:endParaRPr>
          </a:p>
        </p:txBody>
      </p:sp>
      <p:sp>
        <p:nvSpPr>
          <p:cNvPr id="9" name="Slide Number Placeholder 8"/>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8827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045820-4DB1-4339-8AEB-7BCAF0FDFEA8}" type="datetime1">
              <a:rPr lang="en-US" smtClean="0">
                <a:solidFill>
                  <a:prstClr val="black"/>
                </a:solidFill>
              </a:rPr>
              <a:t>5/13/2019</a:t>
            </a:fld>
            <a:endParaRPr lang="en-US" dirty="0">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6" name="Picture 5">
            <a:extLst>
              <a:ext uri="{FF2B5EF4-FFF2-40B4-BE49-F238E27FC236}">
                <a16:creationId xmlns:a16="http://schemas.microsoft.com/office/drawing/2014/main" id="{AC2DFD05-C655-4D1F-9BA0-23752AA6F63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361453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A1124-85F9-448D-B3E4-AC9E07F4E290}" type="datetime1">
              <a:rPr lang="en-US" smtClean="0">
                <a:solidFill>
                  <a:prstClr val="black"/>
                </a:solidFill>
              </a:rPr>
              <a:t>5/13/2019</a:t>
            </a:fld>
            <a:endParaRPr lang="en-US" dirty="0">
              <a:solidFill>
                <a:prstClr val="black"/>
              </a:solidFill>
            </a:endParaRPr>
          </a:p>
        </p:txBody>
      </p:sp>
      <p:sp>
        <p:nvSpPr>
          <p:cNvPr id="4" name="Slide Number Placeholder 3"/>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5" name="Picture 4">
            <a:extLst>
              <a:ext uri="{FF2B5EF4-FFF2-40B4-BE49-F238E27FC236}">
                <a16:creationId xmlns:a16="http://schemas.microsoft.com/office/drawing/2014/main" id="{419BB5C9-FC73-4804-861F-DD93BDDC4C0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198134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C9F4AF-83BA-4844-90A6-1A2537F102CC}" type="datetime1">
              <a:rPr lang="en-US" smtClean="0">
                <a:solidFill>
                  <a:prstClr val="black"/>
                </a:solidFill>
              </a:rPr>
              <a:t>5/13/2019</a:t>
            </a:fld>
            <a:endParaRPr lang="en-US" dirty="0">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8" name="Picture 7">
            <a:extLst>
              <a:ext uri="{FF2B5EF4-FFF2-40B4-BE49-F238E27FC236}">
                <a16:creationId xmlns:a16="http://schemas.microsoft.com/office/drawing/2014/main" id="{09849B57-4B73-4165-9059-71076BC7548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2193369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FF0AA6-727A-4116-83EB-06F1397B9832}" type="datetime1">
              <a:rPr lang="en-US" smtClean="0">
                <a:solidFill>
                  <a:prstClr val="black"/>
                </a:solidFill>
              </a:rPr>
              <a:t>5/13/2019</a:t>
            </a:fld>
            <a:endParaRPr lang="en-US" dirty="0">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dirty="0">
              <a:solidFill>
                <a:prstClr val="black"/>
              </a:solidFill>
            </a:endParaRPr>
          </a:p>
        </p:txBody>
      </p:sp>
      <p:pic>
        <p:nvPicPr>
          <p:cNvPr id="8" name="Picture 7">
            <a:extLst>
              <a:ext uri="{FF2B5EF4-FFF2-40B4-BE49-F238E27FC236}">
                <a16:creationId xmlns:a16="http://schemas.microsoft.com/office/drawing/2014/main" id="{9DEE8811-35E9-4324-BED5-D8D232F364E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16381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EA25747C-6F3A-4B6F-85EC-0F505796E425}" type="datetime1">
              <a:rPr lang="en-US" smtClean="0">
                <a:solidFill>
                  <a:prstClr val="black"/>
                </a:solidFill>
              </a:rPr>
              <a:t>5/13/2019</a:t>
            </a:fld>
            <a:endParaRPr lang="en-US" dirty="0">
              <a:solidFill>
                <a:prstClr val="black"/>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8ED21966-C764-4C40-97C3-3CEDFB59A7F5}" type="slidenum">
              <a:rPr lang="en-US" smtClean="0">
                <a:solidFill>
                  <a:prstClr val="black"/>
                </a:solidFill>
              </a:rPr>
              <a:pPr/>
              <a:t>‹#›</a:t>
            </a:fld>
            <a:endParaRPr lang="en-US" dirty="0">
              <a:solidFill>
                <a:prstClr val="black"/>
              </a:solidFill>
            </a:endParaRPr>
          </a:p>
        </p:txBody>
      </p:sp>
      <p:pic>
        <p:nvPicPr>
          <p:cNvPr id="9" name="Picture 8"/>
          <p:cNvPicPr>
            <a:picLocks noChangeAspect="1"/>
          </p:cNvPicPr>
          <p:nvPr userDrawn="1"/>
        </p:nvPicPr>
        <p:blipFill>
          <a:blip r:embed="rId12" r:link="rId13" cstate="email">
            <a:extLst>
              <a:ext uri="{28A0092B-C50C-407E-A947-70E740481C1C}">
                <a14:useLocalDpi xmlns:a14="http://schemas.microsoft.com/office/drawing/2010/main"/>
              </a:ext>
            </a:extLst>
          </a:blip>
          <a:stretch>
            <a:fillRect/>
          </a:stretch>
        </p:blipFill>
        <p:spPr>
          <a:xfrm>
            <a:off x="6503377" y="6149609"/>
            <a:ext cx="2209800" cy="650896"/>
          </a:xfrm>
          <a:prstGeom prst="rect">
            <a:avLst/>
          </a:prstGeom>
        </p:spPr>
      </p:pic>
      <p:sp>
        <p:nvSpPr>
          <p:cNvPr id="7" name="TextBox 6"/>
          <p:cNvSpPr txBox="1"/>
          <p:nvPr userDrawn="1"/>
        </p:nvSpPr>
        <p:spPr>
          <a:xfrm>
            <a:off x="2514600" y="6356350"/>
            <a:ext cx="3962400" cy="323165"/>
          </a:xfrm>
          <a:prstGeom prst="rect">
            <a:avLst/>
          </a:prstGeom>
          <a:noFill/>
        </p:spPr>
        <p:txBody>
          <a:bodyPr wrap="square" rtlCol="0">
            <a:spAutoFit/>
          </a:bodyPr>
          <a:lstStyle/>
          <a:p>
            <a:pPr algn="ctr"/>
            <a:r>
              <a:rPr lang="en-US" sz="500" kern="1200" dirty="0">
                <a:solidFill>
                  <a:schemeClr val="tx1"/>
                </a:solidFill>
                <a:effectLst/>
                <a:latin typeface="Calibri" panose="020F0502020204030204" pitchFamily="34" charset="0"/>
                <a:ea typeface="+mn-ea"/>
                <a:cs typeface="Arial" charset="0"/>
              </a:rPr>
              <a:t>This document is for general informational purposes only.  </a:t>
            </a:r>
          </a:p>
          <a:p>
            <a:pPr algn="ctr"/>
            <a:r>
              <a:rPr lang="en-US" sz="500" kern="1200" dirty="0">
                <a:solidFill>
                  <a:schemeClr val="tx1"/>
                </a:solidFill>
                <a:effectLst/>
                <a:latin typeface="Calibri" panose="020F0502020204030204" pitchFamily="34" charset="0"/>
                <a:ea typeface="+mn-ea"/>
                <a:cs typeface="Arial" charset="0"/>
              </a:rPr>
              <a:t>It does not represent legal advice nor relied upon as supporting documentation or advice with CMS or other regulatory entities.</a:t>
            </a:r>
          </a:p>
          <a:p>
            <a:pPr algn="ctr"/>
            <a:r>
              <a:rPr lang="en-US" sz="500" kern="1200" dirty="0">
                <a:solidFill>
                  <a:schemeClr val="tx1"/>
                </a:solidFill>
                <a:effectLst/>
                <a:latin typeface="Calibri" panose="020F0502020204030204" pitchFamily="34" charset="0"/>
                <a:ea typeface="+mn-ea"/>
                <a:cs typeface="Arial" charset="0"/>
              </a:rPr>
              <a:t>© Pathway Health Services, Inc. – All Rights Reserved – Copy with Permission Only </a:t>
            </a:r>
          </a:p>
        </p:txBody>
      </p:sp>
      <p:pic>
        <p:nvPicPr>
          <p:cNvPr id="10" name="Picture 9">
            <a:extLst>
              <a:ext uri="{FF2B5EF4-FFF2-40B4-BE49-F238E27FC236}">
                <a16:creationId xmlns:a16="http://schemas.microsoft.com/office/drawing/2014/main" id="{205A3798-5358-442B-B70A-09435E4DCF0D}"/>
              </a:ext>
            </a:extLst>
          </p:cNvPr>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457200" y="6069725"/>
            <a:ext cx="1981200" cy="708188"/>
          </a:xfrm>
          <a:prstGeom prst="rect">
            <a:avLst/>
          </a:prstGeom>
        </p:spPr>
      </p:pic>
    </p:spTree>
    <p:extLst>
      <p:ext uri="{BB962C8B-B14F-4D97-AF65-F5344CB8AC3E}">
        <p14:creationId xmlns:p14="http://schemas.microsoft.com/office/powerpoint/2010/main" val="1303961687"/>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som107ap_pp_guidelines_ltcf.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som107ap_pp_guidelines_ltcf.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som107ap_pp_guidelines_ltcf.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nursing-homes.html" TargetMode="External"/><Relationship Id="rId2" Type="http://schemas.openxmlformats.org/officeDocument/2006/relationships/hyperlink" Target="https://www.cms.gov/Regulations-and-Guidance/Guidance/Manuals/downloads/som107ap_pp_guidelines_ltcf.pdf" TargetMode="External"/><Relationship Id="rId1" Type="http://schemas.openxmlformats.org/officeDocument/2006/relationships/slideLayout" Target="../slideLayouts/slideLayout2.xml"/><Relationship Id="rId4" Type="http://schemas.openxmlformats.org/officeDocument/2006/relationships/hyperlink" Target="https://www.cms.gov/Medicare/Quality-Initiatives-Patient-Assessment-Instruments/NursingHomeQualityInits/MDS30RAIManual.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kidney.org/professionals/guidelines/guidelines_commentaries" TargetMode="External"/><Relationship Id="rId2" Type="http://schemas.openxmlformats.org/officeDocument/2006/relationships/hyperlink" Target="https://www.cdc.gov/dialysis/patient/index.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som107ap_pp_guidelines_ltcf.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som107ap_pp_guidelines_ltcf.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pp_guidelines_ltcf.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219200"/>
            <a:ext cx="7772400" cy="1162050"/>
          </a:xfrm>
        </p:spPr>
        <p:txBody>
          <a:bodyPr>
            <a:normAutofit/>
          </a:bodyPr>
          <a:lstStyle/>
          <a:p>
            <a:r>
              <a:rPr lang="en-US" b="1" dirty="0">
                <a:solidFill>
                  <a:schemeClr val="bg1"/>
                </a:solidFill>
              </a:rPr>
              <a:t>Dialysis Competency </a:t>
            </a:r>
          </a:p>
        </p:txBody>
      </p:sp>
      <p:sp>
        <p:nvSpPr>
          <p:cNvPr id="2" name="Subtitle 1"/>
          <p:cNvSpPr>
            <a:spLocks noGrp="1"/>
          </p:cNvSpPr>
          <p:nvPr>
            <p:ph type="subTitle" idx="1"/>
          </p:nvPr>
        </p:nvSpPr>
        <p:spPr>
          <a:xfrm>
            <a:off x="1371600" y="2457450"/>
            <a:ext cx="6400800" cy="914400"/>
          </a:xfrm>
        </p:spPr>
        <p:txBody>
          <a:bodyPr/>
          <a:lstStyle/>
          <a:p>
            <a:r>
              <a:rPr lang="en-US" dirty="0">
                <a:solidFill>
                  <a:schemeClr val="bg1"/>
                </a:solidFill>
                <a:latin typeface="+mj-lt"/>
              </a:rPr>
              <a:t>Staff Training </a:t>
            </a:r>
          </a:p>
        </p:txBody>
      </p:sp>
    </p:spTree>
    <p:extLst>
      <p:ext uri="{BB962C8B-B14F-4D97-AF65-F5344CB8AC3E}">
        <p14:creationId xmlns:p14="http://schemas.microsoft.com/office/powerpoint/2010/main" val="3509872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a:xfrm>
            <a:off x="439271" y="1828800"/>
            <a:ext cx="5600700" cy="3992562"/>
          </a:xfrm>
        </p:spPr>
        <p:txBody>
          <a:bodyPr>
            <a:normAutofit fontScale="47500" lnSpcReduction="20000"/>
          </a:bodyPr>
          <a:lstStyle/>
          <a:p>
            <a:pPr marL="0" indent="0">
              <a:buNone/>
            </a:pPr>
            <a:r>
              <a:rPr lang="en-US" sz="4650" b="1" dirty="0"/>
              <a:t>Hospital Transfer:</a:t>
            </a:r>
          </a:p>
          <a:p>
            <a:r>
              <a:rPr lang="en-US" sz="4650" dirty="0"/>
              <a:t>The dialysis facility must ensure access to a hospital for emergency services that has the capacity to provide emergency dialysis care </a:t>
            </a:r>
          </a:p>
          <a:p>
            <a:r>
              <a:rPr lang="en-US" sz="4650" dirty="0"/>
              <a:t>In case of the need to transfer to an acute care facility to manage dialysis complications or other care concerns, the nursing home must have ongoing communication with the dialysis facility and have knowledge of the location and how to access the hospital that has the capacity to provide emergency dialysis care, as identified by the dialysis facility.   </a:t>
            </a:r>
          </a:p>
          <a:p>
            <a:pPr marL="0" indent="0">
              <a:buNone/>
            </a:pPr>
            <a:r>
              <a:rPr lang="en-US" sz="1800" b="1" dirty="0"/>
              <a:t> </a:t>
            </a:r>
            <a:endParaRPr lang="en-US" sz="1200" dirty="0"/>
          </a:p>
        </p:txBody>
      </p:sp>
      <p:pic>
        <p:nvPicPr>
          <p:cNvPr id="8" name="Picture 7">
            <a:extLst>
              <a:ext uri="{FF2B5EF4-FFF2-40B4-BE49-F238E27FC236}">
                <a16:creationId xmlns:a16="http://schemas.microsoft.com/office/drawing/2014/main" id="{697EC808-448F-4E46-BD48-95CC7C8152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24600" y="2586934"/>
            <a:ext cx="2532529" cy="1684131"/>
          </a:xfrm>
          <a:prstGeom prst="rect">
            <a:avLst/>
          </a:prstGeom>
          <a:ln>
            <a:noFill/>
          </a:ln>
          <a:effectLst>
            <a:softEdge rad="112500"/>
          </a:effectLst>
        </p:spPr>
      </p:pic>
      <p:sp>
        <p:nvSpPr>
          <p:cNvPr id="4" name="Rectangle 3">
            <a:extLst>
              <a:ext uri="{FF2B5EF4-FFF2-40B4-BE49-F238E27FC236}">
                <a16:creationId xmlns:a16="http://schemas.microsoft.com/office/drawing/2014/main" id="{5BF8A845-C43A-45AB-AC50-D764634294AA}"/>
              </a:ext>
            </a:extLst>
          </p:cNvPr>
          <p:cNvSpPr/>
          <p:nvPr/>
        </p:nvSpPr>
        <p:spPr>
          <a:xfrm>
            <a:off x="3962400" y="5621307"/>
            <a:ext cx="4572000" cy="400110"/>
          </a:xfrm>
          <a:prstGeom prst="rect">
            <a:avLst/>
          </a:prstGeom>
        </p:spPr>
        <p:txBody>
          <a:bodyPr>
            <a:spAutoFit/>
          </a:bodyPr>
          <a:lstStyle/>
          <a:p>
            <a:pPr algn="r"/>
            <a:r>
              <a:rPr lang="en-US" sz="1000" dirty="0">
                <a:hlinkClick r:id="rId4"/>
              </a:rPr>
              <a:t>https://www.cms.gov/Regulations-and-Guidance/Guidance/Manuals/downloads/som107ap_pp_guidelines_ltcf.pdf</a:t>
            </a:r>
            <a:r>
              <a:rPr lang="en-US" sz="1000" dirty="0"/>
              <a:t> </a:t>
            </a:r>
          </a:p>
        </p:txBody>
      </p:sp>
    </p:spTree>
    <p:extLst>
      <p:ext uri="{BB962C8B-B14F-4D97-AF65-F5344CB8AC3E}">
        <p14:creationId xmlns:p14="http://schemas.microsoft.com/office/powerpoint/2010/main" val="203367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a:xfrm>
            <a:off x="443753" y="1417638"/>
            <a:ext cx="8096250" cy="4525962"/>
          </a:xfrm>
        </p:spPr>
        <p:txBody>
          <a:bodyPr>
            <a:normAutofit fontScale="85000" lnSpcReduction="20000"/>
          </a:bodyPr>
          <a:lstStyle/>
          <a:p>
            <a:pPr marL="0" indent="0">
              <a:buNone/>
            </a:pPr>
            <a:r>
              <a:rPr lang="en-US" sz="2400" b="1" dirty="0"/>
              <a:t>Resident Care Policies and Staffing Specific to Dialysis Care and Services:</a:t>
            </a:r>
            <a:br>
              <a:rPr lang="en-US" sz="2400" b="1" dirty="0"/>
            </a:br>
            <a:endParaRPr lang="en-US" sz="2400" b="1" dirty="0"/>
          </a:p>
          <a:p>
            <a:r>
              <a:rPr lang="en-US" sz="2400" b="1" dirty="0"/>
              <a:t> </a:t>
            </a:r>
            <a:r>
              <a:rPr lang="en-US" sz="2400" dirty="0"/>
              <a:t>Some State licensure rules don’t allow for the provision of HHD in a nursing home and/or a State’s nurse practice act or scope of practice may preclude certain health care workers from performing HHD treatments. </a:t>
            </a:r>
          </a:p>
          <a:p>
            <a:r>
              <a:rPr lang="en-US" sz="2400" dirty="0"/>
              <a:t>Some State licensing rules may have specific regulations related to the provision of HHD/PD in a nursing home, such as specifying patient to staff ratio requirements.  </a:t>
            </a:r>
          </a:p>
          <a:p>
            <a:r>
              <a:rPr lang="en-US" sz="2400" dirty="0"/>
              <a:t>The nursing home must identify who is allowed to provide HHD/PD treatments to a resident, such as a licensed nurse or nurse aide. </a:t>
            </a:r>
          </a:p>
          <a:p>
            <a:r>
              <a:rPr lang="en-US" sz="2400" dirty="0"/>
              <a:t> The dialysis facility is responsible for providing training and assuring the competency of staff or individuals that are allowed to initiate, access and discontinue dialysis treatments.   </a:t>
            </a:r>
          </a:p>
          <a:p>
            <a:r>
              <a:rPr lang="en-US" sz="2400" b="1" dirty="0"/>
              <a:t>The nursing home must maintain documentation of completion of training/competency for staff or other individuals providing the dialysis treatments.</a:t>
            </a:r>
          </a:p>
          <a:p>
            <a:pPr marL="0" indent="0">
              <a:buNone/>
            </a:pPr>
            <a:r>
              <a:rPr lang="en-US" sz="1200" dirty="0">
                <a:hlinkClick r:id="rId3"/>
              </a:rPr>
              <a:t>https://www.cms.gov/Regulations-and-Guidance/Guidance/Manuals/downloads/som107ap_pp_guidelines_ltcf.pdf</a:t>
            </a:r>
            <a:r>
              <a:rPr lang="en-US" sz="1200" dirty="0"/>
              <a:t> </a:t>
            </a:r>
          </a:p>
        </p:txBody>
      </p:sp>
    </p:spTree>
    <p:extLst>
      <p:ext uri="{BB962C8B-B14F-4D97-AF65-F5344CB8AC3E}">
        <p14:creationId xmlns:p14="http://schemas.microsoft.com/office/powerpoint/2010/main" val="631040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a:xfrm>
            <a:off x="457200" y="120621"/>
            <a:ext cx="8229600" cy="1143000"/>
          </a:xfrm>
        </p:spPr>
        <p:txBody>
          <a:bodyPr/>
          <a:lstStyle/>
          <a:p>
            <a:r>
              <a:rPr lang="en-US" dirty="0"/>
              <a:t>F698 DIALYSIS</a:t>
            </a:r>
          </a:p>
        </p:txBody>
      </p:sp>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a:xfrm>
            <a:off x="272303" y="1250174"/>
            <a:ext cx="7029450" cy="4603779"/>
          </a:xfrm>
        </p:spPr>
        <p:txBody>
          <a:bodyPr>
            <a:normAutofit/>
          </a:bodyPr>
          <a:lstStyle/>
          <a:p>
            <a:pPr marL="0" indent="0">
              <a:buNone/>
            </a:pPr>
            <a:r>
              <a:rPr lang="en-US" sz="1800" b="1" dirty="0"/>
              <a:t>Resident Care Policies and Staffing Specific to Dialysis Care and Services: (Cont.)</a:t>
            </a:r>
          </a:p>
          <a:p>
            <a:pPr marL="257175" indent="-257175"/>
            <a:r>
              <a:rPr lang="en-US" sz="2000" dirty="0"/>
              <a:t>If PD treatments are provided, the treatments may only be administered by an individual trained by the qualified dialysis trainer from the certified dialysis facility.  An LPN/LVN may administer the PD treatment if not in conflict with the States Nurse Practice Act/Scope of practice</a:t>
            </a:r>
          </a:p>
          <a:p>
            <a:endParaRPr lang="en-US" sz="2000" dirty="0"/>
          </a:p>
          <a:p>
            <a:pPr marL="257175" indent="-257175"/>
            <a:r>
              <a:rPr lang="en-US" sz="2000" dirty="0"/>
              <a:t>A nursing home, that provides dialysis treatments, in collaboration with the nursing home medical director and the dialysis facility, must develop dialysis specific policies/procedures, based upon current standards of practice.  This includes the care of a resident receiving dialysis services whether in the facility or at an offsite location</a:t>
            </a:r>
            <a:endParaRPr lang="en-US" sz="2000" b="1" dirty="0"/>
          </a:p>
          <a:p>
            <a:pPr marL="0" indent="0">
              <a:buNone/>
            </a:pPr>
            <a:endParaRPr lang="en-US" sz="1800" b="1" dirty="0"/>
          </a:p>
        </p:txBody>
      </p:sp>
      <p:pic>
        <p:nvPicPr>
          <p:cNvPr id="8" name="Picture 7">
            <a:extLst>
              <a:ext uri="{FF2B5EF4-FFF2-40B4-BE49-F238E27FC236}">
                <a16:creationId xmlns:a16="http://schemas.microsoft.com/office/drawing/2014/main" id="{697EC808-448F-4E46-BD48-95CC7C8152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55224" y="3351808"/>
            <a:ext cx="1803026" cy="1199012"/>
          </a:xfrm>
          <a:prstGeom prst="rect">
            <a:avLst/>
          </a:prstGeom>
          <a:ln>
            <a:noFill/>
          </a:ln>
          <a:effectLst>
            <a:softEdge rad="112500"/>
          </a:effectLst>
        </p:spPr>
      </p:pic>
      <p:sp>
        <p:nvSpPr>
          <p:cNvPr id="5" name="Rectangle 4">
            <a:extLst>
              <a:ext uri="{FF2B5EF4-FFF2-40B4-BE49-F238E27FC236}">
                <a16:creationId xmlns:a16="http://schemas.microsoft.com/office/drawing/2014/main" id="{3ED018B7-479B-4C26-9749-C62AE1229438}"/>
              </a:ext>
            </a:extLst>
          </p:cNvPr>
          <p:cNvSpPr/>
          <p:nvPr/>
        </p:nvSpPr>
        <p:spPr>
          <a:xfrm>
            <a:off x="4114800" y="5621307"/>
            <a:ext cx="4572000" cy="400110"/>
          </a:xfrm>
          <a:prstGeom prst="rect">
            <a:avLst/>
          </a:prstGeom>
        </p:spPr>
        <p:txBody>
          <a:bodyPr>
            <a:spAutoFit/>
          </a:bodyPr>
          <a:lstStyle/>
          <a:p>
            <a:pPr algn="r"/>
            <a:r>
              <a:rPr lang="en-US" sz="1000" dirty="0">
                <a:hlinkClick r:id="rId4"/>
              </a:rPr>
              <a:t>https://www.cms.gov/Regulations-and-Guidance/Guidance/Manuals/downloads/som107ap_pp_guidelines_ltcf.pdf</a:t>
            </a:r>
            <a:r>
              <a:rPr lang="en-US" sz="1000" dirty="0"/>
              <a:t> </a:t>
            </a:r>
          </a:p>
        </p:txBody>
      </p:sp>
    </p:spTree>
    <p:extLst>
      <p:ext uri="{BB962C8B-B14F-4D97-AF65-F5344CB8AC3E}">
        <p14:creationId xmlns:p14="http://schemas.microsoft.com/office/powerpoint/2010/main" val="4092641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1927-14C6-45BD-9D73-BD35360747B3}"/>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274DD10A-9D0F-4040-BF6B-B04D58727642}"/>
              </a:ext>
            </a:extLst>
          </p:cNvPr>
          <p:cNvSpPr>
            <a:spLocks noGrp="1"/>
          </p:cNvSpPr>
          <p:nvPr>
            <p:ph idx="1"/>
          </p:nvPr>
        </p:nvSpPr>
        <p:spPr>
          <a:xfrm>
            <a:off x="533400" y="2068057"/>
            <a:ext cx="5657850" cy="3595994"/>
          </a:xfrm>
        </p:spPr>
        <p:txBody>
          <a:bodyPr>
            <a:normAutofit fontScale="77500" lnSpcReduction="20000"/>
          </a:bodyPr>
          <a:lstStyle/>
          <a:p>
            <a:pPr marL="0" indent="0">
              <a:buNone/>
            </a:pPr>
            <a:r>
              <a:rPr lang="en-US" b="1" dirty="0"/>
              <a:t>Affiliation:</a:t>
            </a:r>
          </a:p>
          <a:p>
            <a:r>
              <a:rPr lang="en-US" dirty="0"/>
              <a:t>All people receiving dialysis are affiliated with a dialysis center</a:t>
            </a:r>
          </a:p>
          <a:p>
            <a:r>
              <a:rPr lang="en-US" dirty="0"/>
              <a:t>Know dialysis facility name and number</a:t>
            </a:r>
          </a:p>
          <a:p>
            <a:r>
              <a:rPr lang="en-US" dirty="0"/>
              <a:t>Have this information readily available in an area with easy access e.g., medical record, care plan</a:t>
            </a:r>
          </a:p>
          <a:p>
            <a:r>
              <a:rPr lang="en-US" dirty="0"/>
              <a:t>Include resident and resident representative in affiliation preferences</a:t>
            </a:r>
            <a:endParaRPr lang="en-US" b="1" dirty="0"/>
          </a:p>
        </p:txBody>
      </p:sp>
      <p:pic>
        <p:nvPicPr>
          <p:cNvPr id="6" name="Picture 5">
            <a:extLst>
              <a:ext uri="{FF2B5EF4-FFF2-40B4-BE49-F238E27FC236}">
                <a16:creationId xmlns:a16="http://schemas.microsoft.com/office/drawing/2014/main" id="{697EC808-448F-4E46-BD48-95CC7C8152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05600" y="2667000"/>
            <a:ext cx="2291730" cy="1524000"/>
          </a:xfrm>
          <a:prstGeom prst="rect">
            <a:avLst/>
          </a:prstGeom>
          <a:ln>
            <a:noFill/>
          </a:ln>
          <a:effectLst>
            <a:softEdge rad="112500"/>
          </a:effectLst>
        </p:spPr>
      </p:pic>
    </p:spTree>
    <p:extLst>
      <p:ext uri="{BB962C8B-B14F-4D97-AF65-F5344CB8AC3E}">
        <p14:creationId xmlns:p14="http://schemas.microsoft.com/office/powerpoint/2010/main" val="1179437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28650" y="228600"/>
            <a:ext cx="7886700" cy="994172"/>
          </a:xfrm>
        </p:spPr>
        <p:txBody>
          <a:bodyPr>
            <a:normAutofit/>
          </a:bodyPr>
          <a:lstStyle/>
          <a:p>
            <a:pPr>
              <a:defRPr/>
            </a:pPr>
            <a:r>
              <a:rPr lang="en-US" dirty="0"/>
              <a:t>Dialysis Assessment </a:t>
            </a:r>
          </a:p>
        </p:txBody>
      </p:sp>
      <p:pic>
        <p:nvPicPr>
          <p:cNvPr id="5" name="Picture 4" descr="A person with a computer and smiling at the camera&#10;&#10;Description automatically generated">
            <a:extLst>
              <a:ext uri="{FF2B5EF4-FFF2-40B4-BE49-F238E27FC236}">
                <a16:creationId xmlns:a16="http://schemas.microsoft.com/office/drawing/2014/main" id="{D460C1B8-A790-4EDA-9475-78623A329D6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3740" r="16992" b="3"/>
          <a:stretch/>
        </p:blipFill>
        <p:spPr>
          <a:xfrm>
            <a:off x="626061" y="2123209"/>
            <a:ext cx="3805553" cy="3204511"/>
          </a:xfrm>
          <a:prstGeom prst="rect">
            <a:avLst/>
          </a:prstGeom>
          <a:ln>
            <a:noFill/>
          </a:ln>
          <a:effectLst>
            <a:softEdge rad="112500"/>
          </a:effectLst>
        </p:spPr>
      </p:pic>
      <p:sp>
        <p:nvSpPr>
          <p:cNvPr id="53252" name="Rectangle 3"/>
          <p:cNvSpPr>
            <a:spLocks noGrp="1" noChangeArrowheads="1"/>
          </p:cNvSpPr>
          <p:nvPr>
            <p:ph idx="1"/>
          </p:nvPr>
        </p:nvSpPr>
        <p:spPr>
          <a:xfrm>
            <a:off x="4721352" y="1828800"/>
            <a:ext cx="4085463" cy="3793331"/>
          </a:xfrm>
        </p:spPr>
        <p:txBody>
          <a:bodyPr>
            <a:normAutofit/>
          </a:bodyPr>
          <a:lstStyle/>
          <a:p>
            <a:pPr marL="0" indent="0">
              <a:buNone/>
            </a:pPr>
            <a:r>
              <a:rPr lang="en-US" sz="2400" dirty="0"/>
              <a:t>Documentation of assessment information must be found in the residents medical record: </a:t>
            </a:r>
          </a:p>
          <a:p>
            <a:pPr marL="205740" indent="-205740"/>
            <a:r>
              <a:rPr lang="en-US" sz="2400" dirty="0"/>
              <a:t>admission assessment, </a:t>
            </a:r>
          </a:p>
          <a:p>
            <a:pPr marL="205740" indent="-205740"/>
            <a:r>
              <a:rPr lang="en-US" sz="2400" dirty="0"/>
              <a:t>hospital records, </a:t>
            </a:r>
          </a:p>
          <a:p>
            <a:pPr marL="205740" indent="-205740"/>
            <a:r>
              <a:rPr lang="en-US" sz="2400" dirty="0"/>
              <a:t>history and physical, </a:t>
            </a:r>
          </a:p>
          <a:p>
            <a:pPr marL="205740" indent="-205740"/>
            <a:r>
              <a:rPr lang="en-US" sz="2400" dirty="0"/>
              <a:t>dialysis records</a:t>
            </a:r>
          </a:p>
          <a:p>
            <a:pPr marL="205740" indent="-205740"/>
            <a:r>
              <a:rPr lang="en-US" sz="2400" dirty="0"/>
              <a:t>MDS</a:t>
            </a:r>
          </a:p>
          <a:p>
            <a:pPr eaLnBrk="1" hangingPunct="1">
              <a:buFontTx/>
              <a:buNone/>
            </a:pPr>
            <a:endParaRPr lang="en-US" sz="2400" dirty="0"/>
          </a:p>
        </p:txBody>
      </p:sp>
    </p:spTree>
    <p:extLst>
      <p:ext uri="{BB962C8B-B14F-4D97-AF65-F5344CB8AC3E}">
        <p14:creationId xmlns:p14="http://schemas.microsoft.com/office/powerpoint/2010/main" val="4101218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AD784-040D-4959-9F67-B91D1506CE79}"/>
              </a:ext>
            </a:extLst>
          </p:cNvPr>
          <p:cNvSpPr>
            <a:spLocks noGrp="1"/>
          </p:cNvSpPr>
          <p:nvPr>
            <p:ph type="title"/>
          </p:nvPr>
        </p:nvSpPr>
        <p:spPr/>
        <p:txBody>
          <a:bodyPr>
            <a:normAutofit/>
          </a:bodyPr>
          <a:lstStyle/>
          <a:p>
            <a:r>
              <a:rPr lang="en-US" dirty="0"/>
              <a:t>Dialysis Assessments/Observations</a:t>
            </a:r>
          </a:p>
        </p:txBody>
      </p:sp>
      <p:sp>
        <p:nvSpPr>
          <p:cNvPr id="5" name="Text Placeholder 4">
            <a:extLst>
              <a:ext uri="{FF2B5EF4-FFF2-40B4-BE49-F238E27FC236}">
                <a16:creationId xmlns:a16="http://schemas.microsoft.com/office/drawing/2014/main" id="{265AEDFC-7D9B-4CD4-9225-250318B39BD8}"/>
              </a:ext>
            </a:extLst>
          </p:cNvPr>
          <p:cNvSpPr>
            <a:spLocks noGrp="1"/>
          </p:cNvSpPr>
          <p:nvPr>
            <p:ph type="body" idx="1"/>
          </p:nvPr>
        </p:nvSpPr>
        <p:spPr>
          <a:xfrm>
            <a:off x="749262" y="1922416"/>
            <a:ext cx="7714059" cy="510224"/>
          </a:xfrm>
        </p:spPr>
        <p:txBody>
          <a:bodyPr>
            <a:normAutofit/>
          </a:bodyPr>
          <a:lstStyle/>
          <a:p>
            <a:r>
              <a:rPr lang="en-US" sz="2100" dirty="0"/>
              <a:t>Side Effects Post-Hemodialysis may include, but are not limited to:</a:t>
            </a:r>
          </a:p>
          <a:p>
            <a:endParaRPr lang="en-US" dirty="0"/>
          </a:p>
        </p:txBody>
      </p:sp>
      <p:sp>
        <p:nvSpPr>
          <p:cNvPr id="4" name="Content Placeholder 3">
            <a:extLst>
              <a:ext uri="{FF2B5EF4-FFF2-40B4-BE49-F238E27FC236}">
                <a16:creationId xmlns:a16="http://schemas.microsoft.com/office/drawing/2014/main" id="{690E4221-55F0-41F7-AEFD-5D548842665E}"/>
              </a:ext>
            </a:extLst>
          </p:cNvPr>
          <p:cNvSpPr>
            <a:spLocks noGrp="1"/>
          </p:cNvSpPr>
          <p:nvPr>
            <p:ph sz="half" idx="2"/>
          </p:nvPr>
        </p:nvSpPr>
        <p:spPr>
          <a:xfrm>
            <a:off x="5109529" y="2304155"/>
            <a:ext cx="3353792" cy="3428782"/>
          </a:xfrm>
        </p:spPr>
        <p:txBody>
          <a:bodyPr>
            <a:normAutofit/>
          </a:bodyPr>
          <a:lstStyle/>
          <a:p>
            <a:pPr marL="257175" indent="-257175"/>
            <a:r>
              <a:rPr lang="en-US" dirty="0"/>
              <a:t>Fatigue</a:t>
            </a:r>
          </a:p>
          <a:p>
            <a:pPr marL="257175" indent="-257175"/>
            <a:r>
              <a:rPr lang="en-US" dirty="0"/>
              <a:t>Signs and symptoms of infection</a:t>
            </a:r>
          </a:p>
          <a:p>
            <a:pPr marL="257175" indent="-257175"/>
            <a:r>
              <a:rPr lang="en-US" dirty="0"/>
              <a:t>Hypotension</a:t>
            </a:r>
          </a:p>
          <a:p>
            <a:pPr marL="257175" indent="-257175"/>
            <a:r>
              <a:rPr lang="en-US" dirty="0"/>
              <a:t>Chest pain</a:t>
            </a:r>
          </a:p>
          <a:p>
            <a:pPr marL="257175" indent="-257175"/>
            <a:r>
              <a:rPr lang="en-US" dirty="0"/>
              <a:t>Electrolyte imbalance</a:t>
            </a:r>
          </a:p>
          <a:p>
            <a:pPr marL="257175" indent="-257175"/>
            <a:r>
              <a:rPr lang="en-US" dirty="0"/>
              <a:t>Fluid imbalance</a:t>
            </a:r>
          </a:p>
          <a:p>
            <a:endParaRPr lang="en-US" dirty="0"/>
          </a:p>
        </p:txBody>
      </p:sp>
      <p:sp>
        <p:nvSpPr>
          <p:cNvPr id="7" name="Content Placeholder 3">
            <a:extLst>
              <a:ext uri="{FF2B5EF4-FFF2-40B4-BE49-F238E27FC236}">
                <a16:creationId xmlns:a16="http://schemas.microsoft.com/office/drawing/2014/main" id="{32A36175-6EC1-4A3B-A768-6563EC1BBAE5}"/>
              </a:ext>
            </a:extLst>
          </p:cNvPr>
          <p:cNvSpPr txBox="1">
            <a:spLocks/>
          </p:cNvSpPr>
          <p:nvPr/>
        </p:nvSpPr>
        <p:spPr>
          <a:xfrm>
            <a:off x="625358" y="2362417"/>
            <a:ext cx="3907869" cy="3428783"/>
          </a:xfrm>
          <a:prstGeom prst="rect">
            <a:avLst/>
          </a:prstGeom>
        </p:spPr>
        <p:txBody>
          <a:bodyPr vert="horz" lIns="0" tIns="34290" rIns="0" bIns="34290" rtlCol="0">
            <a:normAutofit/>
          </a:bodyPr>
          <a:lstStyle>
            <a:lvl1pPr marL="68578" indent="-68578" algn="l" defTabSz="685775"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26" indent="-137155" algn="l" defTabSz="685775"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80" indent="-137155"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36" indent="-137155"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491" indent="-137155"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4970"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4965"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4960"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4954"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a:lstStyle>
          <a:p>
            <a:pPr marL="257175" indent="-257175">
              <a:buFont typeface="Arial" panose="020B0604020202020204" pitchFamily="34" charset="0"/>
              <a:buChar char="•"/>
            </a:pPr>
            <a:r>
              <a:rPr lang="en-US" sz="2400" dirty="0">
                <a:solidFill>
                  <a:schemeClr val="tx1"/>
                </a:solidFill>
              </a:rPr>
              <a:t>Bleeding</a:t>
            </a:r>
          </a:p>
          <a:p>
            <a:pPr marL="257175" indent="-257175">
              <a:buFont typeface="Arial" panose="020B0604020202020204" pitchFamily="34" charset="0"/>
              <a:buChar char="•"/>
            </a:pPr>
            <a:r>
              <a:rPr lang="en-US" sz="2400" dirty="0">
                <a:solidFill>
                  <a:schemeClr val="tx1"/>
                </a:solidFill>
              </a:rPr>
              <a:t>Leg cramps</a:t>
            </a:r>
          </a:p>
          <a:p>
            <a:pPr marL="257175" indent="-257175">
              <a:buFont typeface="Arial" panose="020B0604020202020204" pitchFamily="34" charset="0"/>
              <a:buChar char="•"/>
            </a:pPr>
            <a:r>
              <a:rPr lang="en-US" sz="2400" dirty="0">
                <a:solidFill>
                  <a:schemeClr val="tx1"/>
                </a:solidFill>
              </a:rPr>
              <a:t>Seizures</a:t>
            </a:r>
          </a:p>
          <a:p>
            <a:pPr marL="257175" indent="-257175">
              <a:buFont typeface="Arial" panose="020B0604020202020204" pitchFamily="34" charset="0"/>
              <a:buChar char="•"/>
            </a:pPr>
            <a:r>
              <a:rPr lang="en-US" sz="2400" dirty="0">
                <a:solidFill>
                  <a:schemeClr val="tx1"/>
                </a:solidFill>
              </a:rPr>
              <a:t>Nausea/vomiting</a:t>
            </a:r>
          </a:p>
          <a:p>
            <a:pPr marL="257175" indent="-257175">
              <a:buFont typeface="Arial" panose="020B0604020202020204" pitchFamily="34" charset="0"/>
              <a:buChar char="•"/>
            </a:pPr>
            <a:r>
              <a:rPr lang="en-US" sz="2400" dirty="0">
                <a:solidFill>
                  <a:schemeClr val="tx1"/>
                </a:solidFill>
              </a:rPr>
              <a:t>Unsteady gait</a:t>
            </a:r>
          </a:p>
          <a:p>
            <a:pPr marL="257175" indent="-257175">
              <a:buFont typeface="Arial" panose="020B0604020202020204" pitchFamily="34" charset="0"/>
              <a:buChar char="•"/>
            </a:pPr>
            <a:r>
              <a:rPr lang="en-US" sz="2400" dirty="0">
                <a:solidFill>
                  <a:schemeClr val="tx1"/>
                </a:solidFill>
              </a:rPr>
              <a:t>Headache</a:t>
            </a:r>
          </a:p>
          <a:p>
            <a:endParaRPr lang="en-US" sz="2400" dirty="0">
              <a:solidFill>
                <a:schemeClr val="tx1"/>
              </a:solidFill>
            </a:endParaRPr>
          </a:p>
        </p:txBody>
      </p:sp>
    </p:spTree>
    <p:extLst>
      <p:ext uri="{BB962C8B-B14F-4D97-AF65-F5344CB8AC3E}">
        <p14:creationId xmlns:p14="http://schemas.microsoft.com/office/powerpoint/2010/main" val="1296806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68294D-0100-40F4-BD89-D118575FC51E}"/>
              </a:ext>
            </a:extLst>
          </p:cNvPr>
          <p:cNvSpPr>
            <a:spLocks noGrp="1"/>
          </p:cNvSpPr>
          <p:nvPr>
            <p:ph type="title"/>
          </p:nvPr>
        </p:nvSpPr>
        <p:spPr/>
        <p:txBody>
          <a:bodyPr/>
          <a:lstStyle/>
          <a:p>
            <a:r>
              <a:rPr lang="en-US" dirty="0"/>
              <a:t>F698:  Care of the Access Site</a:t>
            </a:r>
          </a:p>
        </p:txBody>
      </p:sp>
      <p:sp>
        <p:nvSpPr>
          <p:cNvPr id="8" name="Content Placeholder 7">
            <a:extLst>
              <a:ext uri="{FF2B5EF4-FFF2-40B4-BE49-F238E27FC236}">
                <a16:creationId xmlns:a16="http://schemas.microsoft.com/office/drawing/2014/main" id="{4B634ACC-D2D9-4260-A01E-5DE634128026}"/>
              </a:ext>
            </a:extLst>
          </p:cNvPr>
          <p:cNvSpPr>
            <a:spLocks noGrp="1"/>
          </p:cNvSpPr>
          <p:nvPr>
            <p:ph idx="1"/>
          </p:nvPr>
        </p:nvSpPr>
        <p:spPr>
          <a:xfrm>
            <a:off x="304800" y="1600201"/>
            <a:ext cx="8229600" cy="3968368"/>
          </a:xfrm>
        </p:spPr>
        <p:txBody>
          <a:bodyPr>
            <a:normAutofit lnSpcReduction="10000"/>
          </a:bodyPr>
          <a:lstStyle/>
          <a:p>
            <a:pPr marL="285750" indent="-285750">
              <a:spcBef>
                <a:spcPts val="600"/>
              </a:spcBef>
            </a:pPr>
            <a:r>
              <a:rPr lang="en-US" dirty="0"/>
              <a:t>Auscultation/palpation of the AV fistula (pulse, bruit and thrill) to assure adequate blood flow; </a:t>
            </a:r>
          </a:p>
          <a:p>
            <a:pPr marL="285750" indent="-285750">
              <a:spcBef>
                <a:spcPts val="600"/>
              </a:spcBef>
            </a:pPr>
            <a:r>
              <a:rPr lang="en-US" dirty="0"/>
              <a:t>Significant changes in the extremity when compared to the opposite extremity (edema, pain, redness); </a:t>
            </a:r>
          </a:p>
          <a:p>
            <a:pPr marL="285750" indent="-285750">
              <a:spcBef>
                <a:spcPts val="600"/>
              </a:spcBef>
            </a:pPr>
            <a:r>
              <a:rPr lang="en-US" dirty="0"/>
              <a:t>Steal Syndrome (pain, numbness, discoloration, or cold to touch in the fingers or hand indicating inadequate arterial flow); </a:t>
            </a:r>
          </a:p>
          <a:p>
            <a:endParaRPr lang="en-US" dirty="0"/>
          </a:p>
        </p:txBody>
      </p:sp>
      <p:sp>
        <p:nvSpPr>
          <p:cNvPr id="9" name="Rectangle 8">
            <a:extLst>
              <a:ext uri="{FF2B5EF4-FFF2-40B4-BE49-F238E27FC236}">
                <a16:creationId xmlns:a16="http://schemas.microsoft.com/office/drawing/2014/main" id="{B61E4A24-68BF-441D-8F13-31EC2A312B9E}"/>
              </a:ext>
            </a:extLst>
          </p:cNvPr>
          <p:cNvSpPr/>
          <p:nvPr/>
        </p:nvSpPr>
        <p:spPr>
          <a:xfrm>
            <a:off x="457200" y="5568569"/>
            <a:ext cx="8571680" cy="523220"/>
          </a:xfrm>
          <a:prstGeom prst="rect">
            <a:avLst/>
          </a:prstGeom>
        </p:spPr>
        <p:txBody>
          <a:bodyPr wrap="square">
            <a:spAutoFit/>
          </a:bodyPr>
          <a:lstStyle/>
          <a:p>
            <a:pPr algn="r"/>
            <a:r>
              <a:rPr lang="en-US" sz="1400" dirty="0">
                <a:latin typeface="Arial" panose="020B0604020202020204" pitchFamily="34" charset="0"/>
                <a:cs typeface="Arial" panose="020B0604020202020204" pitchFamily="34" charset="0"/>
                <a:hlinkClick r:id="rId3"/>
              </a:rPr>
              <a:t>https://www.cms.gov/Regulations-and-Guidance/Guidance/Manuals/downloads/som107ap_pp_guidelines_ltcf.pdf</a:t>
            </a:r>
            <a:r>
              <a:rPr lang="en-US"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9725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1426-15F9-4E87-B843-CC932D689B63}"/>
              </a:ext>
            </a:extLst>
          </p:cNvPr>
          <p:cNvSpPr>
            <a:spLocks noGrp="1"/>
          </p:cNvSpPr>
          <p:nvPr>
            <p:ph type="title"/>
          </p:nvPr>
        </p:nvSpPr>
        <p:spPr/>
        <p:txBody>
          <a:bodyPr/>
          <a:lstStyle/>
          <a:p>
            <a:r>
              <a:rPr lang="en-US" dirty="0"/>
              <a:t>F698:  Care of the Access Site</a:t>
            </a:r>
          </a:p>
        </p:txBody>
      </p:sp>
      <p:sp>
        <p:nvSpPr>
          <p:cNvPr id="3" name="Content Placeholder 2">
            <a:extLst>
              <a:ext uri="{FF2B5EF4-FFF2-40B4-BE49-F238E27FC236}">
                <a16:creationId xmlns:a16="http://schemas.microsoft.com/office/drawing/2014/main" id="{ADD6A5A6-2B4F-40B4-AD26-5ED1786AB048}"/>
              </a:ext>
            </a:extLst>
          </p:cNvPr>
          <p:cNvSpPr>
            <a:spLocks noGrp="1"/>
          </p:cNvSpPr>
          <p:nvPr>
            <p:ph idx="1"/>
          </p:nvPr>
        </p:nvSpPr>
        <p:spPr/>
        <p:txBody>
          <a:bodyPr>
            <a:normAutofit fontScale="92500" lnSpcReduction="20000"/>
          </a:bodyPr>
          <a:lstStyle/>
          <a:p>
            <a:pPr marL="0" indent="0">
              <a:spcBef>
                <a:spcPts val="600"/>
              </a:spcBef>
              <a:buNone/>
            </a:pPr>
            <a:r>
              <a:rPr lang="en-US" dirty="0"/>
              <a:t>Continued:</a:t>
            </a:r>
          </a:p>
          <a:p>
            <a:pPr marL="285750" indent="-285750">
              <a:spcBef>
                <a:spcPts val="600"/>
              </a:spcBef>
            </a:pPr>
            <a:r>
              <a:rPr lang="en-US" dirty="0"/>
              <a:t>Skin integrity (waxy skin, ulcerations, drainage from incisions); </a:t>
            </a:r>
          </a:p>
          <a:p>
            <a:pPr marL="285750" indent="-285750">
              <a:spcBef>
                <a:spcPts val="600"/>
              </a:spcBef>
            </a:pPr>
            <a:r>
              <a:rPr lang="en-US" dirty="0"/>
              <a:t>Bruising/hematoma; </a:t>
            </a:r>
          </a:p>
          <a:p>
            <a:pPr marL="285750" indent="-285750">
              <a:spcBef>
                <a:spcPts val="600"/>
              </a:spcBef>
            </a:pPr>
            <a:r>
              <a:rPr lang="en-US" dirty="0"/>
              <a:t>Collateral vein distension (veins in access arm close to AV fistula becoming larger);</a:t>
            </a:r>
          </a:p>
          <a:p>
            <a:pPr marL="285750" indent="-285750">
              <a:spcBef>
                <a:spcPts val="600"/>
              </a:spcBef>
            </a:pPr>
            <a:r>
              <a:rPr lang="en-US" dirty="0"/>
              <a:t>Complaints of pain or numbness; or </a:t>
            </a:r>
          </a:p>
          <a:p>
            <a:pPr marL="285750" indent="-285750">
              <a:spcBef>
                <a:spcPts val="600"/>
              </a:spcBef>
            </a:pPr>
            <a:r>
              <a:rPr lang="en-US" dirty="0"/>
              <a:t>Evidence of infection at the surgical site, such as drainage, redness, tenderness at incision site, fever. </a:t>
            </a:r>
          </a:p>
          <a:p>
            <a:endParaRPr lang="en-US" dirty="0"/>
          </a:p>
        </p:txBody>
      </p:sp>
      <p:sp>
        <p:nvSpPr>
          <p:cNvPr id="4" name="Rectangle 3">
            <a:extLst>
              <a:ext uri="{FF2B5EF4-FFF2-40B4-BE49-F238E27FC236}">
                <a16:creationId xmlns:a16="http://schemas.microsoft.com/office/drawing/2014/main" id="{4C3B780D-28B1-4559-9FE0-9CA5FFB25E05}"/>
              </a:ext>
            </a:extLst>
          </p:cNvPr>
          <p:cNvSpPr/>
          <p:nvPr/>
        </p:nvSpPr>
        <p:spPr>
          <a:xfrm>
            <a:off x="286160" y="5536124"/>
            <a:ext cx="8571680" cy="523220"/>
          </a:xfrm>
          <a:prstGeom prst="rect">
            <a:avLst/>
          </a:prstGeom>
        </p:spPr>
        <p:txBody>
          <a:bodyPr wrap="square">
            <a:spAutoFit/>
          </a:bodyPr>
          <a:lstStyle/>
          <a:p>
            <a:pPr algn="r"/>
            <a:r>
              <a:rPr lang="en-US" sz="1400" dirty="0">
                <a:latin typeface="Arial" panose="020B0604020202020204" pitchFamily="34" charset="0"/>
                <a:cs typeface="Arial" panose="020B0604020202020204" pitchFamily="34" charset="0"/>
                <a:hlinkClick r:id="rId3"/>
              </a:rPr>
              <a:t>https://www.cms.gov/Regulations-and-Guidance/Guidance/Manuals/downloads/som107ap_pp_guidelines_ltcf.pdf</a:t>
            </a:r>
            <a:r>
              <a:rPr lang="en-US"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047013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1927-14C6-45BD-9D73-BD35360747B3}"/>
              </a:ext>
            </a:extLst>
          </p:cNvPr>
          <p:cNvSpPr>
            <a:spLocks noGrp="1"/>
          </p:cNvSpPr>
          <p:nvPr>
            <p:ph type="title"/>
          </p:nvPr>
        </p:nvSpPr>
        <p:spPr>
          <a:xfrm>
            <a:off x="601337" y="228600"/>
            <a:ext cx="7941326" cy="796983"/>
          </a:xfrm>
        </p:spPr>
        <p:txBody>
          <a:bodyPr anchor="b">
            <a:normAutofit fontScale="90000"/>
          </a:bodyPr>
          <a:lstStyle/>
          <a:p>
            <a:r>
              <a:rPr lang="en-US" dirty="0"/>
              <a:t>Dialysis Assessments/Observations</a:t>
            </a:r>
          </a:p>
        </p:txBody>
      </p:sp>
      <p:pic>
        <p:nvPicPr>
          <p:cNvPr id="4" name="Picture 3">
            <a:extLst>
              <a:ext uri="{FF2B5EF4-FFF2-40B4-BE49-F238E27FC236}">
                <a16:creationId xmlns:a16="http://schemas.microsoft.com/office/drawing/2014/main" id="{A96E0D60-1530-4197-98C3-98E8C26644D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1000" y="2005399"/>
            <a:ext cx="3432525" cy="3175088"/>
          </a:xfrm>
          <a:prstGeom prst="rect">
            <a:avLst/>
          </a:prstGeom>
        </p:spPr>
      </p:pic>
      <p:sp>
        <p:nvSpPr>
          <p:cNvPr id="3" name="Content Placeholder 2">
            <a:extLst>
              <a:ext uri="{FF2B5EF4-FFF2-40B4-BE49-F238E27FC236}">
                <a16:creationId xmlns:a16="http://schemas.microsoft.com/office/drawing/2014/main" id="{274DD10A-9D0F-4040-BF6B-B04D58727642}"/>
              </a:ext>
            </a:extLst>
          </p:cNvPr>
          <p:cNvSpPr>
            <a:spLocks noGrp="1"/>
          </p:cNvSpPr>
          <p:nvPr>
            <p:ph idx="1"/>
          </p:nvPr>
        </p:nvSpPr>
        <p:spPr>
          <a:xfrm>
            <a:off x="4224838" y="1741056"/>
            <a:ext cx="4313343" cy="3375887"/>
          </a:xfrm>
        </p:spPr>
        <p:txBody>
          <a:bodyPr>
            <a:noAutofit/>
          </a:bodyPr>
          <a:lstStyle/>
          <a:p>
            <a:pPr marL="0" indent="0">
              <a:buNone/>
            </a:pPr>
            <a:r>
              <a:rPr lang="en-US" sz="2400" b="1" dirty="0"/>
              <a:t>Complications of Peritoneal Dialysis catheter access site:</a:t>
            </a:r>
          </a:p>
          <a:p>
            <a:pPr marL="257175" indent="-257175"/>
            <a:r>
              <a:rPr lang="en-US" sz="2400" dirty="0"/>
              <a:t>Drainage </a:t>
            </a:r>
          </a:p>
          <a:p>
            <a:pPr marL="257175" indent="-257175"/>
            <a:r>
              <a:rPr lang="en-US" sz="2400" dirty="0"/>
              <a:t>Bleeding</a:t>
            </a:r>
          </a:p>
          <a:p>
            <a:pPr marL="257175" indent="-257175"/>
            <a:r>
              <a:rPr lang="en-US" sz="2400" dirty="0"/>
              <a:t>Discoloration</a:t>
            </a:r>
          </a:p>
          <a:p>
            <a:pPr marL="257175" indent="-257175"/>
            <a:r>
              <a:rPr lang="en-US" sz="2400" dirty="0"/>
              <a:t>Local infection-pain, warmth, redness, swelling</a:t>
            </a:r>
          </a:p>
          <a:p>
            <a:pPr marL="257175" indent="-257175"/>
            <a:r>
              <a:rPr lang="en-US" sz="2400" dirty="0"/>
              <a:t>Disconnection of transfer-set</a:t>
            </a:r>
          </a:p>
          <a:p>
            <a:pPr marL="257175" indent="-257175"/>
            <a:r>
              <a:rPr lang="en-US" sz="2400" dirty="0"/>
              <a:t>Obstructed inflow/outflow of peritoneal dialysis catheter</a:t>
            </a:r>
          </a:p>
          <a:p>
            <a:endParaRPr lang="en-US" sz="2400" b="1" dirty="0"/>
          </a:p>
        </p:txBody>
      </p:sp>
    </p:spTree>
    <p:extLst>
      <p:ext uri="{BB962C8B-B14F-4D97-AF65-F5344CB8AC3E}">
        <p14:creationId xmlns:p14="http://schemas.microsoft.com/office/powerpoint/2010/main" val="2108335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AD784-040D-4959-9F67-B91D1506CE79}"/>
              </a:ext>
            </a:extLst>
          </p:cNvPr>
          <p:cNvSpPr>
            <a:spLocks noGrp="1"/>
          </p:cNvSpPr>
          <p:nvPr>
            <p:ph type="title"/>
          </p:nvPr>
        </p:nvSpPr>
        <p:spPr/>
        <p:txBody>
          <a:bodyPr>
            <a:normAutofit/>
          </a:bodyPr>
          <a:lstStyle/>
          <a:p>
            <a:r>
              <a:rPr lang="en-US" dirty="0"/>
              <a:t>Dialysis Assessments/Observations</a:t>
            </a:r>
          </a:p>
        </p:txBody>
      </p:sp>
      <p:sp>
        <p:nvSpPr>
          <p:cNvPr id="5" name="Text Placeholder 4">
            <a:extLst>
              <a:ext uri="{FF2B5EF4-FFF2-40B4-BE49-F238E27FC236}">
                <a16:creationId xmlns:a16="http://schemas.microsoft.com/office/drawing/2014/main" id="{265AEDFC-7D9B-4CD4-9225-250318B39BD8}"/>
              </a:ext>
            </a:extLst>
          </p:cNvPr>
          <p:cNvSpPr>
            <a:spLocks noGrp="1"/>
          </p:cNvSpPr>
          <p:nvPr>
            <p:ph type="body" idx="1"/>
          </p:nvPr>
        </p:nvSpPr>
        <p:spPr>
          <a:xfrm>
            <a:off x="479612" y="1600200"/>
            <a:ext cx="8229600" cy="846534"/>
          </a:xfrm>
        </p:spPr>
        <p:txBody>
          <a:bodyPr>
            <a:normAutofit/>
          </a:bodyPr>
          <a:lstStyle/>
          <a:p>
            <a:pPr>
              <a:lnSpc>
                <a:spcPct val="110000"/>
              </a:lnSpc>
            </a:pPr>
            <a:r>
              <a:rPr lang="en-US" sz="2100" dirty="0"/>
              <a:t>Post-dwell/exchange complications may include, but are not limited to:</a:t>
            </a:r>
          </a:p>
          <a:p>
            <a:endParaRPr lang="en-US" dirty="0"/>
          </a:p>
        </p:txBody>
      </p:sp>
      <p:sp>
        <p:nvSpPr>
          <p:cNvPr id="4" name="Content Placeholder 3">
            <a:extLst>
              <a:ext uri="{FF2B5EF4-FFF2-40B4-BE49-F238E27FC236}">
                <a16:creationId xmlns:a16="http://schemas.microsoft.com/office/drawing/2014/main" id="{690E4221-55F0-41F7-AEFD-5D548842665E}"/>
              </a:ext>
            </a:extLst>
          </p:cNvPr>
          <p:cNvSpPr>
            <a:spLocks noGrp="1"/>
          </p:cNvSpPr>
          <p:nvPr>
            <p:ph sz="half" idx="2"/>
          </p:nvPr>
        </p:nvSpPr>
        <p:spPr>
          <a:xfrm>
            <a:off x="4800600" y="2446734"/>
            <a:ext cx="3733800" cy="2743200"/>
          </a:xfrm>
        </p:spPr>
        <p:txBody>
          <a:bodyPr>
            <a:noAutofit/>
          </a:bodyPr>
          <a:lstStyle/>
          <a:p>
            <a:pPr marL="257175" indent="-257175"/>
            <a:r>
              <a:rPr lang="en-US" dirty="0"/>
              <a:t>Fatigue</a:t>
            </a:r>
          </a:p>
          <a:p>
            <a:pPr marL="257175" indent="-257175"/>
            <a:r>
              <a:rPr lang="en-US" dirty="0"/>
              <a:t>Signs and symptoms of infection</a:t>
            </a:r>
          </a:p>
          <a:p>
            <a:pPr marL="257175" indent="-257175"/>
            <a:r>
              <a:rPr lang="en-US" dirty="0"/>
              <a:t>Hypotension</a:t>
            </a:r>
          </a:p>
          <a:p>
            <a:pPr marL="257175" indent="-257175"/>
            <a:r>
              <a:rPr lang="en-US" dirty="0"/>
              <a:t>Chest pain/arrhythmias</a:t>
            </a:r>
          </a:p>
          <a:p>
            <a:pPr marL="257175" indent="-257175"/>
            <a:r>
              <a:rPr lang="en-US" dirty="0"/>
              <a:t>Electrolyte imbalance</a:t>
            </a:r>
          </a:p>
          <a:p>
            <a:pPr marL="257175" indent="-257175"/>
            <a:r>
              <a:rPr lang="en-US" dirty="0"/>
              <a:t>Fluid imbalance</a:t>
            </a:r>
          </a:p>
          <a:p>
            <a:pPr marL="257175" indent="-257175"/>
            <a:r>
              <a:rPr lang="en-US" dirty="0"/>
              <a:t>Pleural effusion</a:t>
            </a:r>
          </a:p>
          <a:p>
            <a:endParaRPr lang="en-US" dirty="0"/>
          </a:p>
        </p:txBody>
      </p:sp>
      <p:sp>
        <p:nvSpPr>
          <p:cNvPr id="7" name="Content Placeholder 3">
            <a:extLst>
              <a:ext uri="{FF2B5EF4-FFF2-40B4-BE49-F238E27FC236}">
                <a16:creationId xmlns:a16="http://schemas.microsoft.com/office/drawing/2014/main" id="{32A36175-6EC1-4A3B-A768-6563EC1BBAE5}"/>
              </a:ext>
            </a:extLst>
          </p:cNvPr>
          <p:cNvSpPr txBox="1">
            <a:spLocks/>
          </p:cNvSpPr>
          <p:nvPr/>
        </p:nvSpPr>
        <p:spPr>
          <a:xfrm>
            <a:off x="762000" y="2446734"/>
            <a:ext cx="2777490" cy="2533650"/>
          </a:xfrm>
          <a:prstGeom prst="rect">
            <a:avLst/>
          </a:prstGeom>
        </p:spPr>
        <p:txBody>
          <a:bodyPr vert="horz" lIns="0" tIns="34290" rIns="0" bIns="34290" rtlCol="0">
            <a:noAutofit/>
          </a:bodyPr>
          <a:lstStyle>
            <a:lvl1pPr marL="68578" indent="-68578" algn="l" defTabSz="685775"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26" indent="-137155" algn="l" defTabSz="685775"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80" indent="-137155"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36" indent="-137155"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491" indent="-137155"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4970"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4965"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4960"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4954" indent="-171444" algn="l" defTabSz="685775"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a:lstStyle>
          <a:p>
            <a:pPr marL="257175" indent="-257175">
              <a:buFont typeface="Arial" panose="020B0604020202020204" pitchFamily="34" charset="0"/>
              <a:buChar char="•"/>
            </a:pPr>
            <a:r>
              <a:rPr lang="en-US" sz="2400" dirty="0"/>
              <a:t>Bleeding</a:t>
            </a:r>
          </a:p>
          <a:p>
            <a:pPr marL="257175" indent="-257175">
              <a:buFont typeface="Arial" panose="020B0604020202020204" pitchFamily="34" charset="0"/>
              <a:buChar char="•"/>
            </a:pPr>
            <a:r>
              <a:rPr lang="en-US" sz="2400" dirty="0"/>
              <a:t>Leg cramps</a:t>
            </a:r>
          </a:p>
          <a:p>
            <a:pPr marL="257175" indent="-257175">
              <a:buFont typeface="Arial" panose="020B0604020202020204" pitchFamily="34" charset="0"/>
              <a:buChar char="•"/>
            </a:pPr>
            <a:r>
              <a:rPr lang="en-US" sz="2400" dirty="0"/>
              <a:t>Seizures</a:t>
            </a:r>
          </a:p>
          <a:p>
            <a:pPr marL="257175" indent="-257175">
              <a:buFont typeface="Arial" panose="020B0604020202020204" pitchFamily="34" charset="0"/>
              <a:buChar char="•"/>
            </a:pPr>
            <a:r>
              <a:rPr lang="en-US" sz="2400" dirty="0"/>
              <a:t>Nausea/vomiting</a:t>
            </a:r>
          </a:p>
          <a:p>
            <a:pPr marL="257175" indent="-257175">
              <a:buFont typeface="Arial" panose="020B0604020202020204" pitchFamily="34" charset="0"/>
              <a:buChar char="•"/>
            </a:pPr>
            <a:r>
              <a:rPr lang="en-US" sz="2400" dirty="0"/>
              <a:t>Unsteady gait</a:t>
            </a:r>
          </a:p>
          <a:p>
            <a:pPr marL="257175" indent="-257175">
              <a:buFont typeface="Arial" panose="020B0604020202020204" pitchFamily="34" charset="0"/>
              <a:buChar char="•"/>
            </a:pPr>
            <a:r>
              <a:rPr lang="en-US" sz="2400" dirty="0"/>
              <a:t>Headache</a:t>
            </a:r>
          </a:p>
          <a:p>
            <a:pPr marL="257175" indent="-257175">
              <a:buFont typeface="Arial" panose="020B0604020202020204" pitchFamily="34" charset="0"/>
              <a:buChar char="•"/>
            </a:pPr>
            <a:r>
              <a:rPr lang="en-US" sz="2400" dirty="0"/>
              <a:t>Pulmonary edema</a:t>
            </a:r>
          </a:p>
          <a:p>
            <a:endParaRPr lang="en-US" sz="2400" dirty="0"/>
          </a:p>
        </p:txBody>
      </p:sp>
    </p:spTree>
    <p:extLst>
      <p:ext uri="{BB962C8B-B14F-4D97-AF65-F5344CB8AC3E}">
        <p14:creationId xmlns:p14="http://schemas.microsoft.com/office/powerpoint/2010/main" val="100606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Upon completion of the program, attendees should be able to:</a:t>
            </a:r>
          </a:p>
          <a:p>
            <a:pPr marL="457200" indent="-457200"/>
            <a:r>
              <a:rPr lang="en-US" dirty="0"/>
              <a:t>Verbalize the importance of compliance with F698 Dialysis</a:t>
            </a:r>
          </a:p>
          <a:p>
            <a:pPr marL="457200" indent="-457200"/>
            <a:r>
              <a:rPr lang="en-US" dirty="0"/>
              <a:t>Provide and review facility policies and procedures for dialysis including emergency procedures specific for dialysis resident care</a:t>
            </a:r>
          </a:p>
          <a:p>
            <a:pPr marL="457200" indent="-457200"/>
            <a:r>
              <a:rPr lang="en-US" dirty="0"/>
              <a:t>Verbalize understanding of the documentation requirements for dialysis</a:t>
            </a:r>
          </a:p>
          <a:p>
            <a:pPr marL="457200" indent="-457200"/>
            <a:r>
              <a:rPr lang="en-US" dirty="0"/>
              <a:t>Verbalize understanding of importance of communication and collaboration between nursing facility and dialysis center</a:t>
            </a:r>
          </a:p>
          <a:p>
            <a:pPr marL="0" indent="0">
              <a:buNone/>
            </a:pPr>
            <a:endParaRPr lang="en-US" dirty="0"/>
          </a:p>
        </p:txBody>
      </p:sp>
    </p:spTree>
    <p:extLst>
      <p:ext uri="{BB962C8B-B14F-4D97-AF65-F5344CB8AC3E}">
        <p14:creationId xmlns:p14="http://schemas.microsoft.com/office/powerpoint/2010/main" val="2601687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B159E10-A6FC-4622-B37E-ED3FC23B5F47}"/>
              </a:ext>
            </a:extLst>
          </p:cNvPr>
          <p:cNvSpPr>
            <a:spLocks noGrp="1"/>
          </p:cNvSpPr>
          <p:nvPr>
            <p:ph type="title"/>
          </p:nvPr>
        </p:nvSpPr>
        <p:spPr/>
        <p:txBody>
          <a:bodyPr/>
          <a:lstStyle/>
          <a:p>
            <a:r>
              <a:rPr lang="en-US" dirty="0"/>
              <a:t>Emergency Procedures</a:t>
            </a:r>
          </a:p>
        </p:txBody>
      </p:sp>
      <p:sp>
        <p:nvSpPr>
          <p:cNvPr id="8" name="Content Placeholder 7">
            <a:extLst>
              <a:ext uri="{FF2B5EF4-FFF2-40B4-BE49-F238E27FC236}">
                <a16:creationId xmlns:a16="http://schemas.microsoft.com/office/drawing/2014/main" id="{76EB036F-86BA-485B-992A-7280FA6ACD6F}"/>
              </a:ext>
            </a:extLst>
          </p:cNvPr>
          <p:cNvSpPr>
            <a:spLocks noGrp="1"/>
          </p:cNvSpPr>
          <p:nvPr>
            <p:ph idx="1"/>
          </p:nvPr>
        </p:nvSpPr>
        <p:spPr/>
        <p:txBody>
          <a:bodyPr>
            <a:normAutofit fontScale="92500" lnSpcReduction="20000"/>
          </a:bodyPr>
          <a:lstStyle/>
          <a:p>
            <a:pPr marL="0" indent="0">
              <a:buNone/>
            </a:pPr>
            <a:r>
              <a:rPr lang="en-US" b="1" dirty="0"/>
              <a:t>Bleeding/Hemorrhage:</a:t>
            </a:r>
          </a:p>
          <a:p>
            <a:pPr marL="385763" indent="-385763">
              <a:buAutoNum type="arabicPeriod"/>
            </a:pPr>
            <a:r>
              <a:rPr lang="en-US" dirty="0"/>
              <a:t>Gloves, gauze and goggles should be at the bedside in case of emergency</a:t>
            </a:r>
          </a:p>
          <a:p>
            <a:pPr marL="385763" indent="-385763">
              <a:buAutoNum type="arabicPeriod"/>
            </a:pPr>
            <a:r>
              <a:rPr lang="en-US" dirty="0"/>
              <a:t>Observe for bleeding at the fistula/graft site</a:t>
            </a:r>
          </a:p>
          <a:p>
            <a:pPr marL="385763" indent="-385763">
              <a:buAutoNum type="arabicPeriod"/>
            </a:pPr>
            <a:r>
              <a:rPr lang="en-US" dirty="0"/>
              <a:t>Apply pressure to the</a:t>
            </a:r>
            <a:r>
              <a:rPr lang="en-US" b="1" dirty="0"/>
              <a:t> exact </a:t>
            </a:r>
            <a:r>
              <a:rPr lang="en-US" dirty="0"/>
              <a:t>site of bleeding for 15 min-but if you put too much pressure on a WIDE area of the fistula you may damage it.  </a:t>
            </a:r>
          </a:p>
          <a:p>
            <a:pPr marL="385763" indent="-385763">
              <a:buAutoNum type="arabicPeriod"/>
            </a:pPr>
            <a:r>
              <a:rPr lang="en-US" dirty="0"/>
              <a:t>If unable to stop hemorrhage, call 911</a:t>
            </a:r>
          </a:p>
          <a:p>
            <a:pPr marL="385763" indent="-385763">
              <a:buAutoNum type="arabicPeriod"/>
            </a:pPr>
            <a:r>
              <a:rPr lang="en-US" dirty="0"/>
              <a:t>Notify Physician and resident representative for change in condition</a:t>
            </a:r>
          </a:p>
        </p:txBody>
      </p:sp>
    </p:spTree>
    <p:extLst>
      <p:ext uri="{BB962C8B-B14F-4D97-AF65-F5344CB8AC3E}">
        <p14:creationId xmlns:p14="http://schemas.microsoft.com/office/powerpoint/2010/main" val="2105156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2BEE5-B148-451D-961C-B631DB1120BD}"/>
              </a:ext>
            </a:extLst>
          </p:cNvPr>
          <p:cNvSpPr>
            <a:spLocks noGrp="1"/>
          </p:cNvSpPr>
          <p:nvPr>
            <p:ph type="title"/>
          </p:nvPr>
        </p:nvSpPr>
        <p:spPr>
          <a:xfrm>
            <a:off x="457200" y="76200"/>
            <a:ext cx="8229600" cy="1143000"/>
          </a:xfrm>
        </p:spPr>
        <p:txBody>
          <a:bodyPr/>
          <a:lstStyle/>
          <a:p>
            <a:r>
              <a:rPr lang="en-US" dirty="0"/>
              <a:t>Dialysis</a:t>
            </a:r>
          </a:p>
        </p:txBody>
      </p:sp>
      <p:sp>
        <p:nvSpPr>
          <p:cNvPr id="3" name="Content Placeholder 2">
            <a:extLst>
              <a:ext uri="{FF2B5EF4-FFF2-40B4-BE49-F238E27FC236}">
                <a16:creationId xmlns:a16="http://schemas.microsoft.com/office/drawing/2014/main" id="{875FB9AD-0830-4DEE-9F4D-1E4645B581F9}"/>
              </a:ext>
            </a:extLst>
          </p:cNvPr>
          <p:cNvSpPr>
            <a:spLocks noGrp="1"/>
          </p:cNvSpPr>
          <p:nvPr>
            <p:ph idx="1"/>
          </p:nvPr>
        </p:nvSpPr>
        <p:spPr>
          <a:xfrm>
            <a:off x="457200" y="1381779"/>
            <a:ext cx="8229600" cy="4525963"/>
          </a:xfrm>
        </p:spPr>
        <p:txBody>
          <a:bodyPr>
            <a:normAutofit lnSpcReduction="10000"/>
          </a:bodyPr>
          <a:lstStyle/>
          <a:p>
            <a:pPr marL="0" indent="0">
              <a:buNone/>
            </a:pPr>
            <a:r>
              <a:rPr lang="en-US" dirty="0"/>
              <a:t>Nursing Care should include:</a:t>
            </a:r>
          </a:p>
          <a:p>
            <a:pPr marL="462915" lvl="1" indent="-257175"/>
            <a:r>
              <a:rPr lang="en-US" sz="1950" dirty="0"/>
              <a:t>Auscultation/palpation of the AV fistula (pulse, bruit and thrill) to assure adequate blood flow;  </a:t>
            </a:r>
          </a:p>
          <a:p>
            <a:pPr marL="462915" lvl="1" indent="-257175"/>
            <a:r>
              <a:rPr lang="en-US" sz="1950" dirty="0"/>
              <a:t>Significant changes in the extremity when compared to the opposite extremity (edema, pain, redness);  </a:t>
            </a:r>
          </a:p>
          <a:p>
            <a:pPr marL="462915" lvl="1" indent="-257175"/>
            <a:r>
              <a:rPr lang="en-US" sz="1950" dirty="0"/>
              <a:t>Steal Syndrome (pain, numbness, discoloration, or cold to touch in the fingers or hand indicating inadequate arterial flow);  </a:t>
            </a:r>
          </a:p>
          <a:p>
            <a:pPr marL="462915" lvl="1" indent="-257175"/>
            <a:r>
              <a:rPr lang="en-US" sz="1950" dirty="0"/>
              <a:t>Skin integrity (waxy skin, ulcerations, drainage from incisions);  </a:t>
            </a:r>
          </a:p>
          <a:p>
            <a:pPr marL="805815" lvl="2" indent="-257175"/>
            <a:r>
              <a:rPr lang="en-US" sz="1650" dirty="0"/>
              <a:t> Bruising/hematoma;   </a:t>
            </a:r>
          </a:p>
          <a:p>
            <a:pPr marL="805815" lvl="2" indent="-257175"/>
            <a:r>
              <a:rPr lang="en-US" sz="1650" dirty="0"/>
              <a:t>Collateral vein distension (veins in access arm close to AV fistula becoming larger);  </a:t>
            </a:r>
          </a:p>
          <a:p>
            <a:pPr marL="462915" lvl="1" indent="-257175"/>
            <a:r>
              <a:rPr lang="en-US" sz="1950" dirty="0"/>
              <a:t>Complaints of pain or numbness; or  </a:t>
            </a:r>
          </a:p>
          <a:p>
            <a:pPr marL="462915" lvl="1" indent="-257175"/>
            <a:r>
              <a:rPr lang="en-US" sz="1950" dirty="0"/>
              <a:t> Evidence of infection at the surgical site, such as drainage, redness, tenderness at incision site, fever.  </a:t>
            </a:r>
          </a:p>
          <a:p>
            <a:pPr marL="462915" lvl="1" indent="-257175"/>
            <a:r>
              <a:rPr lang="en-US" sz="1950" dirty="0"/>
              <a:t>BP and IV’s should not be performed on the arm with a fistula or graft</a:t>
            </a:r>
          </a:p>
          <a:p>
            <a:pPr marL="591503" lvl="1" indent="-385763">
              <a:buFont typeface="+mj-lt"/>
              <a:buAutoNum type="romanUcPeriod"/>
            </a:pPr>
            <a:endParaRPr lang="en-US" dirty="0"/>
          </a:p>
          <a:p>
            <a:endParaRPr lang="en-US" dirty="0"/>
          </a:p>
        </p:txBody>
      </p:sp>
    </p:spTree>
    <p:extLst>
      <p:ext uri="{BB962C8B-B14F-4D97-AF65-F5344CB8AC3E}">
        <p14:creationId xmlns:p14="http://schemas.microsoft.com/office/powerpoint/2010/main" val="3271053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1927-14C6-45BD-9D73-BD35360747B3}"/>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274DD10A-9D0F-4040-BF6B-B04D58727642}"/>
              </a:ext>
            </a:extLst>
          </p:cNvPr>
          <p:cNvSpPr>
            <a:spLocks noGrp="1"/>
          </p:cNvSpPr>
          <p:nvPr>
            <p:ph idx="1"/>
          </p:nvPr>
        </p:nvSpPr>
        <p:spPr>
          <a:xfrm>
            <a:off x="533400" y="1710714"/>
            <a:ext cx="6858000" cy="4309085"/>
          </a:xfrm>
        </p:spPr>
        <p:txBody>
          <a:bodyPr>
            <a:normAutofit fontScale="77500" lnSpcReduction="20000"/>
          </a:bodyPr>
          <a:lstStyle/>
          <a:p>
            <a:pPr marL="0" indent="0">
              <a:buNone/>
            </a:pPr>
            <a:r>
              <a:rPr lang="en-US" b="1" dirty="0"/>
              <a:t>Transportation:</a:t>
            </a:r>
          </a:p>
          <a:p>
            <a:r>
              <a:rPr lang="en-US" dirty="0"/>
              <a:t>Assist/schedule transportation for dialysis</a:t>
            </a:r>
          </a:p>
          <a:p>
            <a:r>
              <a:rPr lang="en-US" dirty="0"/>
              <a:t>Know transport service or person  name, number and scheduled pick-up time</a:t>
            </a:r>
          </a:p>
          <a:p>
            <a:r>
              <a:rPr lang="en-US" dirty="0"/>
              <a:t>Have this information readily available in an area with easy access e.g., medical record, care plan</a:t>
            </a:r>
          </a:p>
          <a:p>
            <a:r>
              <a:rPr lang="en-US" dirty="0"/>
              <a:t>Include resident and resident representative in transportation preferences and schedule</a:t>
            </a:r>
          </a:p>
          <a:p>
            <a:r>
              <a:rPr lang="en-US" dirty="0"/>
              <a:t>If the facility provides transportation, the driver will be trained on emergency procedures for fistula bleeding during transport</a:t>
            </a:r>
          </a:p>
          <a:p>
            <a:pPr marL="0" indent="0">
              <a:buNone/>
            </a:pPr>
            <a:endParaRPr lang="en-US" dirty="0"/>
          </a:p>
          <a:p>
            <a:endParaRPr lang="en-US" dirty="0"/>
          </a:p>
        </p:txBody>
      </p:sp>
      <p:pic>
        <p:nvPicPr>
          <p:cNvPr id="6" name="Picture 5">
            <a:extLst>
              <a:ext uri="{FF2B5EF4-FFF2-40B4-BE49-F238E27FC236}">
                <a16:creationId xmlns:a16="http://schemas.microsoft.com/office/drawing/2014/main" id="{697EC808-448F-4E46-BD48-95CC7C8152B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0000" y="2991945"/>
            <a:ext cx="1314450" cy="874109"/>
          </a:xfrm>
          <a:prstGeom prst="rect">
            <a:avLst/>
          </a:prstGeom>
          <a:ln>
            <a:noFill/>
          </a:ln>
          <a:effectLst>
            <a:softEdge rad="112500"/>
          </a:effectLst>
        </p:spPr>
      </p:pic>
    </p:spTree>
    <p:extLst>
      <p:ext uri="{BB962C8B-B14F-4D97-AF65-F5344CB8AC3E}">
        <p14:creationId xmlns:p14="http://schemas.microsoft.com/office/powerpoint/2010/main" val="836850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9CF70-23F0-44BA-8CB1-DD09175AAD71}"/>
              </a:ext>
            </a:extLst>
          </p:cNvPr>
          <p:cNvSpPr>
            <a:spLocks noGrp="1"/>
          </p:cNvSpPr>
          <p:nvPr>
            <p:ph type="title"/>
          </p:nvPr>
        </p:nvSpPr>
        <p:spPr>
          <a:xfrm>
            <a:off x="381000" y="0"/>
            <a:ext cx="8173370" cy="1090538"/>
          </a:xfrm>
        </p:spPr>
        <p:txBody>
          <a:bodyPr>
            <a:normAutofit fontScale="90000"/>
          </a:bodyPr>
          <a:lstStyle/>
          <a:p>
            <a:r>
              <a:rPr lang="en-US" dirty="0">
                <a:solidFill>
                  <a:srgbClr val="000000"/>
                </a:solidFill>
              </a:rPr>
              <a:t>Communication with Dialysis Facility</a:t>
            </a:r>
          </a:p>
        </p:txBody>
      </p:sp>
      <p:pic>
        <p:nvPicPr>
          <p:cNvPr id="5" name="Picture 4" descr="A person sitting at a table&#10;&#10;Description automatically generated">
            <a:extLst>
              <a:ext uri="{FF2B5EF4-FFF2-40B4-BE49-F238E27FC236}">
                <a16:creationId xmlns:a16="http://schemas.microsoft.com/office/drawing/2014/main" id="{94A7B104-E5A9-423A-8E4A-AB973748533B}"/>
              </a:ext>
            </a:extLst>
          </p:cNvPr>
          <p:cNvPicPr>
            <a:picLocks noChangeAspect="1"/>
          </p:cNvPicPr>
          <p:nvPr/>
        </p:nvPicPr>
        <p:blipFill rotWithShape="1">
          <a:blip r:embed="rId2" cstate="email">
            <a:alphaModFix/>
            <a:extLst>
              <a:ext uri="{28A0092B-C50C-407E-A947-70E740481C1C}">
                <a14:useLocalDpi xmlns:a14="http://schemas.microsoft.com/office/drawing/2010/main"/>
              </a:ext>
            </a:extLst>
          </a:blip>
          <a:srcRect l="1354" r="27230" b="2"/>
          <a:stretch/>
        </p:blipFill>
        <p:spPr>
          <a:xfrm>
            <a:off x="15" y="1537673"/>
            <a:ext cx="3628516" cy="3797804"/>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359A83B5-867F-4688-A067-D68F78A4392D}"/>
              </a:ext>
            </a:extLst>
          </p:cNvPr>
          <p:cNvSpPr>
            <a:spLocks noGrp="1"/>
          </p:cNvSpPr>
          <p:nvPr>
            <p:ph idx="1"/>
          </p:nvPr>
        </p:nvSpPr>
        <p:spPr>
          <a:xfrm>
            <a:off x="3962400" y="1537673"/>
            <a:ext cx="5029200" cy="4634527"/>
          </a:xfrm>
        </p:spPr>
        <p:txBody>
          <a:bodyPr anchor="ctr">
            <a:noAutofit/>
          </a:bodyPr>
          <a:lstStyle/>
          <a:p>
            <a:pPr marL="0" indent="0">
              <a:buNone/>
            </a:pPr>
            <a:r>
              <a:rPr lang="en-US" sz="1800" b="1" dirty="0">
                <a:solidFill>
                  <a:srgbClr val="000000"/>
                </a:solidFill>
              </a:rPr>
              <a:t>Provide the following information to dialysis treatment facility by sending a completed dialysis communication form with the resident:</a:t>
            </a:r>
          </a:p>
          <a:p>
            <a:pPr lvl="0"/>
            <a:r>
              <a:rPr lang="en-US" sz="1800" dirty="0">
                <a:solidFill>
                  <a:srgbClr val="000000"/>
                </a:solidFill>
              </a:rPr>
              <a:t>Access location site</a:t>
            </a:r>
          </a:p>
          <a:p>
            <a:pPr lvl="0"/>
            <a:r>
              <a:rPr lang="en-US" sz="1800" dirty="0">
                <a:solidFill>
                  <a:srgbClr val="000000"/>
                </a:solidFill>
              </a:rPr>
              <a:t>Bruit </a:t>
            </a:r>
          </a:p>
          <a:p>
            <a:pPr lvl="0"/>
            <a:r>
              <a:rPr lang="en-US" sz="1800" dirty="0">
                <a:solidFill>
                  <a:srgbClr val="000000"/>
                </a:solidFill>
              </a:rPr>
              <a:t>Thrill </a:t>
            </a:r>
          </a:p>
          <a:p>
            <a:pPr lvl="0"/>
            <a:r>
              <a:rPr lang="en-US" sz="1800" dirty="0">
                <a:solidFill>
                  <a:srgbClr val="000000"/>
                </a:solidFill>
              </a:rPr>
              <a:t>Bleeding at graft/fistula site after last dialysis treatment (describe)</a:t>
            </a:r>
          </a:p>
          <a:p>
            <a:pPr lvl="0"/>
            <a:r>
              <a:rPr lang="en-US" sz="1800" dirty="0">
                <a:solidFill>
                  <a:srgbClr val="000000"/>
                </a:solidFill>
              </a:rPr>
              <a:t>Post-dialysis complication</a:t>
            </a:r>
          </a:p>
          <a:p>
            <a:pPr lvl="0"/>
            <a:r>
              <a:rPr lang="en-US" sz="1800" dirty="0">
                <a:solidFill>
                  <a:srgbClr val="000000"/>
                </a:solidFill>
              </a:rPr>
              <a:t>Signs of infection</a:t>
            </a:r>
          </a:p>
          <a:p>
            <a:pPr lvl="0"/>
            <a:r>
              <a:rPr lang="en-US" sz="1800" dirty="0">
                <a:solidFill>
                  <a:srgbClr val="000000"/>
                </a:solidFill>
              </a:rPr>
              <a:t>Blood pressure, pulse and respiration</a:t>
            </a:r>
          </a:p>
          <a:p>
            <a:pPr lvl="0"/>
            <a:r>
              <a:rPr lang="en-US" sz="1800" dirty="0">
                <a:solidFill>
                  <a:srgbClr val="000000"/>
                </a:solidFill>
              </a:rPr>
              <a:t>Time of last meal</a:t>
            </a:r>
          </a:p>
          <a:p>
            <a:pPr lvl="0"/>
            <a:r>
              <a:rPr lang="en-US" sz="1800" dirty="0">
                <a:solidFill>
                  <a:srgbClr val="000000"/>
                </a:solidFill>
              </a:rPr>
              <a:t>Diet</a:t>
            </a:r>
          </a:p>
          <a:p>
            <a:pPr lvl="0"/>
            <a:r>
              <a:rPr lang="en-US" sz="1800" dirty="0">
                <a:solidFill>
                  <a:srgbClr val="000000"/>
                </a:solidFill>
              </a:rPr>
              <a:t>Medications given prior to dialysis treatment </a:t>
            </a:r>
          </a:p>
          <a:p>
            <a:pPr lvl="0"/>
            <a:r>
              <a:rPr lang="en-US" sz="1800" dirty="0">
                <a:solidFill>
                  <a:srgbClr val="000000"/>
                </a:solidFill>
              </a:rPr>
              <a:t>New medications since last dialysis treatment</a:t>
            </a:r>
          </a:p>
          <a:p>
            <a:endParaRPr lang="en-US" sz="1800" dirty="0">
              <a:solidFill>
                <a:srgbClr val="000000"/>
              </a:solidFill>
            </a:endParaRPr>
          </a:p>
        </p:txBody>
      </p:sp>
    </p:spTree>
    <p:extLst>
      <p:ext uri="{BB962C8B-B14F-4D97-AF65-F5344CB8AC3E}">
        <p14:creationId xmlns:p14="http://schemas.microsoft.com/office/powerpoint/2010/main" val="3395488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ACE0E-6B27-438F-B083-4C4233550A4F}"/>
              </a:ext>
            </a:extLst>
          </p:cNvPr>
          <p:cNvSpPr>
            <a:spLocks noGrp="1"/>
          </p:cNvSpPr>
          <p:nvPr>
            <p:ph type="title"/>
          </p:nvPr>
        </p:nvSpPr>
        <p:spPr/>
        <p:txBody>
          <a:bodyPr>
            <a:normAutofit fontScale="90000"/>
          </a:bodyPr>
          <a:lstStyle/>
          <a:p>
            <a:r>
              <a:rPr lang="en-US" dirty="0"/>
              <a:t>Communication with Dialysis Center</a:t>
            </a:r>
          </a:p>
        </p:txBody>
      </p:sp>
      <p:sp>
        <p:nvSpPr>
          <p:cNvPr id="3" name="Content Placeholder 2">
            <a:extLst>
              <a:ext uri="{FF2B5EF4-FFF2-40B4-BE49-F238E27FC236}">
                <a16:creationId xmlns:a16="http://schemas.microsoft.com/office/drawing/2014/main" id="{E5B7DABA-6919-42DD-8773-6B7F34B76E33}"/>
              </a:ext>
            </a:extLst>
          </p:cNvPr>
          <p:cNvSpPr>
            <a:spLocks noGrp="1"/>
          </p:cNvSpPr>
          <p:nvPr>
            <p:ph idx="1"/>
          </p:nvPr>
        </p:nvSpPr>
        <p:spPr/>
        <p:txBody>
          <a:bodyPr/>
          <a:lstStyle/>
          <a:p>
            <a:pPr marL="0" indent="0">
              <a:buNone/>
            </a:pPr>
            <a:r>
              <a:rPr lang="en-US" dirty="0">
                <a:solidFill>
                  <a:srgbClr val="FF0000"/>
                </a:solidFill>
              </a:rPr>
              <a:t>Insert facility Dialysis Communication Form here</a:t>
            </a:r>
          </a:p>
        </p:txBody>
      </p:sp>
    </p:spTree>
    <p:extLst>
      <p:ext uri="{BB962C8B-B14F-4D97-AF65-F5344CB8AC3E}">
        <p14:creationId xmlns:p14="http://schemas.microsoft.com/office/powerpoint/2010/main" val="1238875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8353-F131-4301-BADE-59CF3C38F3A3}"/>
              </a:ext>
            </a:extLst>
          </p:cNvPr>
          <p:cNvSpPr>
            <a:spLocks noGrp="1"/>
          </p:cNvSpPr>
          <p:nvPr>
            <p:ph type="title"/>
          </p:nvPr>
        </p:nvSpPr>
        <p:spPr>
          <a:xfrm>
            <a:off x="152400" y="762000"/>
            <a:ext cx="8474726" cy="796983"/>
          </a:xfrm>
        </p:spPr>
        <p:txBody>
          <a:bodyPr anchor="b">
            <a:normAutofit fontScale="90000"/>
          </a:bodyPr>
          <a:lstStyle/>
          <a:p>
            <a:r>
              <a:rPr lang="en-US" dirty="0"/>
              <a:t>Communication FROM the Dialysis Center</a:t>
            </a:r>
          </a:p>
        </p:txBody>
      </p:sp>
      <p:pic>
        <p:nvPicPr>
          <p:cNvPr id="5" name="Picture 4" descr="A picture containing person, woman, clothing, outdoor&#10;&#10;Description automatically generated">
            <a:extLst>
              <a:ext uri="{FF2B5EF4-FFF2-40B4-BE49-F238E27FC236}">
                <a16:creationId xmlns:a16="http://schemas.microsoft.com/office/drawing/2014/main" id="{4E67772B-EEA5-4344-B22A-C7F936F8957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1000" y="2312475"/>
            <a:ext cx="1770687" cy="2652715"/>
          </a:xfrm>
          <a:prstGeom prst="rect">
            <a:avLst/>
          </a:prstGeom>
          <a:ln>
            <a:noFill/>
          </a:ln>
          <a:effectLst>
            <a:softEdge rad="112500"/>
          </a:effectLst>
        </p:spPr>
      </p:pic>
      <p:sp>
        <p:nvSpPr>
          <p:cNvPr id="3" name="Content Placeholder 2">
            <a:extLst>
              <a:ext uri="{FF2B5EF4-FFF2-40B4-BE49-F238E27FC236}">
                <a16:creationId xmlns:a16="http://schemas.microsoft.com/office/drawing/2014/main" id="{C36AA69E-C1B6-4EB4-8BDE-D09999C7A040}"/>
              </a:ext>
            </a:extLst>
          </p:cNvPr>
          <p:cNvSpPr>
            <a:spLocks noGrp="1"/>
          </p:cNvSpPr>
          <p:nvPr>
            <p:ph idx="1"/>
          </p:nvPr>
        </p:nvSpPr>
        <p:spPr>
          <a:xfrm>
            <a:off x="2581835" y="1828800"/>
            <a:ext cx="6172200" cy="3924295"/>
          </a:xfrm>
        </p:spPr>
        <p:txBody>
          <a:bodyPr>
            <a:noAutofit/>
          </a:bodyPr>
          <a:lstStyle/>
          <a:p>
            <a:pPr marL="0" indent="0">
              <a:buNone/>
            </a:pPr>
            <a:r>
              <a:rPr lang="en-US" sz="2000" dirty="0"/>
              <a:t>Following Dialysis, the Dialysis facility should provide communication to the facility on:</a:t>
            </a:r>
          </a:p>
          <a:p>
            <a:pPr lvl="0"/>
            <a:r>
              <a:rPr lang="en-US" sz="2000" dirty="0"/>
              <a:t>Lab work/results if available</a:t>
            </a:r>
          </a:p>
          <a:p>
            <a:pPr lvl="0"/>
            <a:r>
              <a:rPr lang="en-US" sz="2000" dirty="0"/>
              <a:t>Pre-dialysis blood pressure, pulse, respiration and weight</a:t>
            </a:r>
          </a:p>
          <a:p>
            <a:pPr lvl="0"/>
            <a:r>
              <a:rPr lang="en-US" sz="2000" dirty="0"/>
              <a:t>Post-dialysis blood pressure, pulse, respiration and weight</a:t>
            </a:r>
          </a:p>
          <a:p>
            <a:pPr lvl="0"/>
            <a:r>
              <a:rPr lang="en-US" sz="2000" dirty="0"/>
              <a:t>Access site difficulties</a:t>
            </a:r>
          </a:p>
          <a:p>
            <a:pPr lvl="0"/>
            <a:r>
              <a:rPr lang="en-US" sz="2000" dirty="0"/>
              <a:t>Signs of infection</a:t>
            </a:r>
          </a:p>
          <a:p>
            <a:pPr lvl="0"/>
            <a:r>
              <a:rPr lang="en-US" sz="2000" dirty="0"/>
              <a:t>Change in resident condition after dialysis treatment</a:t>
            </a:r>
          </a:p>
          <a:p>
            <a:pPr lvl="0"/>
            <a:r>
              <a:rPr lang="en-US" sz="2000" dirty="0"/>
              <a:t>Medication given at dialysis facility</a:t>
            </a:r>
          </a:p>
          <a:p>
            <a:pPr lvl="0"/>
            <a:r>
              <a:rPr lang="en-US" sz="2000" dirty="0"/>
              <a:t>New medications started at dialysis facility</a:t>
            </a:r>
          </a:p>
          <a:p>
            <a:pPr marL="0" indent="0">
              <a:buNone/>
            </a:pPr>
            <a:endParaRPr lang="en-US" sz="2000" dirty="0"/>
          </a:p>
        </p:txBody>
      </p:sp>
    </p:spTree>
    <p:extLst>
      <p:ext uri="{BB962C8B-B14F-4D97-AF65-F5344CB8AC3E}">
        <p14:creationId xmlns:p14="http://schemas.microsoft.com/office/powerpoint/2010/main" val="1108630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28650" y="304800"/>
            <a:ext cx="7886700" cy="994172"/>
          </a:xfrm>
        </p:spPr>
        <p:txBody>
          <a:bodyPr>
            <a:normAutofit/>
          </a:bodyPr>
          <a:lstStyle/>
          <a:p>
            <a:pPr>
              <a:defRPr/>
            </a:pPr>
            <a:r>
              <a:rPr lang="en-US" dirty="0"/>
              <a:t>Care Planning</a:t>
            </a:r>
          </a:p>
        </p:txBody>
      </p:sp>
      <p:pic>
        <p:nvPicPr>
          <p:cNvPr id="4" name="Picture 3">
            <a:extLst>
              <a:ext uri="{FF2B5EF4-FFF2-40B4-BE49-F238E27FC236}">
                <a16:creationId xmlns:a16="http://schemas.microsoft.com/office/drawing/2014/main" id="{23D9CA77-6630-431F-832C-DBD50AFE2BC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3686" r="44062" b="2"/>
          <a:stretch/>
        </p:blipFill>
        <p:spPr>
          <a:xfrm>
            <a:off x="381000" y="2209800"/>
            <a:ext cx="3080976" cy="2594372"/>
          </a:xfrm>
          <a:prstGeom prst="rect">
            <a:avLst/>
          </a:prstGeom>
          <a:ln>
            <a:noFill/>
          </a:ln>
          <a:effectLst>
            <a:softEdge rad="112500"/>
          </a:effectLst>
        </p:spPr>
      </p:pic>
      <p:sp>
        <p:nvSpPr>
          <p:cNvPr id="69636" name="Rectangle 3"/>
          <p:cNvSpPr>
            <a:spLocks noGrp="1" noChangeArrowheads="1"/>
          </p:cNvSpPr>
          <p:nvPr>
            <p:ph idx="1"/>
          </p:nvPr>
        </p:nvSpPr>
        <p:spPr>
          <a:xfrm>
            <a:off x="3581400" y="1790699"/>
            <a:ext cx="5486399" cy="3432573"/>
          </a:xfrm>
        </p:spPr>
        <p:txBody>
          <a:bodyPr>
            <a:noAutofit/>
          </a:bodyPr>
          <a:lstStyle/>
          <a:p>
            <a:r>
              <a:rPr lang="en-US" sz="2400" dirty="0"/>
              <a:t>It is important that the facility follow the care process (accurate assessment, care planning, consistent implementation and monitoring of the care plan) with evaluation of the effectiveness of the interventions, and revision, as appropriate. </a:t>
            </a:r>
          </a:p>
          <a:p>
            <a:r>
              <a:rPr lang="en-US" sz="2400" dirty="0"/>
              <a:t>The facility staff and dialysis center staff will work collaboratively and develop the care plan.</a:t>
            </a:r>
          </a:p>
          <a:p>
            <a:pPr marL="0" indent="0">
              <a:buNone/>
            </a:pPr>
            <a:endParaRPr lang="en-US" sz="2400" dirty="0"/>
          </a:p>
        </p:txBody>
      </p:sp>
    </p:spTree>
    <p:extLst>
      <p:ext uri="{BB962C8B-B14F-4D97-AF65-F5344CB8AC3E}">
        <p14:creationId xmlns:p14="http://schemas.microsoft.com/office/powerpoint/2010/main" val="1632845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F525-B1AB-4254-9FF1-E2ACD82E7387}"/>
              </a:ext>
            </a:extLst>
          </p:cNvPr>
          <p:cNvSpPr>
            <a:spLocks noGrp="1"/>
          </p:cNvSpPr>
          <p:nvPr>
            <p:ph type="title"/>
          </p:nvPr>
        </p:nvSpPr>
        <p:spPr>
          <a:xfrm>
            <a:off x="393192" y="4432554"/>
            <a:ext cx="4945642" cy="1218908"/>
          </a:xfrm>
        </p:spPr>
        <p:txBody>
          <a:bodyPr>
            <a:normAutofit/>
          </a:bodyPr>
          <a:lstStyle/>
          <a:p>
            <a:pPr algn="r"/>
            <a:r>
              <a:rPr lang="en-US" dirty="0"/>
              <a:t>Care Planning</a:t>
            </a:r>
          </a:p>
        </p:txBody>
      </p:sp>
      <p:pic>
        <p:nvPicPr>
          <p:cNvPr id="6" name="Picture 5" descr="A group of people sitting in a chair&#10;&#10;Description automatically generated">
            <a:extLst>
              <a:ext uri="{FF2B5EF4-FFF2-40B4-BE49-F238E27FC236}">
                <a16:creationId xmlns:a16="http://schemas.microsoft.com/office/drawing/2014/main" id="{805C1A5B-E485-400C-81E9-79D56D6DAEB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1" b="12822"/>
          <a:stretch/>
        </p:blipFill>
        <p:spPr>
          <a:xfrm>
            <a:off x="245660" y="1098550"/>
            <a:ext cx="5293730" cy="3080544"/>
          </a:xfrm>
          <a:prstGeom prst="rect">
            <a:avLst/>
          </a:prstGeom>
          <a:ln>
            <a:noFill/>
          </a:ln>
          <a:effectLst>
            <a:softEdge rad="112500"/>
          </a:effectLst>
        </p:spPr>
      </p:pic>
      <p:sp>
        <p:nvSpPr>
          <p:cNvPr id="3" name="Content Placeholder 2">
            <a:extLst>
              <a:ext uri="{FF2B5EF4-FFF2-40B4-BE49-F238E27FC236}">
                <a16:creationId xmlns:a16="http://schemas.microsoft.com/office/drawing/2014/main" id="{1D6F5BB7-FD36-46E7-AE05-E653DE7D5DA2}"/>
              </a:ext>
            </a:extLst>
          </p:cNvPr>
          <p:cNvSpPr>
            <a:spLocks noGrp="1"/>
          </p:cNvSpPr>
          <p:nvPr>
            <p:ph idx="1"/>
          </p:nvPr>
        </p:nvSpPr>
        <p:spPr>
          <a:xfrm>
            <a:off x="6021990" y="1545544"/>
            <a:ext cx="2876350" cy="3639272"/>
          </a:xfrm>
        </p:spPr>
        <p:txBody>
          <a:bodyPr anchor="ctr">
            <a:normAutofit/>
          </a:bodyPr>
          <a:lstStyle/>
          <a:p>
            <a:pPr marL="0" indent="0">
              <a:buNone/>
            </a:pPr>
            <a:r>
              <a:rPr lang="en-US" sz="2800" b="1" dirty="0"/>
              <a:t>INTERVENTIONS should be:</a:t>
            </a:r>
          </a:p>
          <a:p>
            <a:pPr marL="205740" indent="-205740"/>
            <a:r>
              <a:rPr lang="en-US" sz="2400" dirty="0"/>
              <a:t>Individualized based upon the assessment process and resident preference</a:t>
            </a:r>
          </a:p>
        </p:txBody>
      </p:sp>
    </p:spTree>
    <p:extLst>
      <p:ext uri="{BB962C8B-B14F-4D97-AF65-F5344CB8AC3E}">
        <p14:creationId xmlns:p14="http://schemas.microsoft.com/office/powerpoint/2010/main" val="1572461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28650" y="228330"/>
            <a:ext cx="7886700" cy="994172"/>
          </a:xfrm>
        </p:spPr>
        <p:txBody>
          <a:bodyPr>
            <a:normAutofit/>
          </a:bodyPr>
          <a:lstStyle/>
          <a:p>
            <a:r>
              <a:rPr lang="en-US" dirty="0"/>
              <a:t>Infection Control</a:t>
            </a:r>
          </a:p>
        </p:txBody>
      </p:sp>
      <p:pic>
        <p:nvPicPr>
          <p:cNvPr id="5" name="Picture 2" descr="C:\Users\smlagrange\Desktop\New folder (2)\Images fro Shutterstock\Dr charting.jpg">
            <a:extLst>
              <a:ext uri="{FF2B5EF4-FFF2-40B4-BE49-F238E27FC236}">
                <a16:creationId xmlns:a16="http://schemas.microsoft.com/office/drawing/2014/main" id="{6F7D21D4-15B8-4C21-9E81-68F7EA4EDFEE}"/>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r="2989" b="2"/>
          <a:stretch/>
        </p:blipFill>
        <p:spPr bwMode="auto">
          <a:xfrm>
            <a:off x="457200" y="2226469"/>
            <a:ext cx="3784775" cy="25943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04452" name="Rectangle 3"/>
          <p:cNvSpPr>
            <a:spLocks noGrp="1" noChangeArrowheads="1"/>
          </p:cNvSpPr>
          <p:nvPr>
            <p:ph idx="1"/>
          </p:nvPr>
        </p:nvSpPr>
        <p:spPr>
          <a:xfrm>
            <a:off x="4572000" y="1891903"/>
            <a:ext cx="3943350" cy="3263504"/>
          </a:xfrm>
        </p:spPr>
        <p:txBody>
          <a:bodyPr>
            <a:noAutofit/>
          </a:bodyPr>
          <a:lstStyle/>
          <a:p>
            <a:pPr marL="0" indent="0">
              <a:buNone/>
            </a:pPr>
            <a:r>
              <a:rPr lang="en-US" sz="2400" dirty="0"/>
              <a:t>Ensure staff follow ALL Infection Control Policies and Procedures:</a:t>
            </a:r>
          </a:p>
          <a:p>
            <a:r>
              <a:rPr lang="en-US" sz="2400" dirty="0"/>
              <a:t>Hand Hygiene</a:t>
            </a:r>
          </a:p>
          <a:p>
            <a:r>
              <a:rPr lang="en-US" sz="2400" dirty="0"/>
              <a:t>Standard Precautions</a:t>
            </a:r>
          </a:p>
          <a:p>
            <a:r>
              <a:rPr lang="en-US" sz="2400" dirty="0"/>
              <a:t>Transmission-Based Precautions if indicated</a:t>
            </a:r>
          </a:p>
          <a:p>
            <a:r>
              <a:rPr lang="en-US" sz="2400" dirty="0"/>
              <a:t>Use of PPE</a:t>
            </a:r>
          </a:p>
          <a:p>
            <a:r>
              <a:rPr lang="en-US" sz="2400" dirty="0"/>
              <a:t>Blood Borne Pathogens</a:t>
            </a:r>
          </a:p>
        </p:txBody>
      </p:sp>
      <p:sp>
        <p:nvSpPr>
          <p:cNvPr id="104453" name="Rectangle 4"/>
          <p:cNvSpPr>
            <a:spLocks noChangeArrowheads="1"/>
          </p:cNvSpPr>
          <p:nvPr/>
        </p:nvSpPr>
        <p:spPr bwMode="auto">
          <a:xfrm>
            <a:off x="1657350" y="5287567"/>
            <a:ext cx="260008" cy="35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lnSpc>
                <a:spcPct val="80000"/>
              </a:lnSpc>
              <a:spcBef>
                <a:spcPct val="20000"/>
              </a:spcBef>
            </a:pPr>
            <a:r>
              <a:rPr lang="en-US" sz="2100" dirty="0"/>
              <a:t> </a:t>
            </a:r>
          </a:p>
        </p:txBody>
      </p:sp>
    </p:spTree>
    <p:extLst>
      <p:ext uri="{BB962C8B-B14F-4D97-AF65-F5344CB8AC3E}">
        <p14:creationId xmlns:p14="http://schemas.microsoft.com/office/powerpoint/2010/main" val="215916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descr="A girl in a blue shirt&#10;&#10;Description automatically generated">
            <a:extLst>
              <a:ext uri="{FF2B5EF4-FFF2-40B4-BE49-F238E27FC236}">
                <a16:creationId xmlns:a16="http://schemas.microsoft.com/office/drawing/2014/main" id="{AD1B97D1-60C7-41C6-9A7D-0EBD0AFCDBB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24010" b="2"/>
          <a:stretch/>
        </p:blipFill>
        <p:spPr>
          <a:xfrm>
            <a:off x="3981360" y="-17929"/>
            <a:ext cx="5162640" cy="563880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sp>
        <p:nvSpPr>
          <p:cNvPr id="3" name="Rectangle 2">
            <a:extLst>
              <a:ext uri="{FF2B5EF4-FFF2-40B4-BE49-F238E27FC236}">
                <a16:creationId xmlns:a16="http://schemas.microsoft.com/office/drawing/2014/main" id="{A94899AE-3BD4-4825-8FA4-CB9848A086B8}"/>
              </a:ext>
            </a:extLst>
          </p:cNvPr>
          <p:cNvSpPr/>
          <p:nvPr/>
        </p:nvSpPr>
        <p:spPr>
          <a:xfrm>
            <a:off x="304800" y="2478305"/>
            <a:ext cx="3676560" cy="707886"/>
          </a:xfrm>
          <a:prstGeom prst="rect">
            <a:avLst/>
          </a:prstGeom>
        </p:spPr>
        <p:txBody>
          <a:bodyPr wrap="square">
            <a:spAutoFit/>
          </a:bodyPr>
          <a:lstStyle/>
          <a:p>
            <a:r>
              <a:rPr lang="en-US" sz="4000" dirty="0">
                <a:latin typeface="+mn-lt"/>
              </a:rPr>
              <a:t>In Summary </a:t>
            </a:r>
          </a:p>
        </p:txBody>
      </p:sp>
    </p:spTree>
    <p:extLst>
      <p:ext uri="{BB962C8B-B14F-4D97-AF65-F5344CB8AC3E}">
        <p14:creationId xmlns:p14="http://schemas.microsoft.com/office/powerpoint/2010/main" val="9882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F9ED-F3AB-449B-A46B-2CE79AD65B4A}"/>
              </a:ext>
            </a:extLst>
          </p:cNvPr>
          <p:cNvSpPr>
            <a:spLocks noGrp="1"/>
          </p:cNvSpPr>
          <p:nvPr>
            <p:ph type="title"/>
          </p:nvPr>
        </p:nvSpPr>
        <p:spPr>
          <a:xfrm>
            <a:off x="628650" y="228600"/>
            <a:ext cx="7886700" cy="994172"/>
          </a:xfrm>
        </p:spPr>
        <p:txBody>
          <a:bodyPr>
            <a:normAutofit/>
          </a:bodyPr>
          <a:lstStyle/>
          <a:p>
            <a:r>
              <a:rPr lang="en-US" dirty="0"/>
              <a:t>F698 DIALYSIS</a:t>
            </a:r>
          </a:p>
        </p:txBody>
      </p:sp>
      <p:pic>
        <p:nvPicPr>
          <p:cNvPr id="7" name="Picture 6">
            <a:extLst>
              <a:ext uri="{FF2B5EF4-FFF2-40B4-BE49-F238E27FC236}">
                <a16:creationId xmlns:a16="http://schemas.microsoft.com/office/drawing/2014/main" id="{697EC808-448F-4E46-BD48-95CC7C8152B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493" r="1496" b="2"/>
          <a:stretch/>
        </p:blipFill>
        <p:spPr>
          <a:xfrm>
            <a:off x="457200" y="2364744"/>
            <a:ext cx="3560234" cy="2440455"/>
          </a:xfrm>
          <a:prstGeom prst="rect">
            <a:avLst/>
          </a:prstGeom>
          <a:ln>
            <a:noFill/>
          </a:ln>
          <a:effectLst>
            <a:softEdge rad="112500"/>
          </a:effectLst>
        </p:spPr>
      </p:pic>
      <p:sp>
        <p:nvSpPr>
          <p:cNvPr id="3" name="Content Placeholder 2">
            <a:extLst>
              <a:ext uri="{FF2B5EF4-FFF2-40B4-BE49-F238E27FC236}">
                <a16:creationId xmlns:a16="http://schemas.microsoft.com/office/drawing/2014/main" id="{046E7862-0385-4CA4-98E2-985420ACE075}"/>
              </a:ext>
            </a:extLst>
          </p:cNvPr>
          <p:cNvSpPr>
            <a:spLocks noGrp="1"/>
          </p:cNvSpPr>
          <p:nvPr>
            <p:ph idx="1"/>
          </p:nvPr>
        </p:nvSpPr>
        <p:spPr>
          <a:xfrm>
            <a:off x="4017434" y="1752600"/>
            <a:ext cx="4974166" cy="4343400"/>
          </a:xfrm>
        </p:spPr>
        <p:txBody>
          <a:bodyPr>
            <a:noAutofit/>
          </a:bodyPr>
          <a:lstStyle/>
          <a:p>
            <a:pPr fontAlgn="base"/>
            <a:r>
              <a:rPr lang="en-US" sz="2400" b="1" dirty="0"/>
              <a:t>§483.25(l) Dialysis.   </a:t>
            </a:r>
            <a:endParaRPr lang="en-US" sz="2400" dirty="0"/>
          </a:p>
          <a:p>
            <a:pPr fontAlgn="base"/>
            <a:r>
              <a:rPr lang="en-US" sz="2400" dirty="0"/>
              <a:t>The facility must ensure that residents who require dialysis receive such services, consistent with professional standards of practice, the comprehensive person-centered care plan, and the residents’ goals and preferences.  </a:t>
            </a:r>
          </a:p>
          <a:p>
            <a:pPr fontAlgn="base"/>
            <a:endParaRPr lang="en-US" sz="2400" dirty="0"/>
          </a:p>
          <a:p>
            <a:pPr marL="0" indent="0" algn="r">
              <a:spcBef>
                <a:spcPts val="225"/>
              </a:spcBef>
              <a:buNone/>
            </a:pPr>
            <a:r>
              <a:rPr lang="en-US" sz="1200" dirty="0">
                <a:hlinkClick r:id="rId4"/>
              </a:rPr>
              <a:t>https://www.cms.gov/Regulations-and-Guidance/Guidance/Manuals/downloads/som107ap_pp_guidelines_ltcf.pdf</a:t>
            </a:r>
            <a:r>
              <a:rPr lang="en-US" sz="1200" dirty="0"/>
              <a:t> </a:t>
            </a:r>
          </a:p>
        </p:txBody>
      </p:sp>
    </p:spTree>
    <p:extLst>
      <p:ext uri="{BB962C8B-B14F-4D97-AF65-F5344CB8AC3E}">
        <p14:creationId xmlns:p14="http://schemas.microsoft.com/office/powerpoint/2010/main" val="292755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A73E58AD-57AD-4AC0-A7C1-924C0185104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990" r="1777" b="-2"/>
          <a:stretch/>
        </p:blipFill>
        <p:spPr>
          <a:xfrm>
            <a:off x="2448798" y="990600"/>
            <a:ext cx="4246403" cy="4412675"/>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1890005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27AA-7D74-4C8D-9E58-1B4BDA470683}"/>
              </a:ext>
            </a:extLst>
          </p:cNvPr>
          <p:cNvSpPr>
            <a:spLocks noGrp="1"/>
          </p:cNvSpPr>
          <p:nvPr>
            <p:ph type="title"/>
          </p:nvPr>
        </p:nvSpPr>
        <p:spPr/>
        <p:txBody>
          <a:bodyPr/>
          <a:lstStyle/>
          <a:p>
            <a:r>
              <a:rPr lang="en-US" dirty="0"/>
              <a:t>References and Resources </a:t>
            </a:r>
          </a:p>
        </p:txBody>
      </p:sp>
      <p:sp>
        <p:nvSpPr>
          <p:cNvPr id="3" name="Content Placeholder 2">
            <a:extLst>
              <a:ext uri="{FF2B5EF4-FFF2-40B4-BE49-F238E27FC236}">
                <a16:creationId xmlns:a16="http://schemas.microsoft.com/office/drawing/2014/main" id="{762AA650-E2F8-485B-9110-36D64CC0DA15}"/>
              </a:ext>
            </a:extLst>
          </p:cNvPr>
          <p:cNvSpPr>
            <a:spLocks noGrp="1"/>
          </p:cNvSpPr>
          <p:nvPr>
            <p:ph idx="1"/>
          </p:nvPr>
        </p:nvSpPr>
        <p:spPr/>
        <p:txBody>
          <a:bodyPr>
            <a:normAutofit fontScale="77500" lnSpcReduction="20000"/>
          </a:bodyPr>
          <a:lstStyle/>
          <a:p>
            <a:r>
              <a:rPr lang="en-US" sz="2800" dirty="0"/>
              <a:t>Centers for Medicare &amp; Medicaid Services State Operations Manual, Appendix PP – Guidance to Surveyors for Long Term Care Facilities (Rev. 173, 11-22-17):  </a:t>
            </a:r>
            <a:r>
              <a:rPr lang="en-US" sz="2800" u="sng" dirty="0">
                <a:hlinkClick r:id="rId2"/>
              </a:rPr>
              <a:t>https://www.cms.gov/Regulations-and-Guidance/Guidance/Manuals/downloads/som107ap_pp_guidelines_ltcf.pdf</a:t>
            </a:r>
            <a:endParaRPr lang="en-US" sz="2800" dirty="0"/>
          </a:p>
          <a:p>
            <a:endParaRPr lang="en-US" sz="2800" dirty="0"/>
          </a:p>
          <a:p>
            <a:r>
              <a:rPr lang="en-US" sz="2800" dirty="0"/>
              <a:t>  LTC Survey Pathways (Download) </a:t>
            </a:r>
            <a:r>
              <a:rPr lang="en-US" sz="2800" u="sng" dirty="0">
                <a:hlinkClick r:id="rId3"/>
              </a:rPr>
              <a:t>https://www.cms.gov/medicare/provider-enrollment-and-certification/guidanceforlawsandregulations/nursing-homes.html</a:t>
            </a:r>
            <a:endParaRPr lang="en-US" sz="2800" u="sng" dirty="0"/>
          </a:p>
          <a:p>
            <a:endParaRPr lang="en-US" sz="2800" u="sng" dirty="0"/>
          </a:p>
          <a:p>
            <a:r>
              <a:rPr lang="en-US" sz="2800" dirty="0"/>
              <a:t>Centers for Medicare &amp; Medicaid Services Long-Term Care Facility Resident Assessment Instrument 3.0 User’s Manual, Version 1.16.  October 2018:  </a:t>
            </a:r>
            <a:r>
              <a:rPr lang="en-US" sz="2800" u="sng" dirty="0">
                <a:hlinkClick r:id="rId4"/>
              </a:rPr>
              <a:t>https://www.cms.gov/Medicare/Quality-Initiatives-Patient-Assessment-Instruments/NursingHomeQualityInits/MDS30RAIManual.html</a:t>
            </a:r>
            <a:endParaRPr lang="en-US" sz="2800" u="sng" dirty="0"/>
          </a:p>
          <a:p>
            <a:pPr marL="0" indent="0">
              <a:buNone/>
            </a:pPr>
            <a:endParaRPr lang="en-US" sz="2000" u="sng" dirty="0"/>
          </a:p>
          <a:p>
            <a:endParaRPr lang="en-US" dirty="0"/>
          </a:p>
        </p:txBody>
      </p:sp>
    </p:spTree>
    <p:extLst>
      <p:ext uri="{BB962C8B-B14F-4D97-AF65-F5344CB8AC3E}">
        <p14:creationId xmlns:p14="http://schemas.microsoft.com/office/powerpoint/2010/main" val="1614425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971DC-9275-47DD-BD9A-AE688D5EC19B}"/>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1ACA14E8-743E-4475-B57B-78FA9AAFC298}"/>
              </a:ext>
            </a:extLst>
          </p:cNvPr>
          <p:cNvSpPr>
            <a:spLocks noGrp="1"/>
          </p:cNvSpPr>
          <p:nvPr>
            <p:ph idx="1"/>
          </p:nvPr>
        </p:nvSpPr>
        <p:spPr/>
        <p:txBody>
          <a:bodyPr>
            <a:normAutofit/>
          </a:bodyPr>
          <a:lstStyle/>
          <a:p>
            <a:pPr lvl="0"/>
            <a:r>
              <a:rPr lang="en-US" sz="2800" dirty="0"/>
              <a:t>Centers for disease Control and Prevention.  Dialysis Safety: </a:t>
            </a:r>
            <a:r>
              <a:rPr lang="en-US" sz="2800" u="sng" dirty="0">
                <a:hlinkClick r:id="rId2"/>
              </a:rPr>
              <a:t>https://www.cdc.gov/dialysis/patient/index.html</a:t>
            </a:r>
            <a:r>
              <a:rPr lang="en-US" sz="2800" dirty="0"/>
              <a:t> </a:t>
            </a:r>
          </a:p>
          <a:p>
            <a:pPr lvl="0"/>
            <a:r>
              <a:rPr lang="en-US" sz="2800" dirty="0"/>
              <a:t>National Kidney Foundation:  </a:t>
            </a:r>
            <a:r>
              <a:rPr lang="en-US" sz="2800" u="sng" dirty="0">
                <a:hlinkClick r:id="rId3"/>
              </a:rPr>
              <a:t>https://www.kidney.org/professionals/guidelines/guidelines_commentaries</a:t>
            </a:r>
            <a:r>
              <a:rPr lang="en-US" sz="2800" dirty="0"/>
              <a:t> </a:t>
            </a:r>
          </a:p>
          <a:p>
            <a:pPr lvl="0"/>
            <a:r>
              <a:rPr lang="en-US" sz="2800" dirty="0"/>
              <a:t>Nursing Skills Reference Manuals</a:t>
            </a:r>
          </a:p>
          <a:p>
            <a:pPr lvl="0"/>
            <a:r>
              <a:rPr lang="en-US" sz="2800" dirty="0"/>
              <a:t>Manufacturer’s Recommendations on equipment, adaptive equipment, supplies, etc.</a:t>
            </a:r>
          </a:p>
        </p:txBody>
      </p:sp>
    </p:spTree>
    <p:extLst>
      <p:ext uri="{BB962C8B-B14F-4D97-AF65-F5344CB8AC3E}">
        <p14:creationId xmlns:p14="http://schemas.microsoft.com/office/powerpoint/2010/main" val="1884705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480AA-D21D-49A8-B682-CA890568814A}"/>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04B89EA0-AD6D-41A3-9C35-977DB7AE20F9}"/>
              </a:ext>
            </a:extLst>
          </p:cNvPr>
          <p:cNvSpPr>
            <a:spLocks noGrp="1"/>
          </p:cNvSpPr>
          <p:nvPr>
            <p:ph idx="1"/>
          </p:nvPr>
        </p:nvSpPr>
        <p:spPr>
          <a:xfrm>
            <a:off x="533400" y="2590800"/>
            <a:ext cx="8229600" cy="4525963"/>
          </a:xfrm>
        </p:spPr>
        <p:txBody>
          <a:bodyPr>
            <a:normAutofit/>
          </a:bodyPr>
          <a:lstStyle/>
          <a:p>
            <a:pPr marL="0" indent="0" algn="ctr">
              <a:buNone/>
            </a:pPr>
            <a:r>
              <a:rPr lang="en-US" sz="2000" i="1" dirty="0"/>
              <a:t>“This presentation provided is copyrighted information of Pathway Health.  Please note the presentation date on the title page in relation to the need to verify any new updates and resources that were listed in this presentation.  This presentation is intended to be informational.  The information does not constitute either legal or professional consultation.  This presentation is not to be sold or reused without written authorization.”</a:t>
            </a:r>
            <a:endParaRPr lang="en-US" sz="2000" dirty="0"/>
          </a:p>
          <a:p>
            <a:pPr algn="ctr"/>
            <a:endParaRPr lang="en-US" sz="2000" dirty="0"/>
          </a:p>
        </p:txBody>
      </p:sp>
    </p:spTree>
    <p:extLst>
      <p:ext uri="{BB962C8B-B14F-4D97-AF65-F5344CB8AC3E}">
        <p14:creationId xmlns:p14="http://schemas.microsoft.com/office/powerpoint/2010/main" val="1607052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1927-14C6-45BD-9D73-BD35360747B3}"/>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274DD10A-9D0F-4040-BF6B-B04D58727642}"/>
              </a:ext>
            </a:extLst>
          </p:cNvPr>
          <p:cNvSpPr>
            <a:spLocks noGrp="1"/>
          </p:cNvSpPr>
          <p:nvPr>
            <p:ph idx="1"/>
          </p:nvPr>
        </p:nvSpPr>
        <p:spPr>
          <a:xfrm>
            <a:off x="425824" y="1557642"/>
            <a:ext cx="5746376" cy="4385958"/>
          </a:xfrm>
        </p:spPr>
        <p:txBody>
          <a:bodyPr>
            <a:normAutofit fontScale="92500" lnSpcReduction="10000"/>
          </a:bodyPr>
          <a:lstStyle/>
          <a:p>
            <a:pPr marL="0" indent="0">
              <a:buNone/>
            </a:pPr>
            <a:r>
              <a:rPr lang="en-US" sz="2800" b="1" dirty="0"/>
              <a:t>Intent of </a:t>
            </a:r>
            <a:r>
              <a:rPr lang="en-US" sz="2800" dirty="0"/>
              <a:t>§483.25(l) </a:t>
            </a:r>
            <a:r>
              <a:rPr lang="en-US" sz="2800" b="1" dirty="0"/>
              <a:t>:</a:t>
            </a:r>
          </a:p>
          <a:p>
            <a:r>
              <a:rPr lang="en-US" sz="2800" dirty="0"/>
              <a:t>The intent of this requirement is that the facility assures that each resident receives care and services for the provision of hemodialysis and/or peritoneal dialysis consistent with professional standards of practice including the:  </a:t>
            </a:r>
          </a:p>
          <a:p>
            <a:endParaRPr lang="en-US" sz="2175" dirty="0"/>
          </a:p>
          <a:p>
            <a:pPr algn="r"/>
            <a:endParaRPr lang="en-US" sz="2175" dirty="0"/>
          </a:p>
          <a:p>
            <a:pPr algn="r"/>
            <a:r>
              <a:rPr lang="en-US" sz="1200" dirty="0">
                <a:hlinkClick r:id="rId3"/>
              </a:rPr>
              <a:t>https://www.cms.gov/Regulations-and-Guidance/Guidance/Manuals/downloads/som107ap_pp_guidelines_ltcf.pdf</a:t>
            </a:r>
            <a:r>
              <a:rPr lang="en-US" sz="1200" dirty="0"/>
              <a:t> </a:t>
            </a:r>
          </a:p>
        </p:txBody>
      </p:sp>
      <p:pic>
        <p:nvPicPr>
          <p:cNvPr id="6" name="Picture 5">
            <a:extLst>
              <a:ext uri="{FF2B5EF4-FFF2-40B4-BE49-F238E27FC236}">
                <a16:creationId xmlns:a16="http://schemas.microsoft.com/office/drawing/2014/main" id="{697EC808-448F-4E46-BD48-95CC7C8152B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10777" y="2960593"/>
            <a:ext cx="2376023" cy="1580055"/>
          </a:xfrm>
          <a:prstGeom prst="rect">
            <a:avLst/>
          </a:prstGeom>
          <a:ln>
            <a:noFill/>
          </a:ln>
          <a:effectLst>
            <a:softEdge rad="112500"/>
          </a:effectLst>
        </p:spPr>
      </p:pic>
    </p:spTree>
    <p:extLst>
      <p:ext uri="{BB962C8B-B14F-4D97-AF65-F5344CB8AC3E}">
        <p14:creationId xmlns:p14="http://schemas.microsoft.com/office/powerpoint/2010/main" val="71919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1927-14C6-45BD-9D73-BD35360747B3}"/>
              </a:ext>
            </a:extLst>
          </p:cNvPr>
          <p:cNvSpPr>
            <a:spLocks noGrp="1"/>
          </p:cNvSpPr>
          <p:nvPr>
            <p:ph type="title"/>
          </p:nvPr>
        </p:nvSpPr>
        <p:spPr>
          <a:xfrm>
            <a:off x="628650" y="136921"/>
            <a:ext cx="7886700" cy="994172"/>
          </a:xfrm>
        </p:spPr>
        <p:txBody>
          <a:bodyPr>
            <a:normAutofit/>
          </a:bodyPr>
          <a:lstStyle/>
          <a:p>
            <a:r>
              <a:rPr lang="en-US" dirty="0"/>
              <a:t>F698 DIALYSIS</a:t>
            </a:r>
          </a:p>
        </p:txBody>
      </p:sp>
      <p:pic>
        <p:nvPicPr>
          <p:cNvPr id="6" name="Picture 5">
            <a:extLst>
              <a:ext uri="{FF2B5EF4-FFF2-40B4-BE49-F238E27FC236}">
                <a16:creationId xmlns:a16="http://schemas.microsoft.com/office/drawing/2014/main" id="{697EC808-448F-4E46-BD48-95CC7C8152B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2915" r="74" b="2"/>
          <a:stretch/>
        </p:blipFill>
        <p:spPr>
          <a:xfrm>
            <a:off x="266700" y="2437507"/>
            <a:ext cx="2892860" cy="1982986"/>
          </a:xfrm>
          <a:prstGeom prst="rect">
            <a:avLst/>
          </a:prstGeom>
          <a:ln>
            <a:noFill/>
          </a:ln>
          <a:effectLst>
            <a:softEdge rad="112500"/>
          </a:effectLst>
        </p:spPr>
      </p:pic>
      <p:sp>
        <p:nvSpPr>
          <p:cNvPr id="3" name="Content Placeholder 2">
            <a:extLst>
              <a:ext uri="{FF2B5EF4-FFF2-40B4-BE49-F238E27FC236}">
                <a16:creationId xmlns:a16="http://schemas.microsoft.com/office/drawing/2014/main" id="{274DD10A-9D0F-4040-BF6B-B04D58727642}"/>
              </a:ext>
            </a:extLst>
          </p:cNvPr>
          <p:cNvSpPr>
            <a:spLocks noGrp="1"/>
          </p:cNvSpPr>
          <p:nvPr>
            <p:ph idx="1"/>
          </p:nvPr>
        </p:nvSpPr>
        <p:spPr>
          <a:xfrm>
            <a:off x="3276600" y="1131093"/>
            <a:ext cx="5600700" cy="5219699"/>
          </a:xfrm>
        </p:spPr>
        <p:txBody>
          <a:bodyPr>
            <a:normAutofit/>
          </a:bodyPr>
          <a:lstStyle/>
          <a:p>
            <a:pPr marL="0" indent="0">
              <a:buNone/>
            </a:pPr>
            <a:r>
              <a:rPr lang="en-US" sz="1800" b="1" dirty="0"/>
              <a:t>Intent of </a:t>
            </a:r>
            <a:r>
              <a:rPr lang="en-US" sz="1800" dirty="0"/>
              <a:t>§483.25(l) </a:t>
            </a:r>
            <a:r>
              <a:rPr lang="en-US" sz="1800" b="1" dirty="0"/>
              <a:t>:</a:t>
            </a:r>
          </a:p>
          <a:p>
            <a:pPr marL="205740" indent="-205740"/>
            <a:r>
              <a:rPr lang="en-US" sz="1800" dirty="0"/>
              <a:t>Ongoing assessment of the resident’s condition and monitoring for complications before and after dialysis treatments received at a certified dialysis facility; </a:t>
            </a:r>
          </a:p>
          <a:p>
            <a:pPr marL="205740" indent="-205740"/>
            <a:r>
              <a:rPr lang="en-US" sz="1800" dirty="0"/>
              <a:t>Safe administration of hemodialysis at the bedside and/or peritoneal dialysis in the nursing home provided by qualified trained staff/caregivers, in accordance with State and Federal laws and regulations;  </a:t>
            </a:r>
          </a:p>
          <a:p>
            <a:pPr marL="205740" indent="-205740"/>
            <a:r>
              <a:rPr lang="en-US" sz="1800" dirty="0"/>
              <a:t>Ongoing assessment and oversight of the resident before, during and after dialysis treatments, including monitoring the resident’s condition during treatments, monitoring for complications, implementing appropriate interventions, and using appropriate infection control practices; and   </a:t>
            </a:r>
          </a:p>
          <a:p>
            <a:pPr marL="205740" indent="-205740"/>
            <a:r>
              <a:rPr lang="en-US" sz="1800" dirty="0"/>
              <a:t>Ongoing communication and collaboration with the dialysis facility regarding dialysis care and services. </a:t>
            </a:r>
          </a:p>
          <a:p>
            <a:endParaRPr lang="en-US" sz="1800" dirty="0"/>
          </a:p>
        </p:txBody>
      </p:sp>
      <p:sp>
        <p:nvSpPr>
          <p:cNvPr id="4" name="Rectangle 3">
            <a:extLst>
              <a:ext uri="{FF2B5EF4-FFF2-40B4-BE49-F238E27FC236}">
                <a16:creationId xmlns:a16="http://schemas.microsoft.com/office/drawing/2014/main" id="{4B673A77-7BBA-4AC3-A5C2-A3D1557EAD62}"/>
              </a:ext>
            </a:extLst>
          </p:cNvPr>
          <p:cNvSpPr/>
          <p:nvPr/>
        </p:nvSpPr>
        <p:spPr>
          <a:xfrm>
            <a:off x="385483" y="5172908"/>
            <a:ext cx="2673139" cy="553998"/>
          </a:xfrm>
          <a:prstGeom prst="rect">
            <a:avLst/>
          </a:prstGeom>
        </p:spPr>
        <p:txBody>
          <a:bodyPr wrap="square">
            <a:spAutoFit/>
          </a:bodyPr>
          <a:lstStyle/>
          <a:p>
            <a:pPr algn="r"/>
            <a:r>
              <a:rPr lang="en-US" sz="1000" dirty="0">
                <a:hlinkClick r:id="rId4"/>
              </a:rPr>
              <a:t>https://www.cms.gov/Regulations-and-Guidance/Guidance/Manuals/downloads/som107ap_pp_guidelines_ltcf.pdf</a:t>
            </a:r>
            <a:r>
              <a:rPr lang="en-US" sz="1000" dirty="0"/>
              <a:t> </a:t>
            </a:r>
          </a:p>
        </p:txBody>
      </p:sp>
    </p:spTree>
    <p:extLst>
      <p:ext uri="{BB962C8B-B14F-4D97-AF65-F5344CB8AC3E}">
        <p14:creationId xmlns:p14="http://schemas.microsoft.com/office/powerpoint/2010/main" val="3229551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a:xfrm>
            <a:off x="628650" y="337996"/>
            <a:ext cx="7886700" cy="994172"/>
          </a:xfrm>
        </p:spPr>
        <p:txBody>
          <a:bodyPr>
            <a:normAutofit/>
          </a:bodyPr>
          <a:lstStyle/>
          <a:p>
            <a:r>
              <a:rPr lang="en-US" dirty="0"/>
              <a:t>F698 DIALYSIS</a:t>
            </a:r>
          </a:p>
        </p:txBody>
      </p:sp>
      <p:pic>
        <p:nvPicPr>
          <p:cNvPr id="8" name="Picture 7">
            <a:extLst>
              <a:ext uri="{FF2B5EF4-FFF2-40B4-BE49-F238E27FC236}">
                <a16:creationId xmlns:a16="http://schemas.microsoft.com/office/drawing/2014/main" id="{697EC808-448F-4E46-BD48-95CC7C8152B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2915" r="74" b="2"/>
          <a:stretch/>
        </p:blipFill>
        <p:spPr>
          <a:xfrm>
            <a:off x="354106" y="2256234"/>
            <a:ext cx="3421757" cy="2345532"/>
          </a:xfrm>
          <a:prstGeom prst="rect">
            <a:avLst/>
          </a:prstGeom>
          <a:ln>
            <a:noFill/>
          </a:ln>
          <a:effectLst>
            <a:softEdge rad="112500"/>
          </a:effectLst>
        </p:spPr>
      </p:pic>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a:xfrm>
            <a:off x="4038600" y="1828800"/>
            <a:ext cx="4724400" cy="4038600"/>
          </a:xfrm>
        </p:spPr>
        <p:txBody>
          <a:bodyPr>
            <a:normAutofit/>
          </a:bodyPr>
          <a:lstStyle/>
          <a:p>
            <a:pPr marL="0" indent="0">
              <a:buNone/>
            </a:pPr>
            <a:r>
              <a:rPr lang="en-US" sz="2000" b="1" dirty="0"/>
              <a:t>Responsibility for the provision of Dialysis Care Services: </a:t>
            </a:r>
          </a:p>
          <a:p>
            <a:r>
              <a:rPr lang="en-US" sz="2000" dirty="0"/>
              <a:t>If the nursing home has made the decision to provided dialysis care and services according to the previous options, there must be, in accordance with the current standards of practice, coordination and collaboration between the nursing home and dialysis facility</a:t>
            </a:r>
          </a:p>
          <a:p>
            <a:endParaRPr lang="en-US" sz="1275" dirty="0"/>
          </a:p>
          <a:p>
            <a:pPr algn="r"/>
            <a:endParaRPr lang="en-US" sz="1275" dirty="0"/>
          </a:p>
          <a:p>
            <a:pPr marL="0" indent="0" algn="r">
              <a:buNone/>
            </a:pPr>
            <a:r>
              <a:rPr lang="en-US" sz="1275" dirty="0">
                <a:hlinkClick r:id="rId4"/>
              </a:rPr>
              <a:t>https://www.cms.gov/Regulations-and-Guidance/Guidance/Manuals/downloads/som107ap_pp_guidelines_ltcf.pdf</a:t>
            </a:r>
            <a:r>
              <a:rPr lang="en-US" sz="1275" dirty="0"/>
              <a:t> </a:t>
            </a:r>
          </a:p>
        </p:txBody>
      </p:sp>
    </p:spTree>
    <p:extLst>
      <p:ext uri="{BB962C8B-B14F-4D97-AF65-F5344CB8AC3E}">
        <p14:creationId xmlns:p14="http://schemas.microsoft.com/office/powerpoint/2010/main" val="3675013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a:xfrm>
            <a:off x="457200" y="1417638"/>
            <a:ext cx="8229600" cy="4525963"/>
          </a:xfrm>
        </p:spPr>
        <p:txBody>
          <a:bodyPr>
            <a:normAutofit fontScale="70000" lnSpcReduction="20000"/>
          </a:bodyPr>
          <a:lstStyle/>
          <a:p>
            <a:pPr marL="0" indent="0">
              <a:buNone/>
            </a:pPr>
            <a:r>
              <a:rPr lang="en-US" b="1" dirty="0"/>
              <a:t>Responsibility for the provision of Dialysis Care Services: </a:t>
            </a:r>
            <a:r>
              <a:rPr lang="en-US" dirty="0"/>
              <a:t>(Cont.)</a:t>
            </a:r>
          </a:p>
          <a:p>
            <a:r>
              <a:rPr lang="en-US" dirty="0"/>
              <a:t>The nursing home remains responsible for the overall quality of care the resident receives and must provide the same services to a resident who is receiving dialysis as it furnishes to its residents who are not.  </a:t>
            </a:r>
          </a:p>
          <a:p>
            <a:r>
              <a:rPr lang="en-US" dirty="0"/>
              <a:t>This includes the ongoing provision of assessment, care planning and provision of care.  </a:t>
            </a:r>
          </a:p>
          <a:p>
            <a:r>
              <a:rPr lang="en-US" dirty="0"/>
              <a:t>There must be a coordinated plan for dialysis treatments developed with input from both the nursing home and dialysis facility. </a:t>
            </a:r>
          </a:p>
          <a:p>
            <a:r>
              <a:rPr lang="en-US" b="1" dirty="0"/>
              <a:t>The resident should not experience any lack of nursing home services or care because of his or her dialysis status</a:t>
            </a:r>
            <a:r>
              <a:rPr lang="en-US" dirty="0"/>
              <a:t>. </a:t>
            </a:r>
            <a:endParaRPr lang="en-US" sz="1500" dirty="0"/>
          </a:p>
          <a:p>
            <a:endParaRPr lang="en-US" sz="1500" dirty="0"/>
          </a:p>
          <a:p>
            <a:endParaRPr lang="en-US" sz="1700" dirty="0"/>
          </a:p>
          <a:p>
            <a:r>
              <a:rPr lang="en-US" sz="1700" dirty="0">
                <a:hlinkClick r:id="rId3"/>
              </a:rPr>
              <a:t>https://www.cms.gov/Regulations-and-Guidance/Guidance/Manuals/downloads/som107ap_pp_guidelines_ltcf.pdf</a:t>
            </a:r>
            <a:r>
              <a:rPr lang="en-US" sz="1700" dirty="0"/>
              <a:t> </a:t>
            </a:r>
          </a:p>
        </p:txBody>
      </p:sp>
    </p:spTree>
    <p:extLst>
      <p:ext uri="{BB962C8B-B14F-4D97-AF65-F5344CB8AC3E}">
        <p14:creationId xmlns:p14="http://schemas.microsoft.com/office/powerpoint/2010/main" val="3961842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p:txBody>
          <a:bodyPr>
            <a:noAutofit/>
          </a:bodyPr>
          <a:lstStyle/>
          <a:p>
            <a:pPr marL="0" indent="0">
              <a:buNone/>
            </a:pPr>
            <a:r>
              <a:rPr lang="en-US" sz="2400" b="1" dirty="0"/>
              <a:t>Shared Communication between the Nursing Home and the Dialysis facility:</a:t>
            </a:r>
          </a:p>
          <a:p>
            <a:r>
              <a:rPr lang="en-US" sz="2400" dirty="0"/>
              <a:t>It is essential that a communication process be established between the nursing home and the dialysis facility to be used 24-hours a day.  The care of the resident receiving dialysis services must reflect ongoing communication, coordination and collaboration between the nursing home and the dialysis staff. </a:t>
            </a:r>
          </a:p>
          <a:p>
            <a:endParaRPr lang="en-US" sz="1500" dirty="0"/>
          </a:p>
          <a:p>
            <a:endParaRPr lang="en-US" sz="1500" dirty="0"/>
          </a:p>
          <a:p>
            <a:r>
              <a:rPr lang="en-US" sz="1200" dirty="0">
                <a:hlinkClick r:id="rId3"/>
              </a:rPr>
              <a:t>https://www.cms.gov/Regulations-and-Guidance/Guidance/Manuals/downloads/som107ap_pp_guidelines_ltcf.pdf</a:t>
            </a:r>
            <a:r>
              <a:rPr lang="en-US" sz="1200" dirty="0"/>
              <a:t> </a:t>
            </a:r>
          </a:p>
        </p:txBody>
      </p:sp>
    </p:spTree>
    <p:extLst>
      <p:ext uri="{BB962C8B-B14F-4D97-AF65-F5344CB8AC3E}">
        <p14:creationId xmlns:p14="http://schemas.microsoft.com/office/powerpoint/2010/main" val="803214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452FE-16E5-42AF-85DF-C755856EF170}"/>
              </a:ext>
            </a:extLst>
          </p:cNvPr>
          <p:cNvSpPr>
            <a:spLocks noGrp="1"/>
          </p:cNvSpPr>
          <p:nvPr>
            <p:ph type="title"/>
          </p:nvPr>
        </p:nvSpPr>
        <p:spPr/>
        <p:txBody>
          <a:bodyPr/>
          <a:lstStyle/>
          <a:p>
            <a:r>
              <a:rPr lang="en-US" dirty="0"/>
              <a:t>F698 DIALYSIS</a:t>
            </a:r>
          </a:p>
        </p:txBody>
      </p:sp>
      <p:sp>
        <p:nvSpPr>
          <p:cNvPr id="3" name="Content Placeholder 2">
            <a:extLst>
              <a:ext uri="{FF2B5EF4-FFF2-40B4-BE49-F238E27FC236}">
                <a16:creationId xmlns:a16="http://schemas.microsoft.com/office/drawing/2014/main" id="{4EF59434-6465-4900-8BD6-94BEAD2D581D}"/>
              </a:ext>
            </a:extLst>
          </p:cNvPr>
          <p:cNvSpPr>
            <a:spLocks noGrp="1"/>
          </p:cNvSpPr>
          <p:nvPr>
            <p:ph idx="1"/>
          </p:nvPr>
        </p:nvSpPr>
        <p:spPr>
          <a:xfrm>
            <a:off x="304800" y="1400174"/>
            <a:ext cx="8686800" cy="4467225"/>
          </a:xfrm>
        </p:spPr>
        <p:txBody>
          <a:bodyPr>
            <a:normAutofit fontScale="85000" lnSpcReduction="10000"/>
          </a:bodyPr>
          <a:lstStyle/>
          <a:p>
            <a:pPr marL="0" indent="0">
              <a:buNone/>
            </a:pPr>
            <a:r>
              <a:rPr lang="en-US" b="1" dirty="0"/>
              <a:t>Coordination of Physician Services between the Nursing Home and Dialysis facility:</a:t>
            </a:r>
            <a:br>
              <a:rPr lang="en-US" sz="1800" b="1" dirty="0"/>
            </a:br>
            <a:endParaRPr lang="en-US" sz="1800" b="1" dirty="0"/>
          </a:p>
          <a:p>
            <a:pPr marL="0" indent="0">
              <a:buNone/>
            </a:pPr>
            <a:r>
              <a:rPr lang="en-US" sz="1950" b="1" dirty="0"/>
              <a:t> </a:t>
            </a:r>
            <a:r>
              <a:rPr lang="en-US" sz="1950" dirty="0"/>
              <a:t>For a resident receiving dialysis, the nursing home staff must </a:t>
            </a:r>
          </a:p>
          <a:p>
            <a:pPr marL="257175" indent="-257175"/>
            <a:r>
              <a:rPr lang="en-US" sz="1950" dirty="0"/>
              <a:t>Immediately contact and communicate with the attending physician/practitioner, resident/resident representative, and designated dialysis staff (i.e., nephrologist, registered nurse) regarding any significant changes in the resident’s status related to clinical complications or emergent situations that may impact the dialysis portion of the care plan. </a:t>
            </a:r>
          </a:p>
          <a:p>
            <a:r>
              <a:rPr lang="en-US" sz="1950" dirty="0"/>
              <a:t>(Refer to F580 – Notification of Changes in condition) These situations may include but are not limited to changes in cognition or sudden unexpected decline in condition, dialysis complications such as bleeding, hypotension, or adverse consequences to a medication or therapy, or other situations.     </a:t>
            </a:r>
          </a:p>
          <a:p>
            <a:r>
              <a:rPr lang="en-US" sz="1950" dirty="0"/>
              <a:t>Any changes in the resident’s care initiated by the dialysis facility must be communicated to the resident’s nursing home attending physician/practitioner.</a:t>
            </a:r>
          </a:p>
          <a:p>
            <a:pPr marL="0" indent="0">
              <a:buNone/>
            </a:pPr>
            <a:endParaRPr lang="en-US" dirty="0"/>
          </a:p>
          <a:p>
            <a:r>
              <a:rPr lang="en-US" sz="1200" dirty="0">
                <a:hlinkClick r:id="rId3"/>
              </a:rPr>
              <a:t>https://www.cms.gov/Regulations-and-Guidance/Guidance/Manuals/downloads/som107ap_pp_guidelines_ltcf.pdf</a:t>
            </a:r>
            <a:r>
              <a:rPr lang="en-US" sz="1200" dirty="0"/>
              <a:t> </a:t>
            </a:r>
          </a:p>
        </p:txBody>
      </p:sp>
    </p:spTree>
    <p:extLst>
      <p:ext uri="{BB962C8B-B14F-4D97-AF65-F5344CB8AC3E}">
        <p14:creationId xmlns:p14="http://schemas.microsoft.com/office/powerpoint/2010/main" val="3674861872"/>
      </p:ext>
    </p:extLst>
  </p:cSld>
  <p:clrMapOvr>
    <a:masterClrMapping/>
  </p:clrMapOvr>
</p:sld>
</file>

<file path=ppt/theme/theme1.xml><?xml version="1.0" encoding="utf-8"?>
<a:theme xmlns:a="http://schemas.openxmlformats.org/drawingml/2006/main" name="1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2012LeadingAge_gray2PPT</Template>
  <TotalTime>1183</TotalTime>
  <Words>4244</Words>
  <Application>Microsoft Office PowerPoint</Application>
  <PresentationFormat>On-screen Show (4:3)</PresentationFormat>
  <Paragraphs>390</Paragraphs>
  <Slides>33</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Wingdings</vt:lpstr>
      <vt:lpstr>1_2012LeadingAge_gray2PPT</vt:lpstr>
      <vt:lpstr>Dialysis Competency </vt:lpstr>
      <vt:lpstr>Objectives</vt:lpstr>
      <vt:lpstr>F698 DIALYSIS</vt:lpstr>
      <vt:lpstr>F698 DIALYSIS</vt:lpstr>
      <vt:lpstr>F698 DIALYSIS</vt:lpstr>
      <vt:lpstr>F698 DIALYSIS</vt:lpstr>
      <vt:lpstr>F698 DIALYSIS</vt:lpstr>
      <vt:lpstr>F698 DIALYSIS</vt:lpstr>
      <vt:lpstr>F698 DIALYSIS</vt:lpstr>
      <vt:lpstr>F698 DIALYSIS</vt:lpstr>
      <vt:lpstr>F698 DIALYSIS</vt:lpstr>
      <vt:lpstr>F698 DIALYSIS</vt:lpstr>
      <vt:lpstr>F698 DIALYSIS</vt:lpstr>
      <vt:lpstr>Dialysis Assessment </vt:lpstr>
      <vt:lpstr>Dialysis Assessments/Observations</vt:lpstr>
      <vt:lpstr>F698:  Care of the Access Site</vt:lpstr>
      <vt:lpstr>F698:  Care of the Access Site</vt:lpstr>
      <vt:lpstr>Dialysis Assessments/Observations</vt:lpstr>
      <vt:lpstr>Dialysis Assessments/Observations</vt:lpstr>
      <vt:lpstr>Emergency Procedures</vt:lpstr>
      <vt:lpstr>Dialysis</vt:lpstr>
      <vt:lpstr>F698 DIALYSIS</vt:lpstr>
      <vt:lpstr>Communication with Dialysis Facility</vt:lpstr>
      <vt:lpstr>Communication with Dialysis Center</vt:lpstr>
      <vt:lpstr>Communication FROM the Dialysis Center</vt:lpstr>
      <vt:lpstr>Care Planning</vt:lpstr>
      <vt:lpstr>Care Planning</vt:lpstr>
      <vt:lpstr>Infection Control</vt:lpstr>
      <vt:lpstr>PowerPoint Presentation</vt:lpstr>
      <vt:lpstr>PowerPoint Presentation</vt:lpstr>
      <vt:lpstr>References and Resources </vt:lpstr>
      <vt:lpstr>References and Resources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aparkhill</dc:creator>
  <cp:lastModifiedBy>Charlie Visconage</cp:lastModifiedBy>
  <cp:revision>142</cp:revision>
  <dcterms:created xsi:type="dcterms:W3CDTF">2012-09-27T17:39:50Z</dcterms:created>
  <dcterms:modified xsi:type="dcterms:W3CDTF">2019-05-13T18:03:19Z</dcterms:modified>
  <cp:contentStatus/>
</cp:coreProperties>
</file>