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51"/>
  </p:notesMasterIdLst>
  <p:handoutMasterIdLst>
    <p:handoutMasterId r:id="rId52"/>
  </p:handoutMasterIdLst>
  <p:sldIdLst>
    <p:sldId id="276" r:id="rId2"/>
    <p:sldId id="300" r:id="rId3"/>
    <p:sldId id="809" r:id="rId4"/>
    <p:sldId id="273" r:id="rId5"/>
    <p:sldId id="820" r:id="rId6"/>
    <p:sldId id="348" r:id="rId7"/>
    <p:sldId id="813" r:id="rId8"/>
    <p:sldId id="825" r:id="rId9"/>
    <p:sldId id="821" r:id="rId10"/>
    <p:sldId id="750" r:id="rId11"/>
    <p:sldId id="815" r:id="rId12"/>
    <p:sldId id="816" r:id="rId13"/>
    <p:sldId id="792" r:id="rId14"/>
    <p:sldId id="793" r:id="rId15"/>
    <p:sldId id="794" r:id="rId16"/>
    <p:sldId id="776" r:id="rId17"/>
    <p:sldId id="810" r:id="rId18"/>
    <p:sldId id="796" r:id="rId19"/>
    <p:sldId id="765" r:id="rId20"/>
    <p:sldId id="257" r:id="rId21"/>
    <p:sldId id="262" r:id="rId22"/>
    <p:sldId id="764" r:id="rId23"/>
    <p:sldId id="822" r:id="rId24"/>
    <p:sldId id="798" r:id="rId25"/>
    <p:sldId id="260" r:id="rId26"/>
    <p:sldId id="784" r:id="rId27"/>
    <p:sldId id="763" r:id="rId28"/>
    <p:sldId id="277" r:id="rId29"/>
    <p:sldId id="761" r:id="rId30"/>
    <p:sldId id="781" r:id="rId31"/>
    <p:sldId id="268" r:id="rId32"/>
    <p:sldId id="823" r:id="rId33"/>
    <p:sldId id="799" r:id="rId34"/>
    <p:sldId id="767" r:id="rId35"/>
    <p:sldId id="812" r:id="rId36"/>
    <p:sldId id="819" r:id="rId37"/>
    <p:sldId id="265" r:id="rId38"/>
    <p:sldId id="785" r:id="rId39"/>
    <p:sldId id="768" r:id="rId40"/>
    <p:sldId id="786" r:id="rId41"/>
    <p:sldId id="824" r:id="rId42"/>
    <p:sldId id="817" r:id="rId43"/>
    <p:sldId id="797" r:id="rId44"/>
    <p:sldId id="380" r:id="rId45"/>
    <p:sldId id="341" r:id="rId46"/>
    <p:sldId id="342" r:id="rId47"/>
    <p:sldId id="381" r:id="rId48"/>
    <p:sldId id="382" r:id="rId49"/>
    <p:sldId id="343"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5399" autoAdjust="0"/>
  </p:normalViewPr>
  <p:slideViewPr>
    <p:cSldViewPr>
      <p:cViewPr varScale="1">
        <p:scale>
          <a:sx n="72" d="100"/>
          <a:sy n="72" d="100"/>
        </p:scale>
        <p:origin x="18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0CE45B-B96D-4F32-9079-5ADD6CA97B34}"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n-US"/>
        </a:p>
      </dgm:t>
    </dgm:pt>
    <dgm:pt modelId="{C231BCD2-F6F7-4DDA-9FAF-0738C43C5419}">
      <dgm:prSet/>
      <dgm:spPr/>
      <dgm:t>
        <a:bodyPr/>
        <a:lstStyle/>
        <a:p>
          <a:r>
            <a:rPr lang="en-US" dirty="0"/>
            <a:t>Right to be Informed and Make Treatment Decisions F552</a:t>
          </a:r>
        </a:p>
      </dgm:t>
    </dgm:pt>
    <dgm:pt modelId="{1C4FAB81-F30B-4324-8A28-1D79DF411E7D}" type="parTrans" cxnId="{8012FA2A-13F0-4784-B7BC-52509E0C9379}">
      <dgm:prSet/>
      <dgm:spPr/>
      <dgm:t>
        <a:bodyPr/>
        <a:lstStyle/>
        <a:p>
          <a:endParaRPr lang="en-US"/>
        </a:p>
      </dgm:t>
    </dgm:pt>
    <dgm:pt modelId="{14483AA0-C88E-4F32-8ADF-5E5C39285E9A}" type="sibTrans" cxnId="{8012FA2A-13F0-4784-B7BC-52509E0C9379}">
      <dgm:prSet/>
      <dgm:spPr/>
      <dgm:t>
        <a:bodyPr/>
        <a:lstStyle/>
        <a:p>
          <a:endParaRPr lang="en-US"/>
        </a:p>
      </dgm:t>
    </dgm:pt>
    <dgm:pt modelId="{AA5E19F4-6CA6-4F1D-8B77-E085932D66FF}">
      <dgm:prSet/>
      <dgm:spPr/>
      <dgm:t>
        <a:bodyPr/>
        <a:lstStyle/>
        <a:p>
          <a:r>
            <a:rPr lang="en-US" dirty="0"/>
            <a:t>Participate in Care Plan F553, </a:t>
          </a:r>
        </a:p>
      </dgm:t>
    </dgm:pt>
    <dgm:pt modelId="{EA4EDC0A-7C96-4AC6-8607-7F4B7325F2E5}" type="parTrans" cxnId="{0D180A7B-ECA3-4459-9E80-E94A94447F0B}">
      <dgm:prSet/>
      <dgm:spPr/>
      <dgm:t>
        <a:bodyPr/>
        <a:lstStyle/>
        <a:p>
          <a:endParaRPr lang="en-US"/>
        </a:p>
      </dgm:t>
    </dgm:pt>
    <dgm:pt modelId="{12049E8F-E2B0-46BF-AB3B-86E2756DA052}" type="sibTrans" cxnId="{0D180A7B-ECA3-4459-9E80-E94A94447F0B}">
      <dgm:prSet/>
      <dgm:spPr/>
      <dgm:t>
        <a:bodyPr/>
        <a:lstStyle/>
        <a:p>
          <a:endParaRPr lang="en-US"/>
        </a:p>
      </dgm:t>
    </dgm:pt>
    <dgm:pt modelId="{CC93F922-B2E9-48BE-AA19-A012BF4BD120}">
      <dgm:prSet/>
      <dgm:spPr/>
      <dgm:t>
        <a:bodyPr/>
        <a:lstStyle/>
        <a:p>
          <a:r>
            <a:rPr lang="en-US" dirty="0"/>
            <a:t>Advance Directives F561</a:t>
          </a:r>
        </a:p>
      </dgm:t>
    </dgm:pt>
    <dgm:pt modelId="{A252B68F-C254-49FA-8415-8C8D2389A7ED}" type="parTrans" cxnId="{A529B6E9-837E-499C-B004-FF47A9C88D0F}">
      <dgm:prSet/>
      <dgm:spPr/>
      <dgm:t>
        <a:bodyPr/>
        <a:lstStyle/>
        <a:p>
          <a:endParaRPr lang="en-US"/>
        </a:p>
      </dgm:t>
    </dgm:pt>
    <dgm:pt modelId="{3B9E8941-CF69-453F-98BC-A052B1E7EC72}" type="sibTrans" cxnId="{A529B6E9-837E-499C-B004-FF47A9C88D0F}">
      <dgm:prSet/>
      <dgm:spPr/>
      <dgm:t>
        <a:bodyPr/>
        <a:lstStyle/>
        <a:p>
          <a:endParaRPr lang="en-US"/>
        </a:p>
      </dgm:t>
    </dgm:pt>
    <dgm:pt modelId="{1E41E76F-4E94-4D22-AF77-3BB03ECCBF6B}">
      <dgm:prSet/>
      <dgm:spPr/>
      <dgm:t>
        <a:bodyPr/>
        <a:lstStyle/>
        <a:p>
          <a:r>
            <a:rPr lang="en-US" dirty="0"/>
            <a:t>Right to Refuse F578</a:t>
          </a:r>
        </a:p>
      </dgm:t>
    </dgm:pt>
    <dgm:pt modelId="{D810E6D6-C5AD-4364-ABCB-77812095D07F}" type="parTrans" cxnId="{672D02B4-5A1E-48FD-A81C-989D82398C97}">
      <dgm:prSet/>
      <dgm:spPr/>
      <dgm:t>
        <a:bodyPr/>
        <a:lstStyle/>
        <a:p>
          <a:endParaRPr lang="en-US"/>
        </a:p>
      </dgm:t>
    </dgm:pt>
    <dgm:pt modelId="{B1696901-C38C-4D1F-A1D5-DC062B5229F6}" type="sibTrans" cxnId="{672D02B4-5A1E-48FD-A81C-989D82398C97}">
      <dgm:prSet/>
      <dgm:spPr/>
      <dgm:t>
        <a:bodyPr/>
        <a:lstStyle/>
        <a:p>
          <a:endParaRPr lang="en-US"/>
        </a:p>
      </dgm:t>
    </dgm:pt>
    <dgm:pt modelId="{F3CB6E2D-C41D-457E-B774-3635AF6F244E}">
      <dgm:prSet/>
      <dgm:spPr/>
      <dgm:t>
        <a:bodyPr/>
        <a:lstStyle/>
        <a:p>
          <a:r>
            <a:rPr lang="en-US" dirty="0"/>
            <a:t>Notification of Change F580, </a:t>
          </a:r>
        </a:p>
      </dgm:t>
    </dgm:pt>
    <dgm:pt modelId="{9D3863D6-467F-4CC1-B3CD-025A4BFCB788}" type="parTrans" cxnId="{C4AB290B-93F4-47A1-B466-33FFB68C73C7}">
      <dgm:prSet/>
      <dgm:spPr/>
      <dgm:t>
        <a:bodyPr/>
        <a:lstStyle/>
        <a:p>
          <a:endParaRPr lang="en-US"/>
        </a:p>
      </dgm:t>
    </dgm:pt>
    <dgm:pt modelId="{349700DE-3319-4C43-BBD7-8AAC225056B1}" type="sibTrans" cxnId="{C4AB290B-93F4-47A1-B466-33FFB68C73C7}">
      <dgm:prSet/>
      <dgm:spPr/>
      <dgm:t>
        <a:bodyPr/>
        <a:lstStyle/>
        <a:p>
          <a:endParaRPr lang="en-US"/>
        </a:p>
      </dgm:t>
    </dgm:pt>
    <dgm:pt modelId="{6B35F03E-9B91-49E6-BF5A-A7D6695F5535}">
      <dgm:prSet/>
      <dgm:spPr/>
      <dgm:t>
        <a:bodyPr/>
        <a:lstStyle/>
        <a:p>
          <a:r>
            <a:rPr lang="en-US" dirty="0"/>
            <a:t>Orientation for Transfer or Discharge F624</a:t>
          </a:r>
        </a:p>
      </dgm:t>
    </dgm:pt>
    <dgm:pt modelId="{A4B981DB-ECD4-467F-B354-D8F7FEDAEB37}" type="parTrans" cxnId="{BDFFCB2A-98DD-4A9D-9F07-4100B36F78FF}">
      <dgm:prSet/>
      <dgm:spPr/>
      <dgm:t>
        <a:bodyPr/>
        <a:lstStyle/>
        <a:p>
          <a:endParaRPr lang="en-US"/>
        </a:p>
      </dgm:t>
    </dgm:pt>
    <dgm:pt modelId="{30F25982-C6AF-4ADF-A084-BA8B053B0093}" type="sibTrans" cxnId="{BDFFCB2A-98DD-4A9D-9F07-4100B36F78FF}">
      <dgm:prSet/>
      <dgm:spPr/>
      <dgm:t>
        <a:bodyPr/>
        <a:lstStyle/>
        <a:p>
          <a:endParaRPr lang="en-US"/>
        </a:p>
      </dgm:t>
    </dgm:pt>
    <dgm:pt modelId="{A9FBD948-42F0-47AA-902B-06A5EB61CF3F}">
      <dgm:prSet/>
      <dgm:spPr/>
      <dgm:t>
        <a:bodyPr/>
        <a:lstStyle/>
        <a:p>
          <a:r>
            <a:rPr lang="en-US" dirty="0"/>
            <a:t>Professional Standards F658, </a:t>
          </a:r>
        </a:p>
      </dgm:t>
    </dgm:pt>
    <dgm:pt modelId="{431B3071-9FDE-4C59-95C4-65A7231CB398}" type="parTrans" cxnId="{F711AA51-63D9-46F0-BB4C-8DDD1265A275}">
      <dgm:prSet/>
      <dgm:spPr/>
      <dgm:t>
        <a:bodyPr/>
        <a:lstStyle/>
        <a:p>
          <a:endParaRPr lang="en-US"/>
        </a:p>
      </dgm:t>
    </dgm:pt>
    <dgm:pt modelId="{87B77317-4075-4FF3-9427-0F24B08F3883}" type="sibTrans" cxnId="{F711AA51-63D9-46F0-BB4C-8DDD1265A275}">
      <dgm:prSet/>
      <dgm:spPr/>
      <dgm:t>
        <a:bodyPr/>
        <a:lstStyle/>
        <a:p>
          <a:endParaRPr lang="en-US"/>
        </a:p>
      </dgm:t>
    </dgm:pt>
    <dgm:pt modelId="{DF21A357-E9C7-4ED2-9AF6-CC4D7928EF34}">
      <dgm:prSet/>
      <dgm:spPr/>
      <dgm:t>
        <a:bodyPr/>
        <a:lstStyle/>
        <a:p>
          <a:r>
            <a:rPr lang="en-US" dirty="0"/>
            <a:t>Care Provided by Qualified Persons F659</a:t>
          </a:r>
        </a:p>
      </dgm:t>
    </dgm:pt>
    <dgm:pt modelId="{DB6EC5BE-4F38-47AE-9DC5-11C7725BC9F0}" type="parTrans" cxnId="{D1DD25B8-2C96-4CC9-B0AA-3090A44DC5BD}">
      <dgm:prSet/>
      <dgm:spPr/>
      <dgm:t>
        <a:bodyPr/>
        <a:lstStyle/>
        <a:p>
          <a:endParaRPr lang="en-US"/>
        </a:p>
      </dgm:t>
    </dgm:pt>
    <dgm:pt modelId="{F8F9B44D-5B69-4A87-A629-136D0230EA48}" type="sibTrans" cxnId="{D1DD25B8-2C96-4CC9-B0AA-3090A44DC5BD}">
      <dgm:prSet/>
      <dgm:spPr/>
      <dgm:t>
        <a:bodyPr/>
        <a:lstStyle/>
        <a:p>
          <a:endParaRPr lang="en-US"/>
        </a:p>
      </dgm:t>
    </dgm:pt>
    <dgm:pt modelId="{02E01490-C47A-48AB-8CE8-F6FDC99A4920}">
      <dgm:prSet/>
      <dgm:spPr/>
      <dgm:t>
        <a:bodyPr/>
        <a:lstStyle/>
        <a:p>
          <a:r>
            <a:rPr lang="en-US" dirty="0"/>
            <a:t>Discharge Planning F660</a:t>
          </a:r>
        </a:p>
      </dgm:t>
    </dgm:pt>
    <dgm:pt modelId="{5A464EB7-C71F-4E15-894D-2A1CF20548EC}" type="parTrans" cxnId="{695CFDD9-48B5-4AFF-957D-98A2A92966BD}">
      <dgm:prSet/>
      <dgm:spPr/>
      <dgm:t>
        <a:bodyPr/>
        <a:lstStyle/>
        <a:p>
          <a:endParaRPr lang="en-US"/>
        </a:p>
      </dgm:t>
    </dgm:pt>
    <dgm:pt modelId="{119388C3-436A-4617-8D75-0E87D3C3D5DC}" type="sibTrans" cxnId="{695CFDD9-48B5-4AFF-957D-98A2A92966BD}">
      <dgm:prSet/>
      <dgm:spPr/>
      <dgm:t>
        <a:bodyPr/>
        <a:lstStyle/>
        <a:p>
          <a:endParaRPr lang="en-US"/>
        </a:p>
      </dgm:t>
    </dgm:pt>
    <dgm:pt modelId="{93C16B9D-41A7-46AE-909D-6DE23C47C478}" type="pres">
      <dgm:prSet presAssocID="{800CE45B-B96D-4F32-9079-5ADD6CA97B34}" presName="linear" presStyleCnt="0">
        <dgm:presLayoutVars>
          <dgm:animLvl val="lvl"/>
          <dgm:resizeHandles val="exact"/>
        </dgm:presLayoutVars>
      </dgm:prSet>
      <dgm:spPr/>
    </dgm:pt>
    <dgm:pt modelId="{1F47637D-82AA-4823-A904-943049906DFB}" type="pres">
      <dgm:prSet presAssocID="{C231BCD2-F6F7-4DDA-9FAF-0738C43C5419}" presName="parentText" presStyleLbl="node1" presStyleIdx="0" presStyleCnt="9">
        <dgm:presLayoutVars>
          <dgm:chMax val="0"/>
          <dgm:bulletEnabled val="1"/>
        </dgm:presLayoutVars>
      </dgm:prSet>
      <dgm:spPr/>
    </dgm:pt>
    <dgm:pt modelId="{C28BDB5A-D17E-4DAF-B075-E3F7D7CAC68C}" type="pres">
      <dgm:prSet presAssocID="{14483AA0-C88E-4F32-8ADF-5E5C39285E9A}" presName="spacer" presStyleCnt="0"/>
      <dgm:spPr/>
    </dgm:pt>
    <dgm:pt modelId="{07B2A0E7-E1C1-41F1-A179-2197DE05974E}" type="pres">
      <dgm:prSet presAssocID="{AA5E19F4-6CA6-4F1D-8B77-E085932D66FF}" presName="parentText" presStyleLbl="node1" presStyleIdx="1" presStyleCnt="9">
        <dgm:presLayoutVars>
          <dgm:chMax val="0"/>
          <dgm:bulletEnabled val="1"/>
        </dgm:presLayoutVars>
      </dgm:prSet>
      <dgm:spPr/>
    </dgm:pt>
    <dgm:pt modelId="{20E32729-B4DF-4E88-AA20-1C1EE69C6A64}" type="pres">
      <dgm:prSet presAssocID="{12049E8F-E2B0-46BF-AB3B-86E2756DA052}" presName="spacer" presStyleCnt="0"/>
      <dgm:spPr/>
    </dgm:pt>
    <dgm:pt modelId="{76FFBDA5-58A2-4C69-A702-09DFD540CAF6}" type="pres">
      <dgm:prSet presAssocID="{CC93F922-B2E9-48BE-AA19-A012BF4BD120}" presName="parentText" presStyleLbl="node1" presStyleIdx="2" presStyleCnt="9">
        <dgm:presLayoutVars>
          <dgm:chMax val="0"/>
          <dgm:bulletEnabled val="1"/>
        </dgm:presLayoutVars>
      </dgm:prSet>
      <dgm:spPr/>
    </dgm:pt>
    <dgm:pt modelId="{02BD07D3-A438-4839-95DB-8FE5A58FAD5E}" type="pres">
      <dgm:prSet presAssocID="{3B9E8941-CF69-453F-98BC-A052B1E7EC72}" presName="spacer" presStyleCnt="0"/>
      <dgm:spPr/>
    </dgm:pt>
    <dgm:pt modelId="{418B5206-7090-41C1-8032-2C8D9790B4F3}" type="pres">
      <dgm:prSet presAssocID="{1E41E76F-4E94-4D22-AF77-3BB03ECCBF6B}" presName="parentText" presStyleLbl="node1" presStyleIdx="3" presStyleCnt="9">
        <dgm:presLayoutVars>
          <dgm:chMax val="0"/>
          <dgm:bulletEnabled val="1"/>
        </dgm:presLayoutVars>
      </dgm:prSet>
      <dgm:spPr/>
    </dgm:pt>
    <dgm:pt modelId="{80A89DE2-3321-4727-A2A3-2D6EAD22A4E3}" type="pres">
      <dgm:prSet presAssocID="{B1696901-C38C-4D1F-A1D5-DC062B5229F6}" presName="spacer" presStyleCnt="0"/>
      <dgm:spPr/>
    </dgm:pt>
    <dgm:pt modelId="{A894535C-8652-4F8D-90E6-35D018911356}" type="pres">
      <dgm:prSet presAssocID="{F3CB6E2D-C41D-457E-B774-3635AF6F244E}" presName="parentText" presStyleLbl="node1" presStyleIdx="4" presStyleCnt="9">
        <dgm:presLayoutVars>
          <dgm:chMax val="0"/>
          <dgm:bulletEnabled val="1"/>
        </dgm:presLayoutVars>
      </dgm:prSet>
      <dgm:spPr/>
    </dgm:pt>
    <dgm:pt modelId="{9EA23C87-E512-4F13-84FE-B9FFC79AD5EB}" type="pres">
      <dgm:prSet presAssocID="{349700DE-3319-4C43-BBD7-8AAC225056B1}" presName="spacer" presStyleCnt="0"/>
      <dgm:spPr/>
    </dgm:pt>
    <dgm:pt modelId="{E0457300-6EB2-471D-8891-D989934D1CC1}" type="pres">
      <dgm:prSet presAssocID="{6B35F03E-9B91-49E6-BF5A-A7D6695F5535}" presName="parentText" presStyleLbl="node1" presStyleIdx="5" presStyleCnt="9">
        <dgm:presLayoutVars>
          <dgm:chMax val="0"/>
          <dgm:bulletEnabled val="1"/>
        </dgm:presLayoutVars>
      </dgm:prSet>
      <dgm:spPr/>
    </dgm:pt>
    <dgm:pt modelId="{6F5293C6-41F2-4D9A-AA42-166DF6ED7F0D}" type="pres">
      <dgm:prSet presAssocID="{30F25982-C6AF-4ADF-A084-BA8B053B0093}" presName="spacer" presStyleCnt="0"/>
      <dgm:spPr/>
    </dgm:pt>
    <dgm:pt modelId="{F4EE5FCB-BCD5-46BD-8D82-5F38BCD20421}" type="pres">
      <dgm:prSet presAssocID="{A9FBD948-42F0-47AA-902B-06A5EB61CF3F}" presName="parentText" presStyleLbl="node1" presStyleIdx="6" presStyleCnt="9">
        <dgm:presLayoutVars>
          <dgm:chMax val="0"/>
          <dgm:bulletEnabled val="1"/>
        </dgm:presLayoutVars>
      </dgm:prSet>
      <dgm:spPr/>
    </dgm:pt>
    <dgm:pt modelId="{BE306DF2-AAF5-487D-B19A-E9AF2A937F6A}" type="pres">
      <dgm:prSet presAssocID="{87B77317-4075-4FF3-9427-0F24B08F3883}" presName="spacer" presStyleCnt="0"/>
      <dgm:spPr/>
    </dgm:pt>
    <dgm:pt modelId="{8CF38B24-1F5E-41D1-A448-F0C458EF7DF0}" type="pres">
      <dgm:prSet presAssocID="{DF21A357-E9C7-4ED2-9AF6-CC4D7928EF34}" presName="parentText" presStyleLbl="node1" presStyleIdx="7" presStyleCnt="9">
        <dgm:presLayoutVars>
          <dgm:chMax val="0"/>
          <dgm:bulletEnabled val="1"/>
        </dgm:presLayoutVars>
      </dgm:prSet>
      <dgm:spPr/>
    </dgm:pt>
    <dgm:pt modelId="{309B0E3E-298C-4911-BB79-6BCCBD686AE4}" type="pres">
      <dgm:prSet presAssocID="{F8F9B44D-5B69-4A87-A629-136D0230EA48}" presName="spacer" presStyleCnt="0"/>
      <dgm:spPr/>
    </dgm:pt>
    <dgm:pt modelId="{965CBEA7-627D-43CE-92AE-46FE0E532092}" type="pres">
      <dgm:prSet presAssocID="{02E01490-C47A-48AB-8CE8-F6FDC99A4920}" presName="parentText" presStyleLbl="node1" presStyleIdx="8" presStyleCnt="9">
        <dgm:presLayoutVars>
          <dgm:chMax val="0"/>
          <dgm:bulletEnabled val="1"/>
        </dgm:presLayoutVars>
      </dgm:prSet>
      <dgm:spPr/>
    </dgm:pt>
  </dgm:ptLst>
  <dgm:cxnLst>
    <dgm:cxn modelId="{C4AB290B-93F4-47A1-B466-33FFB68C73C7}" srcId="{800CE45B-B96D-4F32-9079-5ADD6CA97B34}" destId="{F3CB6E2D-C41D-457E-B774-3635AF6F244E}" srcOrd="4" destOrd="0" parTransId="{9D3863D6-467F-4CC1-B3CD-025A4BFCB788}" sibTransId="{349700DE-3319-4C43-BBD7-8AAC225056B1}"/>
    <dgm:cxn modelId="{D59BA71B-2A7F-4E2E-AE29-91F23DA82304}" type="presOf" srcId="{F3CB6E2D-C41D-457E-B774-3635AF6F244E}" destId="{A894535C-8652-4F8D-90E6-35D018911356}" srcOrd="0" destOrd="0" presId="urn:microsoft.com/office/officeart/2005/8/layout/vList2"/>
    <dgm:cxn modelId="{BDFFCB2A-98DD-4A9D-9F07-4100B36F78FF}" srcId="{800CE45B-B96D-4F32-9079-5ADD6CA97B34}" destId="{6B35F03E-9B91-49E6-BF5A-A7D6695F5535}" srcOrd="5" destOrd="0" parTransId="{A4B981DB-ECD4-467F-B354-D8F7FEDAEB37}" sibTransId="{30F25982-C6AF-4ADF-A084-BA8B053B0093}"/>
    <dgm:cxn modelId="{8012FA2A-13F0-4784-B7BC-52509E0C9379}" srcId="{800CE45B-B96D-4F32-9079-5ADD6CA97B34}" destId="{C231BCD2-F6F7-4DDA-9FAF-0738C43C5419}" srcOrd="0" destOrd="0" parTransId="{1C4FAB81-F30B-4324-8A28-1D79DF411E7D}" sibTransId="{14483AA0-C88E-4F32-8ADF-5E5C39285E9A}"/>
    <dgm:cxn modelId="{A5083E3D-291B-4110-BF49-3D5A1297A579}" type="presOf" srcId="{800CE45B-B96D-4F32-9079-5ADD6CA97B34}" destId="{93C16B9D-41A7-46AE-909D-6DE23C47C478}" srcOrd="0" destOrd="0" presId="urn:microsoft.com/office/officeart/2005/8/layout/vList2"/>
    <dgm:cxn modelId="{E7372742-AE31-4FB8-A757-CFB3FC3DB09D}" type="presOf" srcId="{02E01490-C47A-48AB-8CE8-F6FDC99A4920}" destId="{965CBEA7-627D-43CE-92AE-46FE0E532092}" srcOrd="0" destOrd="0" presId="urn:microsoft.com/office/officeart/2005/8/layout/vList2"/>
    <dgm:cxn modelId="{5F022C67-FC6B-4FCE-AFEB-943CDBC522AC}" type="presOf" srcId="{AA5E19F4-6CA6-4F1D-8B77-E085932D66FF}" destId="{07B2A0E7-E1C1-41F1-A179-2197DE05974E}" srcOrd="0" destOrd="0" presId="urn:microsoft.com/office/officeart/2005/8/layout/vList2"/>
    <dgm:cxn modelId="{F711AA51-63D9-46F0-BB4C-8DDD1265A275}" srcId="{800CE45B-B96D-4F32-9079-5ADD6CA97B34}" destId="{A9FBD948-42F0-47AA-902B-06A5EB61CF3F}" srcOrd="6" destOrd="0" parTransId="{431B3071-9FDE-4C59-95C4-65A7231CB398}" sibTransId="{87B77317-4075-4FF3-9427-0F24B08F3883}"/>
    <dgm:cxn modelId="{7F2A2878-24DE-47A0-B19B-E8EB52860D6A}" type="presOf" srcId="{1E41E76F-4E94-4D22-AF77-3BB03ECCBF6B}" destId="{418B5206-7090-41C1-8032-2C8D9790B4F3}" srcOrd="0" destOrd="0" presId="urn:microsoft.com/office/officeart/2005/8/layout/vList2"/>
    <dgm:cxn modelId="{0D180A7B-ECA3-4459-9E80-E94A94447F0B}" srcId="{800CE45B-B96D-4F32-9079-5ADD6CA97B34}" destId="{AA5E19F4-6CA6-4F1D-8B77-E085932D66FF}" srcOrd="1" destOrd="0" parTransId="{EA4EDC0A-7C96-4AC6-8607-7F4B7325F2E5}" sibTransId="{12049E8F-E2B0-46BF-AB3B-86E2756DA052}"/>
    <dgm:cxn modelId="{672D02B4-5A1E-48FD-A81C-989D82398C97}" srcId="{800CE45B-B96D-4F32-9079-5ADD6CA97B34}" destId="{1E41E76F-4E94-4D22-AF77-3BB03ECCBF6B}" srcOrd="3" destOrd="0" parTransId="{D810E6D6-C5AD-4364-ABCB-77812095D07F}" sibTransId="{B1696901-C38C-4D1F-A1D5-DC062B5229F6}"/>
    <dgm:cxn modelId="{D1DD25B8-2C96-4CC9-B0AA-3090A44DC5BD}" srcId="{800CE45B-B96D-4F32-9079-5ADD6CA97B34}" destId="{DF21A357-E9C7-4ED2-9AF6-CC4D7928EF34}" srcOrd="7" destOrd="0" parTransId="{DB6EC5BE-4F38-47AE-9DC5-11C7725BC9F0}" sibTransId="{F8F9B44D-5B69-4A87-A629-136D0230EA48}"/>
    <dgm:cxn modelId="{47B25AC6-BA7C-41A5-922D-3AF8C9A163C4}" type="presOf" srcId="{CC93F922-B2E9-48BE-AA19-A012BF4BD120}" destId="{76FFBDA5-58A2-4C69-A702-09DFD540CAF6}" srcOrd="0" destOrd="0" presId="urn:microsoft.com/office/officeart/2005/8/layout/vList2"/>
    <dgm:cxn modelId="{2B83E5D7-817E-4065-85A9-72132E334128}" type="presOf" srcId="{A9FBD948-42F0-47AA-902B-06A5EB61CF3F}" destId="{F4EE5FCB-BCD5-46BD-8D82-5F38BCD20421}" srcOrd="0" destOrd="0" presId="urn:microsoft.com/office/officeart/2005/8/layout/vList2"/>
    <dgm:cxn modelId="{695CFDD9-48B5-4AFF-957D-98A2A92966BD}" srcId="{800CE45B-B96D-4F32-9079-5ADD6CA97B34}" destId="{02E01490-C47A-48AB-8CE8-F6FDC99A4920}" srcOrd="8" destOrd="0" parTransId="{5A464EB7-C71F-4E15-894D-2A1CF20548EC}" sibTransId="{119388C3-436A-4617-8D75-0E87D3C3D5DC}"/>
    <dgm:cxn modelId="{366B98E5-5845-4C7B-A26A-7219D800341C}" type="presOf" srcId="{6B35F03E-9B91-49E6-BF5A-A7D6695F5535}" destId="{E0457300-6EB2-471D-8891-D989934D1CC1}" srcOrd="0" destOrd="0" presId="urn:microsoft.com/office/officeart/2005/8/layout/vList2"/>
    <dgm:cxn modelId="{A529B6E9-837E-499C-B004-FF47A9C88D0F}" srcId="{800CE45B-B96D-4F32-9079-5ADD6CA97B34}" destId="{CC93F922-B2E9-48BE-AA19-A012BF4BD120}" srcOrd="2" destOrd="0" parTransId="{A252B68F-C254-49FA-8415-8C8D2389A7ED}" sibTransId="{3B9E8941-CF69-453F-98BC-A052B1E7EC72}"/>
    <dgm:cxn modelId="{E73C16FB-B03F-4AF9-BB70-06A242049515}" type="presOf" srcId="{C231BCD2-F6F7-4DDA-9FAF-0738C43C5419}" destId="{1F47637D-82AA-4823-A904-943049906DFB}" srcOrd="0" destOrd="0" presId="urn:microsoft.com/office/officeart/2005/8/layout/vList2"/>
    <dgm:cxn modelId="{A9B2CFFD-773F-45C0-B08F-CADD8DA69370}" type="presOf" srcId="{DF21A357-E9C7-4ED2-9AF6-CC4D7928EF34}" destId="{8CF38B24-1F5E-41D1-A448-F0C458EF7DF0}" srcOrd="0" destOrd="0" presId="urn:microsoft.com/office/officeart/2005/8/layout/vList2"/>
    <dgm:cxn modelId="{CB32F9FA-202D-4FF4-8B1A-36F9BB7DA095}" type="presParOf" srcId="{93C16B9D-41A7-46AE-909D-6DE23C47C478}" destId="{1F47637D-82AA-4823-A904-943049906DFB}" srcOrd="0" destOrd="0" presId="urn:microsoft.com/office/officeart/2005/8/layout/vList2"/>
    <dgm:cxn modelId="{7FC100D4-AFC3-4903-94F6-FBCF4D251ECF}" type="presParOf" srcId="{93C16B9D-41A7-46AE-909D-6DE23C47C478}" destId="{C28BDB5A-D17E-4DAF-B075-E3F7D7CAC68C}" srcOrd="1" destOrd="0" presId="urn:microsoft.com/office/officeart/2005/8/layout/vList2"/>
    <dgm:cxn modelId="{76A21396-464C-4706-856A-01BD820A67EC}" type="presParOf" srcId="{93C16B9D-41A7-46AE-909D-6DE23C47C478}" destId="{07B2A0E7-E1C1-41F1-A179-2197DE05974E}" srcOrd="2" destOrd="0" presId="urn:microsoft.com/office/officeart/2005/8/layout/vList2"/>
    <dgm:cxn modelId="{93BF0BC9-19A3-4134-8DB4-624085963315}" type="presParOf" srcId="{93C16B9D-41A7-46AE-909D-6DE23C47C478}" destId="{20E32729-B4DF-4E88-AA20-1C1EE69C6A64}" srcOrd="3" destOrd="0" presId="urn:microsoft.com/office/officeart/2005/8/layout/vList2"/>
    <dgm:cxn modelId="{FC36697F-BAF0-453E-8641-ACB4E3F2F574}" type="presParOf" srcId="{93C16B9D-41A7-46AE-909D-6DE23C47C478}" destId="{76FFBDA5-58A2-4C69-A702-09DFD540CAF6}" srcOrd="4" destOrd="0" presId="urn:microsoft.com/office/officeart/2005/8/layout/vList2"/>
    <dgm:cxn modelId="{E08F2F56-EF6B-4A88-91CF-1AF726D10F5B}" type="presParOf" srcId="{93C16B9D-41A7-46AE-909D-6DE23C47C478}" destId="{02BD07D3-A438-4839-95DB-8FE5A58FAD5E}" srcOrd="5" destOrd="0" presId="urn:microsoft.com/office/officeart/2005/8/layout/vList2"/>
    <dgm:cxn modelId="{24B146FC-EFA2-4FD7-B72B-A0F0A8DA0977}" type="presParOf" srcId="{93C16B9D-41A7-46AE-909D-6DE23C47C478}" destId="{418B5206-7090-41C1-8032-2C8D9790B4F3}" srcOrd="6" destOrd="0" presId="urn:microsoft.com/office/officeart/2005/8/layout/vList2"/>
    <dgm:cxn modelId="{D2649BDF-FE50-4D44-A5DB-521C4851EC9A}" type="presParOf" srcId="{93C16B9D-41A7-46AE-909D-6DE23C47C478}" destId="{80A89DE2-3321-4727-A2A3-2D6EAD22A4E3}" srcOrd="7" destOrd="0" presId="urn:microsoft.com/office/officeart/2005/8/layout/vList2"/>
    <dgm:cxn modelId="{619C8A32-C9D8-4CA2-A9C3-C569574B936C}" type="presParOf" srcId="{93C16B9D-41A7-46AE-909D-6DE23C47C478}" destId="{A894535C-8652-4F8D-90E6-35D018911356}" srcOrd="8" destOrd="0" presId="urn:microsoft.com/office/officeart/2005/8/layout/vList2"/>
    <dgm:cxn modelId="{EE36EE1D-DDA2-475E-9A36-290E1369528E}" type="presParOf" srcId="{93C16B9D-41A7-46AE-909D-6DE23C47C478}" destId="{9EA23C87-E512-4F13-84FE-B9FFC79AD5EB}" srcOrd="9" destOrd="0" presId="urn:microsoft.com/office/officeart/2005/8/layout/vList2"/>
    <dgm:cxn modelId="{37CB2A31-4F57-469C-A29D-95FC1B1877D6}" type="presParOf" srcId="{93C16B9D-41A7-46AE-909D-6DE23C47C478}" destId="{E0457300-6EB2-471D-8891-D989934D1CC1}" srcOrd="10" destOrd="0" presId="urn:microsoft.com/office/officeart/2005/8/layout/vList2"/>
    <dgm:cxn modelId="{39038DC6-EA89-4988-8137-76736C9DDF70}" type="presParOf" srcId="{93C16B9D-41A7-46AE-909D-6DE23C47C478}" destId="{6F5293C6-41F2-4D9A-AA42-166DF6ED7F0D}" srcOrd="11" destOrd="0" presId="urn:microsoft.com/office/officeart/2005/8/layout/vList2"/>
    <dgm:cxn modelId="{212CEA9E-5CC3-4A0F-B4F1-92F69F7E364D}" type="presParOf" srcId="{93C16B9D-41A7-46AE-909D-6DE23C47C478}" destId="{F4EE5FCB-BCD5-46BD-8D82-5F38BCD20421}" srcOrd="12" destOrd="0" presId="urn:microsoft.com/office/officeart/2005/8/layout/vList2"/>
    <dgm:cxn modelId="{A3AB17B1-B0F0-443D-8D3D-629C56A7280B}" type="presParOf" srcId="{93C16B9D-41A7-46AE-909D-6DE23C47C478}" destId="{BE306DF2-AAF5-487D-B19A-E9AF2A937F6A}" srcOrd="13" destOrd="0" presId="urn:microsoft.com/office/officeart/2005/8/layout/vList2"/>
    <dgm:cxn modelId="{4AA2D0E3-C67E-42FD-AA76-D0C64FBE0654}" type="presParOf" srcId="{93C16B9D-41A7-46AE-909D-6DE23C47C478}" destId="{8CF38B24-1F5E-41D1-A448-F0C458EF7DF0}" srcOrd="14" destOrd="0" presId="urn:microsoft.com/office/officeart/2005/8/layout/vList2"/>
    <dgm:cxn modelId="{839583B5-E018-499F-8FA8-58FB090E6019}" type="presParOf" srcId="{93C16B9D-41A7-46AE-909D-6DE23C47C478}" destId="{309B0E3E-298C-4911-BB79-6BCCBD686AE4}" srcOrd="15" destOrd="0" presId="urn:microsoft.com/office/officeart/2005/8/layout/vList2"/>
    <dgm:cxn modelId="{9FFC05DF-358F-4BAE-8A6E-FB62C3128698}" type="presParOf" srcId="{93C16B9D-41A7-46AE-909D-6DE23C47C478}" destId="{965CBEA7-627D-43CE-92AE-46FE0E532092}"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6D542F-00EB-454C-8B59-CCCCBFC066FE}"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n-US"/>
        </a:p>
      </dgm:t>
    </dgm:pt>
    <dgm:pt modelId="{5EBFA4E0-A0B1-440E-A6B3-675A766640B3}">
      <dgm:prSet/>
      <dgm:spPr/>
      <dgm:t>
        <a:bodyPr/>
        <a:lstStyle/>
        <a:p>
          <a:r>
            <a:rPr lang="en-US" dirty="0"/>
            <a:t>Sufficient Nursing Staff F725</a:t>
          </a:r>
        </a:p>
      </dgm:t>
    </dgm:pt>
    <dgm:pt modelId="{3D6C9638-5623-4156-8876-37B5B4931F88}" type="parTrans" cxnId="{329EE4F7-7888-4992-806D-CDDD14A827E3}">
      <dgm:prSet/>
      <dgm:spPr/>
      <dgm:t>
        <a:bodyPr/>
        <a:lstStyle/>
        <a:p>
          <a:endParaRPr lang="en-US"/>
        </a:p>
      </dgm:t>
    </dgm:pt>
    <dgm:pt modelId="{A1A19940-4DDA-412A-9A8F-E4AB7CAA1488}" type="sibTrans" cxnId="{329EE4F7-7888-4992-806D-CDDD14A827E3}">
      <dgm:prSet/>
      <dgm:spPr/>
      <dgm:t>
        <a:bodyPr/>
        <a:lstStyle/>
        <a:p>
          <a:endParaRPr lang="en-US"/>
        </a:p>
      </dgm:t>
    </dgm:pt>
    <dgm:pt modelId="{49D414DF-4E2A-4B12-9473-0DE6B28E6B19}">
      <dgm:prSet/>
      <dgm:spPr/>
      <dgm:t>
        <a:bodyPr/>
        <a:lstStyle/>
        <a:p>
          <a:r>
            <a:rPr lang="en-US" dirty="0"/>
            <a:t>Medically Related Social Services F745, </a:t>
          </a:r>
        </a:p>
      </dgm:t>
    </dgm:pt>
    <dgm:pt modelId="{63D0C070-672F-4311-8E00-3E3FB7CAB0E0}" type="parTrans" cxnId="{2971459D-AF02-45E1-A76F-FD4B84EF6701}">
      <dgm:prSet/>
      <dgm:spPr/>
      <dgm:t>
        <a:bodyPr/>
        <a:lstStyle/>
        <a:p>
          <a:endParaRPr lang="en-US"/>
        </a:p>
      </dgm:t>
    </dgm:pt>
    <dgm:pt modelId="{454CB875-483E-4D57-BE3A-915E2B17258E}" type="sibTrans" cxnId="{2971459D-AF02-45E1-A76F-FD4B84EF6701}">
      <dgm:prSet/>
      <dgm:spPr/>
      <dgm:t>
        <a:bodyPr/>
        <a:lstStyle/>
        <a:p>
          <a:endParaRPr lang="en-US"/>
        </a:p>
      </dgm:t>
    </dgm:pt>
    <dgm:pt modelId="{74B556F8-08E5-487D-8B20-DBA0D7187A55}">
      <dgm:prSet/>
      <dgm:spPr/>
      <dgm:t>
        <a:bodyPr/>
        <a:lstStyle/>
        <a:p>
          <a:r>
            <a:rPr lang="en-US" dirty="0"/>
            <a:t>Drug Regimen Review F756</a:t>
          </a:r>
        </a:p>
      </dgm:t>
    </dgm:pt>
    <dgm:pt modelId="{62375BA4-4B61-4EDB-9514-5384F3287F08}" type="parTrans" cxnId="{67F83595-90AC-4D1E-9CC1-578AC867DF5D}">
      <dgm:prSet/>
      <dgm:spPr/>
      <dgm:t>
        <a:bodyPr/>
        <a:lstStyle/>
        <a:p>
          <a:endParaRPr lang="en-US"/>
        </a:p>
      </dgm:t>
    </dgm:pt>
    <dgm:pt modelId="{D3585184-BF55-4837-A023-2A087D45BA36}" type="sibTrans" cxnId="{67F83595-90AC-4D1E-9CC1-578AC867DF5D}">
      <dgm:prSet/>
      <dgm:spPr/>
      <dgm:t>
        <a:bodyPr/>
        <a:lstStyle/>
        <a:p>
          <a:endParaRPr lang="en-US"/>
        </a:p>
      </dgm:t>
    </dgm:pt>
    <dgm:pt modelId="{343D24F6-46F3-4107-84F8-77A991B5472D}">
      <dgm:prSet/>
      <dgm:spPr/>
      <dgm:t>
        <a:bodyPr/>
        <a:lstStyle/>
        <a:p>
          <a:r>
            <a:rPr lang="en-US" dirty="0"/>
            <a:t>Medical Director F841</a:t>
          </a:r>
        </a:p>
      </dgm:t>
    </dgm:pt>
    <dgm:pt modelId="{33EC12AC-BF3F-407D-8903-53504C78D654}" type="parTrans" cxnId="{EEFA18BE-CA97-4177-A7C1-51A3FE5307E3}">
      <dgm:prSet/>
      <dgm:spPr/>
      <dgm:t>
        <a:bodyPr/>
        <a:lstStyle/>
        <a:p>
          <a:endParaRPr lang="en-US"/>
        </a:p>
      </dgm:t>
    </dgm:pt>
    <dgm:pt modelId="{6ECC445A-DAD3-470F-AC70-74D536A85C4A}" type="sibTrans" cxnId="{EEFA18BE-CA97-4177-A7C1-51A3FE5307E3}">
      <dgm:prSet/>
      <dgm:spPr/>
      <dgm:t>
        <a:bodyPr/>
        <a:lstStyle/>
        <a:p>
          <a:endParaRPr lang="en-US"/>
        </a:p>
      </dgm:t>
    </dgm:pt>
    <dgm:pt modelId="{5034C581-ABE9-468F-8C09-98BC4A053789}">
      <dgm:prSet/>
      <dgm:spPr/>
      <dgm:t>
        <a:bodyPr/>
        <a:lstStyle/>
        <a:p>
          <a:r>
            <a:rPr lang="en-US" dirty="0"/>
            <a:t>Resident Records F842, </a:t>
          </a:r>
        </a:p>
      </dgm:t>
    </dgm:pt>
    <dgm:pt modelId="{AE519566-50CF-4945-B1E5-917794A79897}" type="parTrans" cxnId="{2503997E-4291-405E-A447-984618B06C8B}">
      <dgm:prSet/>
      <dgm:spPr/>
      <dgm:t>
        <a:bodyPr/>
        <a:lstStyle/>
        <a:p>
          <a:endParaRPr lang="en-US"/>
        </a:p>
      </dgm:t>
    </dgm:pt>
    <dgm:pt modelId="{C5628837-B4C5-4172-81ED-1F06BFA80E0A}" type="sibTrans" cxnId="{2503997E-4291-405E-A447-984618B06C8B}">
      <dgm:prSet/>
      <dgm:spPr/>
      <dgm:t>
        <a:bodyPr/>
        <a:lstStyle/>
        <a:p>
          <a:endParaRPr lang="en-US"/>
        </a:p>
      </dgm:t>
    </dgm:pt>
    <dgm:pt modelId="{42B58D71-7C09-453C-ACD1-A67D485B8765}">
      <dgm:prSet/>
      <dgm:spPr/>
      <dgm:t>
        <a:bodyPr/>
        <a:lstStyle/>
        <a:p>
          <a:r>
            <a:rPr lang="en-US" dirty="0"/>
            <a:t>QAA/QAPI F865 </a:t>
          </a:r>
        </a:p>
      </dgm:t>
    </dgm:pt>
    <dgm:pt modelId="{D47E7A2A-BB13-4ACC-A1CA-C52F0DD2F58F}" type="parTrans" cxnId="{48F5B21F-C919-415A-9D00-9F132C8DA185}">
      <dgm:prSet/>
      <dgm:spPr/>
      <dgm:t>
        <a:bodyPr/>
        <a:lstStyle/>
        <a:p>
          <a:endParaRPr lang="en-US"/>
        </a:p>
      </dgm:t>
    </dgm:pt>
    <dgm:pt modelId="{2837DE03-739F-430F-AA9F-75C805DB22D7}" type="sibTrans" cxnId="{48F5B21F-C919-415A-9D00-9F132C8DA185}">
      <dgm:prSet/>
      <dgm:spPr/>
      <dgm:t>
        <a:bodyPr/>
        <a:lstStyle/>
        <a:p>
          <a:endParaRPr lang="en-US"/>
        </a:p>
      </dgm:t>
    </dgm:pt>
    <dgm:pt modelId="{74840A8C-7C9F-49F9-A3B9-D4DE1D265109}">
      <dgm:prSet/>
      <dgm:spPr/>
      <dgm:t>
        <a:bodyPr/>
        <a:lstStyle/>
        <a:p>
          <a:r>
            <a:rPr lang="en-US" dirty="0"/>
            <a:t>Orientation for Transfer or Discharge F62</a:t>
          </a:r>
        </a:p>
      </dgm:t>
    </dgm:pt>
    <dgm:pt modelId="{D7134F68-CD63-4A25-9A27-46F0471DAB72}" type="parTrans" cxnId="{0B928672-48D9-4612-9B36-7E5FC2E158CF}">
      <dgm:prSet/>
      <dgm:spPr/>
      <dgm:t>
        <a:bodyPr/>
        <a:lstStyle/>
        <a:p>
          <a:endParaRPr lang="en-US"/>
        </a:p>
      </dgm:t>
    </dgm:pt>
    <dgm:pt modelId="{B2A8E2DF-234C-45EC-9B1F-7195125283C8}" type="sibTrans" cxnId="{0B928672-48D9-4612-9B36-7E5FC2E158CF}">
      <dgm:prSet/>
      <dgm:spPr/>
      <dgm:t>
        <a:bodyPr/>
        <a:lstStyle/>
        <a:p>
          <a:endParaRPr lang="en-US"/>
        </a:p>
      </dgm:t>
    </dgm:pt>
    <dgm:pt modelId="{5D96A851-257B-4921-9EA8-BC32F390A3BD}" type="pres">
      <dgm:prSet presAssocID="{AC6D542F-00EB-454C-8B59-CCCCBFC066FE}" presName="linear" presStyleCnt="0">
        <dgm:presLayoutVars>
          <dgm:animLvl val="lvl"/>
          <dgm:resizeHandles val="exact"/>
        </dgm:presLayoutVars>
      </dgm:prSet>
      <dgm:spPr/>
    </dgm:pt>
    <dgm:pt modelId="{7AF38C82-3552-4EE8-901F-40E493BA2FD5}" type="pres">
      <dgm:prSet presAssocID="{5EBFA4E0-A0B1-440E-A6B3-675A766640B3}" presName="parentText" presStyleLbl="node1" presStyleIdx="0" presStyleCnt="7">
        <dgm:presLayoutVars>
          <dgm:chMax val="0"/>
          <dgm:bulletEnabled val="1"/>
        </dgm:presLayoutVars>
      </dgm:prSet>
      <dgm:spPr/>
    </dgm:pt>
    <dgm:pt modelId="{C46CB306-4C02-460D-9ADE-9A87B473059F}" type="pres">
      <dgm:prSet presAssocID="{A1A19940-4DDA-412A-9A8F-E4AB7CAA1488}" presName="spacer" presStyleCnt="0"/>
      <dgm:spPr/>
    </dgm:pt>
    <dgm:pt modelId="{18241EFB-B69D-43CB-AACA-7B34A61E1C0B}" type="pres">
      <dgm:prSet presAssocID="{49D414DF-4E2A-4B12-9473-0DE6B28E6B19}" presName="parentText" presStyleLbl="node1" presStyleIdx="1" presStyleCnt="7">
        <dgm:presLayoutVars>
          <dgm:chMax val="0"/>
          <dgm:bulletEnabled val="1"/>
        </dgm:presLayoutVars>
      </dgm:prSet>
      <dgm:spPr/>
    </dgm:pt>
    <dgm:pt modelId="{38242A01-F038-403A-AE2A-17FB4B5E2921}" type="pres">
      <dgm:prSet presAssocID="{454CB875-483E-4D57-BE3A-915E2B17258E}" presName="spacer" presStyleCnt="0"/>
      <dgm:spPr/>
    </dgm:pt>
    <dgm:pt modelId="{5D819FDD-B4B5-4150-88AF-696AA6B149EB}" type="pres">
      <dgm:prSet presAssocID="{74B556F8-08E5-487D-8B20-DBA0D7187A55}" presName="parentText" presStyleLbl="node1" presStyleIdx="2" presStyleCnt="7">
        <dgm:presLayoutVars>
          <dgm:chMax val="0"/>
          <dgm:bulletEnabled val="1"/>
        </dgm:presLayoutVars>
      </dgm:prSet>
      <dgm:spPr/>
    </dgm:pt>
    <dgm:pt modelId="{E571C00C-E58F-46AF-A349-D31C0FBC08EE}" type="pres">
      <dgm:prSet presAssocID="{D3585184-BF55-4837-A023-2A087D45BA36}" presName="spacer" presStyleCnt="0"/>
      <dgm:spPr/>
    </dgm:pt>
    <dgm:pt modelId="{BA7EA2DD-5490-493B-B6DC-669BAE767FCC}" type="pres">
      <dgm:prSet presAssocID="{343D24F6-46F3-4107-84F8-77A991B5472D}" presName="parentText" presStyleLbl="node1" presStyleIdx="3" presStyleCnt="7">
        <dgm:presLayoutVars>
          <dgm:chMax val="0"/>
          <dgm:bulletEnabled val="1"/>
        </dgm:presLayoutVars>
      </dgm:prSet>
      <dgm:spPr/>
    </dgm:pt>
    <dgm:pt modelId="{1D16B25D-C686-4EB5-83FA-5F0FAA783196}" type="pres">
      <dgm:prSet presAssocID="{6ECC445A-DAD3-470F-AC70-74D536A85C4A}" presName="spacer" presStyleCnt="0"/>
      <dgm:spPr/>
    </dgm:pt>
    <dgm:pt modelId="{512E636B-CEF6-457A-8278-9257055DF957}" type="pres">
      <dgm:prSet presAssocID="{5034C581-ABE9-468F-8C09-98BC4A053789}" presName="parentText" presStyleLbl="node1" presStyleIdx="4" presStyleCnt="7">
        <dgm:presLayoutVars>
          <dgm:chMax val="0"/>
          <dgm:bulletEnabled val="1"/>
        </dgm:presLayoutVars>
      </dgm:prSet>
      <dgm:spPr/>
    </dgm:pt>
    <dgm:pt modelId="{F2F5799B-B805-445C-97FD-369EE0CD7F00}" type="pres">
      <dgm:prSet presAssocID="{C5628837-B4C5-4172-81ED-1F06BFA80E0A}" presName="spacer" presStyleCnt="0"/>
      <dgm:spPr/>
    </dgm:pt>
    <dgm:pt modelId="{282090B4-DBBA-4891-8BA5-E4AA8E7A2464}" type="pres">
      <dgm:prSet presAssocID="{42B58D71-7C09-453C-ACD1-A67D485B8765}" presName="parentText" presStyleLbl="node1" presStyleIdx="5" presStyleCnt="7">
        <dgm:presLayoutVars>
          <dgm:chMax val="0"/>
          <dgm:bulletEnabled val="1"/>
        </dgm:presLayoutVars>
      </dgm:prSet>
      <dgm:spPr/>
    </dgm:pt>
    <dgm:pt modelId="{1566700A-943F-4562-A417-9690E7731712}" type="pres">
      <dgm:prSet presAssocID="{2837DE03-739F-430F-AA9F-75C805DB22D7}" presName="spacer" presStyleCnt="0"/>
      <dgm:spPr/>
    </dgm:pt>
    <dgm:pt modelId="{65330C19-12FB-4686-99DD-C73A498A23BC}" type="pres">
      <dgm:prSet presAssocID="{74840A8C-7C9F-49F9-A3B9-D4DE1D265109}" presName="parentText" presStyleLbl="node1" presStyleIdx="6" presStyleCnt="7">
        <dgm:presLayoutVars>
          <dgm:chMax val="0"/>
          <dgm:bulletEnabled val="1"/>
        </dgm:presLayoutVars>
      </dgm:prSet>
      <dgm:spPr/>
    </dgm:pt>
  </dgm:ptLst>
  <dgm:cxnLst>
    <dgm:cxn modelId="{AAEC520B-D6DC-488C-A48B-86F04C3F763B}" type="presOf" srcId="{49D414DF-4E2A-4B12-9473-0DE6B28E6B19}" destId="{18241EFB-B69D-43CB-AACA-7B34A61E1C0B}" srcOrd="0" destOrd="0" presId="urn:microsoft.com/office/officeart/2005/8/layout/vList2"/>
    <dgm:cxn modelId="{7A653C12-B278-4564-B5C5-5FDE9ED4D2CF}" type="presOf" srcId="{343D24F6-46F3-4107-84F8-77A991B5472D}" destId="{BA7EA2DD-5490-493B-B6DC-669BAE767FCC}" srcOrd="0" destOrd="0" presId="urn:microsoft.com/office/officeart/2005/8/layout/vList2"/>
    <dgm:cxn modelId="{25FDE91D-234F-4AA0-9ED4-DA24A15D0CC0}" type="presOf" srcId="{5034C581-ABE9-468F-8C09-98BC4A053789}" destId="{512E636B-CEF6-457A-8278-9257055DF957}" srcOrd="0" destOrd="0" presId="urn:microsoft.com/office/officeart/2005/8/layout/vList2"/>
    <dgm:cxn modelId="{48F5B21F-C919-415A-9D00-9F132C8DA185}" srcId="{AC6D542F-00EB-454C-8B59-CCCCBFC066FE}" destId="{42B58D71-7C09-453C-ACD1-A67D485B8765}" srcOrd="5" destOrd="0" parTransId="{D47E7A2A-BB13-4ACC-A1CA-C52F0DD2F58F}" sibTransId="{2837DE03-739F-430F-AA9F-75C805DB22D7}"/>
    <dgm:cxn modelId="{BFF6482F-7266-43AA-B624-2326057930B4}" type="presOf" srcId="{5EBFA4E0-A0B1-440E-A6B3-675A766640B3}" destId="{7AF38C82-3552-4EE8-901F-40E493BA2FD5}" srcOrd="0" destOrd="0" presId="urn:microsoft.com/office/officeart/2005/8/layout/vList2"/>
    <dgm:cxn modelId="{80212A34-3F14-46C6-B78A-89EEAF7719C2}" type="presOf" srcId="{74840A8C-7C9F-49F9-A3B9-D4DE1D265109}" destId="{65330C19-12FB-4686-99DD-C73A498A23BC}" srcOrd="0" destOrd="0" presId="urn:microsoft.com/office/officeart/2005/8/layout/vList2"/>
    <dgm:cxn modelId="{AD20974F-8441-4AC4-95F2-34B38756DAF5}" type="presOf" srcId="{42B58D71-7C09-453C-ACD1-A67D485B8765}" destId="{282090B4-DBBA-4891-8BA5-E4AA8E7A2464}" srcOrd="0" destOrd="0" presId="urn:microsoft.com/office/officeart/2005/8/layout/vList2"/>
    <dgm:cxn modelId="{0B928672-48D9-4612-9B36-7E5FC2E158CF}" srcId="{AC6D542F-00EB-454C-8B59-CCCCBFC066FE}" destId="{74840A8C-7C9F-49F9-A3B9-D4DE1D265109}" srcOrd="6" destOrd="0" parTransId="{D7134F68-CD63-4A25-9A27-46F0471DAB72}" sibTransId="{B2A8E2DF-234C-45EC-9B1F-7195125283C8}"/>
    <dgm:cxn modelId="{68CACD52-25FC-4E2E-A4C2-98D0C8126028}" type="presOf" srcId="{AC6D542F-00EB-454C-8B59-CCCCBFC066FE}" destId="{5D96A851-257B-4921-9EA8-BC32F390A3BD}" srcOrd="0" destOrd="0" presId="urn:microsoft.com/office/officeart/2005/8/layout/vList2"/>
    <dgm:cxn modelId="{2503997E-4291-405E-A447-984618B06C8B}" srcId="{AC6D542F-00EB-454C-8B59-CCCCBFC066FE}" destId="{5034C581-ABE9-468F-8C09-98BC4A053789}" srcOrd="4" destOrd="0" parTransId="{AE519566-50CF-4945-B1E5-917794A79897}" sibTransId="{C5628837-B4C5-4172-81ED-1F06BFA80E0A}"/>
    <dgm:cxn modelId="{67F83595-90AC-4D1E-9CC1-578AC867DF5D}" srcId="{AC6D542F-00EB-454C-8B59-CCCCBFC066FE}" destId="{74B556F8-08E5-487D-8B20-DBA0D7187A55}" srcOrd="2" destOrd="0" parTransId="{62375BA4-4B61-4EDB-9514-5384F3287F08}" sibTransId="{D3585184-BF55-4837-A023-2A087D45BA36}"/>
    <dgm:cxn modelId="{2971459D-AF02-45E1-A76F-FD4B84EF6701}" srcId="{AC6D542F-00EB-454C-8B59-CCCCBFC066FE}" destId="{49D414DF-4E2A-4B12-9473-0DE6B28E6B19}" srcOrd="1" destOrd="0" parTransId="{63D0C070-672F-4311-8E00-3E3FB7CAB0E0}" sibTransId="{454CB875-483E-4D57-BE3A-915E2B17258E}"/>
    <dgm:cxn modelId="{EEFA18BE-CA97-4177-A7C1-51A3FE5307E3}" srcId="{AC6D542F-00EB-454C-8B59-CCCCBFC066FE}" destId="{343D24F6-46F3-4107-84F8-77A991B5472D}" srcOrd="3" destOrd="0" parTransId="{33EC12AC-BF3F-407D-8903-53504C78D654}" sibTransId="{6ECC445A-DAD3-470F-AC70-74D536A85C4A}"/>
    <dgm:cxn modelId="{ED78B0D6-B321-4DF7-9578-728916DA68CC}" type="presOf" srcId="{74B556F8-08E5-487D-8B20-DBA0D7187A55}" destId="{5D819FDD-B4B5-4150-88AF-696AA6B149EB}" srcOrd="0" destOrd="0" presId="urn:microsoft.com/office/officeart/2005/8/layout/vList2"/>
    <dgm:cxn modelId="{329EE4F7-7888-4992-806D-CDDD14A827E3}" srcId="{AC6D542F-00EB-454C-8B59-CCCCBFC066FE}" destId="{5EBFA4E0-A0B1-440E-A6B3-675A766640B3}" srcOrd="0" destOrd="0" parTransId="{3D6C9638-5623-4156-8876-37B5B4931F88}" sibTransId="{A1A19940-4DDA-412A-9A8F-E4AB7CAA1488}"/>
    <dgm:cxn modelId="{43DBA825-0D33-4A2A-8BE5-85EB165C2D41}" type="presParOf" srcId="{5D96A851-257B-4921-9EA8-BC32F390A3BD}" destId="{7AF38C82-3552-4EE8-901F-40E493BA2FD5}" srcOrd="0" destOrd="0" presId="urn:microsoft.com/office/officeart/2005/8/layout/vList2"/>
    <dgm:cxn modelId="{64B37507-7E04-4A81-972D-FEF4B97CEAD2}" type="presParOf" srcId="{5D96A851-257B-4921-9EA8-BC32F390A3BD}" destId="{C46CB306-4C02-460D-9ADE-9A87B473059F}" srcOrd="1" destOrd="0" presId="urn:microsoft.com/office/officeart/2005/8/layout/vList2"/>
    <dgm:cxn modelId="{70579AD0-DC85-4508-AE0D-21D01C2972B2}" type="presParOf" srcId="{5D96A851-257B-4921-9EA8-BC32F390A3BD}" destId="{18241EFB-B69D-43CB-AACA-7B34A61E1C0B}" srcOrd="2" destOrd="0" presId="urn:microsoft.com/office/officeart/2005/8/layout/vList2"/>
    <dgm:cxn modelId="{478D9DF3-A6F2-4C71-A967-CF641EA9F199}" type="presParOf" srcId="{5D96A851-257B-4921-9EA8-BC32F390A3BD}" destId="{38242A01-F038-403A-AE2A-17FB4B5E2921}" srcOrd="3" destOrd="0" presId="urn:microsoft.com/office/officeart/2005/8/layout/vList2"/>
    <dgm:cxn modelId="{8D7934CD-EBA1-49B6-9E92-B5CF2B48039F}" type="presParOf" srcId="{5D96A851-257B-4921-9EA8-BC32F390A3BD}" destId="{5D819FDD-B4B5-4150-88AF-696AA6B149EB}" srcOrd="4" destOrd="0" presId="urn:microsoft.com/office/officeart/2005/8/layout/vList2"/>
    <dgm:cxn modelId="{3DDF7883-48A8-4CA5-A026-6AFAA8C2DC00}" type="presParOf" srcId="{5D96A851-257B-4921-9EA8-BC32F390A3BD}" destId="{E571C00C-E58F-46AF-A349-D31C0FBC08EE}" srcOrd="5" destOrd="0" presId="urn:microsoft.com/office/officeart/2005/8/layout/vList2"/>
    <dgm:cxn modelId="{AC3D4BB5-6EBB-4DDB-96F3-43FC03828D14}" type="presParOf" srcId="{5D96A851-257B-4921-9EA8-BC32F390A3BD}" destId="{BA7EA2DD-5490-493B-B6DC-669BAE767FCC}" srcOrd="6" destOrd="0" presId="urn:microsoft.com/office/officeart/2005/8/layout/vList2"/>
    <dgm:cxn modelId="{D3F15F42-B599-4502-B1C2-186A57931B0C}" type="presParOf" srcId="{5D96A851-257B-4921-9EA8-BC32F390A3BD}" destId="{1D16B25D-C686-4EB5-83FA-5F0FAA783196}" srcOrd="7" destOrd="0" presId="urn:microsoft.com/office/officeart/2005/8/layout/vList2"/>
    <dgm:cxn modelId="{A8D265F0-7E55-4C1B-9482-0257C8498383}" type="presParOf" srcId="{5D96A851-257B-4921-9EA8-BC32F390A3BD}" destId="{512E636B-CEF6-457A-8278-9257055DF957}" srcOrd="8" destOrd="0" presId="urn:microsoft.com/office/officeart/2005/8/layout/vList2"/>
    <dgm:cxn modelId="{77C1CA7F-0E86-45AC-BF5B-746E24426779}" type="presParOf" srcId="{5D96A851-257B-4921-9EA8-BC32F390A3BD}" destId="{F2F5799B-B805-445C-97FD-369EE0CD7F00}" srcOrd="9" destOrd="0" presId="urn:microsoft.com/office/officeart/2005/8/layout/vList2"/>
    <dgm:cxn modelId="{A28C1C31-3450-4AAB-B92D-455D80DAFEFD}" type="presParOf" srcId="{5D96A851-257B-4921-9EA8-BC32F390A3BD}" destId="{282090B4-DBBA-4891-8BA5-E4AA8E7A2464}" srcOrd="10" destOrd="0" presId="urn:microsoft.com/office/officeart/2005/8/layout/vList2"/>
    <dgm:cxn modelId="{40F45617-A57F-45D7-B823-8B23DB347CE3}" type="presParOf" srcId="{5D96A851-257B-4921-9EA8-BC32F390A3BD}" destId="{1566700A-943F-4562-A417-9690E7731712}" srcOrd="11" destOrd="0" presId="urn:microsoft.com/office/officeart/2005/8/layout/vList2"/>
    <dgm:cxn modelId="{2999EAD2-F690-4FFF-9C76-A1DE3ABD2A05}" type="presParOf" srcId="{5D96A851-257B-4921-9EA8-BC32F390A3BD}" destId="{65330C19-12FB-4686-99DD-C73A498A23B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6EB9CB-C7C2-406C-8978-522FF8CAF309}" type="doc">
      <dgm:prSet loTypeId="urn:microsoft.com/office/officeart/2016/7/layout/RepeatingBendingProcessNew" loCatId="process" qsTypeId="urn:microsoft.com/office/officeart/2005/8/quickstyle/simple4" qsCatId="simple" csTypeId="urn:microsoft.com/office/officeart/2005/8/colors/colorful3" csCatId="colorful"/>
      <dgm:spPr/>
      <dgm:t>
        <a:bodyPr/>
        <a:lstStyle/>
        <a:p>
          <a:endParaRPr lang="en-US"/>
        </a:p>
      </dgm:t>
    </dgm:pt>
    <dgm:pt modelId="{C3B40B61-2088-4FF8-85F3-4EC0DE7F3F30}">
      <dgm:prSet custT="1"/>
      <dgm:spPr/>
      <dgm:t>
        <a:bodyPr/>
        <a:lstStyle/>
        <a:p>
          <a:r>
            <a:rPr lang="en-US" sz="2000" dirty="0"/>
            <a:t>Discharge needs are identified</a:t>
          </a:r>
        </a:p>
      </dgm:t>
    </dgm:pt>
    <dgm:pt modelId="{47A87400-FF2E-40A3-9244-5996C5A32D29}" type="parTrans" cxnId="{399042C8-AAA3-43F5-9755-EAF9C07CE2A9}">
      <dgm:prSet/>
      <dgm:spPr/>
      <dgm:t>
        <a:bodyPr/>
        <a:lstStyle/>
        <a:p>
          <a:endParaRPr lang="en-US"/>
        </a:p>
      </dgm:t>
    </dgm:pt>
    <dgm:pt modelId="{0BA4FCFC-F26E-41C7-87FB-1FE1899F8E29}" type="sibTrans" cxnId="{399042C8-AAA3-43F5-9755-EAF9C07CE2A9}">
      <dgm:prSet/>
      <dgm:spPr/>
      <dgm:t>
        <a:bodyPr/>
        <a:lstStyle/>
        <a:p>
          <a:endParaRPr lang="en-US" dirty="0"/>
        </a:p>
      </dgm:t>
    </dgm:pt>
    <dgm:pt modelId="{5B5F4E65-A87F-4FF4-9A1A-773A5B7E6420}">
      <dgm:prSet custT="1"/>
      <dgm:spPr/>
      <dgm:t>
        <a:bodyPr/>
        <a:lstStyle/>
        <a:p>
          <a:r>
            <a:rPr lang="en-US" sz="2000" dirty="0"/>
            <a:t>Include regular re-evaluation</a:t>
          </a:r>
        </a:p>
      </dgm:t>
    </dgm:pt>
    <dgm:pt modelId="{86C9B294-D66C-4F85-B591-DFD5B9D6657B}" type="parTrans" cxnId="{93FCCA68-F0FA-482B-BAD2-EDBACB8EC282}">
      <dgm:prSet/>
      <dgm:spPr/>
      <dgm:t>
        <a:bodyPr/>
        <a:lstStyle/>
        <a:p>
          <a:endParaRPr lang="en-US"/>
        </a:p>
      </dgm:t>
    </dgm:pt>
    <dgm:pt modelId="{5492F31C-3940-421D-B0C5-077A52262941}" type="sibTrans" cxnId="{93FCCA68-F0FA-482B-BAD2-EDBACB8EC282}">
      <dgm:prSet/>
      <dgm:spPr/>
      <dgm:t>
        <a:bodyPr/>
        <a:lstStyle/>
        <a:p>
          <a:endParaRPr lang="en-US" dirty="0"/>
        </a:p>
      </dgm:t>
    </dgm:pt>
    <dgm:pt modelId="{786D8AD4-2825-426D-8165-7184C7C19BE3}">
      <dgm:prSet custT="1"/>
      <dgm:spPr/>
      <dgm:t>
        <a:bodyPr/>
        <a:lstStyle/>
        <a:p>
          <a:r>
            <a:rPr lang="en-US" sz="1800" dirty="0"/>
            <a:t>Involve the Interdisciplinary Team</a:t>
          </a:r>
        </a:p>
      </dgm:t>
    </dgm:pt>
    <dgm:pt modelId="{E16C3EF2-C390-4B59-88A9-68F97F6BB9BA}" type="parTrans" cxnId="{F9814C6D-5E55-42A9-8E1D-AD4F178CC1DE}">
      <dgm:prSet/>
      <dgm:spPr/>
      <dgm:t>
        <a:bodyPr/>
        <a:lstStyle/>
        <a:p>
          <a:endParaRPr lang="en-US"/>
        </a:p>
      </dgm:t>
    </dgm:pt>
    <dgm:pt modelId="{B80F4C33-6365-49CB-9F5E-2CD383844241}" type="sibTrans" cxnId="{F9814C6D-5E55-42A9-8E1D-AD4F178CC1DE}">
      <dgm:prSet/>
      <dgm:spPr/>
      <dgm:t>
        <a:bodyPr/>
        <a:lstStyle/>
        <a:p>
          <a:endParaRPr lang="en-US" dirty="0"/>
        </a:p>
      </dgm:t>
    </dgm:pt>
    <dgm:pt modelId="{82BA6D1A-D347-4D88-922C-1CDD8B259728}">
      <dgm:prSet/>
      <dgm:spPr/>
      <dgm:t>
        <a:bodyPr/>
        <a:lstStyle/>
        <a:p>
          <a:r>
            <a:rPr lang="en-US" dirty="0"/>
            <a:t>Consider caregiver availability, capacity and capability</a:t>
          </a:r>
        </a:p>
      </dgm:t>
    </dgm:pt>
    <dgm:pt modelId="{656549F4-7FB4-45E1-BCC8-E2EE8688BF84}" type="parTrans" cxnId="{4B05C457-C9B4-426F-A097-CBB8F542D65D}">
      <dgm:prSet/>
      <dgm:spPr/>
      <dgm:t>
        <a:bodyPr/>
        <a:lstStyle/>
        <a:p>
          <a:endParaRPr lang="en-US"/>
        </a:p>
      </dgm:t>
    </dgm:pt>
    <dgm:pt modelId="{BEC8EDF7-5B10-4539-94E5-0F2B8806B356}" type="sibTrans" cxnId="{4B05C457-C9B4-426F-A097-CBB8F542D65D}">
      <dgm:prSet/>
      <dgm:spPr/>
      <dgm:t>
        <a:bodyPr/>
        <a:lstStyle/>
        <a:p>
          <a:endParaRPr lang="en-US" dirty="0"/>
        </a:p>
      </dgm:t>
    </dgm:pt>
    <dgm:pt modelId="{3036654E-E226-41D6-A316-64B6C99712A6}">
      <dgm:prSet/>
      <dgm:spPr/>
      <dgm:t>
        <a:bodyPr/>
        <a:lstStyle/>
        <a:p>
          <a:r>
            <a:rPr lang="en-US" dirty="0"/>
            <a:t>Involve the resident/resident representative</a:t>
          </a:r>
        </a:p>
      </dgm:t>
    </dgm:pt>
    <dgm:pt modelId="{8CA70A1B-CE8E-4E19-B45A-A3D3CAA3876C}" type="parTrans" cxnId="{9A9BF2D5-79C0-45C0-B530-EE90C70674AA}">
      <dgm:prSet/>
      <dgm:spPr/>
      <dgm:t>
        <a:bodyPr/>
        <a:lstStyle/>
        <a:p>
          <a:endParaRPr lang="en-US"/>
        </a:p>
      </dgm:t>
    </dgm:pt>
    <dgm:pt modelId="{6664452E-B6B8-4D6A-95CE-2ADD408A6023}" type="sibTrans" cxnId="{9A9BF2D5-79C0-45C0-B530-EE90C70674AA}">
      <dgm:prSet/>
      <dgm:spPr/>
      <dgm:t>
        <a:bodyPr/>
        <a:lstStyle/>
        <a:p>
          <a:endParaRPr lang="en-US" dirty="0"/>
        </a:p>
      </dgm:t>
    </dgm:pt>
    <dgm:pt modelId="{5A18F098-D2B1-4E5C-BD27-D3A9CBCC873A}">
      <dgm:prSet/>
      <dgm:spPr/>
      <dgm:t>
        <a:bodyPr/>
        <a:lstStyle/>
        <a:p>
          <a:r>
            <a:rPr lang="en-US" dirty="0"/>
            <a:t>Goals and treatment preferences</a:t>
          </a:r>
        </a:p>
      </dgm:t>
    </dgm:pt>
    <dgm:pt modelId="{B3E87A6E-4228-4C06-AB78-CD49E68F6F87}" type="parTrans" cxnId="{6F7598D9-E0D4-4350-A621-FD0BF8B6055B}">
      <dgm:prSet/>
      <dgm:spPr/>
      <dgm:t>
        <a:bodyPr/>
        <a:lstStyle/>
        <a:p>
          <a:endParaRPr lang="en-US"/>
        </a:p>
      </dgm:t>
    </dgm:pt>
    <dgm:pt modelId="{26E0F368-EE6F-4025-9AF3-02F2001A9FCD}" type="sibTrans" cxnId="{6F7598D9-E0D4-4350-A621-FD0BF8B6055B}">
      <dgm:prSet/>
      <dgm:spPr/>
      <dgm:t>
        <a:bodyPr/>
        <a:lstStyle/>
        <a:p>
          <a:endParaRPr lang="en-US" dirty="0"/>
        </a:p>
      </dgm:t>
    </dgm:pt>
    <dgm:pt modelId="{5F986DFC-8437-4C1B-B1AA-2C6E66B238CA}">
      <dgm:prSet/>
      <dgm:spPr/>
      <dgm:t>
        <a:bodyPr/>
        <a:lstStyle/>
        <a:p>
          <a:r>
            <a:rPr lang="en-US" dirty="0"/>
            <a:t>Interest in receiving information on returning to the community</a:t>
          </a:r>
        </a:p>
      </dgm:t>
    </dgm:pt>
    <dgm:pt modelId="{B647E4E8-D366-4190-A212-88F9CCD14094}" type="parTrans" cxnId="{87791378-84DF-43B6-A123-59D2AE67FD84}">
      <dgm:prSet/>
      <dgm:spPr/>
      <dgm:t>
        <a:bodyPr/>
        <a:lstStyle/>
        <a:p>
          <a:endParaRPr lang="en-US"/>
        </a:p>
      </dgm:t>
    </dgm:pt>
    <dgm:pt modelId="{080F8C24-E38C-4730-8389-31A6CC34AB4A}" type="sibTrans" cxnId="{87791378-84DF-43B6-A123-59D2AE67FD84}">
      <dgm:prSet/>
      <dgm:spPr/>
      <dgm:t>
        <a:bodyPr/>
        <a:lstStyle/>
        <a:p>
          <a:endParaRPr lang="en-US" dirty="0"/>
        </a:p>
      </dgm:t>
    </dgm:pt>
    <dgm:pt modelId="{3490FA59-35C5-4BDA-A6C1-C925644F1CB8}">
      <dgm:prSet/>
      <dgm:spPr/>
      <dgm:t>
        <a:bodyPr/>
        <a:lstStyle/>
        <a:p>
          <a:r>
            <a:rPr lang="en-US" dirty="0"/>
            <a:t>Assistance with selection of another provider</a:t>
          </a:r>
        </a:p>
      </dgm:t>
    </dgm:pt>
    <dgm:pt modelId="{CC1A2EB9-2D7E-402E-AF5F-085A5AAD8C50}" type="parTrans" cxnId="{3AFA4ABF-2D2E-4F2F-B936-99F6BA47C0F7}">
      <dgm:prSet/>
      <dgm:spPr/>
      <dgm:t>
        <a:bodyPr/>
        <a:lstStyle/>
        <a:p>
          <a:endParaRPr lang="en-US"/>
        </a:p>
      </dgm:t>
    </dgm:pt>
    <dgm:pt modelId="{CF1B27E2-7800-43E4-A697-4926C5CF3DF2}" type="sibTrans" cxnId="{3AFA4ABF-2D2E-4F2F-B936-99F6BA47C0F7}">
      <dgm:prSet/>
      <dgm:spPr/>
      <dgm:t>
        <a:bodyPr/>
        <a:lstStyle/>
        <a:p>
          <a:endParaRPr lang="en-US" dirty="0"/>
        </a:p>
      </dgm:t>
    </dgm:pt>
    <dgm:pt modelId="{A9A8DABA-5A3B-455D-A7F1-02A2B7FD1333}">
      <dgm:prSet/>
      <dgm:spPr/>
      <dgm:t>
        <a:bodyPr/>
        <a:lstStyle/>
        <a:p>
          <a:r>
            <a:rPr lang="en-US" dirty="0"/>
            <a:t>Complete and timely documentation</a:t>
          </a:r>
        </a:p>
      </dgm:t>
    </dgm:pt>
    <dgm:pt modelId="{DEC213A2-3FEE-41D7-85C3-8AFDE1172F58}" type="parTrans" cxnId="{D47FC1D0-8139-421C-A485-31CA1E6CD07A}">
      <dgm:prSet/>
      <dgm:spPr/>
      <dgm:t>
        <a:bodyPr/>
        <a:lstStyle/>
        <a:p>
          <a:endParaRPr lang="en-US"/>
        </a:p>
      </dgm:t>
    </dgm:pt>
    <dgm:pt modelId="{E31D137D-0C36-4D15-AE47-0548F7634D46}" type="sibTrans" cxnId="{D47FC1D0-8139-421C-A485-31CA1E6CD07A}">
      <dgm:prSet/>
      <dgm:spPr/>
      <dgm:t>
        <a:bodyPr/>
        <a:lstStyle/>
        <a:p>
          <a:endParaRPr lang="en-US"/>
        </a:p>
      </dgm:t>
    </dgm:pt>
    <dgm:pt modelId="{97BB9180-182D-4EF2-A675-677FE61E3C26}" type="pres">
      <dgm:prSet presAssocID="{C66EB9CB-C7C2-406C-8978-522FF8CAF309}" presName="Name0" presStyleCnt="0">
        <dgm:presLayoutVars>
          <dgm:dir/>
          <dgm:resizeHandles val="exact"/>
        </dgm:presLayoutVars>
      </dgm:prSet>
      <dgm:spPr/>
    </dgm:pt>
    <dgm:pt modelId="{B35C889D-9568-4F52-880C-22E8BF16F9A5}" type="pres">
      <dgm:prSet presAssocID="{C3B40B61-2088-4FF8-85F3-4EC0DE7F3F30}" presName="node" presStyleLbl="node1" presStyleIdx="0" presStyleCnt="9">
        <dgm:presLayoutVars>
          <dgm:bulletEnabled val="1"/>
        </dgm:presLayoutVars>
      </dgm:prSet>
      <dgm:spPr/>
    </dgm:pt>
    <dgm:pt modelId="{FEBE85E1-20E3-40BA-950F-A8762F62DC7E}" type="pres">
      <dgm:prSet presAssocID="{0BA4FCFC-F26E-41C7-87FB-1FE1899F8E29}" presName="sibTrans" presStyleLbl="sibTrans1D1" presStyleIdx="0" presStyleCnt="8"/>
      <dgm:spPr/>
    </dgm:pt>
    <dgm:pt modelId="{B1FE7730-5844-4C0A-81D7-777217BD8B25}" type="pres">
      <dgm:prSet presAssocID="{0BA4FCFC-F26E-41C7-87FB-1FE1899F8E29}" presName="connectorText" presStyleLbl="sibTrans1D1" presStyleIdx="0" presStyleCnt="8"/>
      <dgm:spPr/>
    </dgm:pt>
    <dgm:pt modelId="{012D1E82-9228-4C5C-A3BD-DB83A7E1B6E6}" type="pres">
      <dgm:prSet presAssocID="{5B5F4E65-A87F-4FF4-9A1A-773A5B7E6420}" presName="node" presStyleLbl="node1" presStyleIdx="1" presStyleCnt="9">
        <dgm:presLayoutVars>
          <dgm:bulletEnabled val="1"/>
        </dgm:presLayoutVars>
      </dgm:prSet>
      <dgm:spPr/>
    </dgm:pt>
    <dgm:pt modelId="{BC24E8FD-F190-427E-B64A-D08575D6FDC6}" type="pres">
      <dgm:prSet presAssocID="{5492F31C-3940-421D-B0C5-077A52262941}" presName="sibTrans" presStyleLbl="sibTrans1D1" presStyleIdx="1" presStyleCnt="8"/>
      <dgm:spPr/>
    </dgm:pt>
    <dgm:pt modelId="{502B2217-6F6D-4B6C-B154-7F84BE692333}" type="pres">
      <dgm:prSet presAssocID="{5492F31C-3940-421D-B0C5-077A52262941}" presName="connectorText" presStyleLbl="sibTrans1D1" presStyleIdx="1" presStyleCnt="8"/>
      <dgm:spPr/>
    </dgm:pt>
    <dgm:pt modelId="{6AF6928D-4A3F-4936-B6FC-B2DBBB8DF2C9}" type="pres">
      <dgm:prSet presAssocID="{786D8AD4-2825-426D-8165-7184C7C19BE3}" presName="node" presStyleLbl="node1" presStyleIdx="2" presStyleCnt="9">
        <dgm:presLayoutVars>
          <dgm:bulletEnabled val="1"/>
        </dgm:presLayoutVars>
      </dgm:prSet>
      <dgm:spPr/>
    </dgm:pt>
    <dgm:pt modelId="{E42EFBC0-8756-4868-AC70-60F21B12B447}" type="pres">
      <dgm:prSet presAssocID="{B80F4C33-6365-49CB-9F5E-2CD383844241}" presName="sibTrans" presStyleLbl="sibTrans1D1" presStyleIdx="2" presStyleCnt="8"/>
      <dgm:spPr/>
    </dgm:pt>
    <dgm:pt modelId="{3B0809C4-4B30-4DFB-ADB6-5CAB129C270D}" type="pres">
      <dgm:prSet presAssocID="{B80F4C33-6365-49CB-9F5E-2CD383844241}" presName="connectorText" presStyleLbl="sibTrans1D1" presStyleIdx="2" presStyleCnt="8"/>
      <dgm:spPr/>
    </dgm:pt>
    <dgm:pt modelId="{A31DDC36-3A1A-4186-B15E-82E359E3925A}" type="pres">
      <dgm:prSet presAssocID="{82BA6D1A-D347-4D88-922C-1CDD8B259728}" presName="node" presStyleLbl="node1" presStyleIdx="3" presStyleCnt="9">
        <dgm:presLayoutVars>
          <dgm:bulletEnabled val="1"/>
        </dgm:presLayoutVars>
      </dgm:prSet>
      <dgm:spPr/>
    </dgm:pt>
    <dgm:pt modelId="{1EEAA811-9233-43C7-A312-3751F246C663}" type="pres">
      <dgm:prSet presAssocID="{BEC8EDF7-5B10-4539-94E5-0F2B8806B356}" presName="sibTrans" presStyleLbl="sibTrans1D1" presStyleIdx="3" presStyleCnt="8"/>
      <dgm:spPr/>
    </dgm:pt>
    <dgm:pt modelId="{897023B6-0044-4CA3-B3EF-E7B380E6BCBA}" type="pres">
      <dgm:prSet presAssocID="{BEC8EDF7-5B10-4539-94E5-0F2B8806B356}" presName="connectorText" presStyleLbl="sibTrans1D1" presStyleIdx="3" presStyleCnt="8"/>
      <dgm:spPr/>
    </dgm:pt>
    <dgm:pt modelId="{78686009-27C0-4A0B-B842-F85ED9522404}" type="pres">
      <dgm:prSet presAssocID="{3036654E-E226-41D6-A316-64B6C99712A6}" presName="node" presStyleLbl="node1" presStyleIdx="4" presStyleCnt="9">
        <dgm:presLayoutVars>
          <dgm:bulletEnabled val="1"/>
        </dgm:presLayoutVars>
      </dgm:prSet>
      <dgm:spPr/>
    </dgm:pt>
    <dgm:pt modelId="{10F3FE95-06B5-4DD2-92CF-0E9E86F27442}" type="pres">
      <dgm:prSet presAssocID="{6664452E-B6B8-4D6A-95CE-2ADD408A6023}" presName="sibTrans" presStyleLbl="sibTrans1D1" presStyleIdx="4" presStyleCnt="8"/>
      <dgm:spPr/>
    </dgm:pt>
    <dgm:pt modelId="{09CC800B-1473-4479-8FD7-D0265B702A2B}" type="pres">
      <dgm:prSet presAssocID="{6664452E-B6B8-4D6A-95CE-2ADD408A6023}" presName="connectorText" presStyleLbl="sibTrans1D1" presStyleIdx="4" presStyleCnt="8"/>
      <dgm:spPr/>
    </dgm:pt>
    <dgm:pt modelId="{76D0D8FC-420D-4A10-8802-8874BEED257B}" type="pres">
      <dgm:prSet presAssocID="{5A18F098-D2B1-4E5C-BD27-D3A9CBCC873A}" presName="node" presStyleLbl="node1" presStyleIdx="5" presStyleCnt="9">
        <dgm:presLayoutVars>
          <dgm:bulletEnabled val="1"/>
        </dgm:presLayoutVars>
      </dgm:prSet>
      <dgm:spPr/>
    </dgm:pt>
    <dgm:pt modelId="{B4E38DAD-EB6F-4AE9-913B-AE3E28A285E0}" type="pres">
      <dgm:prSet presAssocID="{26E0F368-EE6F-4025-9AF3-02F2001A9FCD}" presName="sibTrans" presStyleLbl="sibTrans1D1" presStyleIdx="5" presStyleCnt="8"/>
      <dgm:spPr/>
    </dgm:pt>
    <dgm:pt modelId="{124BAD74-2F0A-4BB1-9DAA-EDC57BBE9815}" type="pres">
      <dgm:prSet presAssocID="{26E0F368-EE6F-4025-9AF3-02F2001A9FCD}" presName="connectorText" presStyleLbl="sibTrans1D1" presStyleIdx="5" presStyleCnt="8"/>
      <dgm:spPr/>
    </dgm:pt>
    <dgm:pt modelId="{AEBACFF0-4F49-4A15-9B92-FC1D9EC2D5C1}" type="pres">
      <dgm:prSet presAssocID="{5F986DFC-8437-4C1B-B1AA-2C6E66B238CA}" presName="node" presStyleLbl="node1" presStyleIdx="6" presStyleCnt="9">
        <dgm:presLayoutVars>
          <dgm:bulletEnabled val="1"/>
        </dgm:presLayoutVars>
      </dgm:prSet>
      <dgm:spPr/>
    </dgm:pt>
    <dgm:pt modelId="{3BD0E08D-3F65-41C3-B1C9-14B57F9C764B}" type="pres">
      <dgm:prSet presAssocID="{080F8C24-E38C-4730-8389-31A6CC34AB4A}" presName="sibTrans" presStyleLbl="sibTrans1D1" presStyleIdx="6" presStyleCnt="8"/>
      <dgm:spPr/>
    </dgm:pt>
    <dgm:pt modelId="{9F79141F-B219-4F55-8706-224ECF994A2E}" type="pres">
      <dgm:prSet presAssocID="{080F8C24-E38C-4730-8389-31A6CC34AB4A}" presName="connectorText" presStyleLbl="sibTrans1D1" presStyleIdx="6" presStyleCnt="8"/>
      <dgm:spPr/>
    </dgm:pt>
    <dgm:pt modelId="{7DBBF0B2-E405-4709-A0B6-A3855D384719}" type="pres">
      <dgm:prSet presAssocID="{3490FA59-35C5-4BDA-A6C1-C925644F1CB8}" presName="node" presStyleLbl="node1" presStyleIdx="7" presStyleCnt="9">
        <dgm:presLayoutVars>
          <dgm:bulletEnabled val="1"/>
        </dgm:presLayoutVars>
      </dgm:prSet>
      <dgm:spPr/>
    </dgm:pt>
    <dgm:pt modelId="{7F3FF930-6E70-43FE-BF8E-8B491F707538}" type="pres">
      <dgm:prSet presAssocID="{CF1B27E2-7800-43E4-A697-4926C5CF3DF2}" presName="sibTrans" presStyleLbl="sibTrans1D1" presStyleIdx="7" presStyleCnt="8"/>
      <dgm:spPr/>
    </dgm:pt>
    <dgm:pt modelId="{BF72ADA2-B535-4A28-99AD-044F87CE92A9}" type="pres">
      <dgm:prSet presAssocID="{CF1B27E2-7800-43E4-A697-4926C5CF3DF2}" presName="connectorText" presStyleLbl="sibTrans1D1" presStyleIdx="7" presStyleCnt="8"/>
      <dgm:spPr/>
    </dgm:pt>
    <dgm:pt modelId="{7D08A7CD-6E0B-4166-93F7-D8728F1498F0}" type="pres">
      <dgm:prSet presAssocID="{A9A8DABA-5A3B-455D-A7F1-02A2B7FD1333}" presName="node" presStyleLbl="node1" presStyleIdx="8" presStyleCnt="9">
        <dgm:presLayoutVars>
          <dgm:bulletEnabled val="1"/>
        </dgm:presLayoutVars>
      </dgm:prSet>
      <dgm:spPr/>
    </dgm:pt>
  </dgm:ptLst>
  <dgm:cxnLst>
    <dgm:cxn modelId="{8A693905-23A2-4EB9-99AE-0FDF18A05E93}" type="presOf" srcId="{080F8C24-E38C-4730-8389-31A6CC34AB4A}" destId="{9F79141F-B219-4F55-8706-224ECF994A2E}" srcOrd="1" destOrd="0" presId="urn:microsoft.com/office/officeart/2016/7/layout/RepeatingBendingProcessNew"/>
    <dgm:cxn modelId="{8849AE17-90CD-4565-AAAE-A9613F332980}" type="presOf" srcId="{B80F4C33-6365-49CB-9F5E-2CD383844241}" destId="{E42EFBC0-8756-4868-AC70-60F21B12B447}" srcOrd="0" destOrd="0" presId="urn:microsoft.com/office/officeart/2016/7/layout/RepeatingBendingProcessNew"/>
    <dgm:cxn modelId="{D23D122B-C5DC-418B-BEC0-C55FA1572C48}" type="presOf" srcId="{26E0F368-EE6F-4025-9AF3-02F2001A9FCD}" destId="{B4E38DAD-EB6F-4AE9-913B-AE3E28A285E0}" srcOrd="0" destOrd="0" presId="urn:microsoft.com/office/officeart/2016/7/layout/RepeatingBendingProcessNew"/>
    <dgm:cxn modelId="{E5AFA42C-353A-44B9-AC83-E580B0838DB5}" type="presOf" srcId="{6664452E-B6B8-4D6A-95CE-2ADD408A6023}" destId="{09CC800B-1473-4479-8FD7-D0265B702A2B}" srcOrd="1" destOrd="0" presId="urn:microsoft.com/office/officeart/2016/7/layout/RepeatingBendingProcessNew"/>
    <dgm:cxn modelId="{AD729C5C-1862-4001-851F-4694ADB3CD45}" type="presOf" srcId="{26E0F368-EE6F-4025-9AF3-02F2001A9FCD}" destId="{124BAD74-2F0A-4BB1-9DAA-EDC57BBE9815}" srcOrd="1" destOrd="0" presId="urn:microsoft.com/office/officeart/2016/7/layout/RepeatingBendingProcessNew"/>
    <dgm:cxn modelId="{9BD5AF42-93C5-4B33-B24E-3142730FBCA6}" type="presOf" srcId="{3036654E-E226-41D6-A316-64B6C99712A6}" destId="{78686009-27C0-4A0B-B842-F85ED9522404}" srcOrd="0" destOrd="0" presId="urn:microsoft.com/office/officeart/2016/7/layout/RepeatingBendingProcessNew"/>
    <dgm:cxn modelId="{FAF0BF67-1B83-4166-83EB-ACC2CB377002}" type="presOf" srcId="{BEC8EDF7-5B10-4539-94E5-0F2B8806B356}" destId="{897023B6-0044-4CA3-B3EF-E7B380E6BCBA}" srcOrd="1" destOrd="0" presId="urn:microsoft.com/office/officeart/2016/7/layout/RepeatingBendingProcessNew"/>
    <dgm:cxn modelId="{A2AA6248-907F-4EF9-9842-B69FA6C7BC61}" type="presOf" srcId="{C66EB9CB-C7C2-406C-8978-522FF8CAF309}" destId="{97BB9180-182D-4EF2-A675-677FE61E3C26}" srcOrd="0" destOrd="0" presId="urn:microsoft.com/office/officeart/2016/7/layout/RepeatingBendingProcessNew"/>
    <dgm:cxn modelId="{1D4B4F48-C47F-450E-AE1E-400BA8131853}" type="presOf" srcId="{0BA4FCFC-F26E-41C7-87FB-1FE1899F8E29}" destId="{FEBE85E1-20E3-40BA-950F-A8762F62DC7E}" srcOrd="0" destOrd="0" presId="urn:microsoft.com/office/officeart/2016/7/layout/RepeatingBendingProcessNew"/>
    <dgm:cxn modelId="{61147048-8A2B-411D-918A-680CE80A5A20}" type="presOf" srcId="{5B5F4E65-A87F-4FF4-9A1A-773A5B7E6420}" destId="{012D1E82-9228-4C5C-A3BD-DB83A7E1B6E6}" srcOrd="0" destOrd="0" presId="urn:microsoft.com/office/officeart/2016/7/layout/RepeatingBendingProcessNew"/>
    <dgm:cxn modelId="{93FCCA68-F0FA-482B-BAD2-EDBACB8EC282}" srcId="{C66EB9CB-C7C2-406C-8978-522FF8CAF309}" destId="{5B5F4E65-A87F-4FF4-9A1A-773A5B7E6420}" srcOrd="1" destOrd="0" parTransId="{86C9B294-D66C-4F85-B591-DFD5B9D6657B}" sibTransId="{5492F31C-3940-421D-B0C5-077A52262941}"/>
    <dgm:cxn modelId="{7645C56A-BC67-4FB6-A7BD-FE5FD47E7C09}" type="presOf" srcId="{5492F31C-3940-421D-B0C5-077A52262941}" destId="{502B2217-6F6D-4B6C-B154-7F84BE692333}" srcOrd="1" destOrd="0" presId="urn:microsoft.com/office/officeart/2016/7/layout/RepeatingBendingProcessNew"/>
    <dgm:cxn modelId="{F9814C6D-5E55-42A9-8E1D-AD4F178CC1DE}" srcId="{C66EB9CB-C7C2-406C-8978-522FF8CAF309}" destId="{786D8AD4-2825-426D-8165-7184C7C19BE3}" srcOrd="2" destOrd="0" parTransId="{E16C3EF2-C390-4B59-88A9-68F97F6BB9BA}" sibTransId="{B80F4C33-6365-49CB-9F5E-2CD383844241}"/>
    <dgm:cxn modelId="{4B05C457-C9B4-426F-A097-CBB8F542D65D}" srcId="{C66EB9CB-C7C2-406C-8978-522FF8CAF309}" destId="{82BA6D1A-D347-4D88-922C-1CDD8B259728}" srcOrd="3" destOrd="0" parTransId="{656549F4-7FB4-45E1-BCC8-E2EE8688BF84}" sibTransId="{BEC8EDF7-5B10-4539-94E5-0F2B8806B356}"/>
    <dgm:cxn modelId="{87791378-84DF-43B6-A123-59D2AE67FD84}" srcId="{C66EB9CB-C7C2-406C-8978-522FF8CAF309}" destId="{5F986DFC-8437-4C1B-B1AA-2C6E66B238CA}" srcOrd="6" destOrd="0" parTransId="{B647E4E8-D366-4190-A212-88F9CCD14094}" sibTransId="{080F8C24-E38C-4730-8389-31A6CC34AB4A}"/>
    <dgm:cxn modelId="{E657C679-7D78-4061-83C3-82227914CF02}" type="presOf" srcId="{6664452E-B6B8-4D6A-95CE-2ADD408A6023}" destId="{10F3FE95-06B5-4DD2-92CF-0E9E86F27442}" srcOrd="0" destOrd="0" presId="urn:microsoft.com/office/officeart/2016/7/layout/RepeatingBendingProcessNew"/>
    <dgm:cxn modelId="{49F2387A-ADD0-4E00-BFD2-BDED8EF529D0}" type="presOf" srcId="{CF1B27E2-7800-43E4-A697-4926C5CF3DF2}" destId="{BF72ADA2-B535-4A28-99AD-044F87CE92A9}" srcOrd="1" destOrd="0" presId="urn:microsoft.com/office/officeart/2016/7/layout/RepeatingBendingProcessNew"/>
    <dgm:cxn modelId="{F86D4C7D-5D3B-4D5A-A13A-307F21D4D3A5}" type="presOf" srcId="{C3B40B61-2088-4FF8-85F3-4EC0DE7F3F30}" destId="{B35C889D-9568-4F52-880C-22E8BF16F9A5}" srcOrd="0" destOrd="0" presId="urn:microsoft.com/office/officeart/2016/7/layout/RepeatingBendingProcessNew"/>
    <dgm:cxn modelId="{ED175F91-7CE2-40DD-8F5D-8003EC6579C4}" type="presOf" srcId="{786D8AD4-2825-426D-8165-7184C7C19BE3}" destId="{6AF6928D-4A3F-4936-B6FC-B2DBBB8DF2C9}" srcOrd="0" destOrd="0" presId="urn:microsoft.com/office/officeart/2016/7/layout/RepeatingBendingProcessNew"/>
    <dgm:cxn modelId="{F2326692-0FC5-4022-B6D3-0B0CDE14246C}" type="presOf" srcId="{82BA6D1A-D347-4D88-922C-1CDD8B259728}" destId="{A31DDC36-3A1A-4186-B15E-82E359E3925A}" srcOrd="0" destOrd="0" presId="urn:microsoft.com/office/officeart/2016/7/layout/RepeatingBendingProcessNew"/>
    <dgm:cxn modelId="{18449D94-2D49-4EEC-B4FF-AF5136226628}" type="presOf" srcId="{5A18F098-D2B1-4E5C-BD27-D3A9CBCC873A}" destId="{76D0D8FC-420D-4A10-8802-8874BEED257B}" srcOrd="0" destOrd="0" presId="urn:microsoft.com/office/officeart/2016/7/layout/RepeatingBendingProcessNew"/>
    <dgm:cxn modelId="{3A0D6C95-9C1E-4BBA-8048-272BE6363E12}" type="presOf" srcId="{A9A8DABA-5A3B-455D-A7F1-02A2B7FD1333}" destId="{7D08A7CD-6E0B-4166-93F7-D8728F1498F0}" srcOrd="0" destOrd="0" presId="urn:microsoft.com/office/officeart/2016/7/layout/RepeatingBendingProcessNew"/>
    <dgm:cxn modelId="{1FABFC99-7313-4AD1-8BA3-310C1E3792B0}" type="presOf" srcId="{B80F4C33-6365-49CB-9F5E-2CD383844241}" destId="{3B0809C4-4B30-4DFB-ADB6-5CAB129C270D}" srcOrd="1" destOrd="0" presId="urn:microsoft.com/office/officeart/2016/7/layout/RepeatingBendingProcessNew"/>
    <dgm:cxn modelId="{3AFA4ABF-2D2E-4F2F-B936-99F6BA47C0F7}" srcId="{C66EB9CB-C7C2-406C-8978-522FF8CAF309}" destId="{3490FA59-35C5-4BDA-A6C1-C925644F1CB8}" srcOrd="7" destOrd="0" parTransId="{CC1A2EB9-2D7E-402E-AF5F-085A5AAD8C50}" sibTransId="{CF1B27E2-7800-43E4-A697-4926C5CF3DF2}"/>
    <dgm:cxn modelId="{399042C8-AAA3-43F5-9755-EAF9C07CE2A9}" srcId="{C66EB9CB-C7C2-406C-8978-522FF8CAF309}" destId="{C3B40B61-2088-4FF8-85F3-4EC0DE7F3F30}" srcOrd="0" destOrd="0" parTransId="{47A87400-FF2E-40A3-9244-5996C5A32D29}" sibTransId="{0BA4FCFC-F26E-41C7-87FB-1FE1899F8E29}"/>
    <dgm:cxn modelId="{D47FC1D0-8139-421C-A485-31CA1E6CD07A}" srcId="{C66EB9CB-C7C2-406C-8978-522FF8CAF309}" destId="{A9A8DABA-5A3B-455D-A7F1-02A2B7FD1333}" srcOrd="8" destOrd="0" parTransId="{DEC213A2-3FEE-41D7-85C3-8AFDE1172F58}" sibTransId="{E31D137D-0C36-4D15-AE47-0548F7634D46}"/>
    <dgm:cxn modelId="{9A9BF2D5-79C0-45C0-B530-EE90C70674AA}" srcId="{C66EB9CB-C7C2-406C-8978-522FF8CAF309}" destId="{3036654E-E226-41D6-A316-64B6C99712A6}" srcOrd="4" destOrd="0" parTransId="{8CA70A1B-CE8E-4E19-B45A-A3D3CAA3876C}" sibTransId="{6664452E-B6B8-4D6A-95CE-2ADD408A6023}"/>
    <dgm:cxn modelId="{9563F1D6-D2E0-4E17-ACDC-F1FAFDBC897D}" type="presOf" srcId="{BEC8EDF7-5B10-4539-94E5-0F2B8806B356}" destId="{1EEAA811-9233-43C7-A312-3751F246C663}" srcOrd="0" destOrd="0" presId="urn:microsoft.com/office/officeart/2016/7/layout/RepeatingBendingProcessNew"/>
    <dgm:cxn modelId="{6CE02BD7-AAB7-41A6-8419-066A4208375B}" type="presOf" srcId="{080F8C24-E38C-4730-8389-31A6CC34AB4A}" destId="{3BD0E08D-3F65-41C3-B1C9-14B57F9C764B}" srcOrd="0" destOrd="0" presId="urn:microsoft.com/office/officeart/2016/7/layout/RepeatingBendingProcessNew"/>
    <dgm:cxn modelId="{6F7598D9-E0D4-4350-A621-FD0BF8B6055B}" srcId="{C66EB9CB-C7C2-406C-8978-522FF8CAF309}" destId="{5A18F098-D2B1-4E5C-BD27-D3A9CBCC873A}" srcOrd="5" destOrd="0" parTransId="{B3E87A6E-4228-4C06-AB78-CD49E68F6F87}" sibTransId="{26E0F368-EE6F-4025-9AF3-02F2001A9FCD}"/>
    <dgm:cxn modelId="{586B1FE5-BFF0-40DA-BD84-24E0EEA07005}" type="presOf" srcId="{CF1B27E2-7800-43E4-A697-4926C5CF3DF2}" destId="{7F3FF930-6E70-43FE-BF8E-8B491F707538}" srcOrd="0" destOrd="0" presId="urn:microsoft.com/office/officeart/2016/7/layout/RepeatingBendingProcessNew"/>
    <dgm:cxn modelId="{40D5BCE8-263F-4774-8D85-6641EE979DF5}" type="presOf" srcId="{0BA4FCFC-F26E-41C7-87FB-1FE1899F8E29}" destId="{B1FE7730-5844-4C0A-81D7-777217BD8B25}" srcOrd="1" destOrd="0" presId="urn:microsoft.com/office/officeart/2016/7/layout/RepeatingBendingProcessNew"/>
    <dgm:cxn modelId="{BDDE51E9-3287-477D-8F53-3B2AD20A817B}" type="presOf" srcId="{5F986DFC-8437-4C1B-B1AA-2C6E66B238CA}" destId="{AEBACFF0-4F49-4A15-9B92-FC1D9EC2D5C1}" srcOrd="0" destOrd="0" presId="urn:microsoft.com/office/officeart/2016/7/layout/RepeatingBendingProcessNew"/>
    <dgm:cxn modelId="{003DE6F0-6ACC-4CB4-AAC6-76FE4868D7E7}" type="presOf" srcId="{3490FA59-35C5-4BDA-A6C1-C925644F1CB8}" destId="{7DBBF0B2-E405-4709-A0B6-A3855D384719}" srcOrd="0" destOrd="0" presId="urn:microsoft.com/office/officeart/2016/7/layout/RepeatingBendingProcessNew"/>
    <dgm:cxn modelId="{1838EBF4-83D8-4249-9154-47B1F10DF1FC}" type="presOf" srcId="{5492F31C-3940-421D-B0C5-077A52262941}" destId="{BC24E8FD-F190-427E-B64A-D08575D6FDC6}" srcOrd="0" destOrd="0" presId="urn:microsoft.com/office/officeart/2016/7/layout/RepeatingBendingProcessNew"/>
    <dgm:cxn modelId="{5A8FF458-D447-4330-9537-51B2488BFB1A}" type="presParOf" srcId="{97BB9180-182D-4EF2-A675-677FE61E3C26}" destId="{B35C889D-9568-4F52-880C-22E8BF16F9A5}" srcOrd="0" destOrd="0" presId="urn:microsoft.com/office/officeart/2016/7/layout/RepeatingBendingProcessNew"/>
    <dgm:cxn modelId="{81F7B041-A6D7-4912-8660-0E6EB4A3DE43}" type="presParOf" srcId="{97BB9180-182D-4EF2-A675-677FE61E3C26}" destId="{FEBE85E1-20E3-40BA-950F-A8762F62DC7E}" srcOrd="1" destOrd="0" presId="urn:microsoft.com/office/officeart/2016/7/layout/RepeatingBendingProcessNew"/>
    <dgm:cxn modelId="{CAFB1BF0-90A8-4C7F-9E72-720CFC5DA9F3}" type="presParOf" srcId="{FEBE85E1-20E3-40BA-950F-A8762F62DC7E}" destId="{B1FE7730-5844-4C0A-81D7-777217BD8B25}" srcOrd="0" destOrd="0" presId="urn:microsoft.com/office/officeart/2016/7/layout/RepeatingBendingProcessNew"/>
    <dgm:cxn modelId="{E7A8D89D-B0FD-4950-98C6-11823A81D130}" type="presParOf" srcId="{97BB9180-182D-4EF2-A675-677FE61E3C26}" destId="{012D1E82-9228-4C5C-A3BD-DB83A7E1B6E6}" srcOrd="2" destOrd="0" presId="urn:microsoft.com/office/officeart/2016/7/layout/RepeatingBendingProcessNew"/>
    <dgm:cxn modelId="{9BEEF6CD-48B3-4385-8122-7CD614BC4925}" type="presParOf" srcId="{97BB9180-182D-4EF2-A675-677FE61E3C26}" destId="{BC24E8FD-F190-427E-B64A-D08575D6FDC6}" srcOrd="3" destOrd="0" presId="urn:microsoft.com/office/officeart/2016/7/layout/RepeatingBendingProcessNew"/>
    <dgm:cxn modelId="{04F9CA64-F3BE-4EC6-A342-DAD91B6BF297}" type="presParOf" srcId="{BC24E8FD-F190-427E-B64A-D08575D6FDC6}" destId="{502B2217-6F6D-4B6C-B154-7F84BE692333}" srcOrd="0" destOrd="0" presId="urn:microsoft.com/office/officeart/2016/7/layout/RepeatingBendingProcessNew"/>
    <dgm:cxn modelId="{C1DFA0E4-FF3F-42A1-AAFA-573B6C617FD9}" type="presParOf" srcId="{97BB9180-182D-4EF2-A675-677FE61E3C26}" destId="{6AF6928D-4A3F-4936-B6FC-B2DBBB8DF2C9}" srcOrd="4" destOrd="0" presId="urn:microsoft.com/office/officeart/2016/7/layout/RepeatingBendingProcessNew"/>
    <dgm:cxn modelId="{8F3BC327-A582-400D-8CEE-6868221029B0}" type="presParOf" srcId="{97BB9180-182D-4EF2-A675-677FE61E3C26}" destId="{E42EFBC0-8756-4868-AC70-60F21B12B447}" srcOrd="5" destOrd="0" presId="urn:microsoft.com/office/officeart/2016/7/layout/RepeatingBendingProcessNew"/>
    <dgm:cxn modelId="{5907F2BB-45DC-426A-B968-05B2E90DA5D8}" type="presParOf" srcId="{E42EFBC0-8756-4868-AC70-60F21B12B447}" destId="{3B0809C4-4B30-4DFB-ADB6-5CAB129C270D}" srcOrd="0" destOrd="0" presId="urn:microsoft.com/office/officeart/2016/7/layout/RepeatingBendingProcessNew"/>
    <dgm:cxn modelId="{A6820BDF-DDFF-46C5-B4C5-C94F2EC65D90}" type="presParOf" srcId="{97BB9180-182D-4EF2-A675-677FE61E3C26}" destId="{A31DDC36-3A1A-4186-B15E-82E359E3925A}" srcOrd="6" destOrd="0" presId="urn:microsoft.com/office/officeart/2016/7/layout/RepeatingBendingProcessNew"/>
    <dgm:cxn modelId="{91CCA12D-E6A9-494A-ACEC-0136A0CA2A00}" type="presParOf" srcId="{97BB9180-182D-4EF2-A675-677FE61E3C26}" destId="{1EEAA811-9233-43C7-A312-3751F246C663}" srcOrd="7" destOrd="0" presId="urn:microsoft.com/office/officeart/2016/7/layout/RepeatingBendingProcessNew"/>
    <dgm:cxn modelId="{DC9FEE02-BECB-4693-9D73-8FD83D941F79}" type="presParOf" srcId="{1EEAA811-9233-43C7-A312-3751F246C663}" destId="{897023B6-0044-4CA3-B3EF-E7B380E6BCBA}" srcOrd="0" destOrd="0" presId="urn:microsoft.com/office/officeart/2016/7/layout/RepeatingBendingProcessNew"/>
    <dgm:cxn modelId="{BBBB22AA-2471-4AB3-A283-B5B616ADD901}" type="presParOf" srcId="{97BB9180-182D-4EF2-A675-677FE61E3C26}" destId="{78686009-27C0-4A0B-B842-F85ED9522404}" srcOrd="8" destOrd="0" presId="urn:microsoft.com/office/officeart/2016/7/layout/RepeatingBendingProcessNew"/>
    <dgm:cxn modelId="{275289A1-D6B2-4179-AB7A-4287685B7535}" type="presParOf" srcId="{97BB9180-182D-4EF2-A675-677FE61E3C26}" destId="{10F3FE95-06B5-4DD2-92CF-0E9E86F27442}" srcOrd="9" destOrd="0" presId="urn:microsoft.com/office/officeart/2016/7/layout/RepeatingBendingProcessNew"/>
    <dgm:cxn modelId="{945E77F8-CDFB-428A-882A-FAC6AA833371}" type="presParOf" srcId="{10F3FE95-06B5-4DD2-92CF-0E9E86F27442}" destId="{09CC800B-1473-4479-8FD7-D0265B702A2B}" srcOrd="0" destOrd="0" presId="urn:microsoft.com/office/officeart/2016/7/layout/RepeatingBendingProcessNew"/>
    <dgm:cxn modelId="{4A663B50-8A0A-4E90-BFCA-4A4448D224AF}" type="presParOf" srcId="{97BB9180-182D-4EF2-A675-677FE61E3C26}" destId="{76D0D8FC-420D-4A10-8802-8874BEED257B}" srcOrd="10" destOrd="0" presId="urn:microsoft.com/office/officeart/2016/7/layout/RepeatingBendingProcessNew"/>
    <dgm:cxn modelId="{8BBAC76F-21B8-4D35-ADDE-A3B3333582BE}" type="presParOf" srcId="{97BB9180-182D-4EF2-A675-677FE61E3C26}" destId="{B4E38DAD-EB6F-4AE9-913B-AE3E28A285E0}" srcOrd="11" destOrd="0" presId="urn:microsoft.com/office/officeart/2016/7/layout/RepeatingBendingProcessNew"/>
    <dgm:cxn modelId="{CA510764-86C0-4936-B001-06D9129C6E37}" type="presParOf" srcId="{B4E38DAD-EB6F-4AE9-913B-AE3E28A285E0}" destId="{124BAD74-2F0A-4BB1-9DAA-EDC57BBE9815}" srcOrd="0" destOrd="0" presId="urn:microsoft.com/office/officeart/2016/7/layout/RepeatingBendingProcessNew"/>
    <dgm:cxn modelId="{DC5221D4-BC40-46B0-ACCD-201DEC8EF88C}" type="presParOf" srcId="{97BB9180-182D-4EF2-A675-677FE61E3C26}" destId="{AEBACFF0-4F49-4A15-9B92-FC1D9EC2D5C1}" srcOrd="12" destOrd="0" presId="urn:microsoft.com/office/officeart/2016/7/layout/RepeatingBendingProcessNew"/>
    <dgm:cxn modelId="{C0E36695-F17D-4F11-B0B8-BF1130702FFA}" type="presParOf" srcId="{97BB9180-182D-4EF2-A675-677FE61E3C26}" destId="{3BD0E08D-3F65-41C3-B1C9-14B57F9C764B}" srcOrd="13" destOrd="0" presId="urn:microsoft.com/office/officeart/2016/7/layout/RepeatingBendingProcessNew"/>
    <dgm:cxn modelId="{F6A0EDFA-90BB-49D6-9694-4249A977516F}" type="presParOf" srcId="{3BD0E08D-3F65-41C3-B1C9-14B57F9C764B}" destId="{9F79141F-B219-4F55-8706-224ECF994A2E}" srcOrd="0" destOrd="0" presId="urn:microsoft.com/office/officeart/2016/7/layout/RepeatingBendingProcessNew"/>
    <dgm:cxn modelId="{DE3068C4-E6B0-43FA-8BA2-12AF6F9A4097}" type="presParOf" srcId="{97BB9180-182D-4EF2-A675-677FE61E3C26}" destId="{7DBBF0B2-E405-4709-A0B6-A3855D384719}" srcOrd="14" destOrd="0" presId="urn:microsoft.com/office/officeart/2016/7/layout/RepeatingBendingProcessNew"/>
    <dgm:cxn modelId="{8A929FAB-778F-4A7A-B9FB-BB99F42335C1}" type="presParOf" srcId="{97BB9180-182D-4EF2-A675-677FE61E3C26}" destId="{7F3FF930-6E70-43FE-BF8E-8B491F707538}" srcOrd="15" destOrd="0" presId="urn:microsoft.com/office/officeart/2016/7/layout/RepeatingBendingProcessNew"/>
    <dgm:cxn modelId="{C17D012E-79EF-4F72-93A3-C5559A779D2C}" type="presParOf" srcId="{7F3FF930-6E70-43FE-BF8E-8B491F707538}" destId="{BF72ADA2-B535-4A28-99AD-044F87CE92A9}" srcOrd="0" destOrd="0" presId="urn:microsoft.com/office/officeart/2016/7/layout/RepeatingBendingProcessNew"/>
    <dgm:cxn modelId="{D9FEACB6-34EC-46A6-A478-C2E9BCE2891B}" type="presParOf" srcId="{97BB9180-182D-4EF2-A675-677FE61E3C26}" destId="{7D08A7CD-6E0B-4166-93F7-D8728F1498F0}" srcOrd="16"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3A27C0-230C-40CB-8A42-6FF0E791DFBB}"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n-US"/>
        </a:p>
      </dgm:t>
    </dgm:pt>
    <dgm:pt modelId="{B4EDB6C2-EBB5-414E-8314-EDE804F20A07}">
      <dgm:prSet/>
      <dgm:spPr/>
      <dgm:t>
        <a:bodyPr/>
        <a:lstStyle/>
        <a:p>
          <a:r>
            <a:rPr lang="en-US" dirty="0"/>
            <a:t>Realistic goals</a:t>
          </a:r>
        </a:p>
      </dgm:t>
    </dgm:pt>
    <dgm:pt modelId="{EB9868A1-05CA-47B4-A756-471411200D46}" type="parTrans" cxnId="{E4119014-871D-41C5-A2CF-36CE85E3A927}">
      <dgm:prSet/>
      <dgm:spPr/>
      <dgm:t>
        <a:bodyPr/>
        <a:lstStyle/>
        <a:p>
          <a:endParaRPr lang="en-US"/>
        </a:p>
      </dgm:t>
    </dgm:pt>
    <dgm:pt modelId="{0C1FECEF-6375-4DC6-AC91-D062868D31D5}" type="sibTrans" cxnId="{E4119014-871D-41C5-A2CF-36CE85E3A927}">
      <dgm:prSet/>
      <dgm:spPr/>
      <dgm:t>
        <a:bodyPr/>
        <a:lstStyle/>
        <a:p>
          <a:endParaRPr lang="en-US"/>
        </a:p>
      </dgm:t>
    </dgm:pt>
    <dgm:pt modelId="{8628D3F1-9E39-4918-A910-22C4B48E146E}">
      <dgm:prSet/>
      <dgm:spPr/>
      <dgm:t>
        <a:bodyPr/>
        <a:lstStyle/>
        <a:p>
          <a:r>
            <a:rPr lang="en-US" dirty="0"/>
            <a:t>Appropriate interventions</a:t>
          </a:r>
        </a:p>
      </dgm:t>
    </dgm:pt>
    <dgm:pt modelId="{DEB231CD-1BF4-4314-A535-67700850A8DF}" type="parTrans" cxnId="{3465EF68-FF4E-48D1-9EC2-BFBEA2379E92}">
      <dgm:prSet/>
      <dgm:spPr/>
      <dgm:t>
        <a:bodyPr/>
        <a:lstStyle/>
        <a:p>
          <a:endParaRPr lang="en-US"/>
        </a:p>
      </dgm:t>
    </dgm:pt>
    <dgm:pt modelId="{A7F3E41A-9A66-4C4A-A3BF-77E00B58ED4A}" type="sibTrans" cxnId="{3465EF68-FF4E-48D1-9EC2-BFBEA2379E92}">
      <dgm:prSet/>
      <dgm:spPr/>
      <dgm:t>
        <a:bodyPr/>
        <a:lstStyle/>
        <a:p>
          <a:endParaRPr lang="en-US"/>
        </a:p>
      </dgm:t>
    </dgm:pt>
    <dgm:pt modelId="{030139D9-4B09-4FB3-9787-704F16AD3C8B}">
      <dgm:prSet/>
      <dgm:spPr/>
      <dgm:t>
        <a:bodyPr/>
        <a:lstStyle/>
        <a:p>
          <a:r>
            <a:rPr lang="en-US" dirty="0"/>
            <a:t>Communicate with all members of the care team (internal and external)</a:t>
          </a:r>
        </a:p>
      </dgm:t>
    </dgm:pt>
    <dgm:pt modelId="{C1F29EE8-92BD-4BDF-9F5D-4D4FF02E04D5}" type="parTrans" cxnId="{1D3513B0-A322-4926-9638-302C176C7407}">
      <dgm:prSet/>
      <dgm:spPr/>
      <dgm:t>
        <a:bodyPr/>
        <a:lstStyle/>
        <a:p>
          <a:endParaRPr lang="en-US"/>
        </a:p>
      </dgm:t>
    </dgm:pt>
    <dgm:pt modelId="{55BACEAC-3314-4BC4-9CAA-D7E4CDA97BE7}" type="sibTrans" cxnId="{1D3513B0-A322-4926-9638-302C176C7407}">
      <dgm:prSet/>
      <dgm:spPr/>
      <dgm:t>
        <a:bodyPr/>
        <a:lstStyle/>
        <a:p>
          <a:endParaRPr lang="en-US"/>
        </a:p>
      </dgm:t>
    </dgm:pt>
    <dgm:pt modelId="{1074C02D-385B-4197-B571-69A9594C82F6}">
      <dgm:prSet/>
      <dgm:spPr/>
      <dgm:t>
        <a:bodyPr/>
        <a:lstStyle/>
        <a:p>
          <a:r>
            <a:rPr lang="en-US" dirty="0"/>
            <a:t>Educate resident/resident representative/caregiver</a:t>
          </a:r>
        </a:p>
      </dgm:t>
    </dgm:pt>
    <dgm:pt modelId="{02438F70-765B-498D-A1E5-1BBA9C04C21A}" type="parTrans" cxnId="{A1D5F5ED-613D-4225-9271-5E654268D2F6}">
      <dgm:prSet/>
      <dgm:spPr/>
      <dgm:t>
        <a:bodyPr/>
        <a:lstStyle/>
        <a:p>
          <a:endParaRPr lang="en-US"/>
        </a:p>
      </dgm:t>
    </dgm:pt>
    <dgm:pt modelId="{2F2E9144-4B3B-483C-B4A8-6C292C361882}" type="sibTrans" cxnId="{A1D5F5ED-613D-4225-9271-5E654268D2F6}">
      <dgm:prSet/>
      <dgm:spPr/>
      <dgm:t>
        <a:bodyPr/>
        <a:lstStyle/>
        <a:p>
          <a:endParaRPr lang="en-US"/>
        </a:p>
      </dgm:t>
    </dgm:pt>
    <dgm:pt modelId="{DAC271B5-38D1-49EF-B0E5-470CD9ABABE4}">
      <dgm:prSet/>
      <dgm:spPr/>
      <dgm:t>
        <a:bodyPr/>
        <a:lstStyle/>
        <a:p>
          <a:r>
            <a:rPr lang="en-US" dirty="0"/>
            <a:t>Document progress </a:t>
          </a:r>
        </a:p>
      </dgm:t>
    </dgm:pt>
    <dgm:pt modelId="{00C695E3-D25A-4D20-A716-9F2CDD9BD701}" type="parTrans" cxnId="{1F921801-DCB7-43D1-8485-7AD0F635CCB8}">
      <dgm:prSet/>
      <dgm:spPr/>
      <dgm:t>
        <a:bodyPr/>
        <a:lstStyle/>
        <a:p>
          <a:endParaRPr lang="en-US"/>
        </a:p>
      </dgm:t>
    </dgm:pt>
    <dgm:pt modelId="{9498BF15-D51A-4903-9072-324DB4E376D5}" type="sibTrans" cxnId="{1F921801-DCB7-43D1-8485-7AD0F635CCB8}">
      <dgm:prSet/>
      <dgm:spPr/>
      <dgm:t>
        <a:bodyPr/>
        <a:lstStyle/>
        <a:p>
          <a:endParaRPr lang="en-US"/>
        </a:p>
      </dgm:t>
    </dgm:pt>
    <dgm:pt modelId="{348858A4-9254-45F8-82FA-374685F0D6CA}" type="pres">
      <dgm:prSet presAssocID="{6D3A27C0-230C-40CB-8A42-6FF0E791DFBB}" presName="linear" presStyleCnt="0">
        <dgm:presLayoutVars>
          <dgm:animLvl val="lvl"/>
          <dgm:resizeHandles val="exact"/>
        </dgm:presLayoutVars>
      </dgm:prSet>
      <dgm:spPr/>
    </dgm:pt>
    <dgm:pt modelId="{90B09612-B2F1-4C79-9D8B-34F70B9096ED}" type="pres">
      <dgm:prSet presAssocID="{B4EDB6C2-EBB5-414E-8314-EDE804F20A07}" presName="parentText" presStyleLbl="node1" presStyleIdx="0" presStyleCnt="5">
        <dgm:presLayoutVars>
          <dgm:chMax val="0"/>
          <dgm:bulletEnabled val="1"/>
        </dgm:presLayoutVars>
      </dgm:prSet>
      <dgm:spPr/>
    </dgm:pt>
    <dgm:pt modelId="{37B4B3CC-598B-4CB8-BAFC-671A8038EB74}" type="pres">
      <dgm:prSet presAssocID="{0C1FECEF-6375-4DC6-AC91-D062868D31D5}" presName="spacer" presStyleCnt="0"/>
      <dgm:spPr/>
    </dgm:pt>
    <dgm:pt modelId="{FDDBAE2C-95C4-4B0E-8047-1DF02001E3DA}" type="pres">
      <dgm:prSet presAssocID="{8628D3F1-9E39-4918-A910-22C4B48E146E}" presName="parentText" presStyleLbl="node1" presStyleIdx="1" presStyleCnt="5">
        <dgm:presLayoutVars>
          <dgm:chMax val="0"/>
          <dgm:bulletEnabled val="1"/>
        </dgm:presLayoutVars>
      </dgm:prSet>
      <dgm:spPr/>
    </dgm:pt>
    <dgm:pt modelId="{C13EB17C-9816-46C5-A00E-90ABFF74D450}" type="pres">
      <dgm:prSet presAssocID="{A7F3E41A-9A66-4C4A-A3BF-77E00B58ED4A}" presName="spacer" presStyleCnt="0"/>
      <dgm:spPr/>
    </dgm:pt>
    <dgm:pt modelId="{9C632655-75B2-45D4-BA32-A33BC92F961A}" type="pres">
      <dgm:prSet presAssocID="{030139D9-4B09-4FB3-9787-704F16AD3C8B}" presName="parentText" presStyleLbl="node1" presStyleIdx="2" presStyleCnt="5">
        <dgm:presLayoutVars>
          <dgm:chMax val="0"/>
          <dgm:bulletEnabled val="1"/>
        </dgm:presLayoutVars>
      </dgm:prSet>
      <dgm:spPr/>
    </dgm:pt>
    <dgm:pt modelId="{EBE0124A-47B9-438F-91AB-88B3627DBBA6}" type="pres">
      <dgm:prSet presAssocID="{55BACEAC-3314-4BC4-9CAA-D7E4CDA97BE7}" presName="spacer" presStyleCnt="0"/>
      <dgm:spPr/>
    </dgm:pt>
    <dgm:pt modelId="{A9C9BD70-2048-4F37-AAF7-CC181C6574A3}" type="pres">
      <dgm:prSet presAssocID="{1074C02D-385B-4197-B571-69A9594C82F6}" presName="parentText" presStyleLbl="node1" presStyleIdx="3" presStyleCnt="5">
        <dgm:presLayoutVars>
          <dgm:chMax val="0"/>
          <dgm:bulletEnabled val="1"/>
        </dgm:presLayoutVars>
      </dgm:prSet>
      <dgm:spPr/>
    </dgm:pt>
    <dgm:pt modelId="{DF133574-11A3-4B4C-B341-C1F2FC978913}" type="pres">
      <dgm:prSet presAssocID="{2F2E9144-4B3B-483C-B4A8-6C292C361882}" presName="spacer" presStyleCnt="0"/>
      <dgm:spPr/>
    </dgm:pt>
    <dgm:pt modelId="{D75C548D-DD00-4ED7-8E8C-C9C0B1BFD5CC}" type="pres">
      <dgm:prSet presAssocID="{DAC271B5-38D1-49EF-B0E5-470CD9ABABE4}" presName="parentText" presStyleLbl="node1" presStyleIdx="4" presStyleCnt="5">
        <dgm:presLayoutVars>
          <dgm:chMax val="0"/>
          <dgm:bulletEnabled val="1"/>
        </dgm:presLayoutVars>
      </dgm:prSet>
      <dgm:spPr/>
    </dgm:pt>
  </dgm:ptLst>
  <dgm:cxnLst>
    <dgm:cxn modelId="{1F921801-DCB7-43D1-8485-7AD0F635CCB8}" srcId="{6D3A27C0-230C-40CB-8A42-6FF0E791DFBB}" destId="{DAC271B5-38D1-49EF-B0E5-470CD9ABABE4}" srcOrd="4" destOrd="0" parTransId="{00C695E3-D25A-4D20-A716-9F2CDD9BD701}" sibTransId="{9498BF15-D51A-4903-9072-324DB4E376D5}"/>
    <dgm:cxn modelId="{E4119014-871D-41C5-A2CF-36CE85E3A927}" srcId="{6D3A27C0-230C-40CB-8A42-6FF0E791DFBB}" destId="{B4EDB6C2-EBB5-414E-8314-EDE804F20A07}" srcOrd="0" destOrd="0" parTransId="{EB9868A1-05CA-47B4-A756-471411200D46}" sibTransId="{0C1FECEF-6375-4DC6-AC91-D062868D31D5}"/>
    <dgm:cxn modelId="{6D68151C-467B-44B5-A25F-E0ED90A241C4}" type="presOf" srcId="{DAC271B5-38D1-49EF-B0E5-470CD9ABABE4}" destId="{D75C548D-DD00-4ED7-8E8C-C9C0B1BFD5CC}" srcOrd="0" destOrd="0" presId="urn:microsoft.com/office/officeart/2005/8/layout/vList2"/>
    <dgm:cxn modelId="{6438C31C-B8A4-4CE8-B51C-9645B179FE93}" type="presOf" srcId="{B4EDB6C2-EBB5-414E-8314-EDE804F20A07}" destId="{90B09612-B2F1-4C79-9D8B-34F70B9096ED}" srcOrd="0" destOrd="0" presId="urn:microsoft.com/office/officeart/2005/8/layout/vList2"/>
    <dgm:cxn modelId="{B6786723-1A53-4E1C-9497-CCCED701351D}" type="presOf" srcId="{030139D9-4B09-4FB3-9787-704F16AD3C8B}" destId="{9C632655-75B2-45D4-BA32-A33BC92F961A}" srcOrd="0" destOrd="0" presId="urn:microsoft.com/office/officeart/2005/8/layout/vList2"/>
    <dgm:cxn modelId="{E63C4B37-D770-4060-AC7E-174DB5A23F7F}" type="presOf" srcId="{8628D3F1-9E39-4918-A910-22C4B48E146E}" destId="{FDDBAE2C-95C4-4B0E-8047-1DF02001E3DA}" srcOrd="0" destOrd="0" presId="urn:microsoft.com/office/officeart/2005/8/layout/vList2"/>
    <dgm:cxn modelId="{3465EF68-FF4E-48D1-9EC2-BFBEA2379E92}" srcId="{6D3A27C0-230C-40CB-8A42-6FF0E791DFBB}" destId="{8628D3F1-9E39-4918-A910-22C4B48E146E}" srcOrd="1" destOrd="0" parTransId="{DEB231CD-1BF4-4314-A535-67700850A8DF}" sibTransId="{A7F3E41A-9A66-4C4A-A3BF-77E00B58ED4A}"/>
    <dgm:cxn modelId="{3185EA6F-B1E5-448D-A665-B99A56CF5D9A}" type="presOf" srcId="{6D3A27C0-230C-40CB-8A42-6FF0E791DFBB}" destId="{348858A4-9254-45F8-82FA-374685F0D6CA}" srcOrd="0" destOrd="0" presId="urn:microsoft.com/office/officeart/2005/8/layout/vList2"/>
    <dgm:cxn modelId="{1D3513B0-A322-4926-9638-302C176C7407}" srcId="{6D3A27C0-230C-40CB-8A42-6FF0E791DFBB}" destId="{030139D9-4B09-4FB3-9787-704F16AD3C8B}" srcOrd="2" destOrd="0" parTransId="{C1F29EE8-92BD-4BDF-9F5D-4D4FF02E04D5}" sibTransId="{55BACEAC-3314-4BC4-9CAA-D7E4CDA97BE7}"/>
    <dgm:cxn modelId="{454D11CC-25AC-49EC-AF0A-589A5DA654BA}" type="presOf" srcId="{1074C02D-385B-4197-B571-69A9594C82F6}" destId="{A9C9BD70-2048-4F37-AAF7-CC181C6574A3}" srcOrd="0" destOrd="0" presId="urn:microsoft.com/office/officeart/2005/8/layout/vList2"/>
    <dgm:cxn modelId="{A1D5F5ED-613D-4225-9271-5E654268D2F6}" srcId="{6D3A27C0-230C-40CB-8A42-6FF0E791DFBB}" destId="{1074C02D-385B-4197-B571-69A9594C82F6}" srcOrd="3" destOrd="0" parTransId="{02438F70-765B-498D-A1E5-1BBA9C04C21A}" sibTransId="{2F2E9144-4B3B-483C-B4A8-6C292C361882}"/>
    <dgm:cxn modelId="{04062891-B2F9-4758-97CB-451E47B4ACEE}" type="presParOf" srcId="{348858A4-9254-45F8-82FA-374685F0D6CA}" destId="{90B09612-B2F1-4C79-9D8B-34F70B9096ED}" srcOrd="0" destOrd="0" presId="urn:microsoft.com/office/officeart/2005/8/layout/vList2"/>
    <dgm:cxn modelId="{4E7537E3-6030-4649-A7EB-1C2DEF564AED}" type="presParOf" srcId="{348858A4-9254-45F8-82FA-374685F0D6CA}" destId="{37B4B3CC-598B-4CB8-BAFC-671A8038EB74}" srcOrd="1" destOrd="0" presId="urn:microsoft.com/office/officeart/2005/8/layout/vList2"/>
    <dgm:cxn modelId="{1C1D4C1F-E790-4AEE-A9AD-739CD1C483A3}" type="presParOf" srcId="{348858A4-9254-45F8-82FA-374685F0D6CA}" destId="{FDDBAE2C-95C4-4B0E-8047-1DF02001E3DA}" srcOrd="2" destOrd="0" presId="urn:microsoft.com/office/officeart/2005/8/layout/vList2"/>
    <dgm:cxn modelId="{24DF71BD-95FB-4C7C-B61F-6CC575C0A5D7}" type="presParOf" srcId="{348858A4-9254-45F8-82FA-374685F0D6CA}" destId="{C13EB17C-9816-46C5-A00E-90ABFF74D450}" srcOrd="3" destOrd="0" presId="urn:microsoft.com/office/officeart/2005/8/layout/vList2"/>
    <dgm:cxn modelId="{E6141A3F-DF2E-4408-AD46-1664F9F0124F}" type="presParOf" srcId="{348858A4-9254-45F8-82FA-374685F0D6CA}" destId="{9C632655-75B2-45D4-BA32-A33BC92F961A}" srcOrd="4" destOrd="0" presId="urn:microsoft.com/office/officeart/2005/8/layout/vList2"/>
    <dgm:cxn modelId="{B62E3E35-9662-42CA-87A3-097AB899410E}" type="presParOf" srcId="{348858A4-9254-45F8-82FA-374685F0D6CA}" destId="{EBE0124A-47B9-438F-91AB-88B3627DBBA6}" srcOrd="5" destOrd="0" presId="urn:microsoft.com/office/officeart/2005/8/layout/vList2"/>
    <dgm:cxn modelId="{E89AEAA5-62C5-4F5B-B8A9-2142C227E6C3}" type="presParOf" srcId="{348858A4-9254-45F8-82FA-374685F0D6CA}" destId="{A9C9BD70-2048-4F37-AAF7-CC181C6574A3}" srcOrd="6" destOrd="0" presId="urn:microsoft.com/office/officeart/2005/8/layout/vList2"/>
    <dgm:cxn modelId="{3D293831-DCBC-4A8B-91B0-C78913BEC60C}" type="presParOf" srcId="{348858A4-9254-45F8-82FA-374685F0D6CA}" destId="{DF133574-11A3-4B4C-B341-C1F2FC978913}" srcOrd="7" destOrd="0" presId="urn:microsoft.com/office/officeart/2005/8/layout/vList2"/>
    <dgm:cxn modelId="{924DE29F-8898-429A-90D6-5F520D130ACF}" type="presParOf" srcId="{348858A4-9254-45F8-82FA-374685F0D6CA}" destId="{D75C548D-DD00-4ED7-8E8C-C9C0B1BFD5C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02700F-9BDA-4E2F-9868-D17CD33A9F8D}" type="doc">
      <dgm:prSet loTypeId="urn:microsoft.com/office/officeart/2005/8/layout/hierarchy2" loCatId="hierarchy" qsTypeId="urn:microsoft.com/office/officeart/2005/8/quickstyle/simple4" qsCatId="simple" csTypeId="urn:microsoft.com/office/officeart/2005/8/colors/colorful2" csCatId="colorful"/>
      <dgm:spPr/>
      <dgm:t>
        <a:bodyPr/>
        <a:lstStyle/>
        <a:p>
          <a:endParaRPr lang="en-US"/>
        </a:p>
      </dgm:t>
    </dgm:pt>
    <dgm:pt modelId="{8B185BE1-0233-4F85-A9E3-83B51B71A277}">
      <dgm:prSet/>
      <dgm:spPr/>
      <dgm:t>
        <a:bodyPr/>
        <a:lstStyle/>
        <a:p>
          <a:r>
            <a:rPr lang="en-US" dirty="0"/>
            <a:t>Make sure that you and the resident/patient are on the same page </a:t>
          </a:r>
        </a:p>
      </dgm:t>
    </dgm:pt>
    <dgm:pt modelId="{7B56DC8C-D793-46CD-BB46-00A307B85A24}" type="parTrans" cxnId="{030B7A39-3968-4B50-A58C-1171AC9C1538}">
      <dgm:prSet/>
      <dgm:spPr/>
      <dgm:t>
        <a:bodyPr/>
        <a:lstStyle/>
        <a:p>
          <a:endParaRPr lang="en-US"/>
        </a:p>
      </dgm:t>
    </dgm:pt>
    <dgm:pt modelId="{FC5C42E7-FA20-473D-B911-043B77B01FBB}" type="sibTrans" cxnId="{030B7A39-3968-4B50-A58C-1171AC9C1538}">
      <dgm:prSet/>
      <dgm:spPr/>
      <dgm:t>
        <a:bodyPr/>
        <a:lstStyle/>
        <a:p>
          <a:endParaRPr lang="en-US"/>
        </a:p>
      </dgm:t>
    </dgm:pt>
    <dgm:pt modelId="{29E03059-F7BD-4B06-A981-0624F5EE8859}">
      <dgm:prSet/>
      <dgm:spPr/>
      <dgm:t>
        <a:bodyPr/>
        <a:lstStyle/>
        <a:p>
          <a:r>
            <a:rPr lang="en-US" dirty="0"/>
            <a:t>Discover </a:t>
          </a:r>
        </a:p>
      </dgm:t>
    </dgm:pt>
    <dgm:pt modelId="{72C3C1EA-51BB-4759-849A-990BC0142004}" type="parTrans" cxnId="{AA9FB72D-90CE-47C4-965C-73644A821361}">
      <dgm:prSet/>
      <dgm:spPr/>
      <dgm:t>
        <a:bodyPr/>
        <a:lstStyle/>
        <a:p>
          <a:endParaRPr lang="en-US"/>
        </a:p>
      </dgm:t>
    </dgm:pt>
    <dgm:pt modelId="{E01FA0D4-8FEE-4FF8-B19A-EBA9A2BFDAD5}" type="sibTrans" cxnId="{AA9FB72D-90CE-47C4-965C-73644A821361}">
      <dgm:prSet/>
      <dgm:spPr/>
      <dgm:t>
        <a:bodyPr/>
        <a:lstStyle/>
        <a:p>
          <a:endParaRPr lang="en-US"/>
        </a:p>
      </dgm:t>
    </dgm:pt>
    <dgm:pt modelId="{D790431C-36D7-4B85-99DD-020DAE9C6902}">
      <dgm:prSet/>
      <dgm:spPr/>
      <dgm:t>
        <a:bodyPr/>
        <a:lstStyle/>
        <a:p>
          <a:r>
            <a:rPr lang="en-US" dirty="0"/>
            <a:t>Needs</a:t>
          </a:r>
        </a:p>
      </dgm:t>
    </dgm:pt>
    <dgm:pt modelId="{3931E1C1-F972-4181-9DF3-EA3C0FFED64D}" type="parTrans" cxnId="{2B079BC2-E8AC-4040-A319-4FE728DB646F}">
      <dgm:prSet/>
      <dgm:spPr/>
      <dgm:t>
        <a:bodyPr/>
        <a:lstStyle/>
        <a:p>
          <a:endParaRPr lang="en-US" dirty="0"/>
        </a:p>
      </dgm:t>
    </dgm:pt>
    <dgm:pt modelId="{778B3963-FA16-4020-8D07-CD0CFDDE086C}" type="sibTrans" cxnId="{2B079BC2-E8AC-4040-A319-4FE728DB646F}">
      <dgm:prSet/>
      <dgm:spPr/>
      <dgm:t>
        <a:bodyPr/>
        <a:lstStyle/>
        <a:p>
          <a:endParaRPr lang="en-US"/>
        </a:p>
      </dgm:t>
    </dgm:pt>
    <dgm:pt modelId="{046E7337-AC76-4C68-86C4-EC1F4833E20F}">
      <dgm:prSet/>
      <dgm:spPr/>
      <dgm:t>
        <a:bodyPr/>
        <a:lstStyle/>
        <a:p>
          <a:r>
            <a:rPr lang="en-US" dirty="0"/>
            <a:t>Goals</a:t>
          </a:r>
        </a:p>
      </dgm:t>
    </dgm:pt>
    <dgm:pt modelId="{E6D2BA9E-0F6D-4536-AB80-1EBDC90FC2E8}" type="parTrans" cxnId="{A9FF4208-8023-4EDD-860F-215EBBDD1CEE}">
      <dgm:prSet/>
      <dgm:spPr/>
      <dgm:t>
        <a:bodyPr/>
        <a:lstStyle/>
        <a:p>
          <a:endParaRPr lang="en-US" dirty="0"/>
        </a:p>
      </dgm:t>
    </dgm:pt>
    <dgm:pt modelId="{C4297E7F-A84B-4425-8482-C8EB677502F5}" type="sibTrans" cxnId="{A9FF4208-8023-4EDD-860F-215EBBDD1CEE}">
      <dgm:prSet/>
      <dgm:spPr/>
      <dgm:t>
        <a:bodyPr/>
        <a:lstStyle/>
        <a:p>
          <a:endParaRPr lang="en-US"/>
        </a:p>
      </dgm:t>
    </dgm:pt>
    <dgm:pt modelId="{90DA007F-DBF8-46DF-B418-11BE515E5C89}">
      <dgm:prSet/>
      <dgm:spPr/>
      <dgm:t>
        <a:bodyPr/>
        <a:lstStyle/>
        <a:p>
          <a:r>
            <a:rPr lang="en-US" dirty="0"/>
            <a:t>Preferences </a:t>
          </a:r>
        </a:p>
      </dgm:t>
    </dgm:pt>
    <dgm:pt modelId="{59BC07D1-874B-41EC-9E4E-839FCA19C269}" type="parTrans" cxnId="{D31EADDD-02C2-42D9-B7E6-28D55EE3097C}">
      <dgm:prSet/>
      <dgm:spPr/>
      <dgm:t>
        <a:bodyPr/>
        <a:lstStyle/>
        <a:p>
          <a:endParaRPr lang="en-US" dirty="0"/>
        </a:p>
      </dgm:t>
    </dgm:pt>
    <dgm:pt modelId="{63428F7C-E548-43E9-832F-492BD843EE89}" type="sibTrans" cxnId="{D31EADDD-02C2-42D9-B7E6-28D55EE3097C}">
      <dgm:prSet/>
      <dgm:spPr/>
      <dgm:t>
        <a:bodyPr/>
        <a:lstStyle/>
        <a:p>
          <a:endParaRPr lang="en-US"/>
        </a:p>
      </dgm:t>
    </dgm:pt>
    <dgm:pt modelId="{602C14D0-611B-4CE2-89EE-21B210B85479}">
      <dgm:prSet/>
      <dgm:spPr/>
      <dgm:t>
        <a:bodyPr/>
        <a:lstStyle/>
        <a:p>
          <a:r>
            <a:rPr lang="en-US" dirty="0"/>
            <a:t>Expectations </a:t>
          </a:r>
        </a:p>
      </dgm:t>
    </dgm:pt>
    <dgm:pt modelId="{D44580E4-A218-4103-8AC0-F3E9F540D101}" type="parTrans" cxnId="{C4162D71-0B99-4F33-AE55-205389F55B50}">
      <dgm:prSet/>
      <dgm:spPr/>
      <dgm:t>
        <a:bodyPr/>
        <a:lstStyle/>
        <a:p>
          <a:endParaRPr lang="en-US" dirty="0"/>
        </a:p>
      </dgm:t>
    </dgm:pt>
    <dgm:pt modelId="{87B2EC81-E203-4C60-873E-885D6DFF55CC}" type="sibTrans" cxnId="{C4162D71-0B99-4F33-AE55-205389F55B50}">
      <dgm:prSet/>
      <dgm:spPr/>
      <dgm:t>
        <a:bodyPr/>
        <a:lstStyle/>
        <a:p>
          <a:endParaRPr lang="en-US"/>
        </a:p>
      </dgm:t>
    </dgm:pt>
    <dgm:pt modelId="{90791496-899A-4079-8663-68DAA0627F10}">
      <dgm:prSet/>
      <dgm:spPr/>
      <dgm:t>
        <a:bodyPr/>
        <a:lstStyle/>
        <a:p>
          <a:r>
            <a:rPr lang="en-US" dirty="0"/>
            <a:t>Does the resident and their caregivers/family members have the same goals</a:t>
          </a:r>
        </a:p>
      </dgm:t>
    </dgm:pt>
    <dgm:pt modelId="{1B1523B7-9549-4391-BD8E-724454661C3F}" type="parTrans" cxnId="{59B53175-1223-4516-857C-7EFE7D8621E6}">
      <dgm:prSet/>
      <dgm:spPr/>
      <dgm:t>
        <a:bodyPr/>
        <a:lstStyle/>
        <a:p>
          <a:endParaRPr lang="en-US"/>
        </a:p>
      </dgm:t>
    </dgm:pt>
    <dgm:pt modelId="{35F5E214-153B-40F6-88D9-5B2472E19CF1}" type="sibTrans" cxnId="{59B53175-1223-4516-857C-7EFE7D8621E6}">
      <dgm:prSet/>
      <dgm:spPr/>
      <dgm:t>
        <a:bodyPr/>
        <a:lstStyle/>
        <a:p>
          <a:endParaRPr lang="en-US"/>
        </a:p>
      </dgm:t>
    </dgm:pt>
    <dgm:pt modelId="{DE33F50C-54D2-4152-924B-DD8817DBC55D}" type="pres">
      <dgm:prSet presAssocID="{7702700F-9BDA-4E2F-9868-D17CD33A9F8D}" presName="diagram" presStyleCnt="0">
        <dgm:presLayoutVars>
          <dgm:chPref val="1"/>
          <dgm:dir/>
          <dgm:animOne val="branch"/>
          <dgm:animLvl val="lvl"/>
          <dgm:resizeHandles val="exact"/>
        </dgm:presLayoutVars>
      </dgm:prSet>
      <dgm:spPr/>
    </dgm:pt>
    <dgm:pt modelId="{9B73F325-FDBF-4B79-965C-C937FA18E949}" type="pres">
      <dgm:prSet presAssocID="{8B185BE1-0233-4F85-A9E3-83B51B71A277}" presName="root1" presStyleCnt="0"/>
      <dgm:spPr/>
    </dgm:pt>
    <dgm:pt modelId="{973E996C-C49F-4C68-914F-74BDC25E255F}" type="pres">
      <dgm:prSet presAssocID="{8B185BE1-0233-4F85-A9E3-83B51B71A277}" presName="LevelOneTextNode" presStyleLbl="node0" presStyleIdx="0" presStyleCnt="3">
        <dgm:presLayoutVars>
          <dgm:chPref val="3"/>
        </dgm:presLayoutVars>
      </dgm:prSet>
      <dgm:spPr/>
    </dgm:pt>
    <dgm:pt modelId="{292C649D-6C9A-47FA-AAAD-D88B5629DDCB}" type="pres">
      <dgm:prSet presAssocID="{8B185BE1-0233-4F85-A9E3-83B51B71A277}" presName="level2hierChild" presStyleCnt="0"/>
      <dgm:spPr/>
    </dgm:pt>
    <dgm:pt modelId="{B4153E01-4E35-489D-B07D-7607CF123CBF}" type="pres">
      <dgm:prSet presAssocID="{29E03059-F7BD-4B06-A981-0624F5EE8859}" presName="root1" presStyleCnt="0"/>
      <dgm:spPr/>
    </dgm:pt>
    <dgm:pt modelId="{E234B4CC-6336-4295-9B11-7E2D5767896E}" type="pres">
      <dgm:prSet presAssocID="{29E03059-F7BD-4B06-A981-0624F5EE8859}" presName="LevelOneTextNode" presStyleLbl="node0" presStyleIdx="1" presStyleCnt="3">
        <dgm:presLayoutVars>
          <dgm:chPref val="3"/>
        </dgm:presLayoutVars>
      </dgm:prSet>
      <dgm:spPr/>
    </dgm:pt>
    <dgm:pt modelId="{0BC90970-3970-434F-BF59-73F2D8905607}" type="pres">
      <dgm:prSet presAssocID="{29E03059-F7BD-4B06-A981-0624F5EE8859}" presName="level2hierChild" presStyleCnt="0"/>
      <dgm:spPr/>
    </dgm:pt>
    <dgm:pt modelId="{5EFDECA0-DA42-42E1-A516-49D496C2916A}" type="pres">
      <dgm:prSet presAssocID="{3931E1C1-F972-4181-9DF3-EA3C0FFED64D}" presName="conn2-1" presStyleLbl="parChTrans1D2" presStyleIdx="0" presStyleCnt="4"/>
      <dgm:spPr/>
    </dgm:pt>
    <dgm:pt modelId="{10394FEE-7D02-4EA0-A039-EABCB8BD1338}" type="pres">
      <dgm:prSet presAssocID="{3931E1C1-F972-4181-9DF3-EA3C0FFED64D}" presName="connTx" presStyleLbl="parChTrans1D2" presStyleIdx="0" presStyleCnt="4"/>
      <dgm:spPr/>
    </dgm:pt>
    <dgm:pt modelId="{6D4CC2AF-B09C-4CA8-8832-E423EAD93BDF}" type="pres">
      <dgm:prSet presAssocID="{D790431C-36D7-4B85-99DD-020DAE9C6902}" presName="root2" presStyleCnt="0"/>
      <dgm:spPr/>
    </dgm:pt>
    <dgm:pt modelId="{A011A689-EE6E-4952-9B0B-F76C7C92E069}" type="pres">
      <dgm:prSet presAssocID="{D790431C-36D7-4B85-99DD-020DAE9C6902}" presName="LevelTwoTextNode" presStyleLbl="node2" presStyleIdx="0" presStyleCnt="4">
        <dgm:presLayoutVars>
          <dgm:chPref val="3"/>
        </dgm:presLayoutVars>
      </dgm:prSet>
      <dgm:spPr/>
    </dgm:pt>
    <dgm:pt modelId="{404D357B-D5F4-4A34-96DB-6391A9404A9C}" type="pres">
      <dgm:prSet presAssocID="{D790431C-36D7-4B85-99DD-020DAE9C6902}" presName="level3hierChild" presStyleCnt="0"/>
      <dgm:spPr/>
    </dgm:pt>
    <dgm:pt modelId="{B93D8CA0-58C3-417E-89A9-4F811478D093}" type="pres">
      <dgm:prSet presAssocID="{E6D2BA9E-0F6D-4536-AB80-1EBDC90FC2E8}" presName="conn2-1" presStyleLbl="parChTrans1D2" presStyleIdx="1" presStyleCnt="4"/>
      <dgm:spPr/>
    </dgm:pt>
    <dgm:pt modelId="{9A852574-0CBB-40B2-8DDE-C81D8750CC4D}" type="pres">
      <dgm:prSet presAssocID="{E6D2BA9E-0F6D-4536-AB80-1EBDC90FC2E8}" presName="connTx" presStyleLbl="parChTrans1D2" presStyleIdx="1" presStyleCnt="4"/>
      <dgm:spPr/>
    </dgm:pt>
    <dgm:pt modelId="{6C49409B-1B09-42D1-818C-F5B7E731A5B8}" type="pres">
      <dgm:prSet presAssocID="{046E7337-AC76-4C68-86C4-EC1F4833E20F}" presName="root2" presStyleCnt="0"/>
      <dgm:spPr/>
    </dgm:pt>
    <dgm:pt modelId="{A574BB43-D04A-4394-84FB-BED8D27DB482}" type="pres">
      <dgm:prSet presAssocID="{046E7337-AC76-4C68-86C4-EC1F4833E20F}" presName="LevelTwoTextNode" presStyleLbl="node2" presStyleIdx="1" presStyleCnt="4">
        <dgm:presLayoutVars>
          <dgm:chPref val="3"/>
        </dgm:presLayoutVars>
      </dgm:prSet>
      <dgm:spPr/>
    </dgm:pt>
    <dgm:pt modelId="{ECAB0C2A-0D39-4D35-8938-C484FB35FE99}" type="pres">
      <dgm:prSet presAssocID="{046E7337-AC76-4C68-86C4-EC1F4833E20F}" presName="level3hierChild" presStyleCnt="0"/>
      <dgm:spPr/>
    </dgm:pt>
    <dgm:pt modelId="{27E3286C-70AD-4EEC-BACB-FED11EFBC155}" type="pres">
      <dgm:prSet presAssocID="{59BC07D1-874B-41EC-9E4E-839FCA19C269}" presName="conn2-1" presStyleLbl="parChTrans1D2" presStyleIdx="2" presStyleCnt="4"/>
      <dgm:spPr/>
    </dgm:pt>
    <dgm:pt modelId="{2B04828C-2A75-4F9E-9443-B1F21E6B9A0C}" type="pres">
      <dgm:prSet presAssocID="{59BC07D1-874B-41EC-9E4E-839FCA19C269}" presName="connTx" presStyleLbl="parChTrans1D2" presStyleIdx="2" presStyleCnt="4"/>
      <dgm:spPr/>
    </dgm:pt>
    <dgm:pt modelId="{8F010950-E9AE-49DF-8569-4CB554A3FB85}" type="pres">
      <dgm:prSet presAssocID="{90DA007F-DBF8-46DF-B418-11BE515E5C89}" presName="root2" presStyleCnt="0"/>
      <dgm:spPr/>
    </dgm:pt>
    <dgm:pt modelId="{46B695D3-470A-491C-8D6A-E5629F486A6D}" type="pres">
      <dgm:prSet presAssocID="{90DA007F-DBF8-46DF-B418-11BE515E5C89}" presName="LevelTwoTextNode" presStyleLbl="node2" presStyleIdx="2" presStyleCnt="4">
        <dgm:presLayoutVars>
          <dgm:chPref val="3"/>
        </dgm:presLayoutVars>
      </dgm:prSet>
      <dgm:spPr/>
    </dgm:pt>
    <dgm:pt modelId="{E0A5B138-A3C2-4EC0-9727-2BA09462CBC3}" type="pres">
      <dgm:prSet presAssocID="{90DA007F-DBF8-46DF-B418-11BE515E5C89}" presName="level3hierChild" presStyleCnt="0"/>
      <dgm:spPr/>
    </dgm:pt>
    <dgm:pt modelId="{E477B214-EFD6-422B-AA37-9493152E56A8}" type="pres">
      <dgm:prSet presAssocID="{D44580E4-A218-4103-8AC0-F3E9F540D101}" presName="conn2-1" presStyleLbl="parChTrans1D2" presStyleIdx="3" presStyleCnt="4"/>
      <dgm:spPr/>
    </dgm:pt>
    <dgm:pt modelId="{45672876-F989-45E9-B47D-6F351795D7D3}" type="pres">
      <dgm:prSet presAssocID="{D44580E4-A218-4103-8AC0-F3E9F540D101}" presName="connTx" presStyleLbl="parChTrans1D2" presStyleIdx="3" presStyleCnt="4"/>
      <dgm:spPr/>
    </dgm:pt>
    <dgm:pt modelId="{A08944BB-8C07-447E-9290-C2C1F9AFE6C6}" type="pres">
      <dgm:prSet presAssocID="{602C14D0-611B-4CE2-89EE-21B210B85479}" presName="root2" presStyleCnt="0"/>
      <dgm:spPr/>
    </dgm:pt>
    <dgm:pt modelId="{5BB93162-9C91-4D17-A3F3-19951E2BCE61}" type="pres">
      <dgm:prSet presAssocID="{602C14D0-611B-4CE2-89EE-21B210B85479}" presName="LevelTwoTextNode" presStyleLbl="node2" presStyleIdx="3" presStyleCnt="4">
        <dgm:presLayoutVars>
          <dgm:chPref val="3"/>
        </dgm:presLayoutVars>
      </dgm:prSet>
      <dgm:spPr/>
    </dgm:pt>
    <dgm:pt modelId="{76B59A9A-36C9-4825-A87B-66056CC22090}" type="pres">
      <dgm:prSet presAssocID="{602C14D0-611B-4CE2-89EE-21B210B85479}" presName="level3hierChild" presStyleCnt="0"/>
      <dgm:spPr/>
    </dgm:pt>
    <dgm:pt modelId="{376077D7-630A-4C28-A9AF-2064AB395EE3}" type="pres">
      <dgm:prSet presAssocID="{90791496-899A-4079-8663-68DAA0627F10}" presName="root1" presStyleCnt="0"/>
      <dgm:spPr/>
    </dgm:pt>
    <dgm:pt modelId="{C1FEFF32-A2DB-4D58-9D0E-619073C8E96B}" type="pres">
      <dgm:prSet presAssocID="{90791496-899A-4079-8663-68DAA0627F10}" presName="LevelOneTextNode" presStyleLbl="node0" presStyleIdx="2" presStyleCnt="3">
        <dgm:presLayoutVars>
          <dgm:chPref val="3"/>
        </dgm:presLayoutVars>
      </dgm:prSet>
      <dgm:spPr/>
    </dgm:pt>
    <dgm:pt modelId="{3011F0EF-843F-463E-8E47-460CC9C91F1D}" type="pres">
      <dgm:prSet presAssocID="{90791496-899A-4079-8663-68DAA0627F10}" presName="level2hierChild" presStyleCnt="0"/>
      <dgm:spPr/>
    </dgm:pt>
  </dgm:ptLst>
  <dgm:cxnLst>
    <dgm:cxn modelId="{6C637802-BC96-4CD5-96A8-25389D982EA5}" type="presOf" srcId="{59BC07D1-874B-41EC-9E4E-839FCA19C269}" destId="{27E3286C-70AD-4EEC-BACB-FED11EFBC155}" srcOrd="0" destOrd="0" presId="urn:microsoft.com/office/officeart/2005/8/layout/hierarchy2"/>
    <dgm:cxn modelId="{753EEA05-4362-4003-9557-AB9C733E0315}" type="presOf" srcId="{7702700F-9BDA-4E2F-9868-D17CD33A9F8D}" destId="{DE33F50C-54D2-4152-924B-DD8817DBC55D}" srcOrd="0" destOrd="0" presId="urn:microsoft.com/office/officeart/2005/8/layout/hierarchy2"/>
    <dgm:cxn modelId="{0DA8FA06-01A8-450B-BA9A-C024881E3654}" type="presOf" srcId="{E6D2BA9E-0F6D-4536-AB80-1EBDC90FC2E8}" destId="{B93D8CA0-58C3-417E-89A9-4F811478D093}" srcOrd="0" destOrd="0" presId="urn:microsoft.com/office/officeart/2005/8/layout/hierarchy2"/>
    <dgm:cxn modelId="{882DF907-9DA3-40BB-BFE5-88040EB33B30}" type="presOf" srcId="{3931E1C1-F972-4181-9DF3-EA3C0FFED64D}" destId="{5EFDECA0-DA42-42E1-A516-49D496C2916A}" srcOrd="0" destOrd="0" presId="urn:microsoft.com/office/officeart/2005/8/layout/hierarchy2"/>
    <dgm:cxn modelId="{A9FF4208-8023-4EDD-860F-215EBBDD1CEE}" srcId="{29E03059-F7BD-4B06-A981-0624F5EE8859}" destId="{046E7337-AC76-4C68-86C4-EC1F4833E20F}" srcOrd="1" destOrd="0" parTransId="{E6D2BA9E-0F6D-4536-AB80-1EBDC90FC2E8}" sibTransId="{C4297E7F-A84B-4425-8482-C8EB677502F5}"/>
    <dgm:cxn modelId="{AA9FB72D-90CE-47C4-965C-73644A821361}" srcId="{7702700F-9BDA-4E2F-9868-D17CD33A9F8D}" destId="{29E03059-F7BD-4B06-A981-0624F5EE8859}" srcOrd="1" destOrd="0" parTransId="{72C3C1EA-51BB-4759-849A-990BC0142004}" sibTransId="{E01FA0D4-8FEE-4FF8-B19A-EBA9A2BFDAD5}"/>
    <dgm:cxn modelId="{030B7A39-3968-4B50-A58C-1171AC9C1538}" srcId="{7702700F-9BDA-4E2F-9868-D17CD33A9F8D}" destId="{8B185BE1-0233-4F85-A9E3-83B51B71A277}" srcOrd="0" destOrd="0" parTransId="{7B56DC8C-D793-46CD-BB46-00A307B85A24}" sibTransId="{FC5C42E7-FA20-473D-B911-043B77B01FBB}"/>
    <dgm:cxn modelId="{C508C63F-4112-471C-A078-0D16E16E078A}" type="presOf" srcId="{046E7337-AC76-4C68-86C4-EC1F4833E20F}" destId="{A574BB43-D04A-4394-84FB-BED8D27DB482}" srcOrd="0" destOrd="0" presId="urn:microsoft.com/office/officeart/2005/8/layout/hierarchy2"/>
    <dgm:cxn modelId="{7FDC1E65-379D-4E00-8F3C-EFFADF89E7FA}" type="presOf" srcId="{59BC07D1-874B-41EC-9E4E-839FCA19C269}" destId="{2B04828C-2A75-4F9E-9443-B1F21E6B9A0C}" srcOrd="1" destOrd="0" presId="urn:microsoft.com/office/officeart/2005/8/layout/hierarchy2"/>
    <dgm:cxn modelId="{657A2269-351E-4A94-BF10-084B66D11677}" type="presOf" srcId="{3931E1C1-F972-4181-9DF3-EA3C0FFED64D}" destId="{10394FEE-7D02-4EA0-A039-EABCB8BD1338}" srcOrd="1" destOrd="0" presId="urn:microsoft.com/office/officeart/2005/8/layout/hierarchy2"/>
    <dgm:cxn modelId="{C4162D71-0B99-4F33-AE55-205389F55B50}" srcId="{29E03059-F7BD-4B06-A981-0624F5EE8859}" destId="{602C14D0-611B-4CE2-89EE-21B210B85479}" srcOrd="3" destOrd="0" parTransId="{D44580E4-A218-4103-8AC0-F3E9F540D101}" sibTransId="{87B2EC81-E203-4C60-873E-885D6DFF55CC}"/>
    <dgm:cxn modelId="{59B53175-1223-4516-857C-7EFE7D8621E6}" srcId="{7702700F-9BDA-4E2F-9868-D17CD33A9F8D}" destId="{90791496-899A-4079-8663-68DAA0627F10}" srcOrd="2" destOrd="0" parTransId="{1B1523B7-9549-4391-BD8E-724454661C3F}" sibTransId="{35F5E214-153B-40F6-88D9-5B2472E19CF1}"/>
    <dgm:cxn modelId="{DB427389-4037-45E0-89C3-18A03379CB03}" type="presOf" srcId="{D44580E4-A218-4103-8AC0-F3E9F540D101}" destId="{E477B214-EFD6-422B-AA37-9493152E56A8}" srcOrd="0" destOrd="0" presId="urn:microsoft.com/office/officeart/2005/8/layout/hierarchy2"/>
    <dgm:cxn modelId="{64E9FF8B-C474-4325-B026-30F431B01EC9}" type="presOf" srcId="{602C14D0-611B-4CE2-89EE-21B210B85479}" destId="{5BB93162-9C91-4D17-A3F3-19951E2BCE61}" srcOrd="0" destOrd="0" presId="urn:microsoft.com/office/officeart/2005/8/layout/hierarchy2"/>
    <dgm:cxn modelId="{4E6FA1A0-1099-421A-A063-009BBC234DF0}" type="presOf" srcId="{29E03059-F7BD-4B06-A981-0624F5EE8859}" destId="{E234B4CC-6336-4295-9B11-7E2D5767896E}" srcOrd="0" destOrd="0" presId="urn:microsoft.com/office/officeart/2005/8/layout/hierarchy2"/>
    <dgm:cxn modelId="{2B079BC2-E8AC-4040-A319-4FE728DB646F}" srcId="{29E03059-F7BD-4B06-A981-0624F5EE8859}" destId="{D790431C-36D7-4B85-99DD-020DAE9C6902}" srcOrd="0" destOrd="0" parTransId="{3931E1C1-F972-4181-9DF3-EA3C0FFED64D}" sibTransId="{778B3963-FA16-4020-8D07-CD0CFDDE086C}"/>
    <dgm:cxn modelId="{30BE99C4-EA97-4B95-B275-EF689BB4253D}" type="presOf" srcId="{8B185BE1-0233-4F85-A9E3-83B51B71A277}" destId="{973E996C-C49F-4C68-914F-74BDC25E255F}" srcOrd="0" destOrd="0" presId="urn:microsoft.com/office/officeart/2005/8/layout/hierarchy2"/>
    <dgm:cxn modelId="{B78DF9C5-5DD4-4A70-8971-4B6D4680950B}" type="presOf" srcId="{D44580E4-A218-4103-8AC0-F3E9F540D101}" destId="{45672876-F989-45E9-B47D-6F351795D7D3}" srcOrd="1" destOrd="0" presId="urn:microsoft.com/office/officeart/2005/8/layout/hierarchy2"/>
    <dgm:cxn modelId="{0E36A3D5-D344-4C4B-BC55-B3F8DC1F1A81}" type="presOf" srcId="{E6D2BA9E-0F6D-4536-AB80-1EBDC90FC2E8}" destId="{9A852574-0CBB-40B2-8DDE-C81D8750CC4D}" srcOrd="1" destOrd="0" presId="urn:microsoft.com/office/officeart/2005/8/layout/hierarchy2"/>
    <dgm:cxn modelId="{D31EADDD-02C2-42D9-B7E6-28D55EE3097C}" srcId="{29E03059-F7BD-4B06-A981-0624F5EE8859}" destId="{90DA007F-DBF8-46DF-B418-11BE515E5C89}" srcOrd="2" destOrd="0" parTransId="{59BC07D1-874B-41EC-9E4E-839FCA19C269}" sibTransId="{63428F7C-E548-43E9-832F-492BD843EE89}"/>
    <dgm:cxn modelId="{788211E2-2186-4ABE-AC48-7F26084E6DD5}" type="presOf" srcId="{90791496-899A-4079-8663-68DAA0627F10}" destId="{C1FEFF32-A2DB-4D58-9D0E-619073C8E96B}" srcOrd="0" destOrd="0" presId="urn:microsoft.com/office/officeart/2005/8/layout/hierarchy2"/>
    <dgm:cxn modelId="{A197E8EB-66E9-4F92-A640-6D33C48AB03C}" type="presOf" srcId="{90DA007F-DBF8-46DF-B418-11BE515E5C89}" destId="{46B695D3-470A-491C-8D6A-E5629F486A6D}" srcOrd="0" destOrd="0" presId="urn:microsoft.com/office/officeart/2005/8/layout/hierarchy2"/>
    <dgm:cxn modelId="{5E78C2F9-9997-4CFF-9E65-E133847DF955}" type="presOf" srcId="{D790431C-36D7-4B85-99DD-020DAE9C6902}" destId="{A011A689-EE6E-4952-9B0B-F76C7C92E069}" srcOrd="0" destOrd="0" presId="urn:microsoft.com/office/officeart/2005/8/layout/hierarchy2"/>
    <dgm:cxn modelId="{43EC766E-9FCC-4BB2-9031-D20999B21673}" type="presParOf" srcId="{DE33F50C-54D2-4152-924B-DD8817DBC55D}" destId="{9B73F325-FDBF-4B79-965C-C937FA18E949}" srcOrd="0" destOrd="0" presId="urn:microsoft.com/office/officeart/2005/8/layout/hierarchy2"/>
    <dgm:cxn modelId="{44A90ACD-8371-441C-AB7E-53EE608DE524}" type="presParOf" srcId="{9B73F325-FDBF-4B79-965C-C937FA18E949}" destId="{973E996C-C49F-4C68-914F-74BDC25E255F}" srcOrd="0" destOrd="0" presId="urn:microsoft.com/office/officeart/2005/8/layout/hierarchy2"/>
    <dgm:cxn modelId="{8B5C73D3-654C-4E77-917C-2052D9A1FE1A}" type="presParOf" srcId="{9B73F325-FDBF-4B79-965C-C937FA18E949}" destId="{292C649D-6C9A-47FA-AAAD-D88B5629DDCB}" srcOrd="1" destOrd="0" presId="urn:microsoft.com/office/officeart/2005/8/layout/hierarchy2"/>
    <dgm:cxn modelId="{31C0F744-E36F-4E27-9FF5-5FACFB9E60A4}" type="presParOf" srcId="{DE33F50C-54D2-4152-924B-DD8817DBC55D}" destId="{B4153E01-4E35-489D-B07D-7607CF123CBF}" srcOrd="1" destOrd="0" presId="urn:microsoft.com/office/officeart/2005/8/layout/hierarchy2"/>
    <dgm:cxn modelId="{EF4E61BC-0757-4A47-8741-A82C1543C6A1}" type="presParOf" srcId="{B4153E01-4E35-489D-B07D-7607CF123CBF}" destId="{E234B4CC-6336-4295-9B11-7E2D5767896E}" srcOrd="0" destOrd="0" presId="urn:microsoft.com/office/officeart/2005/8/layout/hierarchy2"/>
    <dgm:cxn modelId="{11CA2F39-ABF8-4BE7-AE29-F4CE1EB5DEA0}" type="presParOf" srcId="{B4153E01-4E35-489D-B07D-7607CF123CBF}" destId="{0BC90970-3970-434F-BF59-73F2D8905607}" srcOrd="1" destOrd="0" presId="urn:microsoft.com/office/officeart/2005/8/layout/hierarchy2"/>
    <dgm:cxn modelId="{0BEB790F-00DF-4B33-9CF7-7FC0695318B3}" type="presParOf" srcId="{0BC90970-3970-434F-BF59-73F2D8905607}" destId="{5EFDECA0-DA42-42E1-A516-49D496C2916A}" srcOrd="0" destOrd="0" presId="urn:microsoft.com/office/officeart/2005/8/layout/hierarchy2"/>
    <dgm:cxn modelId="{B7E38587-E49E-4899-85AC-FB9486A1EB7B}" type="presParOf" srcId="{5EFDECA0-DA42-42E1-A516-49D496C2916A}" destId="{10394FEE-7D02-4EA0-A039-EABCB8BD1338}" srcOrd="0" destOrd="0" presId="urn:microsoft.com/office/officeart/2005/8/layout/hierarchy2"/>
    <dgm:cxn modelId="{DA04539C-C0BD-4181-BDE3-3A461BAF8D28}" type="presParOf" srcId="{0BC90970-3970-434F-BF59-73F2D8905607}" destId="{6D4CC2AF-B09C-4CA8-8832-E423EAD93BDF}" srcOrd="1" destOrd="0" presId="urn:microsoft.com/office/officeart/2005/8/layout/hierarchy2"/>
    <dgm:cxn modelId="{122FF1C7-1822-4D98-A86E-D53D15F51BDE}" type="presParOf" srcId="{6D4CC2AF-B09C-4CA8-8832-E423EAD93BDF}" destId="{A011A689-EE6E-4952-9B0B-F76C7C92E069}" srcOrd="0" destOrd="0" presId="urn:microsoft.com/office/officeart/2005/8/layout/hierarchy2"/>
    <dgm:cxn modelId="{8843F8F3-1CB5-49FB-B745-6D4170C209FF}" type="presParOf" srcId="{6D4CC2AF-B09C-4CA8-8832-E423EAD93BDF}" destId="{404D357B-D5F4-4A34-96DB-6391A9404A9C}" srcOrd="1" destOrd="0" presId="urn:microsoft.com/office/officeart/2005/8/layout/hierarchy2"/>
    <dgm:cxn modelId="{19DDFEE4-6E5F-4890-8064-46D2484A51F5}" type="presParOf" srcId="{0BC90970-3970-434F-BF59-73F2D8905607}" destId="{B93D8CA0-58C3-417E-89A9-4F811478D093}" srcOrd="2" destOrd="0" presId="urn:microsoft.com/office/officeart/2005/8/layout/hierarchy2"/>
    <dgm:cxn modelId="{D77D7529-1CAA-464D-B50F-48F405F901AA}" type="presParOf" srcId="{B93D8CA0-58C3-417E-89A9-4F811478D093}" destId="{9A852574-0CBB-40B2-8DDE-C81D8750CC4D}" srcOrd="0" destOrd="0" presId="urn:microsoft.com/office/officeart/2005/8/layout/hierarchy2"/>
    <dgm:cxn modelId="{3C072D57-B775-459A-89B9-202334F5E0EF}" type="presParOf" srcId="{0BC90970-3970-434F-BF59-73F2D8905607}" destId="{6C49409B-1B09-42D1-818C-F5B7E731A5B8}" srcOrd="3" destOrd="0" presId="urn:microsoft.com/office/officeart/2005/8/layout/hierarchy2"/>
    <dgm:cxn modelId="{2CC53813-43F5-4E0A-8E8D-F7E8AC7B7149}" type="presParOf" srcId="{6C49409B-1B09-42D1-818C-F5B7E731A5B8}" destId="{A574BB43-D04A-4394-84FB-BED8D27DB482}" srcOrd="0" destOrd="0" presId="urn:microsoft.com/office/officeart/2005/8/layout/hierarchy2"/>
    <dgm:cxn modelId="{86AD0B27-C7E2-443A-B26D-003E0FBDC21C}" type="presParOf" srcId="{6C49409B-1B09-42D1-818C-F5B7E731A5B8}" destId="{ECAB0C2A-0D39-4D35-8938-C484FB35FE99}" srcOrd="1" destOrd="0" presId="urn:microsoft.com/office/officeart/2005/8/layout/hierarchy2"/>
    <dgm:cxn modelId="{423544D9-9FEE-4BF7-9982-8BE92EC14317}" type="presParOf" srcId="{0BC90970-3970-434F-BF59-73F2D8905607}" destId="{27E3286C-70AD-4EEC-BACB-FED11EFBC155}" srcOrd="4" destOrd="0" presId="urn:microsoft.com/office/officeart/2005/8/layout/hierarchy2"/>
    <dgm:cxn modelId="{B81FABC1-2B5A-40D8-A7ED-97D7B496AC2F}" type="presParOf" srcId="{27E3286C-70AD-4EEC-BACB-FED11EFBC155}" destId="{2B04828C-2A75-4F9E-9443-B1F21E6B9A0C}" srcOrd="0" destOrd="0" presId="urn:microsoft.com/office/officeart/2005/8/layout/hierarchy2"/>
    <dgm:cxn modelId="{F3414384-8AC7-44E9-8598-797E50FF88B7}" type="presParOf" srcId="{0BC90970-3970-434F-BF59-73F2D8905607}" destId="{8F010950-E9AE-49DF-8569-4CB554A3FB85}" srcOrd="5" destOrd="0" presId="urn:microsoft.com/office/officeart/2005/8/layout/hierarchy2"/>
    <dgm:cxn modelId="{B66080FB-37F5-49FC-ABEE-435258579C12}" type="presParOf" srcId="{8F010950-E9AE-49DF-8569-4CB554A3FB85}" destId="{46B695D3-470A-491C-8D6A-E5629F486A6D}" srcOrd="0" destOrd="0" presId="urn:microsoft.com/office/officeart/2005/8/layout/hierarchy2"/>
    <dgm:cxn modelId="{3CB44049-C58F-413B-B8EE-9FC87FDD2EAD}" type="presParOf" srcId="{8F010950-E9AE-49DF-8569-4CB554A3FB85}" destId="{E0A5B138-A3C2-4EC0-9727-2BA09462CBC3}" srcOrd="1" destOrd="0" presId="urn:microsoft.com/office/officeart/2005/8/layout/hierarchy2"/>
    <dgm:cxn modelId="{D0B94688-E262-40D0-A41C-772A619F0A8E}" type="presParOf" srcId="{0BC90970-3970-434F-BF59-73F2D8905607}" destId="{E477B214-EFD6-422B-AA37-9493152E56A8}" srcOrd="6" destOrd="0" presId="urn:microsoft.com/office/officeart/2005/8/layout/hierarchy2"/>
    <dgm:cxn modelId="{8C08EE35-4475-4AE4-8FBE-EAF086769EF3}" type="presParOf" srcId="{E477B214-EFD6-422B-AA37-9493152E56A8}" destId="{45672876-F989-45E9-B47D-6F351795D7D3}" srcOrd="0" destOrd="0" presId="urn:microsoft.com/office/officeart/2005/8/layout/hierarchy2"/>
    <dgm:cxn modelId="{B4F9319F-18C1-423B-BBA7-67ABEA2FEBD0}" type="presParOf" srcId="{0BC90970-3970-434F-BF59-73F2D8905607}" destId="{A08944BB-8C07-447E-9290-C2C1F9AFE6C6}" srcOrd="7" destOrd="0" presId="urn:microsoft.com/office/officeart/2005/8/layout/hierarchy2"/>
    <dgm:cxn modelId="{2FB1918D-A16F-4CFF-9D0D-56E66448CC38}" type="presParOf" srcId="{A08944BB-8C07-447E-9290-C2C1F9AFE6C6}" destId="{5BB93162-9C91-4D17-A3F3-19951E2BCE61}" srcOrd="0" destOrd="0" presId="urn:microsoft.com/office/officeart/2005/8/layout/hierarchy2"/>
    <dgm:cxn modelId="{BA249676-37AB-4DFC-A3A8-0055DDFEAD51}" type="presParOf" srcId="{A08944BB-8C07-447E-9290-C2C1F9AFE6C6}" destId="{76B59A9A-36C9-4825-A87B-66056CC22090}" srcOrd="1" destOrd="0" presId="urn:microsoft.com/office/officeart/2005/8/layout/hierarchy2"/>
    <dgm:cxn modelId="{21ACACAC-4F75-47AF-B11A-3A56C67C953F}" type="presParOf" srcId="{DE33F50C-54D2-4152-924B-DD8817DBC55D}" destId="{376077D7-630A-4C28-A9AF-2064AB395EE3}" srcOrd="2" destOrd="0" presId="urn:microsoft.com/office/officeart/2005/8/layout/hierarchy2"/>
    <dgm:cxn modelId="{FF2C1030-F25F-45F6-8B17-31E81B868AB4}" type="presParOf" srcId="{376077D7-630A-4C28-A9AF-2064AB395EE3}" destId="{C1FEFF32-A2DB-4D58-9D0E-619073C8E96B}" srcOrd="0" destOrd="0" presId="urn:microsoft.com/office/officeart/2005/8/layout/hierarchy2"/>
    <dgm:cxn modelId="{B5C06DBB-AB5A-40DC-84B6-AAC0FDA3EECA}" type="presParOf" srcId="{376077D7-630A-4C28-A9AF-2064AB395EE3}" destId="{3011F0EF-843F-463E-8E47-460CC9C91F1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BD7721-FA89-4A72-935C-CA14F9771216}" type="doc">
      <dgm:prSet loTypeId="urn:microsoft.com/office/officeart/2005/8/layout/chevron2" loCatId="process" qsTypeId="urn:microsoft.com/office/officeart/2005/8/quickstyle/simple1" qsCatId="simple" csTypeId="urn:microsoft.com/office/officeart/2005/8/colors/accent3_2" csCatId="accent3"/>
      <dgm:spPr/>
      <dgm:t>
        <a:bodyPr/>
        <a:lstStyle/>
        <a:p>
          <a:endParaRPr lang="en-US"/>
        </a:p>
      </dgm:t>
    </dgm:pt>
    <dgm:pt modelId="{6087A4B5-7A74-4403-A0A5-63562C55AF55}">
      <dgm:prSet/>
      <dgm:spPr/>
      <dgm:t>
        <a:bodyPr/>
        <a:lstStyle/>
        <a:p>
          <a:r>
            <a:rPr lang="en-US" dirty="0"/>
            <a:t>Assess social aspects of health </a:t>
          </a:r>
        </a:p>
      </dgm:t>
    </dgm:pt>
    <dgm:pt modelId="{EF77E8B0-3B3B-4830-9073-045AF55121D2}" type="parTrans" cxnId="{F5ADBA08-CDA3-4287-9FBB-2D4A73D36B10}">
      <dgm:prSet/>
      <dgm:spPr/>
      <dgm:t>
        <a:bodyPr/>
        <a:lstStyle/>
        <a:p>
          <a:endParaRPr lang="en-US"/>
        </a:p>
      </dgm:t>
    </dgm:pt>
    <dgm:pt modelId="{687835E2-35FF-48C2-80AC-7000B286A4E5}" type="sibTrans" cxnId="{F5ADBA08-CDA3-4287-9FBB-2D4A73D36B10}">
      <dgm:prSet/>
      <dgm:spPr/>
      <dgm:t>
        <a:bodyPr/>
        <a:lstStyle/>
        <a:p>
          <a:endParaRPr lang="en-US"/>
        </a:p>
      </dgm:t>
    </dgm:pt>
    <dgm:pt modelId="{FCB04625-CC7D-4536-A718-2BB593219652}">
      <dgm:prSet/>
      <dgm:spPr/>
      <dgm:t>
        <a:bodyPr/>
        <a:lstStyle/>
        <a:p>
          <a:r>
            <a:rPr lang="en-US" dirty="0"/>
            <a:t>Financial needs</a:t>
          </a:r>
        </a:p>
      </dgm:t>
    </dgm:pt>
    <dgm:pt modelId="{64C6A653-79F0-434D-8CD3-699F4A3EF6DF}" type="parTrans" cxnId="{CCD033E8-2291-4056-B839-4C274C3F82F7}">
      <dgm:prSet/>
      <dgm:spPr/>
      <dgm:t>
        <a:bodyPr/>
        <a:lstStyle/>
        <a:p>
          <a:endParaRPr lang="en-US"/>
        </a:p>
      </dgm:t>
    </dgm:pt>
    <dgm:pt modelId="{5B219803-0309-4506-A535-AAE58A7EA435}" type="sibTrans" cxnId="{CCD033E8-2291-4056-B839-4C274C3F82F7}">
      <dgm:prSet/>
      <dgm:spPr/>
      <dgm:t>
        <a:bodyPr/>
        <a:lstStyle/>
        <a:p>
          <a:endParaRPr lang="en-US"/>
        </a:p>
      </dgm:t>
    </dgm:pt>
    <dgm:pt modelId="{FC06A17B-4E84-4191-AFB6-60658C65EC35}">
      <dgm:prSet/>
      <dgm:spPr/>
      <dgm:t>
        <a:bodyPr/>
        <a:lstStyle/>
        <a:p>
          <a:r>
            <a:rPr lang="en-US" dirty="0"/>
            <a:t>Support structure </a:t>
          </a:r>
        </a:p>
      </dgm:t>
    </dgm:pt>
    <dgm:pt modelId="{75F212D5-05BC-43C3-BCD6-4A8E3DA2425E}" type="parTrans" cxnId="{C387B0EC-8761-4950-9164-AAFDA64C7FE4}">
      <dgm:prSet/>
      <dgm:spPr/>
      <dgm:t>
        <a:bodyPr/>
        <a:lstStyle/>
        <a:p>
          <a:endParaRPr lang="en-US"/>
        </a:p>
      </dgm:t>
    </dgm:pt>
    <dgm:pt modelId="{3A602854-A772-452E-9AB6-BFA0C817E183}" type="sibTrans" cxnId="{C387B0EC-8761-4950-9164-AAFDA64C7FE4}">
      <dgm:prSet/>
      <dgm:spPr/>
      <dgm:t>
        <a:bodyPr/>
        <a:lstStyle/>
        <a:p>
          <a:endParaRPr lang="en-US"/>
        </a:p>
      </dgm:t>
    </dgm:pt>
    <dgm:pt modelId="{F1DF528D-393F-4594-A3E0-54E46DB36833}">
      <dgm:prSet/>
      <dgm:spPr/>
      <dgm:t>
        <a:bodyPr/>
        <a:lstStyle/>
        <a:p>
          <a:r>
            <a:rPr lang="en-US" dirty="0"/>
            <a:t>Access to care- Transportation</a:t>
          </a:r>
        </a:p>
      </dgm:t>
    </dgm:pt>
    <dgm:pt modelId="{F47EFC73-5F55-49D0-A546-A9952E82741F}" type="parTrans" cxnId="{545C2009-1F42-4309-BE87-FA2CDDC6AFAC}">
      <dgm:prSet/>
      <dgm:spPr/>
      <dgm:t>
        <a:bodyPr/>
        <a:lstStyle/>
        <a:p>
          <a:endParaRPr lang="en-US"/>
        </a:p>
      </dgm:t>
    </dgm:pt>
    <dgm:pt modelId="{8E5BDA22-8F99-4AAC-9617-758FFC04E5C5}" type="sibTrans" cxnId="{545C2009-1F42-4309-BE87-FA2CDDC6AFAC}">
      <dgm:prSet/>
      <dgm:spPr/>
      <dgm:t>
        <a:bodyPr/>
        <a:lstStyle/>
        <a:p>
          <a:endParaRPr lang="en-US"/>
        </a:p>
      </dgm:t>
    </dgm:pt>
    <dgm:pt modelId="{AABC86BB-929D-4DC6-B0BC-5BFB761A8A51}">
      <dgm:prSet/>
      <dgm:spPr/>
      <dgm:t>
        <a:bodyPr/>
        <a:lstStyle/>
        <a:p>
          <a:r>
            <a:rPr lang="en-US" dirty="0"/>
            <a:t>Have resources available to describe resources in the community</a:t>
          </a:r>
        </a:p>
      </dgm:t>
    </dgm:pt>
    <dgm:pt modelId="{4A348975-AD1D-458B-8077-D87D7F3BA197}" type="parTrans" cxnId="{119282A4-42BC-4280-8289-D3065D3FEC81}">
      <dgm:prSet/>
      <dgm:spPr/>
      <dgm:t>
        <a:bodyPr/>
        <a:lstStyle/>
        <a:p>
          <a:endParaRPr lang="en-US"/>
        </a:p>
      </dgm:t>
    </dgm:pt>
    <dgm:pt modelId="{40A1EB3F-1551-4993-8265-3850D10129FB}" type="sibTrans" cxnId="{119282A4-42BC-4280-8289-D3065D3FEC81}">
      <dgm:prSet/>
      <dgm:spPr/>
      <dgm:t>
        <a:bodyPr/>
        <a:lstStyle/>
        <a:p>
          <a:endParaRPr lang="en-US"/>
        </a:p>
      </dgm:t>
    </dgm:pt>
    <dgm:pt modelId="{6BAE1BB9-391B-4BB2-910C-B12BFBD17D5E}">
      <dgm:prSet/>
      <dgm:spPr/>
      <dgm:t>
        <a:bodyPr/>
        <a:lstStyle/>
        <a:p>
          <a:r>
            <a:rPr lang="en-US" dirty="0"/>
            <a:t>Local Area Agency on Aging  </a:t>
          </a:r>
        </a:p>
      </dgm:t>
    </dgm:pt>
    <dgm:pt modelId="{2506D68B-979B-4AB4-AC73-B56C8929CBAD}" type="parTrans" cxnId="{0B2B5717-AD7E-4734-828E-BDD3B908C0A8}">
      <dgm:prSet/>
      <dgm:spPr/>
      <dgm:t>
        <a:bodyPr/>
        <a:lstStyle/>
        <a:p>
          <a:endParaRPr lang="en-US"/>
        </a:p>
      </dgm:t>
    </dgm:pt>
    <dgm:pt modelId="{48052208-5FCF-46F1-82C9-4C7595F04D62}" type="sibTrans" cxnId="{0B2B5717-AD7E-4734-828E-BDD3B908C0A8}">
      <dgm:prSet/>
      <dgm:spPr/>
      <dgm:t>
        <a:bodyPr/>
        <a:lstStyle/>
        <a:p>
          <a:endParaRPr lang="en-US"/>
        </a:p>
      </dgm:t>
    </dgm:pt>
    <dgm:pt modelId="{0E5DC5F0-E664-4051-8CEE-CE09DFD49A37}" type="pres">
      <dgm:prSet presAssocID="{DCBD7721-FA89-4A72-935C-CA14F9771216}" presName="linearFlow" presStyleCnt="0">
        <dgm:presLayoutVars>
          <dgm:dir/>
          <dgm:animLvl val="lvl"/>
          <dgm:resizeHandles val="exact"/>
        </dgm:presLayoutVars>
      </dgm:prSet>
      <dgm:spPr/>
    </dgm:pt>
    <dgm:pt modelId="{6D801E24-AD0F-41B9-BAAB-92CDF4BC7655}" type="pres">
      <dgm:prSet presAssocID="{6087A4B5-7A74-4403-A0A5-63562C55AF55}" presName="composite" presStyleCnt="0"/>
      <dgm:spPr/>
    </dgm:pt>
    <dgm:pt modelId="{D4E52470-7F45-4350-9D6C-084E3240AA86}" type="pres">
      <dgm:prSet presAssocID="{6087A4B5-7A74-4403-A0A5-63562C55AF55}" presName="parentText" presStyleLbl="alignNode1" presStyleIdx="0" presStyleCnt="2">
        <dgm:presLayoutVars>
          <dgm:chMax val="1"/>
          <dgm:bulletEnabled val="1"/>
        </dgm:presLayoutVars>
      </dgm:prSet>
      <dgm:spPr/>
    </dgm:pt>
    <dgm:pt modelId="{072CEFDA-A46B-40E3-8AFD-8C256CFA8638}" type="pres">
      <dgm:prSet presAssocID="{6087A4B5-7A74-4403-A0A5-63562C55AF55}" presName="descendantText" presStyleLbl="alignAcc1" presStyleIdx="0" presStyleCnt="2">
        <dgm:presLayoutVars>
          <dgm:bulletEnabled val="1"/>
        </dgm:presLayoutVars>
      </dgm:prSet>
      <dgm:spPr/>
    </dgm:pt>
    <dgm:pt modelId="{F3B9FC30-3999-476A-8BCB-6EFDAC3D3839}" type="pres">
      <dgm:prSet presAssocID="{687835E2-35FF-48C2-80AC-7000B286A4E5}" presName="sp" presStyleCnt="0"/>
      <dgm:spPr/>
    </dgm:pt>
    <dgm:pt modelId="{C23F539E-6305-4D6F-BFAA-8A2D6822E2A2}" type="pres">
      <dgm:prSet presAssocID="{AABC86BB-929D-4DC6-B0BC-5BFB761A8A51}" presName="composite" presStyleCnt="0"/>
      <dgm:spPr/>
    </dgm:pt>
    <dgm:pt modelId="{E089B157-A9FB-4317-80A3-094A11588D2E}" type="pres">
      <dgm:prSet presAssocID="{AABC86BB-929D-4DC6-B0BC-5BFB761A8A51}" presName="parentText" presStyleLbl="alignNode1" presStyleIdx="1" presStyleCnt="2">
        <dgm:presLayoutVars>
          <dgm:chMax val="1"/>
          <dgm:bulletEnabled val="1"/>
        </dgm:presLayoutVars>
      </dgm:prSet>
      <dgm:spPr/>
    </dgm:pt>
    <dgm:pt modelId="{0A52D20F-D6C7-4394-876C-5E14D22A6DD1}" type="pres">
      <dgm:prSet presAssocID="{AABC86BB-929D-4DC6-B0BC-5BFB761A8A51}" presName="descendantText" presStyleLbl="alignAcc1" presStyleIdx="1" presStyleCnt="2">
        <dgm:presLayoutVars>
          <dgm:bulletEnabled val="1"/>
        </dgm:presLayoutVars>
      </dgm:prSet>
      <dgm:spPr/>
    </dgm:pt>
  </dgm:ptLst>
  <dgm:cxnLst>
    <dgm:cxn modelId="{F5ADBA08-CDA3-4287-9FBB-2D4A73D36B10}" srcId="{DCBD7721-FA89-4A72-935C-CA14F9771216}" destId="{6087A4B5-7A74-4403-A0A5-63562C55AF55}" srcOrd="0" destOrd="0" parTransId="{EF77E8B0-3B3B-4830-9073-045AF55121D2}" sibTransId="{687835E2-35FF-48C2-80AC-7000B286A4E5}"/>
    <dgm:cxn modelId="{545C2009-1F42-4309-BE87-FA2CDDC6AFAC}" srcId="{6087A4B5-7A74-4403-A0A5-63562C55AF55}" destId="{F1DF528D-393F-4594-A3E0-54E46DB36833}" srcOrd="2" destOrd="0" parTransId="{F47EFC73-5F55-49D0-A546-A9952E82741F}" sibTransId="{8E5BDA22-8F99-4AAC-9617-758FFC04E5C5}"/>
    <dgm:cxn modelId="{0B2B5717-AD7E-4734-828E-BDD3B908C0A8}" srcId="{AABC86BB-929D-4DC6-B0BC-5BFB761A8A51}" destId="{6BAE1BB9-391B-4BB2-910C-B12BFBD17D5E}" srcOrd="0" destOrd="0" parTransId="{2506D68B-979B-4AB4-AC73-B56C8929CBAD}" sibTransId="{48052208-5FCF-46F1-82C9-4C7595F04D62}"/>
    <dgm:cxn modelId="{5B0A2C3E-01C7-4410-95C2-F139284CECB8}" type="presOf" srcId="{FC06A17B-4E84-4191-AFB6-60658C65EC35}" destId="{072CEFDA-A46B-40E3-8AFD-8C256CFA8638}" srcOrd="0" destOrd="1" presId="urn:microsoft.com/office/officeart/2005/8/layout/chevron2"/>
    <dgm:cxn modelId="{5E3F3C88-4D21-49D6-B029-61E321617658}" type="presOf" srcId="{F1DF528D-393F-4594-A3E0-54E46DB36833}" destId="{072CEFDA-A46B-40E3-8AFD-8C256CFA8638}" srcOrd="0" destOrd="2" presId="urn:microsoft.com/office/officeart/2005/8/layout/chevron2"/>
    <dgm:cxn modelId="{DBA51E95-BEE4-46E8-86CF-0AF516CAD1A3}" type="presOf" srcId="{DCBD7721-FA89-4A72-935C-CA14F9771216}" destId="{0E5DC5F0-E664-4051-8CEE-CE09DFD49A37}" srcOrd="0" destOrd="0" presId="urn:microsoft.com/office/officeart/2005/8/layout/chevron2"/>
    <dgm:cxn modelId="{0B8839A2-C262-47DA-80F6-44AE253DCCCC}" type="presOf" srcId="{6087A4B5-7A74-4403-A0A5-63562C55AF55}" destId="{D4E52470-7F45-4350-9D6C-084E3240AA86}" srcOrd="0" destOrd="0" presId="urn:microsoft.com/office/officeart/2005/8/layout/chevron2"/>
    <dgm:cxn modelId="{119282A4-42BC-4280-8289-D3065D3FEC81}" srcId="{DCBD7721-FA89-4A72-935C-CA14F9771216}" destId="{AABC86BB-929D-4DC6-B0BC-5BFB761A8A51}" srcOrd="1" destOrd="0" parTransId="{4A348975-AD1D-458B-8077-D87D7F3BA197}" sibTransId="{40A1EB3F-1551-4993-8265-3850D10129FB}"/>
    <dgm:cxn modelId="{C202C1B9-18C8-4796-9E67-D7130CDA85FD}" type="presOf" srcId="{6BAE1BB9-391B-4BB2-910C-B12BFBD17D5E}" destId="{0A52D20F-D6C7-4394-876C-5E14D22A6DD1}" srcOrd="0" destOrd="0" presId="urn:microsoft.com/office/officeart/2005/8/layout/chevron2"/>
    <dgm:cxn modelId="{DA115BC6-7293-4DF7-8CE9-5012829C2F73}" type="presOf" srcId="{FCB04625-CC7D-4536-A718-2BB593219652}" destId="{072CEFDA-A46B-40E3-8AFD-8C256CFA8638}" srcOrd="0" destOrd="0" presId="urn:microsoft.com/office/officeart/2005/8/layout/chevron2"/>
    <dgm:cxn modelId="{CCD033E8-2291-4056-B839-4C274C3F82F7}" srcId="{6087A4B5-7A74-4403-A0A5-63562C55AF55}" destId="{FCB04625-CC7D-4536-A718-2BB593219652}" srcOrd="0" destOrd="0" parTransId="{64C6A653-79F0-434D-8CD3-699F4A3EF6DF}" sibTransId="{5B219803-0309-4506-A535-AAE58A7EA435}"/>
    <dgm:cxn modelId="{C387B0EC-8761-4950-9164-AAFDA64C7FE4}" srcId="{6087A4B5-7A74-4403-A0A5-63562C55AF55}" destId="{FC06A17B-4E84-4191-AFB6-60658C65EC35}" srcOrd="1" destOrd="0" parTransId="{75F212D5-05BC-43C3-BCD6-4A8E3DA2425E}" sibTransId="{3A602854-A772-452E-9AB6-BFA0C817E183}"/>
    <dgm:cxn modelId="{71CEF4F3-4450-4454-B6AF-5382A97B1042}" type="presOf" srcId="{AABC86BB-929D-4DC6-B0BC-5BFB761A8A51}" destId="{E089B157-A9FB-4317-80A3-094A11588D2E}" srcOrd="0" destOrd="0" presId="urn:microsoft.com/office/officeart/2005/8/layout/chevron2"/>
    <dgm:cxn modelId="{38F3C66F-03F2-4DF4-806A-FF74612DF51E}" type="presParOf" srcId="{0E5DC5F0-E664-4051-8CEE-CE09DFD49A37}" destId="{6D801E24-AD0F-41B9-BAAB-92CDF4BC7655}" srcOrd="0" destOrd="0" presId="urn:microsoft.com/office/officeart/2005/8/layout/chevron2"/>
    <dgm:cxn modelId="{1E1E1D73-98C8-4696-8320-FB8D01BC0DD7}" type="presParOf" srcId="{6D801E24-AD0F-41B9-BAAB-92CDF4BC7655}" destId="{D4E52470-7F45-4350-9D6C-084E3240AA86}" srcOrd="0" destOrd="0" presId="urn:microsoft.com/office/officeart/2005/8/layout/chevron2"/>
    <dgm:cxn modelId="{49E76604-4C70-4283-AF63-A194B220B590}" type="presParOf" srcId="{6D801E24-AD0F-41B9-BAAB-92CDF4BC7655}" destId="{072CEFDA-A46B-40E3-8AFD-8C256CFA8638}" srcOrd="1" destOrd="0" presId="urn:microsoft.com/office/officeart/2005/8/layout/chevron2"/>
    <dgm:cxn modelId="{D9FBD824-3A89-42C9-BB98-3C557AD21099}" type="presParOf" srcId="{0E5DC5F0-E664-4051-8CEE-CE09DFD49A37}" destId="{F3B9FC30-3999-476A-8BCB-6EFDAC3D3839}" srcOrd="1" destOrd="0" presId="urn:microsoft.com/office/officeart/2005/8/layout/chevron2"/>
    <dgm:cxn modelId="{4D3771DF-B5E5-4756-BABE-41723600E113}" type="presParOf" srcId="{0E5DC5F0-E664-4051-8CEE-CE09DFD49A37}" destId="{C23F539E-6305-4D6F-BFAA-8A2D6822E2A2}" srcOrd="2" destOrd="0" presId="urn:microsoft.com/office/officeart/2005/8/layout/chevron2"/>
    <dgm:cxn modelId="{F26EA2D3-0DE1-4C0A-A234-61A80740EBA2}" type="presParOf" srcId="{C23F539E-6305-4D6F-BFAA-8A2D6822E2A2}" destId="{E089B157-A9FB-4317-80A3-094A11588D2E}" srcOrd="0" destOrd="0" presId="urn:microsoft.com/office/officeart/2005/8/layout/chevron2"/>
    <dgm:cxn modelId="{22C831DC-D407-48EA-A09C-62332CDAA17A}" type="presParOf" srcId="{C23F539E-6305-4D6F-BFAA-8A2D6822E2A2}" destId="{0A52D20F-D6C7-4394-876C-5E14D22A6DD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20BC94-6720-497A-A5DF-06A3A010276B}" type="doc">
      <dgm:prSet loTypeId="urn:microsoft.com/office/officeart/2005/8/layout/vList5" loCatId="list" qsTypeId="urn:microsoft.com/office/officeart/2005/8/quickstyle/simple2" qsCatId="simple" csTypeId="urn:microsoft.com/office/officeart/2005/8/colors/colorful3" csCatId="colorful"/>
      <dgm:spPr/>
      <dgm:t>
        <a:bodyPr/>
        <a:lstStyle/>
        <a:p>
          <a:endParaRPr lang="en-US"/>
        </a:p>
      </dgm:t>
    </dgm:pt>
    <dgm:pt modelId="{464DFC67-400B-4D51-84FC-7120B1D6E241}">
      <dgm:prSet/>
      <dgm:spPr/>
      <dgm:t>
        <a:bodyPr/>
        <a:lstStyle/>
        <a:p>
          <a:r>
            <a:rPr lang="en-US" dirty="0"/>
            <a:t>Resident Cognition</a:t>
          </a:r>
        </a:p>
      </dgm:t>
    </dgm:pt>
    <dgm:pt modelId="{11336E64-A663-4C37-BC71-A75AACF2E61A}" type="parTrans" cxnId="{6E55ECF2-F577-433A-818B-F0CA66DA1D2E}">
      <dgm:prSet/>
      <dgm:spPr/>
      <dgm:t>
        <a:bodyPr/>
        <a:lstStyle/>
        <a:p>
          <a:endParaRPr lang="en-US"/>
        </a:p>
      </dgm:t>
    </dgm:pt>
    <dgm:pt modelId="{0032AB0E-9034-44ED-B1AE-8F7DC1A4EBFE}" type="sibTrans" cxnId="{6E55ECF2-F577-433A-818B-F0CA66DA1D2E}">
      <dgm:prSet/>
      <dgm:spPr/>
      <dgm:t>
        <a:bodyPr/>
        <a:lstStyle/>
        <a:p>
          <a:endParaRPr lang="en-US"/>
        </a:p>
      </dgm:t>
    </dgm:pt>
    <dgm:pt modelId="{482F139D-C831-41DF-B02A-DD0425AF3C70}">
      <dgm:prSet/>
      <dgm:spPr/>
      <dgm:t>
        <a:bodyPr/>
        <a:lstStyle/>
        <a:p>
          <a:r>
            <a:rPr lang="en-US" dirty="0"/>
            <a:t>Function</a:t>
          </a:r>
        </a:p>
      </dgm:t>
    </dgm:pt>
    <dgm:pt modelId="{E924B7CD-B696-4BE6-B6BE-6A9788AB4AC4}" type="parTrans" cxnId="{E996DD28-B1A7-46EA-A245-FEF186AB827A}">
      <dgm:prSet/>
      <dgm:spPr/>
      <dgm:t>
        <a:bodyPr/>
        <a:lstStyle/>
        <a:p>
          <a:endParaRPr lang="en-US"/>
        </a:p>
      </dgm:t>
    </dgm:pt>
    <dgm:pt modelId="{8389EAD9-D965-4516-B86B-17EFF4B8717D}" type="sibTrans" cxnId="{E996DD28-B1A7-46EA-A245-FEF186AB827A}">
      <dgm:prSet/>
      <dgm:spPr/>
      <dgm:t>
        <a:bodyPr/>
        <a:lstStyle/>
        <a:p>
          <a:endParaRPr lang="en-US"/>
        </a:p>
      </dgm:t>
    </dgm:pt>
    <dgm:pt modelId="{B21D1C12-A646-4758-9C65-D07746FDE21E}">
      <dgm:prSet/>
      <dgm:spPr/>
      <dgm:t>
        <a:bodyPr/>
        <a:lstStyle/>
        <a:p>
          <a:r>
            <a:rPr lang="en-US" dirty="0"/>
            <a:t>Motivation</a:t>
          </a:r>
        </a:p>
      </dgm:t>
    </dgm:pt>
    <dgm:pt modelId="{600108D7-CC9A-4C4B-9682-ECE759F0D53A}" type="parTrans" cxnId="{34594797-D952-4B3E-9C51-EA401470D674}">
      <dgm:prSet/>
      <dgm:spPr/>
      <dgm:t>
        <a:bodyPr/>
        <a:lstStyle/>
        <a:p>
          <a:endParaRPr lang="en-US"/>
        </a:p>
      </dgm:t>
    </dgm:pt>
    <dgm:pt modelId="{CC932C22-3507-4709-BC66-E3F7F8FA8CC8}" type="sibTrans" cxnId="{34594797-D952-4B3E-9C51-EA401470D674}">
      <dgm:prSet/>
      <dgm:spPr/>
      <dgm:t>
        <a:bodyPr/>
        <a:lstStyle/>
        <a:p>
          <a:endParaRPr lang="en-US"/>
        </a:p>
      </dgm:t>
    </dgm:pt>
    <dgm:pt modelId="{DB4CCAF0-04B7-4F24-929C-B11B732C5AA5}">
      <dgm:prSet/>
      <dgm:spPr/>
      <dgm:t>
        <a:bodyPr/>
        <a:lstStyle/>
        <a:p>
          <a:r>
            <a:rPr lang="en-US" dirty="0"/>
            <a:t>Endurance</a:t>
          </a:r>
        </a:p>
      </dgm:t>
    </dgm:pt>
    <dgm:pt modelId="{D65CCDE2-5D90-4891-B7F8-467993F4471C}" type="parTrans" cxnId="{D8FAA11D-A9BE-463B-A9E7-7E48E6605C16}">
      <dgm:prSet/>
      <dgm:spPr/>
      <dgm:t>
        <a:bodyPr/>
        <a:lstStyle/>
        <a:p>
          <a:endParaRPr lang="en-US"/>
        </a:p>
      </dgm:t>
    </dgm:pt>
    <dgm:pt modelId="{E0D7B118-2B4B-4AF0-951E-00A223AB2FA3}" type="sibTrans" cxnId="{D8FAA11D-A9BE-463B-A9E7-7E48E6605C16}">
      <dgm:prSet/>
      <dgm:spPr/>
      <dgm:t>
        <a:bodyPr/>
        <a:lstStyle/>
        <a:p>
          <a:endParaRPr lang="en-US"/>
        </a:p>
      </dgm:t>
    </dgm:pt>
    <dgm:pt modelId="{5848D2C4-66BD-435D-85F3-C997A276FAED}">
      <dgm:prSet/>
      <dgm:spPr/>
      <dgm:t>
        <a:bodyPr/>
        <a:lstStyle/>
        <a:p>
          <a:r>
            <a:rPr lang="en-US" dirty="0"/>
            <a:t>Available Support</a:t>
          </a:r>
        </a:p>
      </dgm:t>
    </dgm:pt>
    <dgm:pt modelId="{1BA9C0E2-64AC-4E2D-BAB8-0585345AF489}" type="parTrans" cxnId="{6262111F-FC91-4157-9CC9-6FFD55FE2004}">
      <dgm:prSet/>
      <dgm:spPr/>
      <dgm:t>
        <a:bodyPr/>
        <a:lstStyle/>
        <a:p>
          <a:endParaRPr lang="en-US"/>
        </a:p>
      </dgm:t>
    </dgm:pt>
    <dgm:pt modelId="{77322B6D-0443-4245-B475-F7F4BB866E55}" type="sibTrans" cxnId="{6262111F-FC91-4157-9CC9-6FFD55FE2004}">
      <dgm:prSet/>
      <dgm:spPr/>
      <dgm:t>
        <a:bodyPr/>
        <a:lstStyle/>
        <a:p>
          <a:endParaRPr lang="en-US"/>
        </a:p>
      </dgm:t>
    </dgm:pt>
    <dgm:pt modelId="{7577D359-AD0D-49EB-984B-18FC4051360C}" type="pres">
      <dgm:prSet presAssocID="{D320BC94-6720-497A-A5DF-06A3A010276B}" presName="Name0" presStyleCnt="0">
        <dgm:presLayoutVars>
          <dgm:dir/>
          <dgm:animLvl val="lvl"/>
          <dgm:resizeHandles val="exact"/>
        </dgm:presLayoutVars>
      </dgm:prSet>
      <dgm:spPr/>
    </dgm:pt>
    <dgm:pt modelId="{B240B40C-8154-482A-8C0F-6F653319E55E}" type="pres">
      <dgm:prSet presAssocID="{464DFC67-400B-4D51-84FC-7120B1D6E241}" presName="linNode" presStyleCnt="0"/>
      <dgm:spPr/>
    </dgm:pt>
    <dgm:pt modelId="{2A801DD8-42DE-4A92-8EBF-09A9488B0934}" type="pres">
      <dgm:prSet presAssocID="{464DFC67-400B-4D51-84FC-7120B1D6E241}" presName="parentText" presStyleLbl="node1" presStyleIdx="0" presStyleCnt="5">
        <dgm:presLayoutVars>
          <dgm:chMax val="1"/>
          <dgm:bulletEnabled val="1"/>
        </dgm:presLayoutVars>
      </dgm:prSet>
      <dgm:spPr/>
    </dgm:pt>
    <dgm:pt modelId="{A08E7B76-BC60-438F-879D-A5D41D3ADF4D}" type="pres">
      <dgm:prSet presAssocID="{0032AB0E-9034-44ED-B1AE-8F7DC1A4EBFE}" presName="sp" presStyleCnt="0"/>
      <dgm:spPr/>
    </dgm:pt>
    <dgm:pt modelId="{9F079C34-3A90-4749-AC3C-66D3588258D3}" type="pres">
      <dgm:prSet presAssocID="{482F139D-C831-41DF-B02A-DD0425AF3C70}" presName="linNode" presStyleCnt="0"/>
      <dgm:spPr/>
    </dgm:pt>
    <dgm:pt modelId="{277EB799-D3AA-4EED-B2E4-EC5822664488}" type="pres">
      <dgm:prSet presAssocID="{482F139D-C831-41DF-B02A-DD0425AF3C70}" presName="parentText" presStyleLbl="node1" presStyleIdx="1" presStyleCnt="5">
        <dgm:presLayoutVars>
          <dgm:chMax val="1"/>
          <dgm:bulletEnabled val="1"/>
        </dgm:presLayoutVars>
      </dgm:prSet>
      <dgm:spPr/>
    </dgm:pt>
    <dgm:pt modelId="{60619CC6-B2DB-463E-A1A0-B1A960650F84}" type="pres">
      <dgm:prSet presAssocID="{8389EAD9-D965-4516-B86B-17EFF4B8717D}" presName="sp" presStyleCnt="0"/>
      <dgm:spPr/>
    </dgm:pt>
    <dgm:pt modelId="{04585358-DEB8-476C-B6C8-59861421B317}" type="pres">
      <dgm:prSet presAssocID="{B21D1C12-A646-4758-9C65-D07746FDE21E}" presName="linNode" presStyleCnt="0"/>
      <dgm:spPr/>
    </dgm:pt>
    <dgm:pt modelId="{D0157816-5F66-4DF0-9E03-1DCE578F5A8C}" type="pres">
      <dgm:prSet presAssocID="{B21D1C12-A646-4758-9C65-D07746FDE21E}" presName="parentText" presStyleLbl="node1" presStyleIdx="2" presStyleCnt="5">
        <dgm:presLayoutVars>
          <dgm:chMax val="1"/>
          <dgm:bulletEnabled val="1"/>
        </dgm:presLayoutVars>
      </dgm:prSet>
      <dgm:spPr/>
    </dgm:pt>
    <dgm:pt modelId="{57EC7909-E037-41AC-80AF-1FB84E18C08E}" type="pres">
      <dgm:prSet presAssocID="{CC932C22-3507-4709-BC66-E3F7F8FA8CC8}" presName="sp" presStyleCnt="0"/>
      <dgm:spPr/>
    </dgm:pt>
    <dgm:pt modelId="{73327620-D783-466A-91F2-15C9704381CB}" type="pres">
      <dgm:prSet presAssocID="{DB4CCAF0-04B7-4F24-929C-B11B732C5AA5}" presName="linNode" presStyleCnt="0"/>
      <dgm:spPr/>
    </dgm:pt>
    <dgm:pt modelId="{9EA15DDE-0D91-40AB-A01E-5416A298974F}" type="pres">
      <dgm:prSet presAssocID="{DB4CCAF0-04B7-4F24-929C-B11B732C5AA5}" presName="parentText" presStyleLbl="node1" presStyleIdx="3" presStyleCnt="5">
        <dgm:presLayoutVars>
          <dgm:chMax val="1"/>
          <dgm:bulletEnabled val="1"/>
        </dgm:presLayoutVars>
      </dgm:prSet>
      <dgm:spPr/>
    </dgm:pt>
    <dgm:pt modelId="{6CF37771-AB6A-4265-BAAB-6024EAD51CEA}" type="pres">
      <dgm:prSet presAssocID="{E0D7B118-2B4B-4AF0-951E-00A223AB2FA3}" presName="sp" presStyleCnt="0"/>
      <dgm:spPr/>
    </dgm:pt>
    <dgm:pt modelId="{FDED3455-F76D-4F7B-9B6E-D58E6E5050EA}" type="pres">
      <dgm:prSet presAssocID="{5848D2C4-66BD-435D-85F3-C997A276FAED}" presName="linNode" presStyleCnt="0"/>
      <dgm:spPr/>
    </dgm:pt>
    <dgm:pt modelId="{E5087EDE-D914-4C0F-A9F1-30C3A94A185A}" type="pres">
      <dgm:prSet presAssocID="{5848D2C4-66BD-435D-85F3-C997A276FAED}" presName="parentText" presStyleLbl="node1" presStyleIdx="4" presStyleCnt="5">
        <dgm:presLayoutVars>
          <dgm:chMax val="1"/>
          <dgm:bulletEnabled val="1"/>
        </dgm:presLayoutVars>
      </dgm:prSet>
      <dgm:spPr/>
    </dgm:pt>
  </dgm:ptLst>
  <dgm:cxnLst>
    <dgm:cxn modelId="{D8FAA11D-A9BE-463B-A9E7-7E48E6605C16}" srcId="{D320BC94-6720-497A-A5DF-06A3A010276B}" destId="{DB4CCAF0-04B7-4F24-929C-B11B732C5AA5}" srcOrd="3" destOrd="0" parTransId="{D65CCDE2-5D90-4891-B7F8-467993F4471C}" sibTransId="{E0D7B118-2B4B-4AF0-951E-00A223AB2FA3}"/>
    <dgm:cxn modelId="{6262111F-FC91-4157-9CC9-6FFD55FE2004}" srcId="{D320BC94-6720-497A-A5DF-06A3A010276B}" destId="{5848D2C4-66BD-435D-85F3-C997A276FAED}" srcOrd="4" destOrd="0" parTransId="{1BA9C0E2-64AC-4E2D-BAB8-0585345AF489}" sibTransId="{77322B6D-0443-4245-B475-F7F4BB866E55}"/>
    <dgm:cxn modelId="{D9C03727-F238-4222-9313-9F58AF43939C}" type="presOf" srcId="{482F139D-C831-41DF-B02A-DD0425AF3C70}" destId="{277EB799-D3AA-4EED-B2E4-EC5822664488}" srcOrd="0" destOrd="0" presId="urn:microsoft.com/office/officeart/2005/8/layout/vList5"/>
    <dgm:cxn modelId="{E996DD28-B1A7-46EA-A245-FEF186AB827A}" srcId="{D320BC94-6720-497A-A5DF-06A3A010276B}" destId="{482F139D-C831-41DF-B02A-DD0425AF3C70}" srcOrd="1" destOrd="0" parTransId="{E924B7CD-B696-4BE6-B6BE-6A9788AB4AC4}" sibTransId="{8389EAD9-D965-4516-B86B-17EFF4B8717D}"/>
    <dgm:cxn modelId="{7596D76F-2DF6-413E-8393-D65C1815DB58}" type="presOf" srcId="{DB4CCAF0-04B7-4F24-929C-B11B732C5AA5}" destId="{9EA15DDE-0D91-40AB-A01E-5416A298974F}" srcOrd="0" destOrd="0" presId="urn:microsoft.com/office/officeart/2005/8/layout/vList5"/>
    <dgm:cxn modelId="{BDE2FA93-4AA9-41DD-8340-94D191DC90B1}" type="presOf" srcId="{464DFC67-400B-4D51-84FC-7120B1D6E241}" destId="{2A801DD8-42DE-4A92-8EBF-09A9488B0934}" srcOrd="0" destOrd="0" presId="urn:microsoft.com/office/officeart/2005/8/layout/vList5"/>
    <dgm:cxn modelId="{34594797-D952-4B3E-9C51-EA401470D674}" srcId="{D320BC94-6720-497A-A5DF-06A3A010276B}" destId="{B21D1C12-A646-4758-9C65-D07746FDE21E}" srcOrd="2" destOrd="0" parTransId="{600108D7-CC9A-4C4B-9682-ECE759F0D53A}" sibTransId="{CC932C22-3507-4709-BC66-E3F7F8FA8CC8}"/>
    <dgm:cxn modelId="{940C95D1-8E81-4C61-A190-44B0FF754835}" type="presOf" srcId="{B21D1C12-A646-4758-9C65-D07746FDE21E}" destId="{D0157816-5F66-4DF0-9E03-1DCE578F5A8C}" srcOrd="0" destOrd="0" presId="urn:microsoft.com/office/officeart/2005/8/layout/vList5"/>
    <dgm:cxn modelId="{6E55ECF2-F577-433A-818B-F0CA66DA1D2E}" srcId="{D320BC94-6720-497A-A5DF-06A3A010276B}" destId="{464DFC67-400B-4D51-84FC-7120B1D6E241}" srcOrd="0" destOrd="0" parTransId="{11336E64-A663-4C37-BC71-A75AACF2E61A}" sibTransId="{0032AB0E-9034-44ED-B1AE-8F7DC1A4EBFE}"/>
    <dgm:cxn modelId="{731A52FB-6AFF-41CD-8898-32BA28DDB7B4}" type="presOf" srcId="{5848D2C4-66BD-435D-85F3-C997A276FAED}" destId="{E5087EDE-D914-4C0F-A9F1-30C3A94A185A}" srcOrd="0" destOrd="0" presId="urn:microsoft.com/office/officeart/2005/8/layout/vList5"/>
    <dgm:cxn modelId="{712AC9FE-AD68-4D4C-9797-40C3EE42313C}" type="presOf" srcId="{D320BC94-6720-497A-A5DF-06A3A010276B}" destId="{7577D359-AD0D-49EB-984B-18FC4051360C}" srcOrd="0" destOrd="0" presId="urn:microsoft.com/office/officeart/2005/8/layout/vList5"/>
    <dgm:cxn modelId="{5F52349F-5707-4468-9A3C-BB56E491901D}" type="presParOf" srcId="{7577D359-AD0D-49EB-984B-18FC4051360C}" destId="{B240B40C-8154-482A-8C0F-6F653319E55E}" srcOrd="0" destOrd="0" presId="urn:microsoft.com/office/officeart/2005/8/layout/vList5"/>
    <dgm:cxn modelId="{F7A04AFE-427A-4892-9E4A-746355FE91DF}" type="presParOf" srcId="{B240B40C-8154-482A-8C0F-6F653319E55E}" destId="{2A801DD8-42DE-4A92-8EBF-09A9488B0934}" srcOrd="0" destOrd="0" presId="urn:microsoft.com/office/officeart/2005/8/layout/vList5"/>
    <dgm:cxn modelId="{E8E711F9-78A9-45B1-B01D-DB7115A0115B}" type="presParOf" srcId="{7577D359-AD0D-49EB-984B-18FC4051360C}" destId="{A08E7B76-BC60-438F-879D-A5D41D3ADF4D}" srcOrd="1" destOrd="0" presId="urn:microsoft.com/office/officeart/2005/8/layout/vList5"/>
    <dgm:cxn modelId="{F07E2BF1-88F7-45FA-A64B-B06833B1AD49}" type="presParOf" srcId="{7577D359-AD0D-49EB-984B-18FC4051360C}" destId="{9F079C34-3A90-4749-AC3C-66D3588258D3}" srcOrd="2" destOrd="0" presId="urn:microsoft.com/office/officeart/2005/8/layout/vList5"/>
    <dgm:cxn modelId="{5B2990C8-C714-48B6-8CF3-EF7F67257D2F}" type="presParOf" srcId="{9F079C34-3A90-4749-AC3C-66D3588258D3}" destId="{277EB799-D3AA-4EED-B2E4-EC5822664488}" srcOrd="0" destOrd="0" presId="urn:microsoft.com/office/officeart/2005/8/layout/vList5"/>
    <dgm:cxn modelId="{DAC51AE5-84F9-4751-AFF6-3BC9A61870D5}" type="presParOf" srcId="{7577D359-AD0D-49EB-984B-18FC4051360C}" destId="{60619CC6-B2DB-463E-A1A0-B1A960650F84}" srcOrd="3" destOrd="0" presId="urn:microsoft.com/office/officeart/2005/8/layout/vList5"/>
    <dgm:cxn modelId="{8993CBE4-96AE-4B62-93D1-2BB9C4210C07}" type="presParOf" srcId="{7577D359-AD0D-49EB-984B-18FC4051360C}" destId="{04585358-DEB8-476C-B6C8-59861421B317}" srcOrd="4" destOrd="0" presId="urn:microsoft.com/office/officeart/2005/8/layout/vList5"/>
    <dgm:cxn modelId="{26A9E714-DDE1-4DE1-A166-A2746AFC9A71}" type="presParOf" srcId="{04585358-DEB8-476C-B6C8-59861421B317}" destId="{D0157816-5F66-4DF0-9E03-1DCE578F5A8C}" srcOrd="0" destOrd="0" presId="urn:microsoft.com/office/officeart/2005/8/layout/vList5"/>
    <dgm:cxn modelId="{706AB5A4-182F-4A1A-AB4F-CD745719D92D}" type="presParOf" srcId="{7577D359-AD0D-49EB-984B-18FC4051360C}" destId="{57EC7909-E037-41AC-80AF-1FB84E18C08E}" srcOrd="5" destOrd="0" presId="urn:microsoft.com/office/officeart/2005/8/layout/vList5"/>
    <dgm:cxn modelId="{B8E7127B-B7B0-4596-947A-4258D7BB7FF8}" type="presParOf" srcId="{7577D359-AD0D-49EB-984B-18FC4051360C}" destId="{73327620-D783-466A-91F2-15C9704381CB}" srcOrd="6" destOrd="0" presId="urn:microsoft.com/office/officeart/2005/8/layout/vList5"/>
    <dgm:cxn modelId="{AA970158-8EE5-4F26-9B83-F568CE36D32B}" type="presParOf" srcId="{73327620-D783-466A-91F2-15C9704381CB}" destId="{9EA15DDE-0D91-40AB-A01E-5416A298974F}" srcOrd="0" destOrd="0" presId="urn:microsoft.com/office/officeart/2005/8/layout/vList5"/>
    <dgm:cxn modelId="{DED5559D-7594-47B0-81AA-50DE38E77780}" type="presParOf" srcId="{7577D359-AD0D-49EB-984B-18FC4051360C}" destId="{6CF37771-AB6A-4265-BAAB-6024EAD51CEA}" srcOrd="7" destOrd="0" presId="urn:microsoft.com/office/officeart/2005/8/layout/vList5"/>
    <dgm:cxn modelId="{E2D9E728-3C9B-4B60-82F6-EB3DF75E116B}" type="presParOf" srcId="{7577D359-AD0D-49EB-984B-18FC4051360C}" destId="{FDED3455-F76D-4F7B-9B6E-D58E6E5050EA}" srcOrd="8" destOrd="0" presId="urn:microsoft.com/office/officeart/2005/8/layout/vList5"/>
    <dgm:cxn modelId="{1CF73372-36D0-489E-A6D2-DB81DB907052}" type="presParOf" srcId="{FDED3455-F76D-4F7B-9B6E-D58E6E5050EA}" destId="{E5087EDE-D914-4C0F-A9F1-30C3A94A185A}"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7637D-82AA-4823-A904-943049906DFB}">
      <dsp:nvSpPr>
        <dsp:cNvPr id="0" name=""/>
        <dsp:cNvSpPr/>
      </dsp:nvSpPr>
      <dsp:spPr>
        <a:xfrm>
          <a:off x="0" y="930802"/>
          <a:ext cx="6096000" cy="45571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Right to be Informed and Make Treatment Decisions F552</a:t>
          </a:r>
        </a:p>
      </dsp:txBody>
      <dsp:txXfrm>
        <a:off x="22246" y="953048"/>
        <a:ext cx="6051508" cy="411223"/>
      </dsp:txXfrm>
    </dsp:sp>
    <dsp:sp modelId="{07B2A0E7-E1C1-41F1-A179-2197DE05974E}">
      <dsp:nvSpPr>
        <dsp:cNvPr id="0" name=""/>
        <dsp:cNvSpPr/>
      </dsp:nvSpPr>
      <dsp:spPr>
        <a:xfrm>
          <a:off x="0" y="1441237"/>
          <a:ext cx="6096000" cy="455715"/>
        </a:xfrm>
        <a:prstGeom prst="roundRect">
          <a:avLst/>
        </a:prstGeom>
        <a:gradFill rotWithShape="0">
          <a:gsLst>
            <a:gs pos="0">
              <a:schemeClr val="accent3">
                <a:hueOff val="1406283"/>
                <a:satOff val="-2110"/>
                <a:lumOff val="-343"/>
                <a:alphaOff val="0"/>
                <a:shade val="51000"/>
                <a:satMod val="130000"/>
              </a:schemeClr>
            </a:gs>
            <a:gs pos="80000">
              <a:schemeClr val="accent3">
                <a:hueOff val="1406283"/>
                <a:satOff val="-2110"/>
                <a:lumOff val="-343"/>
                <a:alphaOff val="0"/>
                <a:shade val="93000"/>
                <a:satMod val="130000"/>
              </a:schemeClr>
            </a:gs>
            <a:gs pos="100000">
              <a:schemeClr val="accent3">
                <a:hueOff val="1406283"/>
                <a:satOff val="-211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Participate in Care Plan F553, </a:t>
          </a:r>
        </a:p>
      </dsp:txBody>
      <dsp:txXfrm>
        <a:off x="22246" y="1463483"/>
        <a:ext cx="6051508" cy="411223"/>
      </dsp:txXfrm>
    </dsp:sp>
    <dsp:sp modelId="{76FFBDA5-58A2-4C69-A702-09DFD540CAF6}">
      <dsp:nvSpPr>
        <dsp:cNvPr id="0" name=""/>
        <dsp:cNvSpPr/>
      </dsp:nvSpPr>
      <dsp:spPr>
        <a:xfrm>
          <a:off x="0" y="1951672"/>
          <a:ext cx="6096000" cy="455715"/>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Advance Directives F561</a:t>
          </a:r>
        </a:p>
      </dsp:txBody>
      <dsp:txXfrm>
        <a:off x="22246" y="1973918"/>
        <a:ext cx="6051508" cy="411223"/>
      </dsp:txXfrm>
    </dsp:sp>
    <dsp:sp modelId="{418B5206-7090-41C1-8032-2C8D9790B4F3}">
      <dsp:nvSpPr>
        <dsp:cNvPr id="0" name=""/>
        <dsp:cNvSpPr/>
      </dsp:nvSpPr>
      <dsp:spPr>
        <a:xfrm>
          <a:off x="0" y="2462107"/>
          <a:ext cx="6096000" cy="455715"/>
        </a:xfrm>
        <a:prstGeom prst="roundRect">
          <a:avLst/>
        </a:prstGeom>
        <a:gradFill rotWithShape="0">
          <a:gsLst>
            <a:gs pos="0">
              <a:schemeClr val="accent3">
                <a:hueOff val="4218849"/>
                <a:satOff val="-6330"/>
                <a:lumOff val="-1029"/>
                <a:alphaOff val="0"/>
                <a:shade val="51000"/>
                <a:satMod val="130000"/>
              </a:schemeClr>
            </a:gs>
            <a:gs pos="80000">
              <a:schemeClr val="accent3">
                <a:hueOff val="4218849"/>
                <a:satOff val="-6330"/>
                <a:lumOff val="-1029"/>
                <a:alphaOff val="0"/>
                <a:shade val="93000"/>
                <a:satMod val="130000"/>
              </a:schemeClr>
            </a:gs>
            <a:gs pos="100000">
              <a:schemeClr val="accent3">
                <a:hueOff val="4218849"/>
                <a:satOff val="-6330"/>
                <a:lumOff val="-10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Right to Refuse F578</a:t>
          </a:r>
        </a:p>
      </dsp:txBody>
      <dsp:txXfrm>
        <a:off x="22246" y="2484353"/>
        <a:ext cx="6051508" cy="411223"/>
      </dsp:txXfrm>
    </dsp:sp>
    <dsp:sp modelId="{A894535C-8652-4F8D-90E6-35D018911356}">
      <dsp:nvSpPr>
        <dsp:cNvPr id="0" name=""/>
        <dsp:cNvSpPr/>
      </dsp:nvSpPr>
      <dsp:spPr>
        <a:xfrm>
          <a:off x="0" y="2972542"/>
          <a:ext cx="6096000" cy="455715"/>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Notification of Change F580, </a:t>
          </a:r>
        </a:p>
      </dsp:txBody>
      <dsp:txXfrm>
        <a:off x="22246" y="2994788"/>
        <a:ext cx="6051508" cy="411223"/>
      </dsp:txXfrm>
    </dsp:sp>
    <dsp:sp modelId="{E0457300-6EB2-471D-8891-D989934D1CC1}">
      <dsp:nvSpPr>
        <dsp:cNvPr id="0" name=""/>
        <dsp:cNvSpPr/>
      </dsp:nvSpPr>
      <dsp:spPr>
        <a:xfrm>
          <a:off x="0" y="3482977"/>
          <a:ext cx="6096000" cy="455715"/>
        </a:xfrm>
        <a:prstGeom prst="roundRect">
          <a:avLst/>
        </a:prstGeom>
        <a:gradFill rotWithShape="0">
          <a:gsLst>
            <a:gs pos="0">
              <a:schemeClr val="accent3">
                <a:hueOff val="7031415"/>
                <a:satOff val="-10550"/>
                <a:lumOff val="-1716"/>
                <a:alphaOff val="0"/>
                <a:shade val="51000"/>
                <a:satMod val="130000"/>
              </a:schemeClr>
            </a:gs>
            <a:gs pos="80000">
              <a:schemeClr val="accent3">
                <a:hueOff val="7031415"/>
                <a:satOff val="-10550"/>
                <a:lumOff val="-1716"/>
                <a:alphaOff val="0"/>
                <a:shade val="93000"/>
                <a:satMod val="130000"/>
              </a:schemeClr>
            </a:gs>
            <a:gs pos="100000">
              <a:schemeClr val="accent3">
                <a:hueOff val="7031415"/>
                <a:satOff val="-10550"/>
                <a:lumOff val="-17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Orientation for Transfer or Discharge F624</a:t>
          </a:r>
        </a:p>
      </dsp:txBody>
      <dsp:txXfrm>
        <a:off x="22246" y="3505223"/>
        <a:ext cx="6051508" cy="411223"/>
      </dsp:txXfrm>
    </dsp:sp>
    <dsp:sp modelId="{F4EE5FCB-BCD5-46BD-8D82-5F38BCD20421}">
      <dsp:nvSpPr>
        <dsp:cNvPr id="0" name=""/>
        <dsp:cNvSpPr/>
      </dsp:nvSpPr>
      <dsp:spPr>
        <a:xfrm>
          <a:off x="0" y="3993412"/>
          <a:ext cx="6096000" cy="455715"/>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Professional Standards F658, </a:t>
          </a:r>
        </a:p>
      </dsp:txBody>
      <dsp:txXfrm>
        <a:off x="22246" y="4015658"/>
        <a:ext cx="6051508" cy="411223"/>
      </dsp:txXfrm>
    </dsp:sp>
    <dsp:sp modelId="{8CF38B24-1F5E-41D1-A448-F0C458EF7DF0}">
      <dsp:nvSpPr>
        <dsp:cNvPr id="0" name=""/>
        <dsp:cNvSpPr/>
      </dsp:nvSpPr>
      <dsp:spPr>
        <a:xfrm>
          <a:off x="0" y="4503847"/>
          <a:ext cx="6096000" cy="455715"/>
        </a:xfrm>
        <a:prstGeom prst="roundRect">
          <a:avLst/>
        </a:prstGeom>
        <a:gradFill rotWithShape="0">
          <a:gsLst>
            <a:gs pos="0">
              <a:schemeClr val="accent3">
                <a:hueOff val="9843981"/>
                <a:satOff val="-14770"/>
                <a:lumOff val="-2402"/>
                <a:alphaOff val="0"/>
                <a:shade val="51000"/>
                <a:satMod val="130000"/>
              </a:schemeClr>
            </a:gs>
            <a:gs pos="80000">
              <a:schemeClr val="accent3">
                <a:hueOff val="9843981"/>
                <a:satOff val="-14770"/>
                <a:lumOff val="-2402"/>
                <a:alphaOff val="0"/>
                <a:shade val="93000"/>
                <a:satMod val="130000"/>
              </a:schemeClr>
            </a:gs>
            <a:gs pos="100000">
              <a:schemeClr val="accent3">
                <a:hueOff val="9843981"/>
                <a:satOff val="-14770"/>
                <a:lumOff val="-24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Care Provided by Qualified Persons F659</a:t>
          </a:r>
        </a:p>
      </dsp:txBody>
      <dsp:txXfrm>
        <a:off x="22246" y="4526093"/>
        <a:ext cx="6051508" cy="411223"/>
      </dsp:txXfrm>
    </dsp:sp>
    <dsp:sp modelId="{965CBEA7-627D-43CE-92AE-46FE0E532092}">
      <dsp:nvSpPr>
        <dsp:cNvPr id="0" name=""/>
        <dsp:cNvSpPr/>
      </dsp:nvSpPr>
      <dsp:spPr>
        <a:xfrm>
          <a:off x="0" y="5014282"/>
          <a:ext cx="6096000" cy="455715"/>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Discharge Planning F660</a:t>
          </a:r>
        </a:p>
      </dsp:txBody>
      <dsp:txXfrm>
        <a:off x="22246" y="5036528"/>
        <a:ext cx="6051508" cy="411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38C82-3552-4EE8-901F-40E493BA2FD5}">
      <dsp:nvSpPr>
        <dsp:cNvPr id="0" name=""/>
        <dsp:cNvSpPr/>
      </dsp:nvSpPr>
      <dsp:spPr>
        <a:xfrm>
          <a:off x="0" y="176381"/>
          <a:ext cx="5824361" cy="62361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Sufficient Nursing Staff F725</a:t>
          </a:r>
        </a:p>
      </dsp:txBody>
      <dsp:txXfrm>
        <a:off x="30442" y="206823"/>
        <a:ext cx="5763477" cy="562726"/>
      </dsp:txXfrm>
    </dsp:sp>
    <dsp:sp modelId="{18241EFB-B69D-43CB-AACA-7B34A61E1C0B}">
      <dsp:nvSpPr>
        <dsp:cNvPr id="0" name=""/>
        <dsp:cNvSpPr/>
      </dsp:nvSpPr>
      <dsp:spPr>
        <a:xfrm>
          <a:off x="0" y="874871"/>
          <a:ext cx="5824361" cy="623610"/>
        </a:xfrm>
        <a:prstGeom prst="roundRect">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Medically Related Social Services F745, </a:t>
          </a:r>
        </a:p>
      </dsp:txBody>
      <dsp:txXfrm>
        <a:off x="30442" y="905313"/>
        <a:ext cx="5763477" cy="562726"/>
      </dsp:txXfrm>
    </dsp:sp>
    <dsp:sp modelId="{5D819FDD-B4B5-4150-88AF-696AA6B149EB}">
      <dsp:nvSpPr>
        <dsp:cNvPr id="0" name=""/>
        <dsp:cNvSpPr/>
      </dsp:nvSpPr>
      <dsp:spPr>
        <a:xfrm>
          <a:off x="0" y="1573361"/>
          <a:ext cx="5824361" cy="623610"/>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Drug Regimen Review F756</a:t>
          </a:r>
        </a:p>
      </dsp:txBody>
      <dsp:txXfrm>
        <a:off x="30442" y="1603803"/>
        <a:ext cx="5763477" cy="562726"/>
      </dsp:txXfrm>
    </dsp:sp>
    <dsp:sp modelId="{BA7EA2DD-5490-493B-B6DC-669BAE767FCC}">
      <dsp:nvSpPr>
        <dsp:cNvPr id="0" name=""/>
        <dsp:cNvSpPr/>
      </dsp:nvSpPr>
      <dsp:spPr>
        <a:xfrm>
          <a:off x="0" y="2271851"/>
          <a:ext cx="5824361" cy="62361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Medical Director F841</a:t>
          </a:r>
        </a:p>
      </dsp:txBody>
      <dsp:txXfrm>
        <a:off x="30442" y="2302293"/>
        <a:ext cx="5763477" cy="562726"/>
      </dsp:txXfrm>
    </dsp:sp>
    <dsp:sp modelId="{512E636B-CEF6-457A-8278-9257055DF957}">
      <dsp:nvSpPr>
        <dsp:cNvPr id="0" name=""/>
        <dsp:cNvSpPr/>
      </dsp:nvSpPr>
      <dsp:spPr>
        <a:xfrm>
          <a:off x="0" y="2970341"/>
          <a:ext cx="5824361" cy="623610"/>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Resident Records F842, </a:t>
          </a:r>
        </a:p>
      </dsp:txBody>
      <dsp:txXfrm>
        <a:off x="30442" y="3000783"/>
        <a:ext cx="5763477" cy="562726"/>
      </dsp:txXfrm>
    </dsp:sp>
    <dsp:sp modelId="{282090B4-DBBA-4891-8BA5-E4AA8E7A2464}">
      <dsp:nvSpPr>
        <dsp:cNvPr id="0" name=""/>
        <dsp:cNvSpPr/>
      </dsp:nvSpPr>
      <dsp:spPr>
        <a:xfrm>
          <a:off x="0" y="3668831"/>
          <a:ext cx="5824361" cy="623610"/>
        </a:xfrm>
        <a:prstGeom prst="roundRect">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QAA/QAPI F865 </a:t>
          </a:r>
        </a:p>
      </dsp:txBody>
      <dsp:txXfrm>
        <a:off x="30442" y="3699273"/>
        <a:ext cx="5763477" cy="562726"/>
      </dsp:txXfrm>
    </dsp:sp>
    <dsp:sp modelId="{65330C19-12FB-4686-99DD-C73A498A23BC}">
      <dsp:nvSpPr>
        <dsp:cNvPr id="0" name=""/>
        <dsp:cNvSpPr/>
      </dsp:nvSpPr>
      <dsp:spPr>
        <a:xfrm>
          <a:off x="0" y="4367321"/>
          <a:ext cx="5824361" cy="62361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Orientation for Transfer or Discharge F62</a:t>
          </a:r>
        </a:p>
      </dsp:txBody>
      <dsp:txXfrm>
        <a:off x="30442" y="4397763"/>
        <a:ext cx="5763477" cy="562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E85E1-20E3-40BA-950F-A8762F62DC7E}">
      <dsp:nvSpPr>
        <dsp:cNvPr id="0" name=""/>
        <dsp:cNvSpPr/>
      </dsp:nvSpPr>
      <dsp:spPr>
        <a:xfrm>
          <a:off x="1752209" y="817915"/>
          <a:ext cx="371753" cy="91440"/>
        </a:xfrm>
        <a:custGeom>
          <a:avLst/>
          <a:gdLst/>
          <a:ahLst/>
          <a:cxnLst/>
          <a:rect l="0" t="0" r="0" b="0"/>
          <a:pathLst>
            <a:path>
              <a:moveTo>
                <a:pt x="0" y="45720"/>
              </a:moveTo>
              <a:lnTo>
                <a:pt x="371753"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28027" y="861623"/>
        <a:ext cx="20117" cy="4023"/>
      </dsp:txXfrm>
    </dsp:sp>
    <dsp:sp modelId="{B35C889D-9568-4F52-880C-22E8BF16F9A5}">
      <dsp:nvSpPr>
        <dsp:cNvPr id="0" name=""/>
        <dsp:cNvSpPr/>
      </dsp:nvSpPr>
      <dsp:spPr>
        <a:xfrm>
          <a:off x="4647" y="338826"/>
          <a:ext cx="1749362" cy="104961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720" tIns="89978" rIns="85720" bIns="89978" numCol="1" spcCol="1270" anchor="ctr" anchorCtr="0">
          <a:noAutofit/>
        </a:bodyPr>
        <a:lstStyle/>
        <a:p>
          <a:pPr marL="0" lvl="0" indent="0" algn="ctr" defTabSz="889000">
            <a:lnSpc>
              <a:spcPct val="90000"/>
            </a:lnSpc>
            <a:spcBef>
              <a:spcPct val="0"/>
            </a:spcBef>
            <a:spcAft>
              <a:spcPct val="35000"/>
            </a:spcAft>
            <a:buNone/>
          </a:pPr>
          <a:r>
            <a:rPr lang="en-US" sz="2000" kern="1200" dirty="0"/>
            <a:t>Discharge needs are identified</a:t>
          </a:r>
        </a:p>
      </dsp:txBody>
      <dsp:txXfrm>
        <a:off x="4647" y="338826"/>
        <a:ext cx="1749362" cy="1049617"/>
      </dsp:txXfrm>
    </dsp:sp>
    <dsp:sp modelId="{BC24E8FD-F190-427E-B64A-D08575D6FDC6}">
      <dsp:nvSpPr>
        <dsp:cNvPr id="0" name=""/>
        <dsp:cNvSpPr/>
      </dsp:nvSpPr>
      <dsp:spPr>
        <a:xfrm>
          <a:off x="3903924" y="817915"/>
          <a:ext cx="371753" cy="91440"/>
        </a:xfrm>
        <a:custGeom>
          <a:avLst/>
          <a:gdLst/>
          <a:ahLst/>
          <a:cxnLst/>
          <a:rect l="0" t="0" r="0" b="0"/>
          <a:pathLst>
            <a:path>
              <a:moveTo>
                <a:pt x="0" y="45720"/>
              </a:moveTo>
              <a:lnTo>
                <a:pt x="371753" y="45720"/>
              </a:lnTo>
            </a:path>
          </a:pathLst>
        </a:custGeom>
        <a:noFill/>
        <a:ln w="9525" cap="flat" cmpd="sng" algn="ctr">
          <a:solidFill>
            <a:schemeClr val="accent3">
              <a:hueOff val="1607181"/>
              <a:satOff val="-2411"/>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79742" y="861623"/>
        <a:ext cx="20117" cy="4023"/>
      </dsp:txXfrm>
    </dsp:sp>
    <dsp:sp modelId="{012D1E82-9228-4C5C-A3BD-DB83A7E1B6E6}">
      <dsp:nvSpPr>
        <dsp:cNvPr id="0" name=""/>
        <dsp:cNvSpPr/>
      </dsp:nvSpPr>
      <dsp:spPr>
        <a:xfrm>
          <a:off x="2156362" y="338826"/>
          <a:ext cx="1749362" cy="1049617"/>
        </a:xfrm>
        <a:prstGeom prst="rect">
          <a:avLst/>
        </a:prstGeom>
        <a:gradFill rotWithShape="0">
          <a:gsLst>
            <a:gs pos="0">
              <a:schemeClr val="accent3">
                <a:hueOff val="1406283"/>
                <a:satOff val="-2110"/>
                <a:lumOff val="-343"/>
                <a:alphaOff val="0"/>
                <a:shade val="51000"/>
                <a:satMod val="130000"/>
              </a:schemeClr>
            </a:gs>
            <a:gs pos="80000">
              <a:schemeClr val="accent3">
                <a:hueOff val="1406283"/>
                <a:satOff val="-2110"/>
                <a:lumOff val="-343"/>
                <a:alphaOff val="0"/>
                <a:shade val="93000"/>
                <a:satMod val="130000"/>
              </a:schemeClr>
            </a:gs>
            <a:gs pos="100000">
              <a:schemeClr val="accent3">
                <a:hueOff val="1406283"/>
                <a:satOff val="-211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720" tIns="89978" rIns="85720" bIns="89978" numCol="1" spcCol="1270" anchor="ctr" anchorCtr="0">
          <a:noAutofit/>
        </a:bodyPr>
        <a:lstStyle/>
        <a:p>
          <a:pPr marL="0" lvl="0" indent="0" algn="ctr" defTabSz="889000">
            <a:lnSpc>
              <a:spcPct val="90000"/>
            </a:lnSpc>
            <a:spcBef>
              <a:spcPct val="0"/>
            </a:spcBef>
            <a:spcAft>
              <a:spcPct val="35000"/>
            </a:spcAft>
            <a:buNone/>
          </a:pPr>
          <a:r>
            <a:rPr lang="en-US" sz="2000" kern="1200" dirty="0"/>
            <a:t>Include regular re-evaluation</a:t>
          </a:r>
        </a:p>
      </dsp:txBody>
      <dsp:txXfrm>
        <a:off x="2156362" y="338826"/>
        <a:ext cx="1749362" cy="1049617"/>
      </dsp:txXfrm>
    </dsp:sp>
    <dsp:sp modelId="{E42EFBC0-8756-4868-AC70-60F21B12B447}">
      <dsp:nvSpPr>
        <dsp:cNvPr id="0" name=""/>
        <dsp:cNvSpPr/>
      </dsp:nvSpPr>
      <dsp:spPr>
        <a:xfrm>
          <a:off x="879328" y="1386643"/>
          <a:ext cx="4303430" cy="371753"/>
        </a:xfrm>
        <a:custGeom>
          <a:avLst/>
          <a:gdLst/>
          <a:ahLst/>
          <a:cxnLst/>
          <a:rect l="0" t="0" r="0" b="0"/>
          <a:pathLst>
            <a:path>
              <a:moveTo>
                <a:pt x="4303430" y="0"/>
              </a:moveTo>
              <a:lnTo>
                <a:pt x="4303430" y="202976"/>
              </a:lnTo>
              <a:lnTo>
                <a:pt x="0" y="202976"/>
              </a:lnTo>
              <a:lnTo>
                <a:pt x="0" y="371753"/>
              </a:lnTo>
            </a:path>
          </a:pathLst>
        </a:custGeom>
        <a:noFill/>
        <a:ln w="9525" cap="flat" cmpd="sng" algn="ctr">
          <a:solidFill>
            <a:schemeClr val="accent3">
              <a:hueOff val="3214361"/>
              <a:satOff val="-4823"/>
              <a:lumOff val="-7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922988" y="1570508"/>
        <a:ext cx="216109" cy="4023"/>
      </dsp:txXfrm>
    </dsp:sp>
    <dsp:sp modelId="{6AF6928D-4A3F-4936-B6FC-B2DBBB8DF2C9}">
      <dsp:nvSpPr>
        <dsp:cNvPr id="0" name=""/>
        <dsp:cNvSpPr/>
      </dsp:nvSpPr>
      <dsp:spPr>
        <a:xfrm>
          <a:off x="4308077" y="338826"/>
          <a:ext cx="1749362" cy="1049617"/>
        </a:xfrm>
        <a:prstGeom prst="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720" tIns="89978" rIns="85720" bIns="89978" numCol="1" spcCol="1270" anchor="ctr" anchorCtr="0">
          <a:noAutofit/>
        </a:bodyPr>
        <a:lstStyle/>
        <a:p>
          <a:pPr marL="0" lvl="0" indent="0" algn="ctr" defTabSz="800100">
            <a:lnSpc>
              <a:spcPct val="90000"/>
            </a:lnSpc>
            <a:spcBef>
              <a:spcPct val="0"/>
            </a:spcBef>
            <a:spcAft>
              <a:spcPct val="35000"/>
            </a:spcAft>
            <a:buNone/>
          </a:pPr>
          <a:r>
            <a:rPr lang="en-US" sz="1800" kern="1200" dirty="0"/>
            <a:t>Involve the Interdisciplinary Team</a:t>
          </a:r>
        </a:p>
      </dsp:txBody>
      <dsp:txXfrm>
        <a:off x="4308077" y="338826"/>
        <a:ext cx="1749362" cy="1049617"/>
      </dsp:txXfrm>
    </dsp:sp>
    <dsp:sp modelId="{1EEAA811-9233-43C7-A312-3751F246C663}">
      <dsp:nvSpPr>
        <dsp:cNvPr id="0" name=""/>
        <dsp:cNvSpPr/>
      </dsp:nvSpPr>
      <dsp:spPr>
        <a:xfrm>
          <a:off x="1752209" y="2269885"/>
          <a:ext cx="371753" cy="91440"/>
        </a:xfrm>
        <a:custGeom>
          <a:avLst/>
          <a:gdLst/>
          <a:ahLst/>
          <a:cxnLst/>
          <a:rect l="0" t="0" r="0" b="0"/>
          <a:pathLst>
            <a:path>
              <a:moveTo>
                <a:pt x="0" y="45720"/>
              </a:moveTo>
              <a:lnTo>
                <a:pt x="371753" y="45720"/>
              </a:lnTo>
            </a:path>
          </a:pathLst>
        </a:custGeom>
        <a:noFill/>
        <a:ln w="9525" cap="flat" cmpd="sng" algn="ctr">
          <a:solidFill>
            <a:schemeClr val="accent3">
              <a:hueOff val="4821541"/>
              <a:satOff val="-7234"/>
              <a:lumOff val="-117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28027" y="2313593"/>
        <a:ext cx="20117" cy="4023"/>
      </dsp:txXfrm>
    </dsp:sp>
    <dsp:sp modelId="{A31DDC36-3A1A-4186-B15E-82E359E3925A}">
      <dsp:nvSpPr>
        <dsp:cNvPr id="0" name=""/>
        <dsp:cNvSpPr/>
      </dsp:nvSpPr>
      <dsp:spPr>
        <a:xfrm>
          <a:off x="4647" y="1790796"/>
          <a:ext cx="1749362" cy="1049617"/>
        </a:xfrm>
        <a:prstGeom prst="rect">
          <a:avLst/>
        </a:prstGeom>
        <a:gradFill rotWithShape="0">
          <a:gsLst>
            <a:gs pos="0">
              <a:schemeClr val="accent3">
                <a:hueOff val="4218849"/>
                <a:satOff val="-6330"/>
                <a:lumOff val="-1029"/>
                <a:alphaOff val="0"/>
                <a:shade val="51000"/>
                <a:satMod val="130000"/>
              </a:schemeClr>
            </a:gs>
            <a:gs pos="80000">
              <a:schemeClr val="accent3">
                <a:hueOff val="4218849"/>
                <a:satOff val="-6330"/>
                <a:lumOff val="-1029"/>
                <a:alphaOff val="0"/>
                <a:shade val="93000"/>
                <a:satMod val="130000"/>
              </a:schemeClr>
            </a:gs>
            <a:gs pos="100000">
              <a:schemeClr val="accent3">
                <a:hueOff val="4218849"/>
                <a:satOff val="-6330"/>
                <a:lumOff val="-10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720" tIns="89978" rIns="85720" bIns="89978" numCol="1" spcCol="1270" anchor="ctr" anchorCtr="0">
          <a:noAutofit/>
        </a:bodyPr>
        <a:lstStyle/>
        <a:p>
          <a:pPr marL="0" lvl="0" indent="0" algn="ctr" defTabSz="666750">
            <a:lnSpc>
              <a:spcPct val="90000"/>
            </a:lnSpc>
            <a:spcBef>
              <a:spcPct val="0"/>
            </a:spcBef>
            <a:spcAft>
              <a:spcPct val="35000"/>
            </a:spcAft>
            <a:buNone/>
          </a:pPr>
          <a:r>
            <a:rPr lang="en-US" sz="1500" kern="1200" dirty="0"/>
            <a:t>Consider caregiver availability, capacity and capability</a:t>
          </a:r>
        </a:p>
      </dsp:txBody>
      <dsp:txXfrm>
        <a:off x="4647" y="1790796"/>
        <a:ext cx="1749362" cy="1049617"/>
      </dsp:txXfrm>
    </dsp:sp>
    <dsp:sp modelId="{10F3FE95-06B5-4DD2-92CF-0E9E86F27442}">
      <dsp:nvSpPr>
        <dsp:cNvPr id="0" name=""/>
        <dsp:cNvSpPr/>
      </dsp:nvSpPr>
      <dsp:spPr>
        <a:xfrm>
          <a:off x="3903924" y="2269885"/>
          <a:ext cx="371753" cy="91440"/>
        </a:xfrm>
        <a:custGeom>
          <a:avLst/>
          <a:gdLst/>
          <a:ahLst/>
          <a:cxnLst/>
          <a:rect l="0" t="0" r="0" b="0"/>
          <a:pathLst>
            <a:path>
              <a:moveTo>
                <a:pt x="0" y="45720"/>
              </a:moveTo>
              <a:lnTo>
                <a:pt x="371753" y="45720"/>
              </a:lnTo>
            </a:path>
          </a:pathLst>
        </a:custGeom>
        <a:noFill/>
        <a:ln w="9525" cap="flat" cmpd="sng" algn="ctr">
          <a:solidFill>
            <a:schemeClr val="accent3">
              <a:hueOff val="6428722"/>
              <a:satOff val="-9646"/>
              <a:lumOff val="-15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79742" y="2313593"/>
        <a:ext cx="20117" cy="4023"/>
      </dsp:txXfrm>
    </dsp:sp>
    <dsp:sp modelId="{78686009-27C0-4A0B-B842-F85ED9522404}">
      <dsp:nvSpPr>
        <dsp:cNvPr id="0" name=""/>
        <dsp:cNvSpPr/>
      </dsp:nvSpPr>
      <dsp:spPr>
        <a:xfrm>
          <a:off x="2156362" y="1790796"/>
          <a:ext cx="1749362" cy="1049617"/>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720" tIns="89978" rIns="85720" bIns="89978" numCol="1" spcCol="1270" anchor="ctr" anchorCtr="0">
          <a:noAutofit/>
        </a:bodyPr>
        <a:lstStyle/>
        <a:p>
          <a:pPr marL="0" lvl="0" indent="0" algn="ctr" defTabSz="666750">
            <a:lnSpc>
              <a:spcPct val="90000"/>
            </a:lnSpc>
            <a:spcBef>
              <a:spcPct val="0"/>
            </a:spcBef>
            <a:spcAft>
              <a:spcPct val="35000"/>
            </a:spcAft>
            <a:buNone/>
          </a:pPr>
          <a:r>
            <a:rPr lang="en-US" sz="1500" kern="1200" dirty="0"/>
            <a:t>Involve the resident/resident representative</a:t>
          </a:r>
        </a:p>
      </dsp:txBody>
      <dsp:txXfrm>
        <a:off x="2156362" y="1790796"/>
        <a:ext cx="1749362" cy="1049617"/>
      </dsp:txXfrm>
    </dsp:sp>
    <dsp:sp modelId="{B4E38DAD-EB6F-4AE9-913B-AE3E28A285E0}">
      <dsp:nvSpPr>
        <dsp:cNvPr id="0" name=""/>
        <dsp:cNvSpPr/>
      </dsp:nvSpPr>
      <dsp:spPr>
        <a:xfrm>
          <a:off x="879328" y="2838614"/>
          <a:ext cx="4303430" cy="371753"/>
        </a:xfrm>
        <a:custGeom>
          <a:avLst/>
          <a:gdLst/>
          <a:ahLst/>
          <a:cxnLst/>
          <a:rect l="0" t="0" r="0" b="0"/>
          <a:pathLst>
            <a:path>
              <a:moveTo>
                <a:pt x="4303430" y="0"/>
              </a:moveTo>
              <a:lnTo>
                <a:pt x="4303430" y="202976"/>
              </a:lnTo>
              <a:lnTo>
                <a:pt x="0" y="202976"/>
              </a:lnTo>
              <a:lnTo>
                <a:pt x="0" y="371753"/>
              </a:lnTo>
            </a:path>
          </a:pathLst>
        </a:custGeom>
        <a:noFill/>
        <a:ln w="9525" cap="flat" cmpd="sng" algn="ctr">
          <a:solidFill>
            <a:schemeClr val="accent3">
              <a:hueOff val="8035903"/>
              <a:satOff val="-12057"/>
              <a:lumOff val="-19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922988" y="3022478"/>
        <a:ext cx="216109" cy="4023"/>
      </dsp:txXfrm>
    </dsp:sp>
    <dsp:sp modelId="{76D0D8FC-420D-4A10-8802-8874BEED257B}">
      <dsp:nvSpPr>
        <dsp:cNvPr id="0" name=""/>
        <dsp:cNvSpPr/>
      </dsp:nvSpPr>
      <dsp:spPr>
        <a:xfrm>
          <a:off x="4308077" y="1790796"/>
          <a:ext cx="1749362" cy="1049617"/>
        </a:xfrm>
        <a:prstGeom prst="rect">
          <a:avLst/>
        </a:prstGeom>
        <a:gradFill rotWithShape="0">
          <a:gsLst>
            <a:gs pos="0">
              <a:schemeClr val="accent3">
                <a:hueOff val="7031415"/>
                <a:satOff val="-10550"/>
                <a:lumOff val="-1716"/>
                <a:alphaOff val="0"/>
                <a:shade val="51000"/>
                <a:satMod val="130000"/>
              </a:schemeClr>
            </a:gs>
            <a:gs pos="80000">
              <a:schemeClr val="accent3">
                <a:hueOff val="7031415"/>
                <a:satOff val="-10550"/>
                <a:lumOff val="-1716"/>
                <a:alphaOff val="0"/>
                <a:shade val="93000"/>
                <a:satMod val="130000"/>
              </a:schemeClr>
            </a:gs>
            <a:gs pos="100000">
              <a:schemeClr val="accent3">
                <a:hueOff val="7031415"/>
                <a:satOff val="-10550"/>
                <a:lumOff val="-17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720" tIns="89978" rIns="85720" bIns="89978" numCol="1" spcCol="1270" anchor="ctr" anchorCtr="0">
          <a:noAutofit/>
        </a:bodyPr>
        <a:lstStyle/>
        <a:p>
          <a:pPr marL="0" lvl="0" indent="0" algn="ctr" defTabSz="666750">
            <a:lnSpc>
              <a:spcPct val="90000"/>
            </a:lnSpc>
            <a:spcBef>
              <a:spcPct val="0"/>
            </a:spcBef>
            <a:spcAft>
              <a:spcPct val="35000"/>
            </a:spcAft>
            <a:buNone/>
          </a:pPr>
          <a:r>
            <a:rPr lang="en-US" sz="1500" kern="1200" dirty="0"/>
            <a:t>Goals and treatment preferences</a:t>
          </a:r>
        </a:p>
      </dsp:txBody>
      <dsp:txXfrm>
        <a:off x="4308077" y="1790796"/>
        <a:ext cx="1749362" cy="1049617"/>
      </dsp:txXfrm>
    </dsp:sp>
    <dsp:sp modelId="{3BD0E08D-3F65-41C3-B1C9-14B57F9C764B}">
      <dsp:nvSpPr>
        <dsp:cNvPr id="0" name=""/>
        <dsp:cNvSpPr/>
      </dsp:nvSpPr>
      <dsp:spPr>
        <a:xfrm>
          <a:off x="1752209" y="3721855"/>
          <a:ext cx="371753" cy="91440"/>
        </a:xfrm>
        <a:custGeom>
          <a:avLst/>
          <a:gdLst/>
          <a:ahLst/>
          <a:cxnLst/>
          <a:rect l="0" t="0" r="0" b="0"/>
          <a:pathLst>
            <a:path>
              <a:moveTo>
                <a:pt x="0" y="45720"/>
              </a:moveTo>
              <a:lnTo>
                <a:pt x="371753" y="45720"/>
              </a:lnTo>
            </a:path>
          </a:pathLst>
        </a:custGeom>
        <a:noFill/>
        <a:ln w="9525" cap="flat" cmpd="sng" algn="ctr">
          <a:solidFill>
            <a:schemeClr val="accent3">
              <a:hueOff val="9643083"/>
              <a:satOff val="-14469"/>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28027" y="3765564"/>
        <a:ext cx="20117" cy="4023"/>
      </dsp:txXfrm>
    </dsp:sp>
    <dsp:sp modelId="{AEBACFF0-4F49-4A15-9B92-FC1D9EC2D5C1}">
      <dsp:nvSpPr>
        <dsp:cNvPr id="0" name=""/>
        <dsp:cNvSpPr/>
      </dsp:nvSpPr>
      <dsp:spPr>
        <a:xfrm>
          <a:off x="4647" y="3242767"/>
          <a:ext cx="1749362" cy="1049617"/>
        </a:xfrm>
        <a:prstGeom prst="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720" tIns="89978" rIns="85720" bIns="89978" numCol="1" spcCol="1270" anchor="ctr" anchorCtr="0">
          <a:noAutofit/>
        </a:bodyPr>
        <a:lstStyle/>
        <a:p>
          <a:pPr marL="0" lvl="0" indent="0" algn="ctr" defTabSz="666750">
            <a:lnSpc>
              <a:spcPct val="90000"/>
            </a:lnSpc>
            <a:spcBef>
              <a:spcPct val="0"/>
            </a:spcBef>
            <a:spcAft>
              <a:spcPct val="35000"/>
            </a:spcAft>
            <a:buNone/>
          </a:pPr>
          <a:r>
            <a:rPr lang="en-US" sz="1500" kern="1200" dirty="0"/>
            <a:t>Interest in receiving information on returning to the community</a:t>
          </a:r>
        </a:p>
      </dsp:txBody>
      <dsp:txXfrm>
        <a:off x="4647" y="3242767"/>
        <a:ext cx="1749362" cy="1049617"/>
      </dsp:txXfrm>
    </dsp:sp>
    <dsp:sp modelId="{7F3FF930-6E70-43FE-BF8E-8B491F707538}">
      <dsp:nvSpPr>
        <dsp:cNvPr id="0" name=""/>
        <dsp:cNvSpPr/>
      </dsp:nvSpPr>
      <dsp:spPr>
        <a:xfrm>
          <a:off x="3903924" y="3721855"/>
          <a:ext cx="371753" cy="91440"/>
        </a:xfrm>
        <a:custGeom>
          <a:avLst/>
          <a:gdLst/>
          <a:ahLst/>
          <a:cxnLst/>
          <a:rect l="0" t="0" r="0" b="0"/>
          <a:pathLst>
            <a:path>
              <a:moveTo>
                <a:pt x="0" y="45720"/>
              </a:moveTo>
              <a:lnTo>
                <a:pt x="371753" y="45720"/>
              </a:lnTo>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79742" y="3765564"/>
        <a:ext cx="20117" cy="4023"/>
      </dsp:txXfrm>
    </dsp:sp>
    <dsp:sp modelId="{7DBBF0B2-E405-4709-A0B6-A3855D384719}">
      <dsp:nvSpPr>
        <dsp:cNvPr id="0" name=""/>
        <dsp:cNvSpPr/>
      </dsp:nvSpPr>
      <dsp:spPr>
        <a:xfrm>
          <a:off x="2156362" y="3242767"/>
          <a:ext cx="1749362" cy="1049617"/>
        </a:xfrm>
        <a:prstGeom prst="rect">
          <a:avLst/>
        </a:prstGeom>
        <a:gradFill rotWithShape="0">
          <a:gsLst>
            <a:gs pos="0">
              <a:schemeClr val="accent3">
                <a:hueOff val="9843981"/>
                <a:satOff val="-14770"/>
                <a:lumOff val="-2402"/>
                <a:alphaOff val="0"/>
                <a:shade val="51000"/>
                <a:satMod val="130000"/>
              </a:schemeClr>
            </a:gs>
            <a:gs pos="80000">
              <a:schemeClr val="accent3">
                <a:hueOff val="9843981"/>
                <a:satOff val="-14770"/>
                <a:lumOff val="-2402"/>
                <a:alphaOff val="0"/>
                <a:shade val="93000"/>
                <a:satMod val="130000"/>
              </a:schemeClr>
            </a:gs>
            <a:gs pos="100000">
              <a:schemeClr val="accent3">
                <a:hueOff val="9843981"/>
                <a:satOff val="-14770"/>
                <a:lumOff val="-24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720" tIns="89978" rIns="85720" bIns="89978" numCol="1" spcCol="1270" anchor="ctr" anchorCtr="0">
          <a:noAutofit/>
        </a:bodyPr>
        <a:lstStyle/>
        <a:p>
          <a:pPr marL="0" lvl="0" indent="0" algn="ctr" defTabSz="666750">
            <a:lnSpc>
              <a:spcPct val="90000"/>
            </a:lnSpc>
            <a:spcBef>
              <a:spcPct val="0"/>
            </a:spcBef>
            <a:spcAft>
              <a:spcPct val="35000"/>
            </a:spcAft>
            <a:buNone/>
          </a:pPr>
          <a:r>
            <a:rPr lang="en-US" sz="1500" kern="1200" dirty="0"/>
            <a:t>Assistance with selection of another provider</a:t>
          </a:r>
        </a:p>
      </dsp:txBody>
      <dsp:txXfrm>
        <a:off x="2156362" y="3242767"/>
        <a:ext cx="1749362" cy="1049617"/>
      </dsp:txXfrm>
    </dsp:sp>
    <dsp:sp modelId="{7D08A7CD-6E0B-4166-93F7-D8728F1498F0}">
      <dsp:nvSpPr>
        <dsp:cNvPr id="0" name=""/>
        <dsp:cNvSpPr/>
      </dsp:nvSpPr>
      <dsp:spPr>
        <a:xfrm>
          <a:off x="4308077" y="3242767"/>
          <a:ext cx="1749362" cy="1049617"/>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720" tIns="89978" rIns="85720" bIns="89978" numCol="1" spcCol="1270" anchor="ctr" anchorCtr="0">
          <a:noAutofit/>
        </a:bodyPr>
        <a:lstStyle/>
        <a:p>
          <a:pPr marL="0" lvl="0" indent="0" algn="ctr" defTabSz="666750">
            <a:lnSpc>
              <a:spcPct val="90000"/>
            </a:lnSpc>
            <a:spcBef>
              <a:spcPct val="0"/>
            </a:spcBef>
            <a:spcAft>
              <a:spcPct val="35000"/>
            </a:spcAft>
            <a:buNone/>
          </a:pPr>
          <a:r>
            <a:rPr lang="en-US" sz="1500" kern="1200" dirty="0"/>
            <a:t>Complete and timely documentation</a:t>
          </a:r>
        </a:p>
      </dsp:txBody>
      <dsp:txXfrm>
        <a:off x="4308077" y="3242767"/>
        <a:ext cx="1749362" cy="10496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09612-B2F1-4C79-9D8B-34F70B9096ED}">
      <dsp:nvSpPr>
        <dsp:cNvPr id="0" name=""/>
        <dsp:cNvSpPr/>
      </dsp:nvSpPr>
      <dsp:spPr>
        <a:xfrm>
          <a:off x="0" y="26988"/>
          <a:ext cx="5199528" cy="87395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Realistic goals</a:t>
          </a:r>
        </a:p>
      </dsp:txBody>
      <dsp:txXfrm>
        <a:off x="42663" y="69651"/>
        <a:ext cx="5114202" cy="788627"/>
      </dsp:txXfrm>
    </dsp:sp>
    <dsp:sp modelId="{FDDBAE2C-95C4-4B0E-8047-1DF02001E3DA}">
      <dsp:nvSpPr>
        <dsp:cNvPr id="0" name=""/>
        <dsp:cNvSpPr/>
      </dsp:nvSpPr>
      <dsp:spPr>
        <a:xfrm>
          <a:off x="0" y="964302"/>
          <a:ext cx="5199528" cy="873953"/>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Appropriate interventions</a:t>
          </a:r>
        </a:p>
      </dsp:txBody>
      <dsp:txXfrm>
        <a:off x="42663" y="1006965"/>
        <a:ext cx="5114202" cy="788627"/>
      </dsp:txXfrm>
    </dsp:sp>
    <dsp:sp modelId="{9C632655-75B2-45D4-BA32-A33BC92F961A}">
      <dsp:nvSpPr>
        <dsp:cNvPr id="0" name=""/>
        <dsp:cNvSpPr/>
      </dsp:nvSpPr>
      <dsp:spPr>
        <a:xfrm>
          <a:off x="0" y="1901615"/>
          <a:ext cx="5199528" cy="873953"/>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Communicate with all members of the care team (internal and external)</a:t>
          </a:r>
        </a:p>
      </dsp:txBody>
      <dsp:txXfrm>
        <a:off x="42663" y="1944278"/>
        <a:ext cx="5114202" cy="788627"/>
      </dsp:txXfrm>
    </dsp:sp>
    <dsp:sp modelId="{A9C9BD70-2048-4F37-AAF7-CC181C6574A3}">
      <dsp:nvSpPr>
        <dsp:cNvPr id="0" name=""/>
        <dsp:cNvSpPr/>
      </dsp:nvSpPr>
      <dsp:spPr>
        <a:xfrm>
          <a:off x="0" y="2838929"/>
          <a:ext cx="5199528" cy="873953"/>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Educate resident/resident representative/caregiver</a:t>
          </a:r>
        </a:p>
      </dsp:txBody>
      <dsp:txXfrm>
        <a:off x="42663" y="2881592"/>
        <a:ext cx="5114202" cy="788627"/>
      </dsp:txXfrm>
    </dsp:sp>
    <dsp:sp modelId="{D75C548D-DD00-4ED7-8E8C-C9C0B1BFD5CC}">
      <dsp:nvSpPr>
        <dsp:cNvPr id="0" name=""/>
        <dsp:cNvSpPr/>
      </dsp:nvSpPr>
      <dsp:spPr>
        <a:xfrm>
          <a:off x="0" y="3776242"/>
          <a:ext cx="5199528" cy="873953"/>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Document progress </a:t>
          </a:r>
        </a:p>
      </dsp:txBody>
      <dsp:txXfrm>
        <a:off x="42663" y="3818905"/>
        <a:ext cx="5114202" cy="7886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E996C-C49F-4C68-914F-74BDC25E255F}">
      <dsp:nvSpPr>
        <dsp:cNvPr id="0" name=""/>
        <dsp:cNvSpPr/>
      </dsp:nvSpPr>
      <dsp:spPr>
        <a:xfrm>
          <a:off x="103020" y="607311"/>
          <a:ext cx="2108401" cy="10542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Make sure that you and the resident/patient are on the same page </a:t>
          </a:r>
        </a:p>
      </dsp:txBody>
      <dsp:txXfrm>
        <a:off x="133896" y="638187"/>
        <a:ext cx="2046649" cy="992448"/>
      </dsp:txXfrm>
    </dsp:sp>
    <dsp:sp modelId="{E234B4CC-6336-4295-9B11-7E2D5767896E}">
      <dsp:nvSpPr>
        <dsp:cNvPr id="0" name=""/>
        <dsp:cNvSpPr/>
      </dsp:nvSpPr>
      <dsp:spPr>
        <a:xfrm>
          <a:off x="103020" y="1819641"/>
          <a:ext cx="2108401" cy="10542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Discover </a:t>
          </a:r>
        </a:p>
      </dsp:txBody>
      <dsp:txXfrm>
        <a:off x="133896" y="1850517"/>
        <a:ext cx="2046649" cy="992448"/>
      </dsp:txXfrm>
    </dsp:sp>
    <dsp:sp modelId="{5EFDECA0-DA42-42E1-A516-49D496C2916A}">
      <dsp:nvSpPr>
        <dsp:cNvPr id="0" name=""/>
        <dsp:cNvSpPr/>
      </dsp:nvSpPr>
      <dsp:spPr>
        <a:xfrm rot="17692822">
          <a:off x="1630831" y="1417279"/>
          <a:ext cx="2004540" cy="40429"/>
        </a:xfrm>
        <a:custGeom>
          <a:avLst/>
          <a:gdLst/>
          <a:ahLst/>
          <a:cxnLst/>
          <a:rect l="0" t="0" r="0" b="0"/>
          <a:pathLst>
            <a:path>
              <a:moveTo>
                <a:pt x="0" y="20214"/>
              </a:moveTo>
              <a:lnTo>
                <a:pt x="2004540" y="2021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2582987" y="1387380"/>
        <a:ext cx="100227" cy="100227"/>
      </dsp:txXfrm>
    </dsp:sp>
    <dsp:sp modelId="{A011A689-EE6E-4952-9B0B-F76C7C92E069}">
      <dsp:nvSpPr>
        <dsp:cNvPr id="0" name=""/>
        <dsp:cNvSpPr/>
      </dsp:nvSpPr>
      <dsp:spPr>
        <a:xfrm>
          <a:off x="3054781" y="1145"/>
          <a:ext cx="2108401" cy="10542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Needs</a:t>
          </a:r>
        </a:p>
      </dsp:txBody>
      <dsp:txXfrm>
        <a:off x="3085657" y="32021"/>
        <a:ext cx="2046649" cy="992448"/>
      </dsp:txXfrm>
    </dsp:sp>
    <dsp:sp modelId="{B93D8CA0-58C3-417E-89A9-4F811478D093}">
      <dsp:nvSpPr>
        <dsp:cNvPr id="0" name=""/>
        <dsp:cNvSpPr/>
      </dsp:nvSpPr>
      <dsp:spPr>
        <a:xfrm rot="19457599">
          <a:off x="2113800" y="2023444"/>
          <a:ext cx="1038601" cy="40429"/>
        </a:xfrm>
        <a:custGeom>
          <a:avLst/>
          <a:gdLst/>
          <a:ahLst/>
          <a:cxnLst/>
          <a:rect l="0" t="0" r="0" b="0"/>
          <a:pathLst>
            <a:path>
              <a:moveTo>
                <a:pt x="0" y="20214"/>
              </a:moveTo>
              <a:lnTo>
                <a:pt x="1038601" y="2021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07136" y="2017694"/>
        <a:ext cx="51930" cy="51930"/>
      </dsp:txXfrm>
    </dsp:sp>
    <dsp:sp modelId="{A574BB43-D04A-4394-84FB-BED8D27DB482}">
      <dsp:nvSpPr>
        <dsp:cNvPr id="0" name=""/>
        <dsp:cNvSpPr/>
      </dsp:nvSpPr>
      <dsp:spPr>
        <a:xfrm>
          <a:off x="3054781" y="1213476"/>
          <a:ext cx="2108401" cy="10542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Goals</a:t>
          </a:r>
        </a:p>
      </dsp:txBody>
      <dsp:txXfrm>
        <a:off x="3085657" y="1244352"/>
        <a:ext cx="2046649" cy="992448"/>
      </dsp:txXfrm>
    </dsp:sp>
    <dsp:sp modelId="{27E3286C-70AD-4EEC-BACB-FED11EFBC155}">
      <dsp:nvSpPr>
        <dsp:cNvPr id="0" name=""/>
        <dsp:cNvSpPr/>
      </dsp:nvSpPr>
      <dsp:spPr>
        <a:xfrm rot="2142401">
          <a:off x="2113800" y="2629609"/>
          <a:ext cx="1038601" cy="40429"/>
        </a:xfrm>
        <a:custGeom>
          <a:avLst/>
          <a:gdLst/>
          <a:ahLst/>
          <a:cxnLst/>
          <a:rect l="0" t="0" r="0" b="0"/>
          <a:pathLst>
            <a:path>
              <a:moveTo>
                <a:pt x="0" y="20214"/>
              </a:moveTo>
              <a:lnTo>
                <a:pt x="1038601" y="2021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07136" y="2623859"/>
        <a:ext cx="51930" cy="51930"/>
      </dsp:txXfrm>
    </dsp:sp>
    <dsp:sp modelId="{46B695D3-470A-491C-8D6A-E5629F486A6D}">
      <dsp:nvSpPr>
        <dsp:cNvPr id="0" name=""/>
        <dsp:cNvSpPr/>
      </dsp:nvSpPr>
      <dsp:spPr>
        <a:xfrm>
          <a:off x="3054781" y="2425807"/>
          <a:ext cx="2108401" cy="10542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Preferences </a:t>
          </a:r>
        </a:p>
      </dsp:txBody>
      <dsp:txXfrm>
        <a:off x="3085657" y="2456683"/>
        <a:ext cx="2046649" cy="992448"/>
      </dsp:txXfrm>
    </dsp:sp>
    <dsp:sp modelId="{E477B214-EFD6-422B-AA37-9493152E56A8}">
      <dsp:nvSpPr>
        <dsp:cNvPr id="0" name=""/>
        <dsp:cNvSpPr/>
      </dsp:nvSpPr>
      <dsp:spPr>
        <a:xfrm rot="3907178">
          <a:off x="1630831" y="3235775"/>
          <a:ext cx="2004540" cy="40429"/>
        </a:xfrm>
        <a:custGeom>
          <a:avLst/>
          <a:gdLst/>
          <a:ahLst/>
          <a:cxnLst/>
          <a:rect l="0" t="0" r="0" b="0"/>
          <a:pathLst>
            <a:path>
              <a:moveTo>
                <a:pt x="0" y="20214"/>
              </a:moveTo>
              <a:lnTo>
                <a:pt x="2004540" y="2021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2582987" y="3205876"/>
        <a:ext cx="100227" cy="100227"/>
      </dsp:txXfrm>
    </dsp:sp>
    <dsp:sp modelId="{5BB93162-9C91-4D17-A3F3-19951E2BCE61}">
      <dsp:nvSpPr>
        <dsp:cNvPr id="0" name=""/>
        <dsp:cNvSpPr/>
      </dsp:nvSpPr>
      <dsp:spPr>
        <a:xfrm>
          <a:off x="3054781" y="3638137"/>
          <a:ext cx="2108401" cy="10542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Expectations </a:t>
          </a:r>
        </a:p>
      </dsp:txBody>
      <dsp:txXfrm>
        <a:off x="3085657" y="3669013"/>
        <a:ext cx="2046649" cy="992448"/>
      </dsp:txXfrm>
    </dsp:sp>
    <dsp:sp modelId="{C1FEFF32-A2DB-4D58-9D0E-619073C8E96B}">
      <dsp:nvSpPr>
        <dsp:cNvPr id="0" name=""/>
        <dsp:cNvSpPr/>
      </dsp:nvSpPr>
      <dsp:spPr>
        <a:xfrm>
          <a:off x="103020" y="3031972"/>
          <a:ext cx="2108401" cy="10542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Does the resident and their caregivers/family members have the same goals</a:t>
          </a:r>
        </a:p>
      </dsp:txBody>
      <dsp:txXfrm>
        <a:off x="133896" y="3062848"/>
        <a:ext cx="2046649" cy="9924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52470-7F45-4350-9D6C-084E3240AA86}">
      <dsp:nvSpPr>
        <dsp:cNvPr id="0" name=""/>
        <dsp:cNvSpPr/>
      </dsp:nvSpPr>
      <dsp:spPr>
        <a:xfrm rot="5400000">
          <a:off x="-394347" y="397333"/>
          <a:ext cx="2507312" cy="171861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Assess social aspects of health </a:t>
          </a:r>
        </a:p>
      </dsp:txBody>
      <dsp:txXfrm rot="-5400000">
        <a:off x="1" y="862293"/>
        <a:ext cx="1718616" cy="788696"/>
      </dsp:txXfrm>
    </dsp:sp>
    <dsp:sp modelId="{072CEFDA-A46B-40E3-8AFD-8C256CFA8638}">
      <dsp:nvSpPr>
        <dsp:cNvPr id="0" name=""/>
        <dsp:cNvSpPr/>
      </dsp:nvSpPr>
      <dsp:spPr>
        <a:xfrm rot="5400000">
          <a:off x="2183577" y="-461974"/>
          <a:ext cx="1648003" cy="257792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Financial needs</a:t>
          </a:r>
        </a:p>
        <a:p>
          <a:pPr marL="228600" lvl="1" indent="-228600" algn="l" defTabSz="977900">
            <a:lnSpc>
              <a:spcPct val="90000"/>
            </a:lnSpc>
            <a:spcBef>
              <a:spcPct val="0"/>
            </a:spcBef>
            <a:spcAft>
              <a:spcPct val="15000"/>
            </a:spcAft>
            <a:buChar char="•"/>
          </a:pPr>
          <a:r>
            <a:rPr lang="en-US" sz="2200" kern="1200" dirty="0"/>
            <a:t>Support structure </a:t>
          </a:r>
        </a:p>
        <a:p>
          <a:pPr marL="228600" lvl="1" indent="-228600" algn="l" defTabSz="977900">
            <a:lnSpc>
              <a:spcPct val="90000"/>
            </a:lnSpc>
            <a:spcBef>
              <a:spcPct val="0"/>
            </a:spcBef>
            <a:spcAft>
              <a:spcPct val="15000"/>
            </a:spcAft>
            <a:buChar char="•"/>
          </a:pPr>
          <a:r>
            <a:rPr lang="en-US" sz="2200" kern="1200" dirty="0"/>
            <a:t>Access to care- Transportation</a:t>
          </a:r>
        </a:p>
      </dsp:txBody>
      <dsp:txXfrm rot="-5400000">
        <a:off x="1718617" y="83435"/>
        <a:ext cx="2497476" cy="1487105"/>
      </dsp:txXfrm>
    </dsp:sp>
    <dsp:sp modelId="{E089B157-A9FB-4317-80A3-094A11588D2E}">
      <dsp:nvSpPr>
        <dsp:cNvPr id="0" name=""/>
        <dsp:cNvSpPr/>
      </dsp:nvSpPr>
      <dsp:spPr>
        <a:xfrm rot="5400000">
          <a:off x="-394347" y="2621111"/>
          <a:ext cx="2507312" cy="171861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Have resources available to describe resources in the community</a:t>
          </a:r>
        </a:p>
      </dsp:txBody>
      <dsp:txXfrm rot="-5400000">
        <a:off x="1" y="3086071"/>
        <a:ext cx="1718616" cy="788696"/>
      </dsp:txXfrm>
    </dsp:sp>
    <dsp:sp modelId="{0A52D20F-D6C7-4394-876C-5E14D22A6DD1}">
      <dsp:nvSpPr>
        <dsp:cNvPr id="0" name=""/>
        <dsp:cNvSpPr/>
      </dsp:nvSpPr>
      <dsp:spPr>
        <a:xfrm rot="5400000">
          <a:off x="2183577" y="1761803"/>
          <a:ext cx="1648003" cy="257792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Local Area Agency on Aging  </a:t>
          </a:r>
        </a:p>
      </dsp:txBody>
      <dsp:txXfrm rot="-5400000">
        <a:off x="1718617" y="2307213"/>
        <a:ext cx="2497476" cy="14871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01DD8-42DE-4A92-8EBF-09A9488B0934}">
      <dsp:nvSpPr>
        <dsp:cNvPr id="0" name=""/>
        <dsp:cNvSpPr/>
      </dsp:nvSpPr>
      <dsp:spPr>
        <a:xfrm>
          <a:off x="2523743" y="1776"/>
          <a:ext cx="2839212" cy="776657"/>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Resident Cognition</a:t>
          </a:r>
        </a:p>
      </dsp:txBody>
      <dsp:txXfrm>
        <a:off x="2561656" y="39689"/>
        <a:ext cx="2763386" cy="700831"/>
      </dsp:txXfrm>
    </dsp:sp>
    <dsp:sp modelId="{277EB799-D3AA-4EED-B2E4-EC5822664488}">
      <dsp:nvSpPr>
        <dsp:cNvPr id="0" name=""/>
        <dsp:cNvSpPr/>
      </dsp:nvSpPr>
      <dsp:spPr>
        <a:xfrm>
          <a:off x="2523743" y="817266"/>
          <a:ext cx="2839212" cy="776657"/>
        </a:xfrm>
        <a:prstGeom prst="roundRect">
          <a:avLst/>
        </a:prstGeom>
        <a:solidFill>
          <a:schemeClr val="accent3">
            <a:hueOff val="2812566"/>
            <a:satOff val="-4220"/>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Function</a:t>
          </a:r>
        </a:p>
      </dsp:txBody>
      <dsp:txXfrm>
        <a:off x="2561656" y="855179"/>
        <a:ext cx="2763386" cy="700831"/>
      </dsp:txXfrm>
    </dsp:sp>
    <dsp:sp modelId="{D0157816-5F66-4DF0-9E03-1DCE578F5A8C}">
      <dsp:nvSpPr>
        <dsp:cNvPr id="0" name=""/>
        <dsp:cNvSpPr/>
      </dsp:nvSpPr>
      <dsp:spPr>
        <a:xfrm>
          <a:off x="2523743" y="1632757"/>
          <a:ext cx="2839212" cy="776657"/>
        </a:xfrm>
        <a:prstGeom prst="roundRect">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Motivation</a:t>
          </a:r>
        </a:p>
      </dsp:txBody>
      <dsp:txXfrm>
        <a:off x="2561656" y="1670670"/>
        <a:ext cx="2763386" cy="700831"/>
      </dsp:txXfrm>
    </dsp:sp>
    <dsp:sp modelId="{9EA15DDE-0D91-40AB-A01E-5416A298974F}">
      <dsp:nvSpPr>
        <dsp:cNvPr id="0" name=""/>
        <dsp:cNvSpPr/>
      </dsp:nvSpPr>
      <dsp:spPr>
        <a:xfrm>
          <a:off x="2523743" y="2448248"/>
          <a:ext cx="2839212" cy="776657"/>
        </a:xfrm>
        <a:prstGeom prst="roundRect">
          <a:avLst/>
        </a:prstGeom>
        <a:solidFill>
          <a:schemeClr val="accent3">
            <a:hueOff val="8437698"/>
            <a:satOff val="-12660"/>
            <a:lumOff val="-20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Endurance</a:t>
          </a:r>
        </a:p>
      </dsp:txBody>
      <dsp:txXfrm>
        <a:off x="2561656" y="2486161"/>
        <a:ext cx="2763386" cy="700831"/>
      </dsp:txXfrm>
    </dsp:sp>
    <dsp:sp modelId="{E5087EDE-D914-4C0F-A9F1-30C3A94A185A}">
      <dsp:nvSpPr>
        <dsp:cNvPr id="0" name=""/>
        <dsp:cNvSpPr/>
      </dsp:nvSpPr>
      <dsp:spPr>
        <a:xfrm>
          <a:off x="2523743" y="3263738"/>
          <a:ext cx="2839212" cy="776657"/>
        </a:xfrm>
        <a:prstGeom prst="round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Available Support</a:t>
          </a:r>
        </a:p>
      </dsp:txBody>
      <dsp:txXfrm>
        <a:off x="2561656" y="3301651"/>
        <a:ext cx="2763386" cy="7008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5/13/2019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dirty="0"/>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5/13/2019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dirty="0"/>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to the competency session on Transition of Care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dirty="0"/>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variety of requirements that address transitions of care to include:  transfers, discharge and discharge planning.  There are requirements on notifications for discharges under any circumstances that include the basis, if the needs cannot be met in the facility, and more.  Please see the State Operations Manual, Appendix PP for those requirements for your process.  This presentation will focus on successful discharge planning.</a:t>
            </a:r>
          </a:p>
        </p:txBody>
      </p:sp>
      <p:sp>
        <p:nvSpPr>
          <p:cNvPr id="4" name="Slide Number Placeholder 3"/>
          <p:cNvSpPr>
            <a:spLocks noGrp="1"/>
          </p:cNvSpPr>
          <p:nvPr>
            <p:ph type="sldNum" sz="quarter" idx="10"/>
          </p:nvPr>
        </p:nvSpPr>
        <p:spPr/>
        <p:txBody>
          <a:bodyPr/>
          <a:lstStyle/>
          <a:p>
            <a:fld id="{041850B8-D477-4080-A19D-1FE0617E69ED}" type="slidenum">
              <a:rPr lang="en-US" smtClean="0"/>
              <a:t>10</a:t>
            </a:fld>
            <a:endParaRPr lang="en-US" dirty="0"/>
          </a:p>
        </p:txBody>
      </p:sp>
    </p:spTree>
    <p:extLst>
      <p:ext uri="{BB962C8B-B14F-4D97-AF65-F5344CB8AC3E}">
        <p14:creationId xmlns:p14="http://schemas.microsoft.com/office/powerpoint/2010/main" val="236836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of the federal f-tags associated with transition of care</a:t>
            </a:r>
          </a:p>
        </p:txBody>
      </p:sp>
      <p:sp>
        <p:nvSpPr>
          <p:cNvPr id="4" name="Slide Number Placeholder 3"/>
          <p:cNvSpPr>
            <a:spLocks noGrp="1"/>
          </p:cNvSpPr>
          <p:nvPr>
            <p:ph type="sldNum" sz="quarter" idx="5"/>
          </p:nvPr>
        </p:nvSpPr>
        <p:spPr/>
        <p:txBody>
          <a:bodyPr/>
          <a:lstStyle/>
          <a:p>
            <a:fld id="{5AF04A08-EE3A-44E1-8C59-F91D96FE0B55}" type="slidenum">
              <a:rPr lang="en-US" smtClean="0"/>
              <a:t>11</a:t>
            </a:fld>
            <a:endParaRPr lang="en-US" dirty="0"/>
          </a:p>
        </p:txBody>
      </p:sp>
    </p:spTree>
    <p:extLst>
      <p:ext uri="{BB962C8B-B14F-4D97-AF65-F5344CB8AC3E}">
        <p14:creationId xmlns:p14="http://schemas.microsoft.com/office/powerpoint/2010/main" val="617344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there are many f-tags that the facility has to be in compliance with!</a:t>
            </a:r>
          </a:p>
        </p:txBody>
      </p:sp>
      <p:sp>
        <p:nvSpPr>
          <p:cNvPr id="4" name="Slide Number Placeholder 3"/>
          <p:cNvSpPr>
            <a:spLocks noGrp="1"/>
          </p:cNvSpPr>
          <p:nvPr>
            <p:ph type="sldNum" sz="quarter" idx="5"/>
          </p:nvPr>
        </p:nvSpPr>
        <p:spPr/>
        <p:txBody>
          <a:bodyPr/>
          <a:lstStyle/>
          <a:p>
            <a:fld id="{5AF04A08-EE3A-44E1-8C59-F91D96FE0B55}" type="slidenum">
              <a:rPr lang="en-US" smtClean="0"/>
              <a:t>12</a:t>
            </a:fld>
            <a:endParaRPr lang="en-US" dirty="0"/>
          </a:p>
        </p:txBody>
      </p:sp>
    </p:spTree>
    <p:extLst>
      <p:ext uri="{BB962C8B-B14F-4D97-AF65-F5344CB8AC3E}">
        <p14:creationId xmlns:p14="http://schemas.microsoft.com/office/powerpoint/2010/main" val="542016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up to the facility to provide adequate preparation for transition of care and then document</a:t>
            </a:r>
          </a:p>
        </p:txBody>
      </p:sp>
      <p:sp>
        <p:nvSpPr>
          <p:cNvPr id="4" name="Slide Number Placeholder 3"/>
          <p:cNvSpPr>
            <a:spLocks noGrp="1"/>
          </p:cNvSpPr>
          <p:nvPr>
            <p:ph type="sldNum" sz="quarter" idx="5"/>
          </p:nvPr>
        </p:nvSpPr>
        <p:spPr/>
        <p:txBody>
          <a:bodyPr/>
          <a:lstStyle/>
          <a:p>
            <a:fld id="{E335DF43-3E85-4775-8DB1-C334C2F5FBA5}" type="slidenum">
              <a:rPr lang="en-US" smtClean="0"/>
              <a:t>13</a:t>
            </a:fld>
            <a:endParaRPr lang="en-US" dirty="0"/>
          </a:p>
        </p:txBody>
      </p:sp>
    </p:spTree>
    <p:extLst>
      <p:ext uri="{BB962C8B-B14F-4D97-AF65-F5344CB8AC3E}">
        <p14:creationId xmlns:p14="http://schemas.microsoft.com/office/powerpoint/2010/main" val="2657528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rgbClr val="FFFFFF"/>
                </a:solidFill>
              </a:rPr>
              <a:t>Ensuring resident’s belongings go with the resident (or safeguard)</a:t>
            </a:r>
          </a:p>
          <a:p>
            <a:pPr marL="342900" indent="-342900">
              <a:buFont typeface="Arial" panose="020B0604020202020204" pitchFamily="34" charset="0"/>
              <a:buChar char="•"/>
            </a:pPr>
            <a:r>
              <a:rPr lang="en-US" sz="1200" dirty="0">
                <a:solidFill>
                  <a:srgbClr val="FFFFFF"/>
                </a:solidFill>
              </a:rPr>
              <a:t>Staff provide services to prevent or minimizes anxiety</a:t>
            </a:r>
          </a:p>
          <a:p>
            <a:pPr marL="342900" indent="-342900">
              <a:buFont typeface="Arial" panose="020B0604020202020204" pitchFamily="34" charset="0"/>
              <a:buChar char="•"/>
            </a:pPr>
            <a:r>
              <a:rPr lang="en-US" sz="1200" dirty="0">
                <a:solidFill>
                  <a:srgbClr val="FFFFFF"/>
                </a:solidFill>
              </a:rPr>
              <a:t>Resident is provided preparation for transfer in a manner that they can understand</a:t>
            </a:r>
          </a:p>
          <a:p>
            <a:endParaRPr lang="en-US" dirty="0"/>
          </a:p>
        </p:txBody>
      </p:sp>
      <p:sp>
        <p:nvSpPr>
          <p:cNvPr id="4" name="Slide Number Placeholder 3"/>
          <p:cNvSpPr>
            <a:spLocks noGrp="1"/>
          </p:cNvSpPr>
          <p:nvPr>
            <p:ph type="sldNum" sz="quarter" idx="5"/>
          </p:nvPr>
        </p:nvSpPr>
        <p:spPr/>
        <p:txBody>
          <a:bodyPr/>
          <a:lstStyle/>
          <a:p>
            <a:fld id="{E335DF43-3E85-4775-8DB1-C334C2F5FBA5}" type="slidenum">
              <a:rPr lang="en-US" smtClean="0"/>
              <a:t>14</a:t>
            </a:fld>
            <a:endParaRPr lang="en-US" dirty="0"/>
          </a:p>
        </p:txBody>
      </p:sp>
    </p:spTree>
    <p:extLst>
      <p:ext uri="{BB962C8B-B14F-4D97-AF65-F5344CB8AC3E}">
        <p14:creationId xmlns:p14="http://schemas.microsoft.com/office/powerpoint/2010/main" val="493016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INTENT §483.21(c)(1) This requirement intends to ensure that the facility has a discharge planning process in place which  addresses each resident’s discharge goals and needs, including caregiver support and referrals to local contact agencies, as appropriate, and involves the resident and if applicable, the resident representative and the interdisciplinary team in developing the discharge plan. </a:t>
            </a:r>
          </a:p>
          <a:p>
            <a:endParaRPr lang="en-US" dirty="0"/>
          </a:p>
        </p:txBody>
      </p:sp>
      <p:sp>
        <p:nvSpPr>
          <p:cNvPr id="4" name="Slide Number Placeholder 3"/>
          <p:cNvSpPr>
            <a:spLocks noGrp="1"/>
          </p:cNvSpPr>
          <p:nvPr>
            <p:ph type="sldNum" sz="quarter" idx="5"/>
          </p:nvPr>
        </p:nvSpPr>
        <p:spPr/>
        <p:txBody>
          <a:bodyPr/>
          <a:lstStyle/>
          <a:p>
            <a:fld id="{E335DF43-3E85-4775-8DB1-C334C2F5FBA5}" type="slidenum">
              <a:rPr lang="en-US" smtClean="0"/>
              <a:t>15</a:t>
            </a:fld>
            <a:endParaRPr lang="en-US" dirty="0"/>
          </a:p>
        </p:txBody>
      </p:sp>
    </p:spTree>
    <p:extLst>
      <p:ext uri="{BB962C8B-B14F-4D97-AF65-F5344CB8AC3E}">
        <p14:creationId xmlns:p14="http://schemas.microsoft.com/office/powerpoint/2010/main" val="1612758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(i) We will need to make sure that the discharge needs of each resident are identified and included in the development of a discharge plan for each resident. </a:t>
            </a:r>
          </a:p>
          <a:p>
            <a:r>
              <a:rPr lang="en-US" dirty="0"/>
              <a:t>(ii) Include regular re-evaluation of residents to identify changes that require modification of the discharge plan. The discharge plan must be updated, as needed, to reflect these changes. </a:t>
            </a:r>
          </a:p>
          <a:p>
            <a:r>
              <a:rPr lang="en-US" dirty="0"/>
              <a:t>(iii) Involve the interdisciplinary team, in the ongoing process of developing and updating the discharge plan.</a:t>
            </a:r>
          </a:p>
          <a:p>
            <a:r>
              <a:rPr lang="en-US" dirty="0"/>
              <a:t> (iv)Facilities will need to identify who will be the person or agency caring for the resident as we need to Consider caregiver/support person availability and the capacity and capability to perform required care that the resident needs and that is identified in the discharge plan. </a:t>
            </a:r>
          </a:p>
          <a:p>
            <a:r>
              <a:rPr lang="en-US" dirty="0"/>
              <a:t>(v) We will need to ensure active involvement with the resident and resident representative in the development of the discharge plan and inform the resident and resident representative of the final plan. </a:t>
            </a:r>
          </a:p>
          <a:p>
            <a:r>
              <a:rPr lang="en-US" dirty="0"/>
              <a:t>(vi) The discharge care plan will need to Address the resident’s goals of care and treatment preferences. </a:t>
            </a:r>
          </a:p>
          <a:p>
            <a:r>
              <a:rPr lang="en-US" dirty="0"/>
              <a:t>(vii) Document that a resident has been asked about their interest in receiving information regarding returning to the community. </a:t>
            </a:r>
          </a:p>
          <a:p>
            <a:pPr marL="685800" lvl="1" indent="-228600">
              <a:buAutoNum type="alphaUcParenBoth"/>
            </a:pPr>
            <a:r>
              <a:rPr lang="en-US" dirty="0"/>
              <a:t>If the resident indicates an interest in returning to the community, the facility must document any referrals to local contact agencies or other appropriate entities made for this purpose. </a:t>
            </a:r>
          </a:p>
          <a:p>
            <a:pPr marL="685800" lvl="1" indent="-228600">
              <a:buAutoNum type="alphaUcParenBoth"/>
            </a:pPr>
            <a:r>
              <a:rPr lang="en-US" dirty="0"/>
              <a:t>Facilities must update a resident’s comprehensive care plan and discharge plan, as appropriate, in response to information received from referrals to local contact agencies or other appropriate entities. </a:t>
            </a:r>
          </a:p>
          <a:p>
            <a:pPr marL="685800" lvl="1" indent="-228600">
              <a:buAutoNum type="alphaUcParenBoth"/>
            </a:pPr>
            <a:r>
              <a:rPr lang="en-US" dirty="0"/>
              <a:t>If discharge to the community is determined to not be feasible, the facility must document who made the determination and why. </a:t>
            </a:r>
          </a:p>
          <a:p>
            <a:pPr marL="0" indent="0">
              <a:buNone/>
            </a:pPr>
            <a:r>
              <a:rPr lang="en-US" dirty="0"/>
              <a:t>(viii) For residents who are transferred to another post acute care setting, the facility will need to assist in selection and provide publicly reported metrics that is relevant to the residents goals and treatment. </a:t>
            </a:r>
          </a:p>
          <a:p>
            <a:pPr marL="0" indent="0">
              <a:buNone/>
            </a:pPr>
            <a:r>
              <a:rPr lang="en-US" dirty="0"/>
              <a:t>(ix) And lastly, we need to ensure complete and timely documentation, the evaluation of the resident’s discharge needs and discharge plan and place in the medical record. The results of the evaluation must be discussed with the resident or resident’s representative. All relevant resident information must be incorporated into the discharge plan to facilitate its implementation and to avoid unnecessary delays in the resident’s discharge or transfer. </a:t>
            </a:r>
          </a:p>
          <a:p>
            <a:endParaRPr lang="en-US" dirty="0"/>
          </a:p>
        </p:txBody>
      </p:sp>
      <p:sp>
        <p:nvSpPr>
          <p:cNvPr id="4" name="Slide Number Placeholder 3"/>
          <p:cNvSpPr>
            <a:spLocks noGrp="1"/>
          </p:cNvSpPr>
          <p:nvPr>
            <p:ph type="sldNum" sz="quarter" idx="5"/>
          </p:nvPr>
        </p:nvSpPr>
        <p:spPr/>
        <p:txBody>
          <a:bodyPr/>
          <a:lstStyle/>
          <a:p>
            <a:fld id="{83983D7F-08D0-4D4E-9D15-23690084D587}" type="slidenum">
              <a:rPr lang="en-US" smtClean="0"/>
              <a:t>16</a:t>
            </a:fld>
            <a:endParaRPr lang="en-US" dirty="0"/>
          </a:p>
        </p:txBody>
      </p:sp>
    </p:spTree>
    <p:extLst>
      <p:ext uri="{BB962C8B-B14F-4D97-AF65-F5344CB8AC3E}">
        <p14:creationId xmlns:p14="http://schemas.microsoft.com/office/powerpoint/2010/main" val="1023169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Medication reconciliation should be performed and documented</a:t>
            </a:r>
            <a:r>
              <a:rPr lang="en-US" b="1" dirty="0"/>
              <a:t> every </a:t>
            </a:r>
            <a:r>
              <a:rPr lang="en-US" dirty="0"/>
              <a:t>time a patient is admitted to a facility or transferred to another setting or level of care (including, and especially, when a patient is transferred to a community home)</a:t>
            </a:r>
          </a:p>
          <a:p>
            <a:endParaRPr lang="en-US" dirty="0"/>
          </a:p>
        </p:txBody>
      </p:sp>
      <p:sp>
        <p:nvSpPr>
          <p:cNvPr id="4" name="Slide Number Placeholder 3"/>
          <p:cNvSpPr>
            <a:spLocks noGrp="1"/>
          </p:cNvSpPr>
          <p:nvPr>
            <p:ph type="sldNum" sz="quarter" idx="5"/>
          </p:nvPr>
        </p:nvSpPr>
        <p:spPr/>
        <p:txBody>
          <a:bodyPr/>
          <a:lstStyle/>
          <a:p>
            <a:fld id="{5AF04A08-EE3A-44E1-8C59-F91D96FE0B55}" type="slidenum">
              <a:rPr lang="en-US" smtClean="0"/>
              <a:t>17</a:t>
            </a:fld>
            <a:endParaRPr lang="en-US" dirty="0"/>
          </a:p>
        </p:txBody>
      </p:sp>
    </p:spTree>
    <p:extLst>
      <p:ext uri="{BB962C8B-B14F-4D97-AF65-F5344CB8AC3E}">
        <p14:creationId xmlns:p14="http://schemas.microsoft.com/office/powerpoint/2010/main" val="219767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Discharge Planning Discharge planning is the process of creating an individualized discharge care plan, which is part of the comprehensive care plan.  It involves the interdisciplinary team (as defined in §483.21(b)(2)(ii) working with the resident and resident representative, if applicable, to develop interventions to meet the resident’s discharge goals and needs to ensure a smooth and safe transition from the facility to the post-discharge setting.  Discharge planning begins at admission and is based on the resident’s assessment and goals for care, desire to be discharged, and the resident’s capacity for discharge. </a:t>
            </a:r>
          </a:p>
          <a:p>
            <a:r>
              <a:rPr lang="en-US" dirty="0"/>
              <a:t> It also includes identifying changes in the resident’s condition, which may impact the discharge plan, warranting revisions to interventions.  A well-executed discharge planning process, without avoidable complications, maximizes each resident’s potential to improve, to the extent possible, based on his or her clinical condition.  An inadequate discharge planning process may complicate the resident’s recovery, lead to admission to a hospital, or even result in the resident’s death</a:t>
            </a:r>
          </a:p>
          <a:p>
            <a:endParaRPr lang="en-US" dirty="0"/>
          </a:p>
        </p:txBody>
      </p:sp>
      <p:sp>
        <p:nvSpPr>
          <p:cNvPr id="4" name="Slide Number Placeholder 3"/>
          <p:cNvSpPr>
            <a:spLocks noGrp="1"/>
          </p:cNvSpPr>
          <p:nvPr>
            <p:ph type="sldNum" sz="quarter" idx="5"/>
          </p:nvPr>
        </p:nvSpPr>
        <p:spPr/>
        <p:txBody>
          <a:bodyPr/>
          <a:lstStyle/>
          <a:p>
            <a:fld id="{E335DF43-3E85-4775-8DB1-C334C2F5FBA5}" type="slidenum">
              <a:rPr lang="en-US" smtClean="0"/>
              <a:t>18</a:t>
            </a:fld>
            <a:endParaRPr lang="en-US" dirty="0"/>
          </a:p>
        </p:txBody>
      </p:sp>
    </p:spTree>
    <p:extLst>
      <p:ext uri="{BB962C8B-B14F-4D97-AF65-F5344CB8AC3E}">
        <p14:creationId xmlns:p14="http://schemas.microsoft.com/office/powerpoint/2010/main" val="3155879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your facility policy and procedures and discuss staff responsibility in compliance</a:t>
            </a:r>
          </a:p>
        </p:txBody>
      </p:sp>
      <p:sp>
        <p:nvSpPr>
          <p:cNvPr id="4" name="Slide Number Placeholder 3"/>
          <p:cNvSpPr>
            <a:spLocks noGrp="1"/>
          </p:cNvSpPr>
          <p:nvPr>
            <p:ph type="sldNum" sz="quarter" idx="5"/>
          </p:nvPr>
        </p:nvSpPr>
        <p:spPr/>
        <p:txBody>
          <a:bodyPr/>
          <a:lstStyle/>
          <a:p>
            <a:fld id="{02543A78-FA0B-40F2-930F-327594E13F63}" type="slidenum">
              <a:rPr lang="en-US" smtClean="0"/>
              <a:t>19</a:t>
            </a:fld>
            <a:endParaRPr lang="en-US" dirty="0"/>
          </a:p>
        </p:txBody>
      </p:sp>
    </p:spTree>
    <p:extLst>
      <p:ext uri="{BB962C8B-B14F-4D97-AF65-F5344CB8AC3E}">
        <p14:creationId xmlns:p14="http://schemas.microsoft.com/office/powerpoint/2010/main" val="26436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Speaker Notes:</a:t>
            </a:r>
          </a:p>
          <a:p>
            <a:r>
              <a:rPr lang="en-US" dirty="0"/>
              <a:t>Read the slide.</a:t>
            </a:r>
          </a:p>
          <a:p>
            <a:pPr lvl="0"/>
            <a:r>
              <a:rPr lang="en-US" sz="1200" kern="1200" dirty="0">
                <a:solidFill>
                  <a:schemeClr val="tx1"/>
                </a:solidFill>
                <a:effectLst/>
                <a:latin typeface="+mn-lt"/>
                <a:ea typeface="+mn-ea"/>
                <a:cs typeface="+mn-cs"/>
              </a:rPr>
              <a:t>Attendees will verbalize the purpose of Transition Care</a:t>
            </a:r>
          </a:p>
          <a:p>
            <a:pPr lvl="0"/>
            <a:r>
              <a:rPr lang="en-US" sz="1200" kern="1200" dirty="0">
                <a:solidFill>
                  <a:schemeClr val="tx1"/>
                </a:solidFill>
                <a:effectLst/>
                <a:latin typeface="+mn-lt"/>
                <a:ea typeface="+mn-ea"/>
                <a:cs typeface="+mn-cs"/>
              </a:rPr>
              <a:t>Describe the importance of resident education in the transition care/discharge planning process. </a:t>
            </a:r>
          </a:p>
          <a:p>
            <a:pPr lvl="0"/>
            <a:r>
              <a:rPr lang="en-US" sz="1200" kern="1200" dirty="0">
                <a:solidFill>
                  <a:schemeClr val="tx1"/>
                </a:solidFill>
                <a:effectLst/>
                <a:latin typeface="+mn-lt"/>
                <a:ea typeface="+mn-ea"/>
                <a:cs typeface="+mn-cs"/>
              </a:rPr>
              <a:t>Discuss best practices for ensuring that your systems support transition care/discharge planning back to the community.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dirty="0"/>
          </a:p>
        </p:txBody>
      </p:sp>
    </p:spTree>
    <p:extLst>
      <p:ext uri="{BB962C8B-B14F-4D97-AF65-F5344CB8AC3E}">
        <p14:creationId xmlns:p14="http://schemas.microsoft.com/office/powerpoint/2010/main" val="149172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THEIR plan?  Home?  Assisted Living?  Living with relatives?</a:t>
            </a:r>
          </a:p>
        </p:txBody>
      </p:sp>
      <p:sp>
        <p:nvSpPr>
          <p:cNvPr id="4" name="Slide Number Placeholder 3"/>
          <p:cNvSpPr>
            <a:spLocks noGrp="1"/>
          </p:cNvSpPr>
          <p:nvPr>
            <p:ph type="sldNum" sz="quarter" idx="5"/>
          </p:nvPr>
        </p:nvSpPr>
        <p:spPr/>
        <p:txBody>
          <a:bodyPr/>
          <a:lstStyle/>
          <a:p>
            <a:fld id="{E335DF43-3E85-4775-8DB1-C334C2F5FBA5}" type="slidenum">
              <a:rPr lang="en-US" smtClean="0"/>
              <a:t>20</a:t>
            </a:fld>
            <a:endParaRPr lang="en-US" dirty="0"/>
          </a:p>
        </p:txBody>
      </p:sp>
    </p:spTree>
    <p:extLst>
      <p:ext uri="{BB962C8B-B14F-4D97-AF65-F5344CB8AC3E}">
        <p14:creationId xmlns:p14="http://schemas.microsoft.com/office/powerpoint/2010/main" val="905382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 crucial that the facility team identify the process for discharge planning—that will include your policies, procedures, documentation requirements, training and more.</a:t>
            </a:r>
          </a:p>
        </p:txBody>
      </p:sp>
      <p:sp>
        <p:nvSpPr>
          <p:cNvPr id="4" name="Slide Number Placeholder 3"/>
          <p:cNvSpPr>
            <a:spLocks noGrp="1"/>
          </p:cNvSpPr>
          <p:nvPr>
            <p:ph type="sldNum" sz="quarter" idx="5"/>
          </p:nvPr>
        </p:nvSpPr>
        <p:spPr/>
        <p:txBody>
          <a:bodyPr/>
          <a:lstStyle/>
          <a:p>
            <a:fld id="{02543A78-FA0B-40F2-930F-327594E13F63}" type="slidenum">
              <a:rPr lang="en-US" smtClean="0"/>
              <a:t>21</a:t>
            </a:fld>
            <a:endParaRPr lang="en-US" dirty="0"/>
          </a:p>
        </p:txBody>
      </p:sp>
    </p:spTree>
    <p:extLst>
      <p:ext uri="{BB962C8B-B14F-4D97-AF65-F5344CB8AC3E}">
        <p14:creationId xmlns:p14="http://schemas.microsoft.com/office/powerpoint/2010/main" val="370594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 important to have planning meetings that addresses specific care education and needs but the IDT will also need to consider discussing and documenting:</a:t>
            </a:r>
          </a:p>
          <a:p>
            <a:pPr marL="171450" indent="-171450">
              <a:buFont typeface="Arial" panose="020B0604020202020204" pitchFamily="34" charset="0"/>
              <a:buChar char="•"/>
            </a:pPr>
            <a:r>
              <a:rPr lang="en-US" dirty="0"/>
              <a:t>Reason for discharge,</a:t>
            </a:r>
          </a:p>
          <a:p>
            <a:pPr marL="171450" indent="-171450">
              <a:buFont typeface="Arial" panose="020B0604020202020204" pitchFamily="34" charset="0"/>
              <a:buChar char="•"/>
            </a:pPr>
            <a:r>
              <a:rPr lang="en-US" dirty="0"/>
              <a:t>Discharge destination</a:t>
            </a:r>
          </a:p>
          <a:p>
            <a:pPr marL="171450" indent="-171450">
              <a:buFont typeface="Arial" panose="020B0604020202020204" pitchFamily="34" charset="0"/>
              <a:buChar char="•"/>
            </a:pPr>
            <a:r>
              <a:rPr lang="en-US" dirty="0"/>
              <a:t>Will their be a safety evaluation of the living environment</a:t>
            </a:r>
          </a:p>
          <a:p>
            <a:pPr marL="171450" indent="-171450">
              <a:buFont typeface="Arial" panose="020B0604020202020204" pitchFamily="34" charset="0"/>
              <a:buChar char="•"/>
            </a:pPr>
            <a:r>
              <a:rPr lang="en-US" dirty="0"/>
              <a:t>Will there be a trial period</a:t>
            </a:r>
          </a:p>
          <a:p>
            <a:pPr marL="171450" indent="-171450">
              <a:buFont typeface="Arial" panose="020B0604020202020204" pitchFamily="34" charset="0"/>
              <a:buChar char="•"/>
            </a:pPr>
            <a:r>
              <a:rPr lang="en-US" dirty="0"/>
              <a:t>Will HH, care giver agency or therapy be involved</a:t>
            </a:r>
          </a:p>
          <a:p>
            <a:pPr marL="171450" indent="-171450">
              <a:buFont typeface="Arial" panose="020B0604020202020204" pitchFamily="34" charset="0"/>
              <a:buChar char="•"/>
            </a:pPr>
            <a:r>
              <a:rPr lang="en-US" dirty="0"/>
              <a:t>Is family, significant other or resident rep involved—because it is an expectation that the resident and resident representative are active partners in the process.  You will want to be sure you provide sufficient preparation to the resident and/or resident representative which means that you inform them of where they are going upon discharge, steps to assure safe transportation and preparation and assistance in selecting destination of choice.</a:t>
            </a:r>
          </a:p>
        </p:txBody>
      </p:sp>
      <p:sp>
        <p:nvSpPr>
          <p:cNvPr id="4" name="Slide Number Placeholder 3"/>
          <p:cNvSpPr>
            <a:spLocks noGrp="1"/>
          </p:cNvSpPr>
          <p:nvPr>
            <p:ph type="sldNum" sz="quarter" idx="5"/>
          </p:nvPr>
        </p:nvSpPr>
        <p:spPr/>
        <p:txBody>
          <a:bodyPr/>
          <a:lstStyle/>
          <a:p>
            <a:fld id="{02543A78-FA0B-40F2-930F-327594E13F63}" type="slidenum">
              <a:rPr lang="en-US" smtClean="0"/>
              <a:t>22</a:t>
            </a:fld>
            <a:endParaRPr lang="en-US" dirty="0"/>
          </a:p>
        </p:txBody>
      </p:sp>
    </p:spTree>
    <p:extLst>
      <p:ext uri="{BB962C8B-B14F-4D97-AF65-F5344CB8AC3E}">
        <p14:creationId xmlns:p14="http://schemas.microsoft.com/office/powerpoint/2010/main" val="794591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p:txBody>
      </p:sp>
      <p:sp>
        <p:nvSpPr>
          <p:cNvPr id="4" name="Slide Number Placeholder 3"/>
          <p:cNvSpPr>
            <a:spLocks noGrp="1"/>
          </p:cNvSpPr>
          <p:nvPr>
            <p:ph type="sldNum" sz="quarter" idx="5"/>
          </p:nvPr>
        </p:nvSpPr>
        <p:spPr/>
        <p:txBody>
          <a:bodyPr/>
          <a:lstStyle/>
          <a:p>
            <a:fld id="{5AF04A08-EE3A-44E1-8C59-F91D96FE0B55}" type="slidenum">
              <a:rPr lang="en-US" smtClean="0"/>
              <a:t>23</a:t>
            </a:fld>
            <a:endParaRPr lang="en-US" dirty="0"/>
          </a:p>
        </p:txBody>
      </p:sp>
    </p:spTree>
    <p:extLst>
      <p:ext uri="{BB962C8B-B14F-4D97-AF65-F5344CB8AC3E}">
        <p14:creationId xmlns:p14="http://schemas.microsoft.com/office/powerpoint/2010/main" val="286060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Discharge planning must identify the discharge destination, and ensure it meets the resident’s health and safety needs, as well as preferences.  If a resident wishes to be discharged to a setting that does not appear to meet his or her post-discharge needs, or appears unsafe, the facility will be required treat this situation similarly to refusal of care, and must: </a:t>
            </a:r>
          </a:p>
          <a:p>
            <a:r>
              <a:rPr lang="en-US" dirty="0"/>
              <a:t>• Discuss with the resident, (and/or his or her representative, if applicable) and document the implications and/or risks of being discharged to a location that is not equipped to meet his/her needs and attempt to ascertain why the resident is choosing that location; </a:t>
            </a:r>
          </a:p>
          <a:p>
            <a:r>
              <a:rPr lang="en-US" dirty="0"/>
              <a:t>• Document that other, more suitable, options of locations that are equipped to meet the needs of the resident were presented and discussed; </a:t>
            </a:r>
          </a:p>
          <a:p>
            <a:r>
              <a:rPr lang="en-US" dirty="0"/>
              <a:t>• Document that despite being offered other options that could meet the resident’s needs, the resident refused those other more appropriate settings;</a:t>
            </a:r>
          </a:p>
          <a:p>
            <a:r>
              <a:rPr lang="en-US" dirty="0"/>
              <a:t>• Determine if a referral to Adult Protective Services or other state entity charged with investigating abuse and neglect is necessary. The referral should be made at the time of discharge</a:t>
            </a:r>
          </a:p>
        </p:txBody>
      </p:sp>
      <p:sp>
        <p:nvSpPr>
          <p:cNvPr id="4" name="Slide Number Placeholder 3"/>
          <p:cNvSpPr>
            <a:spLocks noGrp="1"/>
          </p:cNvSpPr>
          <p:nvPr>
            <p:ph type="sldNum" sz="quarter" idx="5"/>
          </p:nvPr>
        </p:nvSpPr>
        <p:spPr/>
        <p:txBody>
          <a:bodyPr/>
          <a:lstStyle/>
          <a:p>
            <a:fld id="{02543A78-FA0B-40F2-930F-327594E13F63}" type="slidenum">
              <a:rPr lang="en-US" smtClean="0"/>
              <a:t>24</a:t>
            </a:fld>
            <a:endParaRPr lang="en-US" dirty="0"/>
          </a:p>
        </p:txBody>
      </p:sp>
    </p:spTree>
    <p:extLst>
      <p:ext uri="{BB962C8B-B14F-4D97-AF65-F5344CB8AC3E}">
        <p14:creationId xmlns:p14="http://schemas.microsoft.com/office/powerpoint/2010/main" val="1201959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 care transition starts pre admission and at the time of admission – Involves the whole team.  </a:t>
            </a:r>
          </a:p>
        </p:txBody>
      </p:sp>
      <p:sp>
        <p:nvSpPr>
          <p:cNvPr id="4" name="Slide Number Placeholder 3"/>
          <p:cNvSpPr>
            <a:spLocks noGrp="1"/>
          </p:cNvSpPr>
          <p:nvPr>
            <p:ph type="sldNum" sz="quarter" idx="5"/>
          </p:nvPr>
        </p:nvSpPr>
        <p:spPr/>
        <p:txBody>
          <a:bodyPr/>
          <a:lstStyle/>
          <a:p>
            <a:fld id="{5AF04A08-EE3A-44E1-8C59-F91D96FE0B55}" type="slidenum">
              <a:rPr lang="en-US" smtClean="0"/>
              <a:t>25</a:t>
            </a:fld>
            <a:endParaRPr lang="en-US" dirty="0"/>
          </a:p>
        </p:txBody>
      </p:sp>
    </p:spTree>
    <p:extLst>
      <p:ext uri="{BB962C8B-B14F-4D97-AF65-F5344CB8AC3E}">
        <p14:creationId xmlns:p14="http://schemas.microsoft.com/office/powerpoint/2010/main" val="3633686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Meet with resident and or representative to determine wishes</a:t>
            </a:r>
          </a:p>
          <a:p>
            <a:r>
              <a:rPr lang="en-US" sz="1200" kern="1200" dirty="0">
                <a:solidFill>
                  <a:schemeClr val="tx1"/>
                </a:solidFill>
                <a:effectLst/>
                <a:latin typeface="+mn-lt"/>
                <a:ea typeface="+mn-ea"/>
                <a:cs typeface="+mn-cs"/>
              </a:rPr>
              <a:t>□ Assess placement setting to assure needs will be met</a:t>
            </a:r>
          </a:p>
          <a:p>
            <a:r>
              <a:rPr lang="en-US" sz="1200" kern="1200" dirty="0">
                <a:solidFill>
                  <a:schemeClr val="tx1"/>
                </a:solidFill>
                <a:effectLst/>
                <a:latin typeface="+mn-lt"/>
                <a:ea typeface="+mn-ea"/>
                <a:cs typeface="+mn-cs"/>
              </a:rPr>
              <a:t>□ Coordinate and assist in communication with outside or home services</a:t>
            </a:r>
          </a:p>
          <a:p>
            <a:r>
              <a:rPr lang="en-US" sz="1200" kern="1200" dirty="0">
                <a:solidFill>
                  <a:schemeClr val="tx1"/>
                </a:solidFill>
                <a:effectLst/>
                <a:latin typeface="+mn-lt"/>
                <a:ea typeface="+mn-ea"/>
                <a:cs typeface="+mn-cs"/>
              </a:rPr>
              <a:t>□ Provide information on living alternatives</a:t>
            </a:r>
          </a:p>
          <a:p>
            <a:r>
              <a:rPr lang="en-US" sz="1200" kern="1200" dirty="0">
                <a:solidFill>
                  <a:schemeClr val="tx1"/>
                </a:solidFill>
                <a:effectLst/>
                <a:latin typeface="+mn-lt"/>
                <a:ea typeface="+mn-ea"/>
                <a:cs typeface="+mn-cs"/>
              </a:rPr>
              <a:t>□ Assist/ arrange for tours of facilities</a:t>
            </a:r>
          </a:p>
          <a:p>
            <a:r>
              <a:rPr lang="en-US" sz="1200" kern="1200" dirty="0">
                <a:solidFill>
                  <a:schemeClr val="tx1"/>
                </a:solidFill>
                <a:effectLst/>
                <a:latin typeface="+mn-lt"/>
                <a:ea typeface="+mn-ea"/>
                <a:cs typeface="+mn-cs"/>
              </a:rPr>
              <a:t>□ Establish discharge date</a:t>
            </a:r>
          </a:p>
          <a:p>
            <a:endParaRPr lang="en-US" dirty="0"/>
          </a:p>
        </p:txBody>
      </p:sp>
      <p:sp>
        <p:nvSpPr>
          <p:cNvPr id="4" name="Slide Number Placeholder 3"/>
          <p:cNvSpPr>
            <a:spLocks noGrp="1"/>
          </p:cNvSpPr>
          <p:nvPr>
            <p:ph type="sldNum" sz="quarter" idx="10"/>
          </p:nvPr>
        </p:nvSpPr>
        <p:spPr/>
        <p:txBody>
          <a:bodyPr/>
          <a:lstStyle/>
          <a:p>
            <a:fld id="{861BC96B-B796-4B2F-BD18-625B51B53617}" type="slidenum">
              <a:rPr lang="en-US" smtClean="0"/>
              <a:t>26</a:t>
            </a:fld>
            <a:endParaRPr lang="en-US" dirty="0"/>
          </a:p>
        </p:txBody>
      </p:sp>
    </p:spTree>
    <p:extLst>
      <p:ext uri="{BB962C8B-B14F-4D97-AF65-F5344CB8AC3E}">
        <p14:creationId xmlns:p14="http://schemas.microsoft.com/office/powerpoint/2010/main" val="802977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remember that upon admission, based upon the preadmission information, hospital communication, discharge summary, records and initial assessments upon admission, the facility staff will develop a baseline care plan within 48 hours of admission that will serve to provide care for initial goals until the comprehensive care plan is completed.</a:t>
            </a:r>
          </a:p>
        </p:txBody>
      </p:sp>
      <p:sp>
        <p:nvSpPr>
          <p:cNvPr id="4" name="Slide Number Placeholder 3"/>
          <p:cNvSpPr>
            <a:spLocks noGrp="1"/>
          </p:cNvSpPr>
          <p:nvPr>
            <p:ph type="sldNum" sz="quarter" idx="5"/>
          </p:nvPr>
        </p:nvSpPr>
        <p:spPr/>
        <p:txBody>
          <a:bodyPr/>
          <a:lstStyle/>
          <a:p>
            <a:fld id="{02543A78-FA0B-40F2-930F-327594E13F63}" type="slidenum">
              <a:rPr lang="en-US" smtClean="0"/>
              <a:t>27</a:t>
            </a:fld>
            <a:endParaRPr lang="en-US" dirty="0"/>
          </a:p>
        </p:txBody>
      </p:sp>
    </p:spTree>
    <p:extLst>
      <p:ext uri="{BB962C8B-B14F-4D97-AF65-F5344CB8AC3E}">
        <p14:creationId xmlns:p14="http://schemas.microsoft.com/office/powerpoint/2010/main" val="2166685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4023092" y="8917422"/>
            <a:ext cx="3077739" cy="469424"/>
          </a:xfrm>
          <a:prstGeom prst="rect">
            <a:avLst/>
          </a:prstGeom>
          <a:noFill/>
          <a:ln w="9525">
            <a:noFill/>
            <a:miter lim="800000"/>
            <a:headEnd/>
            <a:tailEnd/>
          </a:ln>
        </p:spPr>
        <p:txBody>
          <a:bodyPr lIns="94191" tIns="47096" rIns="94191" bIns="47096" anchor="b"/>
          <a:lstStyle/>
          <a:p>
            <a:pPr algn="r" defTabSz="930739"/>
            <a:fld id="{76D4DFA6-7D90-4794-8A10-F2153661716F}" type="slidenum">
              <a:rPr lang="en-US" sz="1200"/>
              <a:pPr algn="r" defTabSz="930739"/>
              <a:t>28</a:t>
            </a:fld>
            <a:endParaRPr lang="en-US" sz="1200" dirty="0"/>
          </a:p>
        </p:txBody>
      </p:sp>
      <p:sp>
        <p:nvSpPr>
          <p:cNvPr id="260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0100" name="Rectangle 3"/>
          <p:cNvSpPr>
            <a:spLocks noGrp="1" noChangeArrowheads="1"/>
          </p:cNvSpPr>
          <p:nvPr>
            <p:ph type="body" idx="1"/>
          </p:nvPr>
        </p:nvSpPr>
        <p:spPr bwMode="auto">
          <a:noFill/>
        </p:spPr>
        <p:txBody>
          <a:bodyPr wrap="square" lIns="94191" tIns="47096" rIns="94191" bIns="47096" numCol="1" anchor="t" anchorCtr="0" compatLnSpc="1">
            <a:prstTxWarp prst="textNoShape">
              <a:avLst/>
            </a:prstTxWarp>
          </a:bodyPr>
          <a:lstStyle/>
          <a:p>
            <a:pPr eaLnBrk="1" hangingPunct="1"/>
            <a:r>
              <a:rPr lang="en-US" dirty="0"/>
              <a:t>This is how we make the process person-centered!  Discuss how the information from CNA and nurse documentation will be include in the RAI process as well as the importance of input from the resident/resident representative to make the process person-centered with preferences.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Interdisciplinary involvement in the discharge planning process must begin with review of preadmission information prior to admission and planning for admission, during the admission process and continues throughout the resident stay.  The goal is to transition the resident to the least restrictive environment that will maintain and/or improve the level of function achieved during the facility stay.</a:t>
            </a:r>
          </a:p>
          <a:p>
            <a:pPr marL="171450" indent="-171450">
              <a:buFont typeface="Arial" panose="020B0604020202020204" pitchFamily="34" charset="0"/>
              <a:buChar char="•"/>
            </a:pPr>
            <a:r>
              <a:rPr lang="en-US" dirty="0"/>
              <a:t>Most individuals want to live in the least restrictive environment as possible.  This is where your system will need to include WHO will begin capturing the information at admission?  How you will meet with your team AND the resident /res.rep in order to ensure active involvement?  The process is something that will need to be fluid—meaning what happens if you have admissions on a Friday and Monday is a holiday and many of the IDT members are off for 3 or more days?  How will your system be meaningful and consistent?  What happens if your resident is admitted for only 1 week and the first 3 days there is no active discharge planning because the team is off for the holiday weekend.  </a:t>
            </a:r>
          </a:p>
          <a:p>
            <a:pPr marL="628650" lvl="1" indent="-171450">
              <a:buFont typeface="Arial" panose="020B0604020202020204" pitchFamily="34" charset="0"/>
              <a:buChar char="•"/>
            </a:pPr>
            <a:r>
              <a:rPr lang="en-US" dirty="0"/>
              <a:t>Cost is an issue </a:t>
            </a:r>
          </a:p>
          <a:p>
            <a:pPr lvl="1"/>
            <a:r>
              <a:rPr lang="en-US" sz="2800" dirty="0"/>
              <a:t>	Resident (Personal finances)</a:t>
            </a:r>
          </a:p>
          <a:p>
            <a:pPr lvl="1"/>
            <a:r>
              <a:rPr lang="en-US" sz="2800" dirty="0"/>
              <a:t>	Insurance Companies</a:t>
            </a:r>
          </a:p>
          <a:p>
            <a:pPr lvl="1"/>
            <a:r>
              <a:rPr lang="en-US" sz="2800" dirty="0"/>
              <a:t>	Government Programs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2543A78-FA0B-40F2-930F-327594E13F63}" type="slidenum">
              <a:rPr lang="en-US" smtClean="0"/>
              <a:t>29</a:t>
            </a:fld>
            <a:endParaRPr lang="en-US" dirty="0"/>
          </a:p>
        </p:txBody>
      </p:sp>
    </p:spTree>
    <p:extLst>
      <p:ext uri="{BB962C8B-B14F-4D97-AF65-F5344CB8AC3E}">
        <p14:creationId xmlns:p14="http://schemas.microsoft.com/office/powerpoint/2010/main" val="383420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Centers for Medicare and Medicaid Services (Federal) definition of transition of care</a:t>
            </a:r>
          </a:p>
        </p:txBody>
      </p:sp>
      <p:sp>
        <p:nvSpPr>
          <p:cNvPr id="4" name="Slide Number Placeholder 3"/>
          <p:cNvSpPr>
            <a:spLocks noGrp="1"/>
          </p:cNvSpPr>
          <p:nvPr>
            <p:ph type="sldNum" sz="quarter" idx="5"/>
          </p:nvPr>
        </p:nvSpPr>
        <p:spPr/>
        <p:txBody>
          <a:bodyPr/>
          <a:lstStyle/>
          <a:p>
            <a:fld id="{5AF04A08-EE3A-44E1-8C59-F91D96FE0B55}" type="slidenum">
              <a:rPr lang="en-US" smtClean="0"/>
              <a:t>3</a:t>
            </a:fld>
            <a:endParaRPr lang="en-US" dirty="0"/>
          </a:p>
        </p:txBody>
      </p:sp>
    </p:spTree>
    <p:extLst>
      <p:ext uri="{BB962C8B-B14F-4D97-AF65-F5344CB8AC3E}">
        <p14:creationId xmlns:p14="http://schemas.microsoft.com/office/powerpoint/2010/main" val="954546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your facility specific documentation (forms, etc.).  If a resident is self-administering medications and the CNA finds medications in the bed or somewhere in the room, the CNA should bring the medications to the nurse and the nurse can then assess the residents ability to self-medicate</a:t>
            </a:r>
          </a:p>
        </p:txBody>
      </p:sp>
      <p:sp>
        <p:nvSpPr>
          <p:cNvPr id="4" name="Slide Number Placeholder 3"/>
          <p:cNvSpPr>
            <a:spLocks noGrp="1"/>
          </p:cNvSpPr>
          <p:nvPr>
            <p:ph type="sldNum" sz="quarter" idx="5"/>
          </p:nvPr>
        </p:nvSpPr>
        <p:spPr/>
        <p:txBody>
          <a:bodyPr/>
          <a:lstStyle/>
          <a:p>
            <a:fld id="{5AF04A08-EE3A-44E1-8C59-F91D96FE0B55}" type="slidenum">
              <a:rPr lang="en-US" smtClean="0"/>
              <a:t>31</a:t>
            </a:fld>
            <a:endParaRPr lang="en-US" dirty="0"/>
          </a:p>
        </p:txBody>
      </p:sp>
    </p:spTree>
    <p:extLst>
      <p:ext uri="{BB962C8B-B14F-4D97-AF65-F5344CB8AC3E}">
        <p14:creationId xmlns:p14="http://schemas.microsoft.com/office/powerpoint/2010/main" val="3490640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Services will assist with managing the social care needs of the resident</a:t>
            </a:r>
          </a:p>
        </p:txBody>
      </p:sp>
      <p:sp>
        <p:nvSpPr>
          <p:cNvPr id="4" name="Slide Number Placeholder 3"/>
          <p:cNvSpPr>
            <a:spLocks noGrp="1"/>
          </p:cNvSpPr>
          <p:nvPr>
            <p:ph type="sldNum" sz="quarter" idx="5"/>
          </p:nvPr>
        </p:nvSpPr>
        <p:spPr/>
        <p:txBody>
          <a:bodyPr/>
          <a:lstStyle/>
          <a:p>
            <a:fld id="{5AF04A08-EE3A-44E1-8C59-F91D96FE0B55}" type="slidenum">
              <a:rPr lang="en-US" smtClean="0"/>
              <a:t>33</a:t>
            </a:fld>
            <a:endParaRPr lang="en-US" dirty="0"/>
          </a:p>
        </p:txBody>
      </p:sp>
    </p:spTree>
    <p:extLst>
      <p:ext uri="{BB962C8B-B14F-4D97-AF65-F5344CB8AC3E}">
        <p14:creationId xmlns:p14="http://schemas.microsoft.com/office/powerpoint/2010/main" val="2778051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on resident specific needs and skills will be part of the process.  Teaching AND a method to ensure understanding and competency will be part of all successful discharge plans.  </a:t>
            </a:r>
          </a:p>
        </p:txBody>
      </p:sp>
      <p:sp>
        <p:nvSpPr>
          <p:cNvPr id="4" name="Slide Number Placeholder 3"/>
          <p:cNvSpPr>
            <a:spLocks noGrp="1"/>
          </p:cNvSpPr>
          <p:nvPr>
            <p:ph type="sldNum" sz="quarter" idx="5"/>
          </p:nvPr>
        </p:nvSpPr>
        <p:spPr/>
        <p:txBody>
          <a:bodyPr/>
          <a:lstStyle/>
          <a:p>
            <a:fld id="{02543A78-FA0B-40F2-930F-327594E13F63}" type="slidenum">
              <a:rPr lang="en-US" smtClean="0"/>
              <a:t>34</a:t>
            </a:fld>
            <a:endParaRPr lang="en-US" dirty="0"/>
          </a:p>
        </p:txBody>
      </p:sp>
    </p:spTree>
    <p:extLst>
      <p:ext uri="{BB962C8B-B14F-4D97-AF65-F5344CB8AC3E}">
        <p14:creationId xmlns:p14="http://schemas.microsoft.com/office/powerpoint/2010/main" val="1855362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order to accurately plan appropriate, resident centered discharge planning and teaching, evaluation of the resident cognition will be instrumental in their ability to understand, practice and retain information for care following discharge.  Even planning for safety awareness will be important when looking at resident cognition.</a:t>
            </a:r>
          </a:p>
          <a:p>
            <a:pPr marL="171450" indent="-171450">
              <a:buFont typeface="Arial" panose="020B0604020202020204" pitchFamily="34" charset="0"/>
              <a:buChar char="•"/>
            </a:pPr>
            <a:r>
              <a:rPr lang="en-US" dirty="0"/>
              <a:t>Resident’s functional ability will play a role in planning for necessary adaptations and services following discharge.  This may be an area that therapy or restorative nursing may be assisting resident with goals for return to home</a:t>
            </a:r>
          </a:p>
          <a:p>
            <a:pPr marL="171450" indent="-171450">
              <a:buFont typeface="Arial" panose="020B0604020202020204" pitchFamily="34" charset="0"/>
              <a:buChar char="•"/>
            </a:pPr>
            <a:r>
              <a:rPr lang="en-US" dirty="0"/>
              <a:t>Motivation is another area of potential concern.  Social Service involvement will play a role in any potential concerns with self care and motivation</a:t>
            </a:r>
          </a:p>
          <a:p>
            <a:pPr marL="171450" indent="-171450">
              <a:buFont typeface="Arial" panose="020B0604020202020204" pitchFamily="34" charset="0"/>
              <a:buChar char="•"/>
            </a:pPr>
            <a:r>
              <a:rPr lang="en-US" dirty="0"/>
              <a:t>Endurance is another area that can be a concern due to medical conditions or deconditioning.  Therapy may be working on specific goals as well.</a:t>
            </a:r>
          </a:p>
          <a:p>
            <a:pPr marL="171450" indent="-171450">
              <a:buFont typeface="Arial" panose="020B0604020202020204" pitchFamily="34" charset="0"/>
              <a:buChar char="•"/>
            </a:pPr>
            <a:r>
              <a:rPr lang="en-US" dirty="0"/>
              <a:t>Available supports post discharge will also need to be carefully planned during the entire discharge planning process</a:t>
            </a:r>
          </a:p>
          <a:p>
            <a:endParaRPr lang="en-US" dirty="0"/>
          </a:p>
        </p:txBody>
      </p:sp>
      <p:sp>
        <p:nvSpPr>
          <p:cNvPr id="4" name="Slide Number Placeholder 3"/>
          <p:cNvSpPr>
            <a:spLocks noGrp="1"/>
          </p:cNvSpPr>
          <p:nvPr>
            <p:ph type="sldNum" sz="quarter" idx="5"/>
          </p:nvPr>
        </p:nvSpPr>
        <p:spPr/>
        <p:txBody>
          <a:bodyPr/>
          <a:lstStyle/>
          <a:p>
            <a:fld id="{02543A78-FA0B-40F2-930F-327594E13F63}" type="slidenum">
              <a:rPr lang="en-US" smtClean="0"/>
              <a:t>35</a:t>
            </a:fld>
            <a:endParaRPr lang="en-US" dirty="0"/>
          </a:p>
        </p:txBody>
      </p:sp>
    </p:spTree>
    <p:extLst>
      <p:ext uri="{BB962C8B-B14F-4D97-AF65-F5344CB8AC3E}">
        <p14:creationId xmlns:p14="http://schemas.microsoft.com/office/powerpoint/2010/main" val="1637582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04A08-EE3A-44E1-8C59-F91D96FE0B55}" type="slidenum">
              <a:rPr lang="en-US" smtClean="0"/>
              <a:t>36</a:t>
            </a:fld>
            <a:endParaRPr lang="en-US" dirty="0"/>
          </a:p>
        </p:txBody>
      </p:sp>
    </p:spTree>
    <p:extLst>
      <p:ext uri="{BB962C8B-B14F-4D97-AF65-F5344CB8AC3E}">
        <p14:creationId xmlns:p14="http://schemas.microsoft.com/office/powerpoint/2010/main" val="1391561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 important that the care plan interventions for the discharge care planning are implemented and practiced consistently and documented to identify resident understanding, progress, participation and success or needs to re-evaluate goals and interventions for success.  Ongoing communication with the IDT, practitioners, resident and resident representative will be instrumental in the success of the discharge plan.</a:t>
            </a:r>
          </a:p>
          <a:p>
            <a:r>
              <a:rPr lang="en-US" dirty="0"/>
              <a:t>**</a:t>
            </a:r>
            <a:r>
              <a:rPr lang="en-US" sz="1200" kern="1200" dirty="0">
                <a:solidFill>
                  <a:schemeClr val="tx1"/>
                </a:solidFill>
                <a:effectLst/>
                <a:latin typeface="+mn-lt"/>
                <a:ea typeface="+mn-ea"/>
                <a:cs typeface="+mn-cs"/>
              </a:rPr>
              <a:t>Anytime a resident refuses an intervention it should be reported to the nurse for the nurse to talk with the resident to identify why they are refusing, explain the risks/benefits and provide alternatives</a:t>
            </a:r>
            <a:endParaRPr lang="en-US" dirty="0"/>
          </a:p>
        </p:txBody>
      </p:sp>
      <p:sp>
        <p:nvSpPr>
          <p:cNvPr id="4" name="Slide Number Placeholder 3"/>
          <p:cNvSpPr>
            <a:spLocks noGrp="1"/>
          </p:cNvSpPr>
          <p:nvPr>
            <p:ph type="sldNum" sz="quarter" idx="5"/>
          </p:nvPr>
        </p:nvSpPr>
        <p:spPr/>
        <p:txBody>
          <a:bodyPr/>
          <a:lstStyle/>
          <a:p>
            <a:fld id="{02543A78-FA0B-40F2-930F-327594E13F63}" type="slidenum">
              <a:rPr lang="en-US" smtClean="0"/>
              <a:t>37</a:t>
            </a:fld>
            <a:endParaRPr lang="en-US" dirty="0"/>
          </a:p>
        </p:txBody>
      </p:sp>
    </p:spTree>
    <p:extLst>
      <p:ext uri="{BB962C8B-B14F-4D97-AF65-F5344CB8AC3E}">
        <p14:creationId xmlns:p14="http://schemas.microsoft.com/office/powerpoint/2010/main" val="1387603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Assess for Factors that Affect Learning:</a:t>
            </a:r>
          </a:p>
          <a:p>
            <a:r>
              <a:rPr lang="en-US" dirty="0"/>
              <a:t>Cognitive</a:t>
            </a:r>
          </a:p>
          <a:p>
            <a:r>
              <a:rPr lang="en-US" dirty="0"/>
              <a:t>Memory</a:t>
            </a:r>
          </a:p>
          <a:p>
            <a:r>
              <a:rPr lang="en-US" dirty="0"/>
              <a:t>Visual impairment</a:t>
            </a:r>
          </a:p>
          <a:p>
            <a:r>
              <a:rPr lang="en-US" dirty="0"/>
              <a:t>Hearing impairment</a:t>
            </a:r>
          </a:p>
          <a:p>
            <a:r>
              <a:rPr lang="en-US" dirty="0"/>
              <a:t>English as a 2</a:t>
            </a:r>
            <a:r>
              <a:rPr lang="en-US" baseline="30000" dirty="0"/>
              <a:t>nd</a:t>
            </a:r>
            <a:r>
              <a:rPr lang="en-US" dirty="0"/>
              <a:t> language</a:t>
            </a:r>
          </a:p>
          <a:p>
            <a:r>
              <a:rPr lang="en-US" dirty="0"/>
              <a:t>Interpreter needs</a:t>
            </a:r>
          </a:p>
          <a:p>
            <a:r>
              <a:rPr lang="en-US" dirty="0"/>
              <a:t>Reading impairment</a:t>
            </a:r>
          </a:p>
          <a:p>
            <a:r>
              <a:rPr lang="en-US" dirty="0"/>
              <a:t>Depression/anxiety</a:t>
            </a:r>
          </a:p>
          <a:p>
            <a:r>
              <a:rPr lang="en-US" dirty="0"/>
              <a:t>Religion</a:t>
            </a:r>
          </a:p>
          <a:p>
            <a:r>
              <a:rPr lang="en-US" dirty="0"/>
              <a:t>Cultural practices</a:t>
            </a:r>
          </a:p>
          <a:p>
            <a:r>
              <a:rPr lang="en-US" dirty="0"/>
              <a:t>Financial impact of care needs</a:t>
            </a:r>
          </a:p>
          <a:p>
            <a:r>
              <a:rPr lang="en-US" dirty="0"/>
              <a:t>Other barriers</a:t>
            </a:r>
          </a:p>
          <a:p>
            <a:endParaRPr lang="en-US" dirty="0"/>
          </a:p>
          <a:p>
            <a:r>
              <a:rPr lang="en-US" dirty="0"/>
              <a:t>Resident preference for learning new things:</a:t>
            </a:r>
          </a:p>
          <a:p>
            <a:r>
              <a:rPr lang="en-US" dirty="0"/>
              <a:t>Reading instructions</a:t>
            </a:r>
          </a:p>
          <a:p>
            <a:r>
              <a:rPr lang="en-US" dirty="0"/>
              <a:t>Listening to instructions</a:t>
            </a:r>
          </a:p>
          <a:p>
            <a:r>
              <a:rPr lang="en-US" dirty="0"/>
              <a:t>Hands-on by practice/return demo</a:t>
            </a:r>
          </a:p>
          <a:p>
            <a:r>
              <a:rPr lang="en-US" dirty="0"/>
              <a:t>Watching a video/DVD</a:t>
            </a:r>
          </a:p>
          <a:p>
            <a:r>
              <a:rPr lang="en-US" dirty="0"/>
              <a:t>Computer based learning</a:t>
            </a:r>
          </a:p>
          <a:p>
            <a:endParaRPr lang="en-US" dirty="0"/>
          </a:p>
          <a:p>
            <a:r>
              <a:rPr lang="en-US" dirty="0"/>
              <a:t>AARP video guides to medication administration. Family caregiver video guide to give eye drops, patches, and suppositories.</a:t>
            </a:r>
          </a:p>
          <a:p>
            <a:endParaRPr lang="en-US" dirty="0"/>
          </a:p>
        </p:txBody>
      </p:sp>
      <p:sp>
        <p:nvSpPr>
          <p:cNvPr id="4" name="Slide Number Placeholder 3"/>
          <p:cNvSpPr>
            <a:spLocks noGrp="1"/>
          </p:cNvSpPr>
          <p:nvPr>
            <p:ph type="sldNum" sz="quarter" idx="10"/>
          </p:nvPr>
        </p:nvSpPr>
        <p:spPr/>
        <p:txBody>
          <a:bodyPr/>
          <a:lstStyle/>
          <a:p>
            <a:fld id="{861BC96B-B796-4B2F-BD18-625B51B53617}" type="slidenum">
              <a:rPr lang="en-US" smtClean="0"/>
              <a:t>38</a:t>
            </a:fld>
            <a:endParaRPr lang="en-US" dirty="0"/>
          </a:p>
        </p:txBody>
      </p:sp>
    </p:spTree>
    <p:extLst>
      <p:ext uri="{BB962C8B-B14F-4D97-AF65-F5344CB8AC3E}">
        <p14:creationId xmlns:p14="http://schemas.microsoft.com/office/powerpoint/2010/main" val="1893776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DOCUMENTATION for resident/representative to use as a resource!  Also, what supplies do they need?  What if they miss a dose?  Where should they store?  Do they need demonstration and return demonstration?  Is family or res. Rep planning to administer medications?  Is training and return demonstration provided?  Don’t forget the importance of DOCUMENTATION!</a:t>
            </a:r>
          </a:p>
        </p:txBody>
      </p:sp>
      <p:sp>
        <p:nvSpPr>
          <p:cNvPr id="4" name="Slide Number Placeholder 3"/>
          <p:cNvSpPr>
            <a:spLocks noGrp="1"/>
          </p:cNvSpPr>
          <p:nvPr>
            <p:ph type="sldNum" sz="quarter" idx="5"/>
          </p:nvPr>
        </p:nvSpPr>
        <p:spPr/>
        <p:txBody>
          <a:bodyPr/>
          <a:lstStyle/>
          <a:p>
            <a:fld id="{02543A78-FA0B-40F2-930F-327594E13F63}" type="slidenum">
              <a:rPr lang="en-US" smtClean="0"/>
              <a:t>39</a:t>
            </a:fld>
            <a:endParaRPr lang="en-US" dirty="0"/>
          </a:p>
        </p:txBody>
      </p:sp>
    </p:spTree>
    <p:extLst>
      <p:ext uri="{BB962C8B-B14F-4D97-AF65-F5344CB8AC3E}">
        <p14:creationId xmlns:p14="http://schemas.microsoft.com/office/powerpoint/2010/main" val="903979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Repetition is essential!</a:t>
            </a:r>
          </a:p>
        </p:txBody>
      </p:sp>
      <p:sp>
        <p:nvSpPr>
          <p:cNvPr id="4" name="Slide Number Placeholder 3"/>
          <p:cNvSpPr>
            <a:spLocks noGrp="1"/>
          </p:cNvSpPr>
          <p:nvPr>
            <p:ph type="sldNum" sz="quarter" idx="5"/>
          </p:nvPr>
        </p:nvSpPr>
        <p:spPr/>
        <p:txBody>
          <a:bodyPr/>
          <a:lstStyle/>
          <a:p>
            <a:fld id="{E335DF43-3E85-4775-8DB1-C334C2F5FBA5}" type="slidenum">
              <a:rPr lang="en-US" smtClean="0"/>
              <a:t>40</a:t>
            </a:fld>
            <a:endParaRPr lang="en-US" dirty="0"/>
          </a:p>
        </p:txBody>
      </p:sp>
    </p:spTree>
    <p:extLst>
      <p:ext uri="{BB962C8B-B14F-4D97-AF65-F5344CB8AC3E}">
        <p14:creationId xmlns:p14="http://schemas.microsoft.com/office/powerpoint/2010/main" val="2393656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follow-up plan is essential to determine if a resident is managing well at home, has additional questions or needs assistance.</a:t>
            </a:r>
          </a:p>
        </p:txBody>
      </p:sp>
      <p:sp>
        <p:nvSpPr>
          <p:cNvPr id="4" name="Slide Number Placeholder 3"/>
          <p:cNvSpPr>
            <a:spLocks noGrp="1"/>
          </p:cNvSpPr>
          <p:nvPr>
            <p:ph type="sldNum" sz="quarter" idx="5"/>
          </p:nvPr>
        </p:nvSpPr>
        <p:spPr/>
        <p:txBody>
          <a:bodyPr/>
          <a:lstStyle/>
          <a:p>
            <a:fld id="{62583AE9-5228-4641-AE46-DAC04049BDD6}" type="slidenum">
              <a:rPr lang="en-US" smtClean="0"/>
              <a:pPr/>
              <a:t>42</a:t>
            </a:fld>
            <a:endParaRPr lang="en-US" dirty="0"/>
          </a:p>
        </p:txBody>
      </p:sp>
    </p:spTree>
    <p:extLst>
      <p:ext uri="{BB962C8B-B14F-4D97-AF65-F5344CB8AC3E}">
        <p14:creationId xmlns:p14="http://schemas.microsoft.com/office/powerpoint/2010/main" val="343327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Based upon AMDA’s Clinical Practice Guideline:  Transitions of Care in the Long-Term Care Continuum</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A great process for Transition of care includes:  </a:t>
            </a:r>
          </a:p>
          <a:p>
            <a:pPr marL="171450" indent="-171450">
              <a:buFont typeface="Arial" panose="020B0604020202020204" pitchFamily="34" charset="0"/>
              <a:buChar char="•"/>
            </a:pPr>
            <a:r>
              <a:rPr lang="en-US" sz="1200" dirty="0"/>
              <a:t>Transition/Discharge Planning Care Plan</a:t>
            </a:r>
          </a:p>
          <a:p>
            <a:pPr marL="171450" indent="-171450">
              <a:buFont typeface="Arial" panose="020B0604020202020204" pitchFamily="34" charset="0"/>
              <a:buChar char="•"/>
            </a:pPr>
            <a:r>
              <a:rPr lang="en-US" sz="1200" dirty="0"/>
              <a:t>Comprehensive Communication with other facilities </a:t>
            </a:r>
          </a:p>
          <a:p>
            <a:pPr marL="171450" indent="-171450">
              <a:buFont typeface="Arial" panose="020B0604020202020204" pitchFamily="34" charset="0"/>
              <a:buChar char="•"/>
            </a:pPr>
            <a:r>
              <a:rPr lang="en-US" sz="1200" dirty="0"/>
              <a:t>Coordination of Care (designated staff member)</a:t>
            </a:r>
          </a:p>
          <a:p>
            <a:pPr marL="171450" indent="-171450">
              <a:buFont typeface="Arial" panose="020B0604020202020204" pitchFamily="34" charset="0"/>
              <a:buChar char="•"/>
            </a:pPr>
            <a:r>
              <a:rPr lang="en-US" sz="1200" dirty="0"/>
              <a:t>Resident/Family Teaching with evidence of understanding </a:t>
            </a:r>
          </a:p>
          <a:p>
            <a:pPr marL="171450" indent="-171450">
              <a:buFont typeface="Arial" panose="020B0604020202020204" pitchFamily="34" charset="0"/>
              <a:buChar char="•"/>
            </a:pPr>
            <a:r>
              <a:rPr lang="en-US" sz="1200" dirty="0"/>
              <a:t>Medication Education and Reconciliation </a:t>
            </a:r>
          </a:p>
          <a:p>
            <a:pPr marL="171450" indent="-171450">
              <a:buFont typeface="Arial" panose="020B0604020202020204" pitchFamily="34" charset="0"/>
              <a:buChar char="•"/>
            </a:pPr>
            <a:r>
              <a:rPr lang="en-US" sz="1200" dirty="0"/>
              <a:t>Resident Follow-up</a:t>
            </a:r>
          </a:p>
          <a:p>
            <a:pPr marL="171450" indent="-171450">
              <a:buFont typeface="Arial" panose="020B0604020202020204" pitchFamily="34" charset="0"/>
              <a:buChar char="•"/>
            </a:pPr>
            <a:r>
              <a:rPr lang="en-US" sz="1200" dirty="0"/>
              <a:t>Shared Accountability </a:t>
            </a:r>
            <a:endParaRPr lang="en-US" sz="800" dirty="0"/>
          </a:p>
          <a:p>
            <a:endParaRPr lang="en-US" dirty="0"/>
          </a:p>
        </p:txBody>
      </p:sp>
      <p:sp>
        <p:nvSpPr>
          <p:cNvPr id="4" name="Slide Number Placeholder 3"/>
          <p:cNvSpPr>
            <a:spLocks noGrp="1"/>
          </p:cNvSpPr>
          <p:nvPr>
            <p:ph type="sldNum" sz="quarter" idx="5"/>
          </p:nvPr>
        </p:nvSpPr>
        <p:spPr/>
        <p:txBody>
          <a:bodyPr/>
          <a:lstStyle/>
          <a:p>
            <a:fld id="{5AF04A08-EE3A-44E1-8C59-F91D96FE0B55}" type="slidenum">
              <a:rPr lang="en-US" smtClean="0"/>
              <a:t>4</a:t>
            </a:fld>
            <a:endParaRPr lang="en-US" dirty="0"/>
          </a:p>
        </p:txBody>
      </p:sp>
    </p:spTree>
    <p:extLst>
      <p:ext uri="{BB962C8B-B14F-4D97-AF65-F5344CB8AC3E}">
        <p14:creationId xmlns:p14="http://schemas.microsoft.com/office/powerpoint/2010/main" val="3421403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Critical Element Decisions: </a:t>
            </a:r>
            <a:endParaRPr lang="en-US" sz="1200" kern="1200" dirty="0">
              <a:solidFill>
                <a:schemeClr val="tx1"/>
              </a:solidFill>
              <a:effectLst/>
              <a:latin typeface="+mn-lt"/>
              <a:ea typeface="+mn-ea"/>
              <a:cs typeface="+mn-cs"/>
            </a:endParaRPr>
          </a:p>
          <a:p>
            <a:r>
              <a:rPr lang="en-US" dirty="0"/>
              <a:t>Review with group!  Describe how the surveyors will observe and interview staff and residents (and their representatives)!</a:t>
            </a:r>
          </a:p>
        </p:txBody>
      </p:sp>
      <p:sp>
        <p:nvSpPr>
          <p:cNvPr id="4" name="Slide Number Placeholder 3"/>
          <p:cNvSpPr>
            <a:spLocks noGrp="1"/>
          </p:cNvSpPr>
          <p:nvPr>
            <p:ph type="sldNum" sz="quarter" idx="5"/>
          </p:nvPr>
        </p:nvSpPr>
        <p:spPr/>
        <p:txBody>
          <a:bodyPr/>
          <a:lstStyle/>
          <a:p>
            <a:fld id="{E335DF43-3E85-4775-8DB1-C334C2F5FBA5}" type="slidenum">
              <a:rPr lang="en-US" smtClean="0"/>
              <a:t>43</a:t>
            </a:fld>
            <a:endParaRPr lang="en-US" dirty="0"/>
          </a:p>
        </p:txBody>
      </p:sp>
    </p:spTree>
    <p:extLst>
      <p:ext uri="{BB962C8B-B14F-4D97-AF65-F5344CB8AC3E}">
        <p14:creationId xmlns:p14="http://schemas.microsoft.com/office/powerpoint/2010/main" val="34941289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Summarize the overall training with the team. Discuss with the team</a:t>
            </a:r>
          </a:p>
          <a:p>
            <a:endParaRPr lang="en-US" dirty="0"/>
          </a:p>
          <a:p>
            <a:r>
              <a:rPr lang="en-US" sz="1200" kern="1200" dirty="0">
                <a:solidFill>
                  <a:schemeClr val="tx1"/>
                </a:solidFill>
                <a:effectLst/>
                <a:latin typeface="+mn-lt"/>
                <a:ea typeface="+mn-ea"/>
                <a:cs typeface="+mn-cs"/>
              </a:rPr>
              <a:t>Remember - The need for effective collaboration and communication with the physicians and other entities that will be involved in the person’s care can’t be over-emphasized.  In addition, the focus on social determinants of health and the linkage/communication with social service entities is essential.</a:t>
            </a:r>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44</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45</a:t>
            </a:fld>
            <a:endParaRPr lang="en-US" dirty="0"/>
          </a:p>
        </p:txBody>
      </p:sp>
    </p:spTree>
    <p:extLst>
      <p:ext uri="{BB962C8B-B14F-4D97-AF65-F5344CB8AC3E}">
        <p14:creationId xmlns:p14="http://schemas.microsoft.com/office/powerpoint/2010/main" val="311431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35DF43-3E85-4775-8DB1-C334C2F5FBA5}" type="slidenum">
              <a:rPr lang="en-US" smtClean="0"/>
              <a:t>5</a:t>
            </a:fld>
            <a:endParaRPr lang="en-US" dirty="0"/>
          </a:p>
        </p:txBody>
      </p:sp>
    </p:spTree>
    <p:extLst>
      <p:ext uri="{BB962C8B-B14F-4D97-AF65-F5344CB8AC3E}">
        <p14:creationId xmlns:p14="http://schemas.microsoft.com/office/powerpoint/2010/main" val="1258071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r>
              <a:rPr lang="en-US" dirty="0"/>
              <a:t>The care transition process involves both the sender and the receiver of critical medical and health-related information.</a:t>
            </a:r>
          </a:p>
          <a:p>
            <a:endParaRPr lang="en-US" dirty="0"/>
          </a:p>
        </p:txBody>
      </p:sp>
      <p:sp>
        <p:nvSpPr>
          <p:cNvPr id="4" name="Slide Number Placeholder 3"/>
          <p:cNvSpPr>
            <a:spLocks noGrp="1"/>
          </p:cNvSpPr>
          <p:nvPr>
            <p:ph type="sldNum" sz="quarter" idx="5"/>
          </p:nvPr>
        </p:nvSpPr>
        <p:spPr/>
        <p:txBody>
          <a:bodyPr/>
          <a:lstStyle/>
          <a:p>
            <a:fld id="{5AF04A08-EE3A-44E1-8C59-F91D96FE0B55}" type="slidenum">
              <a:rPr lang="en-US" smtClean="0"/>
              <a:t>6</a:t>
            </a:fld>
            <a:endParaRPr lang="en-US" dirty="0"/>
          </a:p>
        </p:txBody>
      </p:sp>
    </p:spTree>
    <p:extLst>
      <p:ext uri="{BB962C8B-B14F-4D97-AF65-F5344CB8AC3E}">
        <p14:creationId xmlns:p14="http://schemas.microsoft.com/office/powerpoint/2010/main" val="1310654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with staff where care transitions can occur </a:t>
            </a:r>
          </a:p>
        </p:txBody>
      </p:sp>
      <p:sp>
        <p:nvSpPr>
          <p:cNvPr id="4" name="Slide Number Placeholder 3"/>
          <p:cNvSpPr>
            <a:spLocks noGrp="1"/>
          </p:cNvSpPr>
          <p:nvPr>
            <p:ph type="sldNum" sz="quarter" idx="5"/>
          </p:nvPr>
        </p:nvSpPr>
        <p:spPr/>
        <p:txBody>
          <a:bodyPr/>
          <a:lstStyle/>
          <a:p>
            <a:fld id="{62583AE9-5228-4641-AE46-DAC04049BDD6}" type="slidenum">
              <a:rPr lang="en-US" smtClean="0"/>
              <a:pPr/>
              <a:t>7</a:t>
            </a:fld>
            <a:endParaRPr lang="en-US" dirty="0"/>
          </a:p>
        </p:txBody>
      </p:sp>
    </p:spTree>
    <p:extLst>
      <p:ext uri="{BB962C8B-B14F-4D97-AF65-F5344CB8AC3E}">
        <p14:creationId xmlns:p14="http://schemas.microsoft.com/office/powerpoint/2010/main" val="4008993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8</a:t>
            </a:fld>
            <a:endParaRPr lang="en-US" dirty="0"/>
          </a:p>
        </p:txBody>
      </p:sp>
    </p:spTree>
    <p:extLst>
      <p:ext uri="{BB962C8B-B14F-4D97-AF65-F5344CB8AC3E}">
        <p14:creationId xmlns:p14="http://schemas.microsoft.com/office/powerpoint/2010/main" val="1970494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Costly to the health care system </a:t>
            </a:r>
          </a:p>
        </p:txBody>
      </p:sp>
      <p:sp>
        <p:nvSpPr>
          <p:cNvPr id="4" name="Slide Number Placeholder 3"/>
          <p:cNvSpPr>
            <a:spLocks noGrp="1"/>
          </p:cNvSpPr>
          <p:nvPr>
            <p:ph type="sldNum" sz="quarter" idx="5"/>
          </p:nvPr>
        </p:nvSpPr>
        <p:spPr/>
        <p:txBody>
          <a:bodyPr/>
          <a:lstStyle/>
          <a:p>
            <a:fld id="{E335DF43-3E85-4775-8DB1-C334C2F5FBA5}" type="slidenum">
              <a:rPr lang="en-US" smtClean="0"/>
              <a:t>9</a:t>
            </a:fld>
            <a:endParaRPr lang="en-US" dirty="0"/>
          </a:p>
        </p:txBody>
      </p:sp>
    </p:spTree>
    <p:extLst>
      <p:ext uri="{BB962C8B-B14F-4D97-AF65-F5344CB8AC3E}">
        <p14:creationId xmlns:p14="http://schemas.microsoft.com/office/powerpoint/2010/main" val="78237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5/13/2019</a:t>
            </a:fld>
            <a:endParaRPr lang="en-US" dirty="0">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5/13/2019</a:t>
            </a:fld>
            <a:endParaRPr lang="en-US" dirty="0">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5/13/2019</a:t>
            </a:fld>
            <a:endParaRPr lang="en-US" dirty="0">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cms.gov/Regulations-and-Guidance/Guidance/Manuals/downloads/som107ap_pp_guidelines_ltcf.pdf"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e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hyperlink" Target="https://www.cms.gov/Regulations-and-Guidance/Guidance/Manuals/downloads/som107ap_pp_guidelines_ltcf.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ms.gov/Regulations-and-Guidance/Legislation/EHRIncentivePrograms/downloads/8_Transition_of_Care_Summary.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5.jpeg"/><Relationship Id="rId7" Type="http://schemas.openxmlformats.org/officeDocument/2006/relationships/diagramColors" Target="../diagrams/colors6.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7.jpeg"/><Relationship Id="rId7" Type="http://schemas.openxmlformats.org/officeDocument/2006/relationships/diagramColors" Target="../diagrams/colors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amda.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hyperlink" Target="https://www.cms.gov/Medicare/Provider-Enrollment-and-Certification/GuidanceforLawsAndRegulations/Nursing-Homes.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ahrq.gov/research/findings/nhqrdr/chartbooks/carecoordination/measure1.html" TargetMode="External"/><Relationship Id="rId2" Type="http://schemas.openxmlformats.org/officeDocument/2006/relationships/hyperlink" Target="https://www.cms.gov/Medicare/Quality-Initiatives-Patient-Assessment-Instruments/NursingHomeQualityInits/MDS30RAIManual.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pathway-interact.com/interact-tools/interact-tools-library/interact-version-4-0-tools-for-nursing-homes/" TargetMode="External"/><Relationship Id="rId2" Type="http://schemas.openxmlformats.org/officeDocument/2006/relationships/hyperlink" Target="https://www.medicaid.gov/medicaid/quality-of-care/improvement-initiatives/care-transitions/index.html" TargetMode="External"/><Relationship Id="rId1" Type="http://schemas.openxmlformats.org/officeDocument/2006/relationships/slideLayout" Target="../slideLayouts/slideLayout2.xml"/><Relationship Id="rId5" Type="http://schemas.openxmlformats.org/officeDocument/2006/relationships/hyperlink" Target="http://www.amda.com/" TargetMode="External"/><Relationship Id="rId4" Type="http://schemas.openxmlformats.org/officeDocument/2006/relationships/hyperlink" Target="https://www.ncbi.nlm.nih.gov/pmc/articles/PMC2768550/"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a:bodyPr>
          <a:lstStyle/>
          <a:p>
            <a:r>
              <a:rPr lang="en-US" b="1" dirty="0">
                <a:solidFill>
                  <a:schemeClr val="bg1"/>
                </a:solidFill>
              </a:rPr>
              <a:t>Transition of Care Competency </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latin typeface="+mj-lt"/>
              </a:rPr>
              <a:t>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a:extLst>
              <a:ext uri="{FF2B5EF4-FFF2-40B4-BE49-F238E27FC236}">
                <a16:creationId xmlns:a16="http://schemas.microsoft.com/office/drawing/2014/main" id="{FBB87DCE-9B70-455E-B740-BDF0F7F426FB}"/>
              </a:ext>
            </a:extLst>
          </p:cNvPr>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t="15277"/>
          <a:stretch/>
        </p:blipFill>
        <p:spPr>
          <a:xfrm>
            <a:off x="4689104" y="2480166"/>
            <a:ext cx="4029075" cy="1221002"/>
          </a:xfrm>
          <a:prstGeom prst="rect">
            <a:avLst/>
          </a:prstGeom>
        </p:spPr>
      </p:pic>
      <p:pic>
        <p:nvPicPr>
          <p:cNvPr id="8" name="Content Placeholder 4">
            <a:extLst>
              <a:ext uri="{FF2B5EF4-FFF2-40B4-BE49-F238E27FC236}">
                <a16:creationId xmlns:a16="http://schemas.microsoft.com/office/drawing/2014/main" id="{581394ED-149C-44C2-997E-2AA00EE2BA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3472" b="9182"/>
          <a:stretch/>
        </p:blipFill>
        <p:spPr>
          <a:xfrm>
            <a:off x="538444" y="1447800"/>
            <a:ext cx="4029074" cy="26761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4">
            <a:extLst>
              <a:ext uri="{FF2B5EF4-FFF2-40B4-BE49-F238E27FC236}">
                <a16:creationId xmlns:a16="http://schemas.microsoft.com/office/drawing/2014/main" id="{D9A18FFC-AA85-41DF-9B01-CC3205549616}"/>
              </a:ext>
            </a:extLst>
          </p:cNvPr>
          <p:cNvSpPr>
            <a:spLocks noChangeArrowheads="1"/>
          </p:cNvSpPr>
          <p:nvPr/>
        </p:nvSpPr>
        <p:spPr bwMode="auto">
          <a:xfrm>
            <a:off x="457200" y="5584033"/>
            <a:ext cx="8229600"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https://www.cms.gov/Regulations-and-Guidance/Guidance/Manuals/downloads/som107ap_pp_guidelines_ltcf.pdf</a:t>
            </a:r>
            <a:r>
              <a:rPr lang="en-US" altLang="en-US" sz="11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048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8FC9-3585-4A5A-8C1A-AEDD7A15FA9C}"/>
              </a:ext>
            </a:extLst>
          </p:cNvPr>
          <p:cNvSpPr>
            <a:spLocks noGrp="1"/>
          </p:cNvSpPr>
          <p:nvPr>
            <p:ph type="title"/>
          </p:nvPr>
        </p:nvSpPr>
        <p:spPr>
          <a:xfrm>
            <a:off x="152401" y="1630722"/>
            <a:ext cx="2514600" cy="3596556"/>
          </a:xfrm>
        </p:spPr>
        <p:txBody>
          <a:bodyPr>
            <a:normAutofit/>
          </a:bodyPr>
          <a:lstStyle/>
          <a:p>
            <a:pPr algn="l"/>
            <a:r>
              <a:rPr lang="en-US" sz="3200" dirty="0"/>
              <a:t>F-tags Associated with Transition of Care</a:t>
            </a:r>
          </a:p>
        </p:txBody>
      </p:sp>
      <p:graphicFrame>
        <p:nvGraphicFramePr>
          <p:cNvPr id="5" name="Content Placeholder 2">
            <a:extLst>
              <a:ext uri="{FF2B5EF4-FFF2-40B4-BE49-F238E27FC236}">
                <a16:creationId xmlns:a16="http://schemas.microsoft.com/office/drawing/2014/main" id="{78A19DA1-A576-4297-9E86-04E0AF006141}"/>
              </a:ext>
            </a:extLst>
          </p:cNvPr>
          <p:cNvGraphicFramePr>
            <a:graphicFrameLocks noGrp="1"/>
          </p:cNvGraphicFramePr>
          <p:nvPr>
            <p:ph idx="1"/>
            <p:extLst>
              <p:ext uri="{D42A27DB-BD31-4B8C-83A1-F6EECF244321}">
                <p14:modId xmlns:p14="http://schemas.microsoft.com/office/powerpoint/2010/main" val="3184620050"/>
              </p:ext>
            </p:extLst>
          </p:nvPr>
        </p:nvGraphicFramePr>
        <p:xfrm>
          <a:off x="2895600" y="-228600"/>
          <a:ext cx="6096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661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7414-F7E1-4B63-9C6F-5845A618E000}"/>
              </a:ext>
            </a:extLst>
          </p:cNvPr>
          <p:cNvSpPr>
            <a:spLocks noGrp="1"/>
          </p:cNvSpPr>
          <p:nvPr>
            <p:ph type="title"/>
          </p:nvPr>
        </p:nvSpPr>
        <p:spPr>
          <a:xfrm>
            <a:off x="304800" y="1619200"/>
            <a:ext cx="2651767" cy="3596556"/>
          </a:xfrm>
        </p:spPr>
        <p:txBody>
          <a:bodyPr>
            <a:normAutofit/>
          </a:bodyPr>
          <a:lstStyle/>
          <a:p>
            <a:pPr algn="l"/>
            <a:r>
              <a:rPr lang="en-US" sz="3200" dirty="0"/>
              <a:t>Additional </a:t>
            </a:r>
            <a:br>
              <a:rPr lang="en-US" sz="3200" dirty="0"/>
            </a:br>
            <a:r>
              <a:rPr lang="en-US" sz="3200" dirty="0"/>
              <a:t>F-tags</a:t>
            </a:r>
            <a:br>
              <a:rPr lang="en-US" sz="3200" dirty="0"/>
            </a:br>
            <a:r>
              <a:rPr lang="en-US" sz="3200" dirty="0"/>
              <a:t>Transition of Care</a:t>
            </a:r>
          </a:p>
        </p:txBody>
      </p:sp>
      <p:graphicFrame>
        <p:nvGraphicFramePr>
          <p:cNvPr id="5" name="Content Placeholder 2">
            <a:extLst>
              <a:ext uri="{FF2B5EF4-FFF2-40B4-BE49-F238E27FC236}">
                <a16:creationId xmlns:a16="http://schemas.microsoft.com/office/drawing/2014/main" id="{DBE5D6A9-8B1A-4535-9911-159EAED392EE}"/>
              </a:ext>
            </a:extLst>
          </p:cNvPr>
          <p:cNvGraphicFramePr>
            <a:graphicFrameLocks noGrp="1"/>
          </p:cNvGraphicFramePr>
          <p:nvPr>
            <p:ph idx="1"/>
            <p:extLst>
              <p:ext uri="{D42A27DB-BD31-4B8C-83A1-F6EECF244321}">
                <p14:modId xmlns:p14="http://schemas.microsoft.com/office/powerpoint/2010/main" val="924636548"/>
              </p:ext>
            </p:extLst>
          </p:nvPr>
        </p:nvGraphicFramePr>
        <p:xfrm>
          <a:off x="3014839" y="533400"/>
          <a:ext cx="5824361" cy="5167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976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2313-EC38-417B-B3FE-34DBC1E41645}"/>
              </a:ext>
            </a:extLst>
          </p:cNvPr>
          <p:cNvSpPr>
            <a:spLocks noGrp="1"/>
          </p:cNvSpPr>
          <p:nvPr>
            <p:ph type="title"/>
          </p:nvPr>
        </p:nvSpPr>
        <p:spPr>
          <a:xfrm>
            <a:off x="3724073" y="533400"/>
            <a:ext cx="4939868" cy="1257452"/>
          </a:xfrm>
        </p:spPr>
        <p:txBody>
          <a:bodyPr>
            <a:noAutofit/>
          </a:bodyPr>
          <a:lstStyle/>
          <a:p>
            <a:r>
              <a:rPr lang="en-US" sz="4000" dirty="0"/>
              <a:t>F624 Orientation for Transfer or Discharge</a:t>
            </a:r>
            <a:br>
              <a:rPr lang="en-US" sz="4000" dirty="0"/>
            </a:br>
            <a:endParaRPr lang="en-US" sz="4000" dirty="0"/>
          </a:p>
        </p:txBody>
      </p:sp>
      <p:pic>
        <p:nvPicPr>
          <p:cNvPr id="4" name="Content Placeholder 6" descr="A person in a white shirt&#10;&#10;Description automatically generated">
            <a:extLst>
              <a:ext uri="{FF2B5EF4-FFF2-40B4-BE49-F238E27FC236}">
                <a16:creationId xmlns:a16="http://schemas.microsoft.com/office/drawing/2014/main" id="{9F8588AE-F74D-49CE-A806-CA0D0B2356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1250"/>
          <a:stretch/>
        </p:blipFill>
        <p:spPr>
          <a:xfrm>
            <a:off x="16" y="857257"/>
            <a:ext cx="3476678" cy="5143493"/>
          </a:xfrm>
          <a:prstGeom prst="rect">
            <a:avLst/>
          </a:prstGeom>
          <a:ln>
            <a:noFill/>
          </a:ln>
          <a:effectLst>
            <a:softEdge rad="112500"/>
          </a:effectLst>
        </p:spPr>
      </p:pic>
      <p:sp>
        <p:nvSpPr>
          <p:cNvPr id="3" name="Content Placeholder 2">
            <a:extLst>
              <a:ext uri="{FF2B5EF4-FFF2-40B4-BE49-F238E27FC236}">
                <a16:creationId xmlns:a16="http://schemas.microsoft.com/office/drawing/2014/main" id="{08B9487B-A885-4985-BC53-C4EA44430B14}"/>
              </a:ext>
            </a:extLst>
          </p:cNvPr>
          <p:cNvSpPr>
            <a:spLocks noGrp="1"/>
          </p:cNvSpPr>
          <p:nvPr>
            <p:ph idx="1"/>
          </p:nvPr>
        </p:nvSpPr>
        <p:spPr>
          <a:xfrm>
            <a:off x="3724074" y="2192226"/>
            <a:ext cx="4939867" cy="2839064"/>
          </a:xfrm>
        </p:spPr>
        <p:txBody>
          <a:bodyPr>
            <a:normAutofit fontScale="85000" lnSpcReduction="20000"/>
          </a:bodyPr>
          <a:lstStyle/>
          <a:p>
            <a:pPr marL="0" indent="0">
              <a:buNone/>
            </a:pPr>
            <a:r>
              <a:rPr lang="en-US" dirty="0"/>
              <a:t>“A facility must provide and document sufficient preparation and orientation to residents to ensure safe and orderly transfer or discharge from the facility. This orientation must be provided in a form and manner that the resident can understand.”</a:t>
            </a:r>
          </a:p>
        </p:txBody>
      </p:sp>
      <p:sp>
        <p:nvSpPr>
          <p:cNvPr id="5" name="Rectangle 4">
            <a:extLst>
              <a:ext uri="{FF2B5EF4-FFF2-40B4-BE49-F238E27FC236}">
                <a16:creationId xmlns:a16="http://schemas.microsoft.com/office/drawing/2014/main" id="{064663B0-3AE7-4E3D-8925-81F960D55723}"/>
              </a:ext>
            </a:extLst>
          </p:cNvPr>
          <p:cNvSpPr>
            <a:spLocks noChangeArrowheads="1"/>
          </p:cNvSpPr>
          <p:nvPr/>
        </p:nvSpPr>
        <p:spPr bwMode="auto">
          <a:xfrm>
            <a:off x="4005072" y="5135610"/>
            <a:ext cx="479332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900" dirty="0">
                <a:latin typeface="Arial" panose="020B0604020202020204" pitchFamily="34" charset="0"/>
                <a:cs typeface="Arial" panose="020B0604020202020204" pitchFamily="34" charset="0"/>
                <a:hlinkClick r:id="rId4"/>
              </a:rPr>
              <a:t>https://www.cms.gov/Regulations-and-Guidance/Guidance/Manuals/downloads/som107ap_pp_guidelines_ltcf.pdf</a:t>
            </a:r>
            <a:r>
              <a:rPr lang="en-US" altLang="en-US" sz="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262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B2219F0-BBA8-4E67-A2D9-F67655A57549}"/>
              </a:ext>
            </a:extLst>
          </p:cNvPr>
          <p:cNvSpPr>
            <a:spLocks noGrp="1"/>
          </p:cNvSpPr>
          <p:nvPr>
            <p:ph type="title"/>
          </p:nvPr>
        </p:nvSpPr>
        <p:spPr>
          <a:xfrm>
            <a:off x="393192" y="4432554"/>
            <a:ext cx="4945642" cy="1218908"/>
          </a:xfrm>
        </p:spPr>
        <p:txBody>
          <a:bodyPr>
            <a:normAutofit fontScale="90000"/>
          </a:bodyPr>
          <a:lstStyle/>
          <a:p>
            <a:pPr algn="r"/>
            <a:r>
              <a:rPr lang="en-US" dirty="0"/>
              <a:t>Sufficient Preparation and Orientation</a:t>
            </a:r>
          </a:p>
        </p:txBody>
      </p:sp>
      <p:pic>
        <p:nvPicPr>
          <p:cNvPr id="6" name="Content Placeholder 3" descr="A person posing for the camera&#10;&#10;Description automatically generated">
            <a:extLst>
              <a:ext uri="{FF2B5EF4-FFF2-40B4-BE49-F238E27FC236}">
                <a16:creationId xmlns:a16="http://schemas.microsoft.com/office/drawing/2014/main" id="{031E03F8-37F4-4C2E-B21A-5CA41472BC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245660" y="1098550"/>
            <a:ext cx="5293730" cy="3080544"/>
          </a:xfrm>
          <a:prstGeom prst="rect">
            <a:avLst/>
          </a:prstGeom>
          <a:ln>
            <a:noFill/>
          </a:ln>
          <a:effectLst>
            <a:softEdge rad="112500"/>
          </a:effectLst>
        </p:spPr>
      </p:pic>
      <p:sp>
        <p:nvSpPr>
          <p:cNvPr id="4" name="Content Placeholder 3">
            <a:extLst>
              <a:ext uri="{FF2B5EF4-FFF2-40B4-BE49-F238E27FC236}">
                <a16:creationId xmlns:a16="http://schemas.microsoft.com/office/drawing/2014/main" id="{47542FFB-9D51-4986-8EE4-BFD2FD8E8D85}"/>
              </a:ext>
            </a:extLst>
          </p:cNvPr>
          <p:cNvSpPr>
            <a:spLocks noGrp="1"/>
          </p:cNvSpPr>
          <p:nvPr>
            <p:ph idx="1"/>
          </p:nvPr>
        </p:nvSpPr>
        <p:spPr>
          <a:xfrm>
            <a:off x="5539390" y="1545544"/>
            <a:ext cx="3051154" cy="3639272"/>
          </a:xfrm>
          <a:prstGeom prst="rect">
            <a:avLst/>
          </a:prstGeom>
        </p:spPr>
        <p:txBody>
          <a:bodyPr anchor="ctr">
            <a:normAutofit fontScale="92500" lnSpcReduction="20000"/>
          </a:bodyPr>
          <a:lstStyle/>
          <a:p>
            <a:pPr marL="257175" indent="-257175"/>
            <a:r>
              <a:rPr lang="en-US" dirty="0"/>
              <a:t>Providing a good explanation of the location of discharge and the reason</a:t>
            </a:r>
          </a:p>
          <a:p>
            <a:pPr marL="257175" indent="-257175"/>
            <a:r>
              <a:rPr lang="en-US" b="1" dirty="0"/>
              <a:t>Document resident understanding of the discharge</a:t>
            </a:r>
          </a:p>
        </p:txBody>
      </p:sp>
      <p:sp>
        <p:nvSpPr>
          <p:cNvPr id="8" name="Rectangle 4">
            <a:extLst>
              <a:ext uri="{FF2B5EF4-FFF2-40B4-BE49-F238E27FC236}">
                <a16:creationId xmlns:a16="http://schemas.microsoft.com/office/drawing/2014/main" id="{08D8F881-C8D5-4444-A101-94958DA7C46D}"/>
              </a:ext>
            </a:extLst>
          </p:cNvPr>
          <p:cNvSpPr>
            <a:spLocks noChangeArrowheads="1"/>
          </p:cNvSpPr>
          <p:nvPr/>
        </p:nvSpPr>
        <p:spPr bwMode="auto">
          <a:xfrm>
            <a:off x="5889848" y="5312456"/>
            <a:ext cx="2883372"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900" dirty="0">
                <a:solidFill>
                  <a:schemeClr val="tx2">
                    <a:lumMod val="60000"/>
                    <a:lumOff val="4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altLang="en-US" sz="900" dirty="0">
                <a:solidFill>
                  <a:schemeClr val="tx2">
                    <a:lumMod val="60000"/>
                    <a:lumOff val="4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5188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2859-3790-429D-83A2-6A316C637DEA}"/>
              </a:ext>
            </a:extLst>
          </p:cNvPr>
          <p:cNvSpPr>
            <a:spLocks noGrp="1"/>
          </p:cNvSpPr>
          <p:nvPr>
            <p:ph type="title"/>
          </p:nvPr>
        </p:nvSpPr>
        <p:spPr>
          <a:xfrm>
            <a:off x="393192" y="4432554"/>
            <a:ext cx="4945642" cy="1218908"/>
          </a:xfrm>
        </p:spPr>
        <p:txBody>
          <a:bodyPr>
            <a:normAutofit fontScale="90000"/>
          </a:bodyPr>
          <a:lstStyle/>
          <a:p>
            <a:pPr algn="r"/>
            <a:r>
              <a:rPr lang="en-US" dirty="0"/>
              <a:t>F660 Discharge Planning Process</a:t>
            </a:r>
          </a:p>
        </p:txBody>
      </p:sp>
      <p:pic>
        <p:nvPicPr>
          <p:cNvPr id="7" name="Content Placeholder 4" descr="A group of people looking at a computer&#10;&#10;Description generated with high confidence">
            <a:extLst>
              <a:ext uri="{FF2B5EF4-FFF2-40B4-BE49-F238E27FC236}">
                <a16:creationId xmlns:a16="http://schemas.microsoft.com/office/drawing/2014/main" id="{629CB0E0-A301-40FB-9E80-8659BE8DCB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22152"/>
          <a:stretch/>
        </p:blipFill>
        <p:spPr>
          <a:xfrm>
            <a:off x="245660" y="1098550"/>
            <a:ext cx="5293730" cy="3080544"/>
          </a:xfrm>
          <a:prstGeom prst="rect">
            <a:avLst/>
          </a:prstGeom>
        </p:spPr>
      </p:pic>
      <p:sp>
        <p:nvSpPr>
          <p:cNvPr id="9" name="Content Placeholder 8">
            <a:extLst>
              <a:ext uri="{FF2B5EF4-FFF2-40B4-BE49-F238E27FC236}">
                <a16:creationId xmlns:a16="http://schemas.microsoft.com/office/drawing/2014/main" id="{C06F73D4-BE44-42C2-AF23-31E9E36EF423}"/>
              </a:ext>
            </a:extLst>
          </p:cNvPr>
          <p:cNvSpPr>
            <a:spLocks noGrp="1"/>
          </p:cNvSpPr>
          <p:nvPr>
            <p:ph idx="1"/>
          </p:nvPr>
        </p:nvSpPr>
        <p:spPr>
          <a:xfrm>
            <a:off x="5899213" y="1329987"/>
            <a:ext cx="2851595" cy="4094825"/>
          </a:xfrm>
        </p:spPr>
        <p:txBody>
          <a:bodyPr anchor="ctr">
            <a:normAutofit/>
          </a:bodyPr>
          <a:lstStyle/>
          <a:p>
            <a:pPr marL="0" indent="0">
              <a:buNone/>
            </a:pPr>
            <a:r>
              <a:rPr lang="en-US" sz="1800" dirty="0"/>
              <a:t>“The facility must develop and implement an effective discharge planning process that focuses on the resident’s discharge goals, the preparation of residents to be active </a:t>
            </a:r>
            <a:r>
              <a:rPr lang="en-US" sz="2000" dirty="0"/>
              <a:t>partners</a:t>
            </a:r>
            <a:r>
              <a:rPr lang="en-US" sz="1800" dirty="0"/>
              <a:t> and effectively transition them to post-discharge care, and the reduction of factors leading to preventable readmissions.”</a:t>
            </a:r>
          </a:p>
          <a:p>
            <a:endParaRPr lang="en-US" sz="1500" dirty="0"/>
          </a:p>
        </p:txBody>
      </p:sp>
      <p:sp>
        <p:nvSpPr>
          <p:cNvPr id="11" name="Rectangle 4">
            <a:extLst>
              <a:ext uri="{FF2B5EF4-FFF2-40B4-BE49-F238E27FC236}">
                <a16:creationId xmlns:a16="http://schemas.microsoft.com/office/drawing/2014/main" id="{F71CFE8A-001D-4897-9DE3-ED622618219A}"/>
              </a:ext>
            </a:extLst>
          </p:cNvPr>
          <p:cNvSpPr>
            <a:spLocks noChangeArrowheads="1"/>
          </p:cNvSpPr>
          <p:nvPr/>
        </p:nvSpPr>
        <p:spPr bwMode="auto">
          <a:xfrm>
            <a:off x="5846446" y="5372467"/>
            <a:ext cx="3026248"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1200" dirty="0">
                <a:solidFill>
                  <a:schemeClr val="tx2">
                    <a:lumMod val="60000"/>
                    <a:lumOff val="4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altLang="en-US" sz="1200" dirty="0">
                <a:solidFill>
                  <a:schemeClr val="tx2">
                    <a:lumMod val="60000"/>
                    <a:lumOff val="4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81279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CC68-A7C7-4A8F-B4C2-6E0F8DCC6EF2}"/>
              </a:ext>
            </a:extLst>
          </p:cNvPr>
          <p:cNvSpPr>
            <a:spLocks noGrp="1"/>
          </p:cNvSpPr>
          <p:nvPr>
            <p:ph type="title"/>
          </p:nvPr>
        </p:nvSpPr>
        <p:spPr>
          <a:xfrm>
            <a:off x="534858" y="242016"/>
            <a:ext cx="8074283" cy="994172"/>
          </a:xfrm>
        </p:spPr>
        <p:txBody>
          <a:bodyPr>
            <a:normAutofit/>
          </a:bodyPr>
          <a:lstStyle/>
          <a:p>
            <a:r>
              <a:rPr lang="en-US" dirty="0"/>
              <a:t>F660 Discharge Planning Process</a:t>
            </a:r>
          </a:p>
        </p:txBody>
      </p:sp>
      <p:pic>
        <p:nvPicPr>
          <p:cNvPr id="6" name="Picture 5" descr="A group of people looking at a computer&#10;&#10;Description automatically generated">
            <a:extLst>
              <a:ext uri="{FF2B5EF4-FFF2-40B4-BE49-F238E27FC236}">
                <a16:creationId xmlns:a16="http://schemas.microsoft.com/office/drawing/2014/main" id="{7AD056BB-CE3E-4707-A5D5-3EA72D2AA8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487932"/>
            <a:ext cx="2569468" cy="1882135"/>
          </a:xfrm>
          <a:prstGeom prst="rect">
            <a:avLst/>
          </a:prstGeom>
        </p:spPr>
      </p:pic>
      <p:graphicFrame>
        <p:nvGraphicFramePr>
          <p:cNvPr id="8" name="Content Placeholder 2">
            <a:extLst>
              <a:ext uri="{FF2B5EF4-FFF2-40B4-BE49-F238E27FC236}">
                <a16:creationId xmlns:a16="http://schemas.microsoft.com/office/drawing/2014/main" id="{81E44E04-3D91-4282-A2A3-276DCBE300A5}"/>
              </a:ext>
            </a:extLst>
          </p:cNvPr>
          <p:cNvGraphicFramePr>
            <a:graphicFrameLocks noGrp="1"/>
          </p:cNvGraphicFramePr>
          <p:nvPr>
            <p:ph idx="1"/>
            <p:extLst>
              <p:ext uri="{D42A27DB-BD31-4B8C-83A1-F6EECF244321}">
                <p14:modId xmlns:p14="http://schemas.microsoft.com/office/powerpoint/2010/main" val="386048484"/>
              </p:ext>
            </p:extLst>
          </p:nvPr>
        </p:nvGraphicFramePr>
        <p:xfrm>
          <a:off x="2929513" y="1236188"/>
          <a:ext cx="6062087" cy="4631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4">
            <a:extLst>
              <a:ext uri="{FF2B5EF4-FFF2-40B4-BE49-F238E27FC236}">
                <a16:creationId xmlns:a16="http://schemas.microsoft.com/office/drawing/2014/main" id="{6210A359-2A99-47A1-8979-0401EF6ABE2D}"/>
              </a:ext>
            </a:extLst>
          </p:cNvPr>
          <p:cNvSpPr>
            <a:spLocks noChangeArrowheads="1"/>
          </p:cNvSpPr>
          <p:nvPr/>
        </p:nvSpPr>
        <p:spPr bwMode="auto">
          <a:xfrm>
            <a:off x="360045" y="5334000"/>
            <a:ext cx="2254568"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675"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https://www.cms.gov/Regulations-and-Guidance/Guidance/Manuals/downloads/som107ap</a:t>
            </a:r>
            <a:r>
              <a:rPr lang="en-US" altLang="en-US" sz="675"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_pp_guidelines_ltcf.pdf</a:t>
            </a:r>
            <a:r>
              <a:rPr lang="en-US" altLang="en-US" sz="675"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6927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F730A-AD06-4E13-B1DB-C1E15C6D997A}"/>
              </a:ext>
            </a:extLst>
          </p:cNvPr>
          <p:cNvSpPr>
            <a:spLocks noGrp="1"/>
          </p:cNvSpPr>
          <p:nvPr>
            <p:ph type="title"/>
          </p:nvPr>
        </p:nvSpPr>
        <p:spPr>
          <a:xfrm>
            <a:off x="228600" y="228531"/>
            <a:ext cx="4939868" cy="1257452"/>
          </a:xfrm>
        </p:spPr>
        <p:txBody>
          <a:bodyPr>
            <a:normAutofit fontScale="90000"/>
          </a:bodyPr>
          <a:lstStyle/>
          <a:p>
            <a:pPr algn="l"/>
            <a:r>
              <a:rPr lang="en-US" dirty="0"/>
              <a:t>Medication Reconciliation</a:t>
            </a:r>
          </a:p>
        </p:txBody>
      </p:sp>
      <p:sp>
        <p:nvSpPr>
          <p:cNvPr id="3" name="Content Placeholder 2">
            <a:extLst>
              <a:ext uri="{FF2B5EF4-FFF2-40B4-BE49-F238E27FC236}">
                <a16:creationId xmlns:a16="http://schemas.microsoft.com/office/drawing/2014/main" id="{B72D44CC-C6C4-4B79-8ED2-01248978DB9A}"/>
              </a:ext>
            </a:extLst>
          </p:cNvPr>
          <p:cNvSpPr>
            <a:spLocks noGrp="1"/>
          </p:cNvSpPr>
          <p:nvPr>
            <p:ph idx="1"/>
          </p:nvPr>
        </p:nvSpPr>
        <p:spPr>
          <a:xfrm>
            <a:off x="344029" y="2009468"/>
            <a:ext cx="5142371" cy="3324532"/>
          </a:xfrm>
        </p:spPr>
        <p:txBody>
          <a:bodyPr>
            <a:normAutofit fontScale="77500" lnSpcReduction="20000"/>
          </a:bodyPr>
          <a:lstStyle/>
          <a:p>
            <a:pPr marL="0" indent="0">
              <a:buNone/>
            </a:pPr>
            <a:r>
              <a:rPr lang="en-US" sz="1800" dirty="0"/>
              <a:t>“</a:t>
            </a:r>
            <a:r>
              <a:rPr lang="en-US" b="1" dirty="0"/>
              <a:t>Reconciliation of Medications</a:t>
            </a:r>
            <a:r>
              <a:rPr lang="en-US" dirty="0"/>
              <a:t>”:  “A process of comparing pre-discharge medications to post-discharge medications by creating an accurate list of both prescription and over the counter medications that includes the drug name, dosage, frequency, route, and indication for use for the purpose of preventing unintended changes or omissions at transition points in care.”</a:t>
            </a:r>
          </a:p>
        </p:txBody>
      </p:sp>
      <p:pic>
        <p:nvPicPr>
          <p:cNvPr id="5" name="Picture 4" descr="A picture containing indoor, toy, cup&#10;&#10;Description automatically generated">
            <a:extLst>
              <a:ext uri="{FF2B5EF4-FFF2-40B4-BE49-F238E27FC236}">
                <a16:creationId xmlns:a16="http://schemas.microsoft.com/office/drawing/2014/main" id="{63634696-04DF-467C-8498-82C019461C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687" r="1" b="1"/>
          <a:stretch/>
        </p:blipFill>
        <p:spPr>
          <a:xfrm>
            <a:off x="5667307" y="857257"/>
            <a:ext cx="3476693" cy="5143493"/>
          </a:xfrm>
          <a:prstGeom prst="rect">
            <a:avLst/>
          </a:prstGeom>
          <a:ln>
            <a:noFill/>
          </a:ln>
          <a:effectLst>
            <a:softEdge rad="112500"/>
          </a:effectLst>
        </p:spPr>
      </p:pic>
      <p:sp>
        <p:nvSpPr>
          <p:cNvPr id="6" name="Rectangle 4">
            <a:extLst>
              <a:ext uri="{FF2B5EF4-FFF2-40B4-BE49-F238E27FC236}">
                <a16:creationId xmlns:a16="http://schemas.microsoft.com/office/drawing/2014/main" id="{FB7DCE37-E976-4C79-945C-64E68DC4F61A}"/>
              </a:ext>
            </a:extLst>
          </p:cNvPr>
          <p:cNvSpPr>
            <a:spLocks noChangeArrowheads="1"/>
          </p:cNvSpPr>
          <p:nvPr/>
        </p:nvSpPr>
        <p:spPr bwMode="auto">
          <a:xfrm>
            <a:off x="344029" y="5486400"/>
            <a:ext cx="3026248"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75" b="1" dirty="0">
                <a:solidFill>
                  <a:schemeClr val="tx2">
                    <a:lumMod val="60000"/>
                    <a:lumOff val="4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altLang="en-US" sz="675" b="1" dirty="0">
                <a:solidFill>
                  <a:schemeClr val="tx2">
                    <a:lumMod val="60000"/>
                    <a:lumOff val="4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74924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884F-A1AC-4A31-A511-6CF38C8CA6E7}"/>
              </a:ext>
            </a:extLst>
          </p:cNvPr>
          <p:cNvSpPr>
            <a:spLocks noGrp="1"/>
          </p:cNvSpPr>
          <p:nvPr>
            <p:ph type="title"/>
          </p:nvPr>
        </p:nvSpPr>
        <p:spPr>
          <a:xfrm>
            <a:off x="381000" y="360163"/>
            <a:ext cx="3985902" cy="994172"/>
          </a:xfrm>
        </p:spPr>
        <p:txBody>
          <a:bodyPr>
            <a:normAutofit/>
          </a:bodyPr>
          <a:lstStyle/>
          <a:p>
            <a:pPr algn="l"/>
            <a:r>
              <a:rPr lang="en-US" dirty="0"/>
              <a:t>Definition</a:t>
            </a:r>
          </a:p>
        </p:txBody>
      </p:sp>
      <p:sp>
        <p:nvSpPr>
          <p:cNvPr id="3" name="Content Placeholder 2">
            <a:extLst>
              <a:ext uri="{FF2B5EF4-FFF2-40B4-BE49-F238E27FC236}">
                <a16:creationId xmlns:a16="http://schemas.microsoft.com/office/drawing/2014/main" id="{CDF4C726-F6CA-419A-A582-598F20D7CF8B}"/>
              </a:ext>
            </a:extLst>
          </p:cNvPr>
          <p:cNvSpPr>
            <a:spLocks noGrp="1"/>
          </p:cNvSpPr>
          <p:nvPr>
            <p:ph idx="1"/>
          </p:nvPr>
        </p:nvSpPr>
        <p:spPr>
          <a:xfrm>
            <a:off x="188474" y="1844755"/>
            <a:ext cx="4526280" cy="3168489"/>
          </a:xfrm>
        </p:spPr>
        <p:txBody>
          <a:bodyPr anchor="t">
            <a:noAutofit/>
          </a:bodyPr>
          <a:lstStyle/>
          <a:p>
            <a:pPr marL="0" indent="0">
              <a:buNone/>
            </a:pPr>
            <a:r>
              <a:rPr lang="en-US" sz="2400" b="1" dirty="0"/>
              <a:t>“Discharge Planning”:  </a:t>
            </a:r>
          </a:p>
          <a:p>
            <a:pPr marL="0" indent="0">
              <a:buNone/>
            </a:pPr>
            <a:r>
              <a:rPr lang="en-US" sz="2400" dirty="0"/>
              <a:t>A process that generally begins on admission and involves identifying each resident’s discharge goals and needs, developing and implementing interventions to address them, and continuously evaluating them throughout the resident’s stay to ensure a successful discharge. </a:t>
            </a:r>
          </a:p>
          <a:p>
            <a:endParaRPr lang="en-US" sz="2400" dirty="0"/>
          </a:p>
        </p:txBody>
      </p:sp>
      <p:pic>
        <p:nvPicPr>
          <p:cNvPr id="4" name="Content Placeholder 4" descr="A person posing for a picture&#10;&#10;Description generated with very high confidence">
            <a:extLst>
              <a:ext uri="{FF2B5EF4-FFF2-40B4-BE49-F238E27FC236}">
                <a16:creationId xmlns:a16="http://schemas.microsoft.com/office/drawing/2014/main" id="{EF04BB95-FA6F-4C46-8F66-61E23489F8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579" r="3" b="3"/>
          <a:stretch/>
        </p:blipFill>
        <p:spPr>
          <a:xfrm>
            <a:off x="5062606" y="1308396"/>
            <a:ext cx="4081394" cy="424120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Rectangle 4">
            <a:extLst>
              <a:ext uri="{FF2B5EF4-FFF2-40B4-BE49-F238E27FC236}">
                <a16:creationId xmlns:a16="http://schemas.microsoft.com/office/drawing/2014/main" id="{DF1EA2F4-A486-40DA-94E7-9E1272E22877}"/>
              </a:ext>
            </a:extLst>
          </p:cNvPr>
          <p:cNvSpPr>
            <a:spLocks noChangeArrowheads="1"/>
          </p:cNvSpPr>
          <p:nvPr/>
        </p:nvSpPr>
        <p:spPr bwMode="auto">
          <a:xfrm>
            <a:off x="5834860" y="5595505"/>
            <a:ext cx="30262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675"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altLang="en-US" sz="675"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90079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6C24-F1ED-41CF-BBE0-BD166628E8C2}"/>
              </a:ext>
            </a:extLst>
          </p:cNvPr>
          <p:cNvSpPr>
            <a:spLocks noGrp="1"/>
          </p:cNvSpPr>
          <p:nvPr>
            <p:ph type="title"/>
          </p:nvPr>
        </p:nvSpPr>
        <p:spPr>
          <a:xfrm>
            <a:off x="628650" y="373855"/>
            <a:ext cx="7886700" cy="994172"/>
          </a:xfrm>
        </p:spPr>
        <p:txBody>
          <a:bodyPr>
            <a:normAutofit fontScale="90000"/>
          </a:bodyPr>
          <a:lstStyle/>
          <a:p>
            <a:r>
              <a:rPr lang="en-US" dirty="0"/>
              <a:t>Policy/Procedures for Discharge Planning</a:t>
            </a:r>
          </a:p>
        </p:txBody>
      </p:sp>
      <p:sp>
        <p:nvSpPr>
          <p:cNvPr id="10" name="Content Placeholder 9">
            <a:extLst>
              <a:ext uri="{FF2B5EF4-FFF2-40B4-BE49-F238E27FC236}">
                <a16:creationId xmlns:a16="http://schemas.microsoft.com/office/drawing/2014/main" id="{D8F3408E-27BC-441A-8F2D-D37CF199D939}"/>
              </a:ext>
            </a:extLst>
          </p:cNvPr>
          <p:cNvSpPr>
            <a:spLocks noGrp="1"/>
          </p:cNvSpPr>
          <p:nvPr>
            <p:ph idx="1"/>
          </p:nvPr>
        </p:nvSpPr>
        <p:spPr>
          <a:xfrm>
            <a:off x="628651" y="2226469"/>
            <a:ext cx="2848355" cy="3263504"/>
          </a:xfrm>
        </p:spPr>
        <p:txBody>
          <a:bodyPr>
            <a:normAutofit/>
          </a:bodyPr>
          <a:lstStyle/>
          <a:p>
            <a:pPr marL="0" indent="0">
              <a:buNone/>
            </a:pPr>
            <a:r>
              <a:rPr lang="en-US" sz="2400" dirty="0">
                <a:highlight>
                  <a:srgbClr val="FFFF00"/>
                </a:highlight>
              </a:rPr>
              <a:t>INSET Facility policy/procedures for discharge planning here</a:t>
            </a:r>
          </a:p>
        </p:txBody>
      </p:sp>
      <p:pic>
        <p:nvPicPr>
          <p:cNvPr id="8" name="Content Placeholder 4" descr="A close up of a device&#10;&#10;Description generated with high confidence">
            <a:extLst>
              <a:ext uri="{FF2B5EF4-FFF2-40B4-BE49-F238E27FC236}">
                <a16:creationId xmlns:a16="http://schemas.microsoft.com/office/drawing/2014/main" id="{76A08078-396A-4EF5-8136-6EA00E17AB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350" b="-2"/>
          <a:stretch/>
        </p:blipFill>
        <p:spPr>
          <a:xfrm>
            <a:off x="4114800" y="2057400"/>
            <a:ext cx="4674870" cy="3204511"/>
          </a:xfrm>
          <a:prstGeom prst="rect">
            <a:avLst/>
          </a:prstGeom>
          <a:ln>
            <a:noFill/>
          </a:ln>
          <a:effectLst>
            <a:softEdge rad="112500"/>
          </a:effectLst>
        </p:spPr>
      </p:pic>
    </p:spTree>
    <p:extLst>
      <p:ext uri="{BB962C8B-B14F-4D97-AF65-F5344CB8AC3E}">
        <p14:creationId xmlns:p14="http://schemas.microsoft.com/office/powerpoint/2010/main" val="179181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a:xfrm>
            <a:off x="470647" y="1431085"/>
            <a:ext cx="8229600" cy="4525963"/>
          </a:xfrm>
        </p:spPr>
        <p:txBody>
          <a:bodyPr>
            <a:normAutofit lnSpcReduction="10000"/>
          </a:bodyPr>
          <a:lstStyle/>
          <a:p>
            <a:pPr marL="0" indent="0">
              <a:buNone/>
            </a:pPr>
            <a:r>
              <a:rPr lang="en-US" dirty="0"/>
              <a:t>Upon completion of the program, attendees should be able to:</a:t>
            </a:r>
          </a:p>
          <a:p>
            <a:r>
              <a:rPr lang="en-US" dirty="0"/>
              <a:t>Verbalize the purpose of Transition of Care</a:t>
            </a:r>
          </a:p>
          <a:p>
            <a:r>
              <a:rPr lang="en-US" dirty="0"/>
              <a:t>Describe the importance of resident education in the transition care/discharge planning  process. </a:t>
            </a:r>
          </a:p>
          <a:p>
            <a:r>
              <a:rPr lang="en-US" dirty="0"/>
              <a:t>Discuss best practices for ensuring that your systems support transition care/discharge planning  back to the community. </a:t>
            </a:r>
          </a:p>
          <a:p>
            <a:pPr marL="0" indent="0">
              <a:buNone/>
            </a:pPr>
            <a:endParaRPr lang="en-US"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at a table&#10;&#10;Description automatically generated">
            <a:extLst>
              <a:ext uri="{FF2B5EF4-FFF2-40B4-BE49-F238E27FC236}">
                <a16:creationId xmlns:a16="http://schemas.microsoft.com/office/drawing/2014/main" id="{BB1B8F3F-D60F-416D-B428-FA577F70EB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2400" y="1788566"/>
            <a:ext cx="4915159" cy="3280868"/>
          </a:xfrm>
          <a:prstGeom prst="rect">
            <a:avLst/>
          </a:prstGeom>
          <a:ln>
            <a:noFill/>
          </a:ln>
          <a:effectLst>
            <a:softEdge rad="112500"/>
          </a:effectLst>
        </p:spPr>
      </p:pic>
      <p:pic>
        <p:nvPicPr>
          <p:cNvPr id="4" name="Picture 3">
            <a:extLst>
              <a:ext uri="{FF2B5EF4-FFF2-40B4-BE49-F238E27FC236}">
                <a16:creationId xmlns:a16="http://schemas.microsoft.com/office/drawing/2014/main" id="{298B63A2-DA52-4085-B3EB-FB7DA91B61F6}"/>
              </a:ext>
            </a:extLst>
          </p:cNvPr>
          <p:cNvPicPr>
            <a:picLocks noChangeAspect="1"/>
          </p:cNvPicPr>
          <p:nvPr/>
        </p:nvPicPr>
        <p:blipFill>
          <a:blip r:embed="rId4"/>
          <a:stretch>
            <a:fillRect/>
          </a:stretch>
        </p:blipFill>
        <p:spPr>
          <a:xfrm>
            <a:off x="152400" y="457200"/>
            <a:ext cx="3712967" cy="5213413"/>
          </a:xfrm>
          <a:prstGeom prst="rect">
            <a:avLst/>
          </a:prstGeom>
        </p:spPr>
      </p:pic>
    </p:spTree>
    <p:extLst>
      <p:ext uri="{BB962C8B-B14F-4D97-AF65-F5344CB8AC3E}">
        <p14:creationId xmlns:p14="http://schemas.microsoft.com/office/powerpoint/2010/main" val="280776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7F54B-F375-4D2B-AFFA-E52A85D0244E}"/>
              </a:ext>
            </a:extLst>
          </p:cNvPr>
          <p:cNvSpPr>
            <a:spLocks noGrp="1"/>
          </p:cNvSpPr>
          <p:nvPr>
            <p:ph type="title"/>
          </p:nvPr>
        </p:nvSpPr>
        <p:spPr>
          <a:xfrm>
            <a:off x="228600" y="2311410"/>
            <a:ext cx="2339340" cy="2235179"/>
          </a:xfrm>
          <a:prstGeom prst="ellipse">
            <a:avLst/>
          </a:prstGeom>
          <a:solidFill>
            <a:srgbClr val="262626"/>
          </a:solidFill>
          <a:ln w="174625" cmpd="thinThick">
            <a:solidFill>
              <a:srgbClr val="262626"/>
            </a:solidFill>
          </a:ln>
        </p:spPr>
        <p:txBody>
          <a:bodyPr vert="horz" lIns="68580" tIns="34290" rIns="68580" bIns="34290" rtlCol="0" anchor="ctr">
            <a:normAutofit/>
          </a:bodyPr>
          <a:lstStyle/>
          <a:p>
            <a:pPr algn="ctr"/>
            <a:r>
              <a:rPr lang="en-US" sz="1950" dirty="0">
                <a:solidFill>
                  <a:srgbClr val="FFFFFF"/>
                </a:solidFill>
              </a:rPr>
              <a:t>Discharge Care Planning</a:t>
            </a:r>
          </a:p>
        </p:txBody>
      </p:sp>
      <p:pic>
        <p:nvPicPr>
          <p:cNvPr id="5" name="Content Placeholder 4" descr="A group of people around each other&#10;&#10;Description generated with very high confidence">
            <a:extLst>
              <a:ext uri="{FF2B5EF4-FFF2-40B4-BE49-F238E27FC236}">
                <a16:creationId xmlns:a16="http://schemas.microsoft.com/office/drawing/2014/main" id="{B60BF272-357E-4D71-A543-A0F09DF6EFB4}"/>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5730"/>
          <a:stretch/>
        </p:blipFill>
        <p:spPr>
          <a:xfrm>
            <a:off x="2988109" y="1752600"/>
            <a:ext cx="5675831" cy="3192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61561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BC92-2FB3-4FC9-8D55-94D1CEDA939A}"/>
              </a:ext>
            </a:extLst>
          </p:cNvPr>
          <p:cNvSpPr>
            <a:spLocks noGrp="1"/>
          </p:cNvSpPr>
          <p:nvPr>
            <p:ph type="title"/>
          </p:nvPr>
        </p:nvSpPr>
        <p:spPr>
          <a:xfrm>
            <a:off x="394555" y="1207184"/>
            <a:ext cx="8354891" cy="697835"/>
          </a:xfrm>
          <a:prstGeom prst="ellipse">
            <a:avLst/>
          </a:prstGeom>
        </p:spPr>
        <p:txBody>
          <a:bodyPr vert="horz" lIns="68580" tIns="34290" rIns="68580" bIns="34290" rtlCol="0" anchor="b">
            <a:normAutofit fontScale="90000"/>
          </a:bodyPr>
          <a:lstStyle/>
          <a:p>
            <a:pPr algn="ctr"/>
            <a:r>
              <a:rPr lang="en-US" sz="2850" dirty="0">
                <a:solidFill>
                  <a:srgbClr val="FFFFFF"/>
                </a:solidFill>
              </a:rPr>
              <a:t>Discharge Plan</a:t>
            </a:r>
          </a:p>
        </p:txBody>
      </p:sp>
      <p:pic>
        <p:nvPicPr>
          <p:cNvPr id="5" name="Picture 4">
            <a:extLst>
              <a:ext uri="{FF2B5EF4-FFF2-40B4-BE49-F238E27FC236}">
                <a16:creationId xmlns:a16="http://schemas.microsoft.com/office/drawing/2014/main" id="{3888FA3C-A66C-4F73-85A5-33158991789B}"/>
              </a:ext>
            </a:extLst>
          </p:cNvPr>
          <p:cNvPicPr>
            <a:picLocks noChangeAspect="1"/>
          </p:cNvPicPr>
          <p:nvPr/>
        </p:nvPicPr>
        <p:blipFill>
          <a:blip r:embed="rId3"/>
          <a:stretch>
            <a:fillRect/>
          </a:stretch>
        </p:blipFill>
        <p:spPr>
          <a:xfrm>
            <a:off x="0" y="379266"/>
            <a:ext cx="9144000" cy="5026172"/>
          </a:xfrm>
          <a:prstGeom prst="rect">
            <a:avLst/>
          </a:prstGeom>
        </p:spPr>
      </p:pic>
    </p:spTree>
    <p:extLst>
      <p:ext uri="{BB962C8B-B14F-4D97-AF65-F5344CB8AC3E}">
        <p14:creationId xmlns:p14="http://schemas.microsoft.com/office/powerpoint/2010/main" val="4231229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3E871C0-D6C3-458B-B4BC-FFFEAC892257}"/>
              </a:ext>
            </a:extLst>
          </p:cNvPr>
          <p:cNvGraphicFramePr>
            <a:graphicFrameLocks noGrp="1"/>
          </p:cNvGraphicFramePr>
          <p:nvPr>
            <p:ph idx="1"/>
            <p:extLst>
              <p:ext uri="{D42A27DB-BD31-4B8C-83A1-F6EECF244321}">
                <p14:modId xmlns:p14="http://schemas.microsoft.com/office/powerpoint/2010/main" val="1542400018"/>
              </p:ext>
            </p:extLst>
          </p:nvPr>
        </p:nvGraphicFramePr>
        <p:xfrm>
          <a:off x="3810000" y="947328"/>
          <a:ext cx="5199528" cy="4677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2A62ECA-C697-4257-8993-E772C9F98051}"/>
              </a:ext>
            </a:extLst>
          </p:cNvPr>
          <p:cNvPicPr>
            <a:picLocks noChangeAspect="1"/>
          </p:cNvPicPr>
          <p:nvPr/>
        </p:nvPicPr>
        <p:blipFill>
          <a:blip r:embed="rId8"/>
          <a:stretch>
            <a:fillRect/>
          </a:stretch>
        </p:blipFill>
        <p:spPr>
          <a:xfrm>
            <a:off x="8965" y="947328"/>
            <a:ext cx="3657600" cy="4940300"/>
          </a:xfrm>
          <a:prstGeom prst="rect">
            <a:avLst/>
          </a:prstGeom>
        </p:spPr>
      </p:pic>
    </p:spTree>
    <p:extLst>
      <p:ext uri="{BB962C8B-B14F-4D97-AF65-F5344CB8AC3E}">
        <p14:creationId xmlns:p14="http://schemas.microsoft.com/office/powerpoint/2010/main" val="3305419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278F53-3731-4136-BD31-5FF9C4A0F128}"/>
              </a:ext>
            </a:extLst>
          </p:cNvPr>
          <p:cNvPicPr>
            <a:picLocks noChangeAspect="1"/>
          </p:cNvPicPr>
          <p:nvPr/>
        </p:nvPicPr>
        <p:blipFill>
          <a:blip r:embed="rId3"/>
          <a:stretch>
            <a:fillRect/>
          </a:stretch>
        </p:blipFill>
        <p:spPr>
          <a:xfrm>
            <a:off x="0" y="381000"/>
            <a:ext cx="9144000" cy="5086422"/>
          </a:xfrm>
          <a:prstGeom prst="rect">
            <a:avLst/>
          </a:prstGeom>
        </p:spPr>
      </p:pic>
    </p:spTree>
    <p:extLst>
      <p:ext uri="{BB962C8B-B14F-4D97-AF65-F5344CB8AC3E}">
        <p14:creationId xmlns:p14="http://schemas.microsoft.com/office/powerpoint/2010/main" val="127204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BAA7-9D3F-49A9-AAA6-CD24900CE968}"/>
              </a:ext>
            </a:extLst>
          </p:cNvPr>
          <p:cNvSpPr>
            <a:spLocks noGrp="1"/>
          </p:cNvSpPr>
          <p:nvPr>
            <p:ph type="title"/>
          </p:nvPr>
        </p:nvSpPr>
        <p:spPr>
          <a:xfrm>
            <a:off x="505678" y="1543051"/>
            <a:ext cx="2743200" cy="2165684"/>
          </a:xfrm>
        </p:spPr>
        <p:txBody>
          <a:bodyPr vert="horz" lIns="68580" tIns="34290" rIns="68580" bIns="34290" rtlCol="0" anchor="b">
            <a:normAutofit/>
          </a:bodyPr>
          <a:lstStyle/>
          <a:p>
            <a:pPr algn="ctr"/>
            <a:r>
              <a:rPr lang="en-US" sz="3600" dirty="0">
                <a:solidFill>
                  <a:srgbClr val="FFFFFF"/>
                </a:solidFill>
              </a:rPr>
              <a:t>Resident Admission</a:t>
            </a:r>
          </a:p>
        </p:txBody>
      </p:sp>
      <p:pic>
        <p:nvPicPr>
          <p:cNvPr id="5" name="Picture 4" descr="A group of people looking at a computer&#10;&#10;Description automatically generated">
            <a:extLst>
              <a:ext uri="{FF2B5EF4-FFF2-40B4-BE49-F238E27FC236}">
                <a16:creationId xmlns:a16="http://schemas.microsoft.com/office/drawing/2014/main" id="{7E28AD47-BA2B-4A24-B278-9F3F0F0015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0770" y="1007969"/>
            <a:ext cx="5686493" cy="4165355"/>
          </a:xfrm>
          <a:prstGeom prst="rect">
            <a:avLst/>
          </a:prstGeom>
          <a:ln>
            <a:noFill/>
          </a:ln>
          <a:effectLst>
            <a:softEdge rad="112500"/>
          </a:effectLst>
        </p:spPr>
      </p:pic>
      <p:pic>
        <p:nvPicPr>
          <p:cNvPr id="7" name="Picture 6">
            <a:extLst>
              <a:ext uri="{FF2B5EF4-FFF2-40B4-BE49-F238E27FC236}">
                <a16:creationId xmlns:a16="http://schemas.microsoft.com/office/drawing/2014/main" id="{65F5D87F-7C2D-4386-AA90-ACD975CF579A}"/>
              </a:ext>
            </a:extLst>
          </p:cNvPr>
          <p:cNvPicPr>
            <a:picLocks noChangeAspect="1"/>
          </p:cNvPicPr>
          <p:nvPr/>
        </p:nvPicPr>
        <p:blipFill>
          <a:blip r:embed="rId4"/>
          <a:stretch>
            <a:fillRect/>
          </a:stretch>
        </p:blipFill>
        <p:spPr>
          <a:xfrm>
            <a:off x="36802" y="861637"/>
            <a:ext cx="3234488" cy="4458020"/>
          </a:xfrm>
          <a:prstGeom prst="rect">
            <a:avLst/>
          </a:prstGeom>
        </p:spPr>
      </p:pic>
    </p:spTree>
    <p:extLst>
      <p:ext uri="{BB962C8B-B14F-4D97-AF65-F5344CB8AC3E}">
        <p14:creationId xmlns:p14="http://schemas.microsoft.com/office/powerpoint/2010/main" val="3948461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60BB8FD6-202B-4A70-937D-41EF32D92112}"/>
              </a:ext>
            </a:extLst>
          </p:cNvPr>
          <p:cNvGraphicFramePr>
            <a:graphicFrameLocks noGrp="1"/>
          </p:cNvGraphicFramePr>
          <p:nvPr>
            <p:ph idx="1"/>
            <p:extLst>
              <p:ext uri="{D42A27DB-BD31-4B8C-83A1-F6EECF244321}">
                <p14:modId xmlns:p14="http://schemas.microsoft.com/office/powerpoint/2010/main" val="68365887"/>
              </p:ext>
            </p:extLst>
          </p:nvPr>
        </p:nvGraphicFramePr>
        <p:xfrm>
          <a:off x="3666568" y="914400"/>
          <a:ext cx="5266203" cy="4693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1086C437-A0AC-4F19-B0CB-F33CDE53C80B}"/>
              </a:ext>
            </a:extLst>
          </p:cNvPr>
          <p:cNvPicPr>
            <a:picLocks noChangeAspect="1"/>
          </p:cNvPicPr>
          <p:nvPr/>
        </p:nvPicPr>
        <p:blipFill>
          <a:blip r:embed="rId8"/>
          <a:stretch>
            <a:fillRect/>
          </a:stretch>
        </p:blipFill>
        <p:spPr>
          <a:xfrm>
            <a:off x="152400" y="762000"/>
            <a:ext cx="3362325" cy="4693484"/>
          </a:xfrm>
          <a:prstGeom prst="rect">
            <a:avLst/>
          </a:prstGeom>
        </p:spPr>
      </p:pic>
    </p:spTree>
    <p:extLst>
      <p:ext uri="{BB962C8B-B14F-4D97-AF65-F5344CB8AC3E}">
        <p14:creationId xmlns:p14="http://schemas.microsoft.com/office/powerpoint/2010/main" val="1651209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CAB4-3BDC-4642-8C5C-D9853F6FE54F}"/>
              </a:ext>
            </a:extLst>
          </p:cNvPr>
          <p:cNvSpPr>
            <a:spLocks noGrp="1"/>
          </p:cNvSpPr>
          <p:nvPr>
            <p:ph type="title"/>
          </p:nvPr>
        </p:nvSpPr>
        <p:spPr>
          <a:xfrm>
            <a:off x="5257800" y="2667000"/>
            <a:ext cx="3483938" cy="2166836"/>
          </a:xfrm>
        </p:spPr>
        <p:txBody>
          <a:bodyPr vert="horz" lIns="68580" tIns="34290" rIns="68580" bIns="34290" rtlCol="0" anchor="b">
            <a:normAutofit fontScale="90000"/>
          </a:bodyPr>
          <a:lstStyle/>
          <a:p>
            <a:r>
              <a:rPr lang="en-US" sz="4500" dirty="0"/>
              <a:t>Let’s Discuss How to Begin The Assessment Process!</a:t>
            </a:r>
          </a:p>
        </p:txBody>
      </p:sp>
      <p:pic>
        <p:nvPicPr>
          <p:cNvPr id="5" name="Content Placeholder 4" descr="A person in a blue shirt and smiling at the camera&#10;&#10;Description generated with very high confidence">
            <a:extLst>
              <a:ext uri="{FF2B5EF4-FFF2-40B4-BE49-F238E27FC236}">
                <a16:creationId xmlns:a16="http://schemas.microsoft.com/office/drawing/2014/main" id="{0A274654-6425-4D76-B355-701F710A49A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41367" r="-1" b="-1"/>
          <a:stretch/>
        </p:blipFill>
        <p:spPr>
          <a:xfrm>
            <a:off x="15" y="15187"/>
            <a:ext cx="5257785" cy="5985563"/>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214745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8F6069-50E0-4016-B774-6E8083FD4AD3}" type="slidenum">
              <a:rPr lang="en-US" smtClean="0"/>
              <a:t>28</a:t>
            </a:fld>
            <a:endParaRPr lang="en-US" dirty="0"/>
          </a:p>
        </p:txBody>
      </p:sp>
      <p:sp>
        <p:nvSpPr>
          <p:cNvPr id="226306" name="Rectangle 4"/>
          <p:cNvSpPr>
            <a:spLocks noGrp="1"/>
          </p:cNvSpPr>
          <p:nvPr>
            <p:ph type="title" idx="4294967295"/>
          </p:nvPr>
        </p:nvSpPr>
        <p:spPr bwMode="auto">
          <a:xfrm>
            <a:off x="122426" y="233398"/>
            <a:ext cx="6765131" cy="342900"/>
          </a:xfrm>
          <a:prstGeom prst="rect">
            <a:avLst/>
          </a:prstGeom>
          <a:noFill/>
          <a:ln>
            <a:miter lim="800000"/>
            <a:headEnd/>
            <a:tailEnd/>
          </a:ln>
        </p:spPr>
        <p:txBody>
          <a:bodyPr vert="horz" wrap="square" lIns="68580" tIns="34290" rIns="68580" bIns="34290" numCol="1" rtlCol="0" anchor="t" anchorCtr="0" compatLnSpc="1">
            <a:prstTxWarp prst="textNoShape">
              <a:avLst/>
            </a:prstTxWarp>
            <a:noAutofit/>
          </a:bodyPr>
          <a:lstStyle/>
          <a:p>
            <a:pPr algn="l" eaLnBrk="1" hangingPunct="1"/>
            <a:r>
              <a:rPr lang="en-US" dirty="0"/>
              <a:t>RAI PROCESS</a:t>
            </a:r>
          </a:p>
        </p:txBody>
      </p:sp>
      <p:sp>
        <p:nvSpPr>
          <p:cNvPr id="226307" name="Text Box 5"/>
          <p:cNvSpPr txBox="1">
            <a:spLocks noChangeArrowheads="1"/>
          </p:cNvSpPr>
          <p:nvPr/>
        </p:nvSpPr>
        <p:spPr bwMode="auto">
          <a:xfrm>
            <a:off x="2173977" y="4632723"/>
            <a:ext cx="1485900" cy="369332"/>
          </a:xfrm>
          <a:prstGeom prst="rect">
            <a:avLst/>
          </a:prstGeom>
          <a:solidFill>
            <a:srgbClr val="F4D6AA"/>
          </a:solidFill>
          <a:ln w="9525">
            <a:solidFill>
              <a:schemeClr val="tx1"/>
            </a:solidFill>
            <a:miter lim="800000"/>
            <a:headEnd/>
            <a:tailEnd/>
          </a:ln>
        </p:spPr>
        <p:txBody>
          <a:bodyPr>
            <a:spAutoFit/>
          </a:bodyPr>
          <a:lstStyle/>
          <a:p>
            <a:pPr algn="ctr">
              <a:spcBef>
                <a:spcPct val="50000"/>
              </a:spcBef>
            </a:pPr>
            <a:r>
              <a:rPr lang="en-US" b="1" dirty="0"/>
              <a:t>MDS</a:t>
            </a:r>
          </a:p>
        </p:txBody>
      </p:sp>
      <p:sp>
        <p:nvSpPr>
          <p:cNvPr id="226308" name="Text Box 6"/>
          <p:cNvSpPr txBox="1">
            <a:spLocks noChangeArrowheads="1"/>
          </p:cNvSpPr>
          <p:nvPr/>
        </p:nvSpPr>
        <p:spPr bwMode="auto">
          <a:xfrm>
            <a:off x="3343275" y="3996929"/>
            <a:ext cx="1485900" cy="369332"/>
          </a:xfrm>
          <a:prstGeom prst="rect">
            <a:avLst/>
          </a:prstGeom>
          <a:solidFill>
            <a:srgbClr val="F4D6AA"/>
          </a:solidFill>
          <a:ln w="9525">
            <a:solidFill>
              <a:schemeClr val="tx1"/>
            </a:solidFill>
            <a:miter lim="800000"/>
            <a:headEnd/>
            <a:tailEnd/>
          </a:ln>
        </p:spPr>
        <p:txBody>
          <a:bodyPr>
            <a:spAutoFit/>
          </a:bodyPr>
          <a:lstStyle/>
          <a:p>
            <a:pPr algn="ctr">
              <a:spcBef>
                <a:spcPct val="50000"/>
              </a:spcBef>
            </a:pPr>
            <a:r>
              <a:rPr lang="en-US" b="1" dirty="0"/>
              <a:t>CATs</a:t>
            </a:r>
          </a:p>
        </p:txBody>
      </p:sp>
      <p:sp>
        <p:nvSpPr>
          <p:cNvPr id="226309" name="Text Box 7"/>
          <p:cNvSpPr txBox="1">
            <a:spLocks noChangeArrowheads="1"/>
          </p:cNvSpPr>
          <p:nvPr/>
        </p:nvSpPr>
        <p:spPr bwMode="auto">
          <a:xfrm>
            <a:off x="4312547" y="3309544"/>
            <a:ext cx="1485900" cy="369332"/>
          </a:xfrm>
          <a:prstGeom prst="rect">
            <a:avLst/>
          </a:prstGeom>
          <a:solidFill>
            <a:srgbClr val="F4D6AA"/>
          </a:solidFill>
          <a:ln w="9525">
            <a:solidFill>
              <a:schemeClr val="tx1"/>
            </a:solidFill>
            <a:miter lim="800000"/>
            <a:headEnd/>
            <a:tailEnd/>
          </a:ln>
        </p:spPr>
        <p:txBody>
          <a:bodyPr>
            <a:spAutoFit/>
          </a:bodyPr>
          <a:lstStyle/>
          <a:p>
            <a:pPr algn="ctr">
              <a:spcBef>
                <a:spcPct val="50000"/>
              </a:spcBef>
            </a:pPr>
            <a:r>
              <a:rPr lang="en-US" b="1" dirty="0">
                <a:solidFill>
                  <a:srgbClr val="FF0000"/>
                </a:solidFill>
              </a:rPr>
              <a:t>CAAs</a:t>
            </a:r>
          </a:p>
        </p:txBody>
      </p:sp>
      <p:sp>
        <p:nvSpPr>
          <p:cNvPr id="226310" name="Text Box 8"/>
          <p:cNvSpPr txBox="1">
            <a:spLocks noChangeArrowheads="1"/>
          </p:cNvSpPr>
          <p:nvPr/>
        </p:nvSpPr>
        <p:spPr bwMode="auto">
          <a:xfrm>
            <a:off x="6200775" y="2003822"/>
            <a:ext cx="1485900" cy="646331"/>
          </a:xfrm>
          <a:prstGeom prst="rect">
            <a:avLst/>
          </a:prstGeom>
          <a:solidFill>
            <a:srgbClr val="F4D6AA"/>
          </a:solidFill>
          <a:ln w="9525">
            <a:solidFill>
              <a:schemeClr val="tx1"/>
            </a:solidFill>
            <a:miter lim="800000"/>
            <a:headEnd/>
            <a:tailEnd/>
          </a:ln>
        </p:spPr>
        <p:txBody>
          <a:bodyPr>
            <a:spAutoFit/>
          </a:bodyPr>
          <a:lstStyle/>
          <a:p>
            <a:pPr algn="ctr">
              <a:spcBef>
                <a:spcPct val="50000"/>
              </a:spcBef>
            </a:pPr>
            <a:r>
              <a:rPr lang="en-US" b="1" dirty="0">
                <a:solidFill>
                  <a:srgbClr val="FF0000"/>
                </a:solidFill>
              </a:rPr>
              <a:t>CARE PLAN</a:t>
            </a:r>
          </a:p>
        </p:txBody>
      </p:sp>
      <p:sp>
        <p:nvSpPr>
          <p:cNvPr id="226311" name="Text Box 9"/>
          <p:cNvSpPr txBox="1">
            <a:spLocks noChangeArrowheads="1"/>
          </p:cNvSpPr>
          <p:nvPr/>
        </p:nvSpPr>
        <p:spPr bwMode="auto">
          <a:xfrm>
            <a:off x="5222081" y="2728913"/>
            <a:ext cx="2000250" cy="369332"/>
          </a:xfrm>
          <a:prstGeom prst="rect">
            <a:avLst/>
          </a:prstGeom>
          <a:solidFill>
            <a:srgbClr val="F4D6AA"/>
          </a:solidFill>
          <a:ln w="9525">
            <a:solidFill>
              <a:schemeClr val="tx1"/>
            </a:solidFill>
            <a:miter lim="800000"/>
            <a:headEnd/>
            <a:tailEnd/>
          </a:ln>
        </p:spPr>
        <p:txBody>
          <a:bodyPr>
            <a:spAutoFit/>
          </a:bodyPr>
          <a:lstStyle/>
          <a:p>
            <a:pPr algn="ctr">
              <a:spcBef>
                <a:spcPct val="50000"/>
              </a:spcBef>
            </a:pPr>
            <a:r>
              <a:rPr lang="en-US" b="1" dirty="0"/>
              <a:t>CAA SUMMARY</a:t>
            </a:r>
          </a:p>
        </p:txBody>
      </p:sp>
      <p:sp>
        <p:nvSpPr>
          <p:cNvPr id="226312" name="Text Box 10"/>
          <p:cNvSpPr txBox="1">
            <a:spLocks noChangeArrowheads="1"/>
          </p:cNvSpPr>
          <p:nvPr/>
        </p:nvSpPr>
        <p:spPr bwMode="auto">
          <a:xfrm>
            <a:off x="1371600" y="5322095"/>
            <a:ext cx="2628900" cy="369332"/>
          </a:xfrm>
          <a:prstGeom prst="rect">
            <a:avLst/>
          </a:prstGeom>
          <a:solidFill>
            <a:srgbClr val="0066A1"/>
          </a:solidFill>
          <a:ln w="9525">
            <a:solidFill>
              <a:schemeClr val="tx1"/>
            </a:solidFill>
            <a:miter lim="800000"/>
            <a:headEnd/>
            <a:tailEnd/>
          </a:ln>
        </p:spPr>
        <p:txBody>
          <a:bodyPr>
            <a:spAutoFit/>
          </a:bodyPr>
          <a:lstStyle/>
          <a:p>
            <a:pPr algn="ctr">
              <a:spcBef>
                <a:spcPct val="50000"/>
              </a:spcBef>
            </a:pPr>
            <a:r>
              <a:rPr lang="en-US" b="1" dirty="0">
                <a:solidFill>
                  <a:schemeClr val="bg1"/>
                </a:solidFill>
              </a:rPr>
              <a:t>CARE ASSESSMENTS</a:t>
            </a:r>
          </a:p>
        </p:txBody>
      </p:sp>
      <p:sp>
        <p:nvSpPr>
          <p:cNvPr id="226313" name="AutoShape 12"/>
          <p:cNvSpPr>
            <a:spLocks noChangeArrowheads="1"/>
          </p:cNvSpPr>
          <p:nvPr/>
        </p:nvSpPr>
        <p:spPr bwMode="auto">
          <a:xfrm rot="-1572735">
            <a:off x="1281321" y="4143174"/>
            <a:ext cx="1085850" cy="457200"/>
          </a:xfrm>
          <a:prstGeom prst="curvedDownArrow">
            <a:avLst>
              <a:gd name="adj1" fmla="val 47082"/>
              <a:gd name="adj2" fmla="val 94582"/>
              <a:gd name="adj3" fmla="val 74236"/>
            </a:avLst>
          </a:prstGeom>
          <a:solidFill>
            <a:srgbClr val="023874"/>
          </a:solidFill>
          <a:ln w="9525">
            <a:solidFill>
              <a:schemeClr val="tx1"/>
            </a:solidFill>
            <a:miter lim="800000"/>
            <a:headEnd/>
            <a:tailEnd/>
          </a:ln>
        </p:spPr>
        <p:txBody>
          <a:bodyPr wrap="none" anchor="ctr"/>
          <a:lstStyle/>
          <a:p>
            <a:endParaRPr lang="en-US" dirty="0"/>
          </a:p>
        </p:txBody>
      </p:sp>
      <p:sp>
        <p:nvSpPr>
          <p:cNvPr id="226314" name="AutoShape 13"/>
          <p:cNvSpPr>
            <a:spLocks noChangeArrowheads="1"/>
          </p:cNvSpPr>
          <p:nvPr/>
        </p:nvSpPr>
        <p:spPr bwMode="auto">
          <a:xfrm rot="-1572735">
            <a:off x="2374002" y="3584579"/>
            <a:ext cx="1085850" cy="457200"/>
          </a:xfrm>
          <a:prstGeom prst="curvedDownArrow">
            <a:avLst>
              <a:gd name="adj1" fmla="val 47082"/>
              <a:gd name="adj2" fmla="val 94582"/>
              <a:gd name="adj3" fmla="val 74236"/>
            </a:avLst>
          </a:prstGeom>
          <a:solidFill>
            <a:srgbClr val="0066A1"/>
          </a:solidFill>
          <a:ln w="9525">
            <a:solidFill>
              <a:schemeClr val="tx1"/>
            </a:solidFill>
            <a:miter lim="800000"/>
            <a:headEnd/>
            <a:tailEnd/>
          </a:ln>
        </p:spPr>
        <p:txBody>
          <a:bodyPr wrap="none" anchor="ctr"/>
          <a:lstStyle/>
          <a:p>
            <a:endParaRPr lang="en-US" dirty="0"/>
          </a:p>
        </p:txBody>
      </p:sp>
      <p:sp>
        <p:nvSpPr>
          <p:cNvPr id="226315" name="AutoShape 14"/>
          <p:cNvSpPr>
            <a:spLocks noChangeArrowheads="1"/>
          </p:cNvSpPr>
          <p:nvPr/>
        </p:nvSpPr>
        <p:spPr bwMode="auto">
          <a:xfrm rot="-1572735">
            <a:off x="3388415" y="2971799"/>
            <a:ext cx="1085850" cy="457200"/>
          </a:xfrm>
          <a:prstGeom prst="curvedDownArrow">
            <a:avLst>
              <a:gd name="adj1" fmla="val 47082"/>
              <a:gd name="adj2" fmla="val 94582"/>
              <a:gd name="adj3" fmla="val 74236"/>
            </a:avLst>
          </a:prstGeom>
          <a:solidFill>
            <a:srgbClr val="023874"/>
          </a:solidFill>
          <a:ln w="9525">
            <a:solidFill>
              <a:schemeClr val="tx1"/>
            </a:solidFill>
            <a:miter lim="800000"/>
            <a:headEnd/>
            <a:tailEnd/>
          </a:ln>
        </p:spPr>
        <p:txBody>
          <a:bodyPr wrap="none" anchor="ctr"/>
          <a:lstStyle/>
          <a:p>
            <a:endParaRPr lang="en-US" dirty="0"/>
          </a:p>
        </p:txBody>
      </p:sp>
      <p:sp>
        <p:nvSpPr>
          <p:cNvPr id="226316" name="AutoShape 15"/>
          <p:cNvSpPr>
            <a:spLocks noChangeArrowheads="1"/>
          </p:cNvSpPr>
          <p:nvPr/>
        </p:nvSpPr>
        <p:spPr bwMode="auto">
          <a:xfrm rot="-1572735">
            <a:off x="4286250" y="2373713"/>
            <a:ext cx="1085850" cy="457200"/>
          </a:xfrm>
          <a:prstGeom prst="curvedDownArrow">
            <a:avLst>
              <a:gd name="adj1" fmla="val 47082"/>
              <a:gd name="adj2" fmla="val 94582"/>
              <a:gd name="adj3" fmla="val 74236"/>
            </a:avLst>
          </a:prstGeom>
          <a:solidFill>
            <a:srgbClr val="023874"/>
          </a:solidFill>
          <a:ln w="9525">
            <a:solidFill>
              <a:schemeClr val="tx1"/>
            </a:solidFill>
            <a:miter lim="800000"/>
            <a:headEnd/>
            <a:tailEnd/>
          </a:ln>
        </p:spPr>
        <p:txBody>
          <a:bodyPr wrap="none" anchor="ctr"/>
          <a:lstStyle/>
          <a:p>
            <a:endParaRPr lang="en-US" dirty="0"/>
          </a:p>
        </p:txBody>
      </p:sp>
      <p:sp>
        <p:nvSpPr>
          <p:cNvPr id="226317" name="AutoShape 16"/>
          <p:cNvSpPr>
            <a:spLocks noChangeArrowheads="1"/>
          </p:cNvSpPr>
          <p:nvPr/>
        </p:nvSpPr>
        <p:spPr bwMode="auto">
          <a:xfrm rot="-1572735">
            <a:off x="5288963" y="1645050"/>
            <a:ext cx="1085850" cy="457200"/>
          </a:xfrm>
          <a:prstGeom prst="curvedDownArrow">
            <a:avLst>
              <a:gd name="adj1" fmla="val 47082"/>
              <a:gd name="adj2" fmla="val 94582"/>
              <a:gd name="adj3" fmla="val 74236"/>
            </a:avLst>
          </a:prstGeom>
          <a:solidFill>
            <a:srgbClr val="023874"/>
          </a:solidFill>
          <a:ln w="9525">
            <a:solidFill>
              <a:schemeClr val="tx1"/>
            </a:solidFill>
            <a:miter lim="800000"/>
            <a:headEnd/>
            <a:tailEnd/>
          </a:ln>
        </p:spPr>
        <p:txBody>
          <a:bodyPr wrap="none" anchor="ctr"/>
          <a:lstStyle/>
          <a:p>
            <a:endParaRPr lang="en-US" dirty="0"/>
          </a:p>
        </p:txBody>
      </p:sp>
      <p:sp>
        <p:nvSpPr>
          <p:cNvPr id="226318" name="Text Box 17"/>
          <p:cNvSpPr txBox="1">
            <a:spLocks noChangeArrowheads="1"/>
          </p:cNvSpPr>
          <p:nvPr/>
        </p:nvSpPr>
        <p:spPr bwMode="auto">
          <a:xfrm>
            <a:off x="4972050" y="5273875"/>
            <a:ext cx="2800350" cy="646331"/>
          </a:xfrm>
          <a:prstGeom prst="rect">
            <a:avLst/>
          </a:prstGeom>
          <a:solidFill>
            <a:srgbClr val="0066A1"/>
          </a:solidFill>
          <a:ln w="9525">
            <a:solidFill>
              <a:schemeClr val="tx1"/>
            </a:solidFill>
            <a:miter lim="800000"/>
            <a:headEnd/>
            <a:tailEnd/>
          </a:ln>
        </p:spPr>
        <p:txBody>
          <a:bodyPr>
            <a:spAutoFit/>
          </a:bodyPr>
          <a:lstStyle/>
          <a:p>
            <a:pPr algn="ctr">
              <a:spcBef>
                <a:spcPct val="50000"/>
              </a:spcBef>
            </a:pPr>
            <a:r>
              <a:rPr lang="en-US" b="1" dirty="0">
                <a:solidFill>
                  <a:schemeClr val="bg1"/>
                </a:solidFill>
              </a:rPr>
              <a:t>RESIDENT INTERVIEWS</a:t>
            </a:r>
          </a:p>
        </p:txBody>
      </p:sp>
      <p:cxnSp>
        <p:nvCxnSpPr>
          <p:cNvPr id="226319" name="AutoShape 19"/>
          <p:cNvCxnSpPr>
            <a:cxnSpLocks noChangeShapeType="1"/>
            <a:stCxn id="226318" idx="1"/>
          </p:cNvCxnSpPr>
          <p:nvPr/>
        </p:nvCxnSpPr>
        <p:spPr bwMode="auto">
          <a:xfrm rot="10800000">
            <a:off x="3829050" y="4816679"/>
            <a:ext cx="1143000" cy="780363"/>
          </a:xfrm>
          <a:prstGeom prst="curvedConnector3">
            <a:avLst>
              <a:gd name="adj1" fmla="val 50000"/>
            </a:avLst>
          </a:prstGeom>
          <a:noFill/>
          <a:ln w="107950">
            <a:solidFill>
              <a:srgbClr val="023874"/>
            </a:solidFill>
            <a:round/>
            <a:headEnd/>
            <a:tailEnd type="triangle" w="med" len="med"/>
          </a:ln>
        </p:spPr>
      </p:cxnSp>
      <p:pic>
        <p:nvPicPr>
          <p:cNvPr id="4" name="Picture 3" descr="A person standing in front of a computer&#10;&#10;Description generated with very high confidence">
            <a:extLst>
              <a:ext uri="{FF2B5EF4-FFF2-40B4-BE49-F238E27FC236}">
                <a16:creationId xmlns:a16="http://schemas.microsoft.com/office/drawing/2014/main" id="{5E655B43-9386-43D5-8691-6D04C028B3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246" y="1282147"/>
            <a:ext cx="2024065" cy="1833803"/>
          </a:xfrm>
          <a:prstGeom prst="rect">
            <a:avLst/>
          </a:prstGeom>
          <a:ln>
            <a:noFill/>
          </a:ln>
          <a:effectLst>
            <a:softEdge rad="112500"/>
          </a:effectLst>
        </p:spPr>
      </p:pic>
    </p:spTree>
    <p:extLst>
      <p:ext uri="{BB962C8B-B14F-4D97-AF65-F5344CB8AC3E}">
        <p14:creationId xmlns:p14="http://schemas.microsoft.com/office/powerpoint/2010/main" val="269519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6319"/>
                                        </p:tgtEl>
                                        <p:attrNameLst>
                                          <p:attrName>style.visibility</p:attrName>
                                        </p:attrNameLst>
                                      </p:cBhvr>
                                      <p:to>
                                        <p:strVal val="visible"/>
                                      </p:to>
                                    </p:set>
                                    <p:animEffect transition="in" filter="fade">
                                      <p:cBhvr>
                                        <p:cTn id="7" dur="1000"/>
                                        <p:tgtEl>
                                          <p:spTgt spid="226319"/>
                                        </p:tgtEl>
                                      </p:cBhvr>
                                    </p:animEffect>
                                    <p:anim calcmode="lin" valueType="num">
                                      <p:cBhvr>
                                        <p:cTn id="8" dur="1000" fill="hold"/>
                                        <p:tgtEl>
                                          <p:spTgt spid="226319"/>
                                        </p:tgtEl>
                                        <p:attrNameLst>
                                          <p:attrName>ppt_x</p:attrName>
                                        </p:attrNameLst>
                                      </p:cBhvr>
                                      <p:tavLst>
                                        <p:tav tm="0">
                                          <p:val>
                                            <p:strVal val="#ppt_x"/>
                                          </p:val>
                                        </p:tav>
                                        <p:tav tm="100000">
                                          <p:val>
                                            <p:strVal val="#ppt_x"/>
                                          </p:val>
                                        </p:tav>
                                      </p:tavLst>
                                    </p:anim>
                                    <p:anim calcmode="lin" valueType="num">
                                      <p:cBhvr>
                                        <p:cTn id="9" dur="1000" fill="hold"/>
                                        <p:tgtEl>
                                          <p:spTgt spid="2263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6313"/>
                                        </p:tgtEl>
                                        <p:attrNameLst>
                                          <p:attrName>style.visibility</p:attrName>
                                        </p:attrNameLst>
                                      </p:cBhvr>
                                      <p:to>
                                        <p:strVal val="visible"/>
                                      </p:to>
                                    </p:set>
                                    <p:animEffect transition="in" filter="fade">
                                      <p:cBhvr>
                                        <p:cTn id="14" dur="1000"/>
                                        <p:tgtEl>
                                          <p:spTgt spid="226313"/>
                                        </p:tgtEl>
                                      </p:cBhvr>
                                    </p:animEffect>
                                    <p:anim calcmode="lin" valueType="num">
                                      <p:cBhvr>
                                        <p:cTn id="15" dur="1000" fill="hold"/>
                                        <p:tgtEl>
                                          <p:spTgt spid="226313"/>
                                        </p:tgtEl>
                                        <p:attrNameLst>
                                          <p:attrName>ppt_x</p:attrName>
                                        </p:attrNameLst>
                                      </p:cBhvr>
                                      <p:tavLst>
                                        <p:tav tm="0">
                                          <p:val>
                                            <p:strVal val="#ppt_x"/>
                                          </p:val>
                                        </p:tav>
                                        <p:tav tm="100000">
                                          <p:val>
                                            <p:strVal val="#ppt_x"/>
                                          </p:val>
                                        </p:tav>
                                      </p:tavLst>
                                    </p:anim>
                                    <p:anim calcmode="lin" valueType="num">
                                      <p:cBhvr>
                                        <p:cTn id="16" dur="1000" fill="hold"/>
                                        <p:tgtEl>
                                          <p:spTgt spid="2263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6307"/>
                                        </p:tgtEl>
                                        <p:attrNameLst>
                                          <p:attrName>style.visibility</p:attrName>
                                        </p:attrNameLst>
                                      </p:cBhvr>
                                      <p:to>
                                        <p:strVal val="visible"/>
                                      </p:to>
                                    </p:set>
                                    <p:animEffect transition="in" filter="fade">
                                      <p:cBhvr>
                                        <p:cTn id="21" dur="1000"/>
                                        <p:tgtEl>
                                          <p:spTgt spid="226307"/>
                                        </p:tgtEl>
                                      </p:cBhvr>
                                    </p:animEffect>
                                    <p:anim calcmode="lin" valueType="num">
                                      <p:cBhvr>
                                        <p:cTn id="22" dur="1000" fill="hold"/>
                                        <p:tgtEl>
                                          <p:spTgt spid="226307"/>
                                        </p:tgtEl>
                                        <p:attrNameLst>
                                          <p:attrName>ppt_x</p:attrName>
                                        </p:attrNameLst>
                                      </p:cBhvr>
                                      <p:tavLst>
                                        <p:tav tm="0">
                                          <p:val>
                                            <p:strVal val="#ppt_x"/>
                                          </p:val>
                                        </p:tav>
                                        <p:tav tm="100000">
                                          <p:val>
                                            <p:strVal val="#ppt_x"/>
                                          </p:val>
                                        </p:tav>
                                      </p:tavLst>
                                    </p:anim>
                                    <p:anim calcmode="lin" valueType="num">
                                      <p:cBhvr>
                                        <p:cTn id="23" dur="1000" fill="hold"/>
                                        <p:tgtEl>
                                          <p:spTgt spid="22630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6314"/>
                                        </p:tgtEl>
                                        <p:attrNameLst>
                                          <p:attrName>style.visibility</p:attrName>
                                        </p:attrNameLst>
                                      </p:cBhvr>
                                      <p:to>
                                        <p:strVal val="visible"/>
                                      </p:to>
                                    </p:set>
                                    <p:animEffect transition="in" filter="fade">
                                      <p:cBhvr>
                                        <p:cTn id="28" dur="1000"/>
                                        <p:tgtEl>
                                          <p:spTgt spid="226314"/>
                                        </p:tgtEl>
                                      </p:cBhvr>
                                    </p:animEffect>
                                    <p:anim calcmode="lin" valueType="num">
                                      <p:cBhvr>
                                        <p:cTn id="29" dur="1000" fill="hold"/>
                                        <p:tgtEl>
                                          <p:spTgt spid="226314"/>
                                        </p:tgtEl>
                                        <p:attrNameLst>
                                          <p:attrName>ppt_x</p:attrName>
                                        </p:attrNameLst>
                                      </p:cBhvr>
                                      <p:tavLst>
                                        <p:tav tm="0">
                                          <p:val>
                                            <p:strVal val="#ppt_x"/>
                                          </p:val>
                                        </p:tav>
                                        <p:tav tm="100000">
                                          <p:val>
                                            <p:strVal val="#ppt_x"/>
                                          </p:val>
                                        </p:tav>
                                      </p:tavLst>
                                    </p:anim>
                                    <p:anim calcmode="lin" valueType="num">
                                      <p:cBhvr>
                                        <p:cTn id="30" dur="1000" fill="hold"/>
                                        <p:tgtEl>
                                          <p:spTgt spid="2263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6308"/>
                                        </p:tgtEl>
                                        <p:attrNameLst>
                                          <p:attrName>style.visibility</p:attrName>
                                        </p:attrNameLst>
                                      </p:cBhvr>
                                      <p:to>
                                        <p:strVal val="visible"/>
                                      </p:to>
                                    </p:set>
                                    <p:animEffect transition="in" filter="fade">
                                      <p:cBhvr>
                                        <p:cTn id="35" dur="1000"/>
                                        <p:tgtEl>
                                          <p:spTgt spid="226308"/>
                                        </p:tgtEl>
                                      </p:cBhvr>
                                    </p:animEffect>
                                    <p:anim calcmode="lin" valueType="num">
                                      <p:cBhvr>
                                        <p:cTn id="36" dur="1000" fill="hold"/>
                                        <p:tgtEl>
                                          <p:spTgt spid="226308"/>
                                        </p:tgtEl>
                                        <p:attrNameLst>
                                          <p:attrName>ppt_x</p:attrName>
                                        </p:attrNameLst>
                                      </p:cBhvr>
                                      <p:tavLst>
                                        <p:tav tm="0">
                                          <p:val>
                                            <p:strVal val="#ppt_x"/>
                                          </p:val>
                                        </p:tav>
                                        <p:tav tm="100000">
                                          <p:val>
                                            <p:strVal val="#ppt_x"/>
                                          </p:val>
                                        </p:tav>
                                      </p:tavLst>
                                    </p:anim>
                                    <p:anim calcmode="lin" valueType="num">
                                      <p:cBhvr>
                                        <p:cTn id="37" dur="1000" fill="hold"/>
                                        <p:tgtEl>
                                          <p:spTgt spid="22630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6315"/>
                                        </p:tgtEl>
                                        <p:attrNameLst>
                                          <p:attrName>style.visibility</p:attrName>
                                        </p:attrNameLst>
                                      </p:cBhvr>
                                      <p:to>
                                        <p:strVal val="visible"/>
                                      </p:to>
                                    </p:set>
                                    <p:animEffect transition="in" filter="fade">
                                      <p:cBhvr>
                                        <p:cTn id="42" dur="1000"/>
                                        <p:tgtEl>
                                          <p:spTgt spid="226315"/>
                                        </p:tgtEl>
                                      </p:cBhvr>
                                    </p:animEffect>
                                    <p:anim calcmode="lin" valueType="num">
                                      <p:cBhvr>
                                        <p:cTn id="43" dur="1000" fill="hold"/>
                                        <p:tgtEl>
                                          <p:spTgt spid="226315"/>
                                        </p:tgtEl>
                                        <p:attrNameLst>
                                          <p:attrName>ppt_x</p:attrName>
                                        </p:attrNameLst>
                                      </p:cBhvr>
                                      <p:tavLst>
                                        <p:tav tm="0">
                                          <p:val>
                                            <p:strVal val="#ppt_x"/>
                                          </p:val>
                                        </p:tav>
                                        <p:tav tm="100000">
                                          <p:val>
                                            <p:strVal val="#ppt_x"/>
                                          </p:val>
                                        </p:tav>
                                      </p:tavLst>
                                    </p:anim>
                                    <p:anim calcmode="lin" valueType="num">
                                      <p:cBhvr>
                                        <p:cTn id="44" dur="1000" fill="hold"/>
                                        <p:tgtEl>
                                          <p:spTgt spid="2263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6309"/>
                                        </p:tgtEl>
                                        <p:attrNameLst>
                                          <p:attrName>style.visibility</p:attrName>
                                        </p:attrNameLst>
                                      </p:cBhvr>
                                      <p:to>
                                        <p:strVal val="visible"/>
                                      </p:to>
                                    </p:set>
                                    <p:animEffect transition="in" filter="fade">
                                      <p:cBhvr>
                                        <p:cTn id="49" dur="1000"/>
                                        <p:tgtEl>
                                          <p:spTgt spid="226309"/>
                                        </p:tgtEl>
                                      </p:cBhvr>
                                    </p:animEffect>
                                    <p:anim calcmode="lin" valueType="num">
                                      <p:cBhvr>
                                        <p:cTn id="50" dur="1000" fill="hold"/>
                                        <p:tgtEl>
                                          <p:spTgt spid="226309"/>
                                        </p:tgtEl>
                                        <p:attrNameLst>
                                          <p:attrName>ppt_x</p:attrName>
                                        </p:attrNameLst>
                                      </p:cBhvr>
                                      <p:tavLst>
                                        <p:tav tm="0">
                                          <p:val>
                                            <p:strVal val="#ppt_x"/>
                                          </p:val>
                                        </p:tav>
                                        <p:tav tm="100000">
                                          <p:val>
                                            <p:strVal val="#ppt_x"/>
                                          </p:val>
                                        </p:tav>
                                      </p:tavLst>
                                    </p:anim>
                                    <p:anim calcmode="lin" valueType="num">
                                      <p:cBhvr>
                                        <p:cTn id="51" dur="1000" fill="hold"/>
                                        <p:tgtEl>
                                          <p:spTgt spid="22630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6316"/>
                                        </p:tgtEl>
                                        <p:attrNameLst>
                                          <p:attrName>style.visibility</p:attrName>
                                        </p:attrNameLst>
                                      </p:cBhvr>
                                      <p:to>
                                        <p:strVal val="visible"/>
                                      </p:to>
                                    </p:set>
                                    <p:animEffect transition="in" filter="fade">
                                      <p:cBhvr>
                                        <p:cTn id="56" dur="1000"/>
                                        <p:tgtEl>
                                          <p:spTgt spid="226316"/>
                                        </p:tgtEl>
                                      </p:cBhvr>
                                    </p:animEffect>
                                    <p:anim calcmode="lin" valueType="num">
                                      <p:cBhvr>
                                        <p:cTn id="57" dur="1000" fill="hold"/>
                                        <p:tgtEl>
                                          <p:spTgt spid="226316"/>
                                        </p:tgtEl>
                                        <p:attrNameLst>
                                          <p:attrName>ppt_x</p:attrName>
                                        </p:attrNameLst>
                                      </p:cBhvr>
                                      <p:tavLst>
                                        <p:tav tm="0">
                                          <p:val>
                                            <p:strVal val="#ppt_x"/>
                                          </p:val>
                                        </p:tav>
                                        <p:tav tm="100000">
                                          <p:val>
                                            <p:strVal val="#ppt_x"/>
                                          </p:val>
                                        </p:tav>
                                      </p:tavLst>
                                    </p:anim>
                                    <p:anim calcmode="lin" valueType="num">
                                      <p:cBhvr>
                                        <p:cTn id="58" dur="1000" fill="hold"/>
                                        <p:tgtEl>
                                          <p:spTgt spid="2263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26311"/>
                                        </p:tgtEl>
                                        <p:attrNameLst>
                                          <p:attrName>style.visibility</p:attrName>
                                        </p:attrNameLst>
                                      </p:cBhvr>
                                      <p:to>
                                        <p:strVal val="visible"/>
                                      </p:to>
                                    </p:set>
                                    <p:animEffect transition="in" filter="fade">
                                      <p:cBhvr>
                                        <p:cTn id="63" dur="1000"/>
                                        <p:tgtEl>
                                          <p:spTgt spid="226311"/>
                                        </p:tgtEl>
                                      </p:cBhvr>
                                    </p:animEffect>
                                    <p:anim calcmode="lin" valueType="num">
                                      <p:cBhvr>
                                        <p:cTn id="64" dur="1000" fill="hold"/>
                                        <p:tgtEl>
                                          <p:spTgt spid="226311"/>
                                        </p:tgtEl>
                                        <p:attrNameLst>
                                          <p:attrName>ppt_x</p:attrName>
                                        </p:attrNameLst>
                                      </p:cBhvr>
                                      <p:tavLst>
                                        <p:tav tm="0">
                                          <p:val>
                                            <p:strVal val="#ppt_x"/>
                                          </p:val>
                                        </p:tav>
                                        <p:tav tm="100000">
                                          <p:val>
                                            <p:strVal val="#ppt_x"/>
                                          </p:val>
                                        </p:tav>
                                      </p:tavLst>
                                    </p:anim>
                                    <p:anim calcmode="lin" valueType="num">
                                      <p:cBhvr>
                                        <p:cTn id="65" dur="1000" fill="hold"/>
                                        <p:tgtEl>
                                          <p:spTgt spid="2263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6317"/>
                                        </p:tgtEl>
                                        <p:attrNameLst>
                                          <p:attrName>style.visibility</p:attrName>
                                        </p:attrNameLst>
                                      </p:cBhvr>
                                      <p:to>
                                        <p:strVal val="visible"/>
                                      </p:to>
                                    </p:set>
                                    <p:animEffect transition="in" filter="fade">
                                      <p:cBhvr>
                                        <p:cTn id="70" dur="1000"/>
                                        <p:tgtEl>
                                          <p:spTgt spid="226317"/>
                                        </p:tgtEl>
                                      </p:cBhvr>
                                    </p:animEffect>
                                    <p:anim calcmode="lin" valueType="num">
                                      <p:cBhvr>
                                        <p:cTn id="71" dur="1000" fill="hold"/>
                                        <p:tgtEl>
                                          <p:spTgt spid="226317"/>
                                        </p:tgtEl>
                                        <p:attrNameLst>
                                          <p:attrName>ppt_x</p:attrName>
                                        </p:attrNameLst>
                                      </p:cBhvr>
                                      <p:tavLst>
                                        <p:tav tm="0">
                                          <p:val>
                                            <p:strVal val="#ppt_x"/>
                                          </p:val>
                                        </p:tav>
                                        <p:tav tm="100000">
                                          <p:val>
                                            <p:strVal val="#ppt_x"/>
                                          </p:val>
                                        </p:tav>
                                      </p:tavLst>
                                    </p:anim>
                                    <p:anim calcmode="lin" valueType="num">
                                      <p:cBhvr>
                                        <p:cTn id="72" dur="1000" fill="hold"/>
                                        <p:tgtEl>
                                          <p:spTgt spid="2263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26310"/>
                                        </p:tgtEl>
                                        <p:attrNameLst>
                                          <p:attrName>style.visibility</p:attrName>
                                        </p:attrNameLst>
                                      </p:cBhvr>
                                      <p:to>
                                        <p:strVal val="visible"/>
                                      </p:to>
                                    </p:set>
                                    <p:animEffect transition="in" filter="fade">
                                      <p:cBhvr>
                                        <p:cTn id="77" dur="1000"/>
                                        <p:tgtEl>
                                          <p:spTgt spid="226310"/>
                                        </p:tgtEl>
                                      </p:cBhvr>
                                    </p:animEffect>
                                    <p:anim calcmode="lin" valueType="num">
                                      <p:cBhvr>
                                        <p:cTn id="78" dur="1000" fill="hold"/>
                                        <p:tgtEl>
                                          <p:spTgt spid="226310"/>
                                        </p:tgtEl>
                                        <p:attrNameLst>
                                          <p:attrName>ppt_x</p:attrName>
                                        </p:attrNameLst>
                                      </p:cBhvr>
                                      <p:tavLst>
                                        <p:tav tm="0">
                                          <p:val>
                                            <p:strVal val="#ppt_x"/>
                                          </p:val>
                                        </p:tav>
                                        <p:tav tm="100000">
                                          <p:val>
                                            <p:strVal val="#ppt_x"/>
                                          </p:val>
                                        </p:tav>
                                      </p:tavLst>
                                    </p:anim>
                                    <p:anim calcmode="lin" valueType="num">
                                      <p:cBhvr>
                                        <p:cTn id="79" dur="1000" fill="hold"/>
                                        <p:tgtEl>
                                          <p:spTgt spid="2263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nimBg="1"/>
      <p:bldP spid="226308" grpId="0" animBg="1"/>
      <p:bldP spid="226309" grpId="0" animBg="1"/>
      <p:bldP spid="226310" grpId="0" animBg="1"/>
      <p:bldP spid="226311" grpId="0" animBg="1"/>
      <p:bldP spid="226313" grpId="0" animBg="1"/>
      <p:bldP spid="226314" grpId="0" animBg="1"/>
      <p:bldP spid="226315" grpId="0" animBg="1"/>
      <p:bldP spid="226316" grpId="0" animBg="1"/>
      <p:bldP spid="2263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16288-2B2D-481C-9971-580CB3CB6C46}"/>
              </a:ext>
            </a:extLst>
          </p:cNvPr>
          <p:cNvSpPr>
            <a:spLocks noGrp="1"/>
          </p:cNvSpPr>
          <p:nvPr>
            <p:ph type="title"/>
          </p:nvPr>
        </p:nvSpPr>
        <p:spPr>
          <a:xfrm>
            <a:off x="6705600" y="381000"/>
            <a:ext cx="2134552" cy="5334000"/>
          </a:xfrm>
          <a:solidFill>
            <a:schemeClr val="accent1"/>
          </a:solidFill>
        </p:spPr>
        <p:txBody>
          <a:bodyPr vert="horz" lIns="68580" tIns="34290" rIns="68580" bIns="34290" rtlCol="0" anchor="ctr">
            <a:normAutofit/>
          </a:bodyPr>
          <a:lstStyle/>
          <a:p>
            <a:pPr algn="ctr"/>
            <a:r>
              <a:rPr lang="en-US" sz="2700" b="1" dirty="0">
                <a:solidFill>
                  <a:schemeClr val="bg1"/>
                </a:solidFill>
              </a:rPr>
              <a:t>Steps for a Safe Transition Home!</a:t>
            </a:r>
          </a:p>
        </p:txBody>
      </p:sp>
      <p:pic>
        <p:nvPicPr>
          <p:cNvPr id="5" name="Content Placeholder 4" descr="A person standing in front of a building&#10;&#10;Description generated with very high confidence">
            <a:extLst>
              <a:ext uri="{FF2B5EF4-FFF2-40B4-BE49-F238E27FC236}">
                <a16:creationId xmlns:a16="http://schemas.microsoft.com/office/drawing/2014/main" id="{FD1DE807-8FFC-499D-91A1-D19F5B1C32B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4281" b="-2"/>
          <a:stretch/>
        </p:blipFill>
        <p:spPr>
          <a:xfrm>
            <a:off x="22412" y="228600"/>
            <a:ext cx="6413224" cy="4304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2832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A2B9-F2D8-45C8-869C-41C94CCB029F}"/>
              </a:ext>
            </a:extLst>
          </p:cNvPr>
          <p:cNvSpPr>
            <a:spLocks noGrp="1"/>
          </p:cNvSpPr>
          <p:nvPr>
            <p:ph type="title"/>
          </p:nvPr>
        </p:nvSpPr>
        <p:spPr>
          <a:xfrm>
            <a:off x="228600" y="222460"/>
            <a:ext cx="3840086" cy="1269596"/>
          </a:xfrm>
        </p:spPr>
        <p:txBody>
          <a:bodyPr>
            <a:normAutofit/>
          </a:bodyPr>
          <a:lstStyle/>
          <a:p>
            <a:pPr algn="l"/>
            <a:r>
              <a:rPr lang="en-US" dirty="0"/>
              <a:t>Definition</a:t>
            </a:r>
          </a:p>
        </p:txBody>
      </p:sp>
      <p:sp>
        <p:nvSpPr>
          <p:cNvPr id="3" name="Content Placeholder 2">
            <a:extLst>
              <a:ext uri="{FF2B5EF4-FFF2-40B4-BE49-F238E27FC236}">
                <a16:creationId xmlns:a16="http://schemas.microsoft.com/office/drawing/2014/main" id="{82969F75-7C06-4772-A0A4-8269ECF9DF7C}"/>
              </a:ext>
            </a:extLst>
          </p:cNvPr>
          <p:cNvSpPr>
            <a:spLocks noGrp="1"/>
          </p:cNvSpPr>
          <p:nvPr>
            <p:ph idx="1"/>
          </p:nvPr>
        </p:nvSpPr>
        <p:spPr>
          <a:xfrm>
            <a:off x="228600" y="1854004"/>
            <a:ext cx="3352801" cy="4146744"/>
          </a:xfrm>
        </p:spPr>
        <p:txBody>
          <a:bodyPr>
            <a:normAutofit fontScale="85000" lnSpcReduction="20000"/>
          </a:bodyPr>
          <a:lstStyle/>
          <a:p>
            <a:pPr marL="0" indent="0">
              <a:buNone/>
            </a:pPr>
            <a:r>
              <a:rPr lang="en-US" sz="2800" dirty="0"/>
              <a:t>CMS defines </a:t>
            </a:r>
            <a:r>
              <a:rPr lang="en-US" sz="2800" b="1" dirty="0"/>
              <a:t>transition of care </a:t>
            </a:r>
            <a:r>
              <a:rPr lang="en-US" sz="2800" dirty="0"/>
              <a:t>as, “The movement of a patient from one setting of care (hospital, ambulatory primary care practice, ambulatory specialty care practice, long-term care, home health, rehabilitation facility) to another.”</a:t>
            </a:r>
          </a:p>
          <a:p>
            <a:pPr marL="0" indent="0">
              <a:buNone/>
            </a:pPr>
            <a:endParaRPr lang="en-US" sz="1800" dirty="0"/>
          </a:p>
          <a:p>
            <a:pPr marL="0" indent="0">
              <a:buNone/>
            </a:pPr>
            <a:endParaRPr lang="en-US" sz="1800" dirty="0"/>
          </a:p>
          <a:p>
            <a:pPr marL="0" indent="0">
              <a:buNone/>
            </a:pPr>
            <a:endParaRPr lang="en-US" sz="1800" dirty="0"/>
          </a:p>
          <a:p>
            <a:pPr marL="0" indent="0" algn="r">
              <a:buNone/>
            </a:pPr>
            <a:r>
              <a:rPr lang="en-US" sz="900" dirty="0"/>
              <a:t>Centers for Medicare and Medicaid Services, EHR Incentive Program.  Transition of Care:  </a:t>
            </a:r>
            <a:r>
              <a:rPr lang="en-US" sz="900" u="sng" dirty="0">
                <a:hlinkClick r:id="rId3"/>
              </a:rPr>
              <a:t>https://www.cms.gov/Regulations-and-Guidance/Legislation/EHRIncentivePrograms/downloads/8_Transition_of_Care_Summary.pdf</a:t>
            </a:r>
            <a:r>
              <a:rPr lang="en-US" sz="900" dirty="0"/>
              <a:t> </a:t>
            </a:r>
          </a:p>
          <a:p>
            <a:endParaRPr lang="en-US" sz="1350" dirty="0"/>
          </a:p>
        </p:txBody>
      </p:sp>
      <p:pic>
        <p:nvPicPr>
          <p:cNvPr id="5" name="Picture 4" descr="A person with a computer and smiling at the camera&#10;&#10;Description automatically generated">
            <a:extLst>
              <a:ext uri="{FF2B5EF4-FFF2-40B4-BE49-F238E27FC236}">
                <a16:creationId xmlns:a16="http://schemas.microsoft.com/office/drawing/2014/main" id="{9F5BF74C-26BC-43DF-A7BA-FAAEA89A69D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2652" r="25901" b="-1"/>
          <a:stretch/>
        </p:blipFill>
        <p:spPr>
          <a:xfrm>
            <a:off x="3581401" y="-41914"/>
            <a:ext cx="5562600" cy="6042662"/>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165645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2795F7-CDE5-4DBA-8B7C-1211352DF81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4717" r="20266"/>
          <a:stretch/>
        </p:blipFill>
        <p:spPr>
          <a:xfrm>
            <a:off x="-8932" y="857257"/>
            <a:ext cx="4743451" cy="5143493"/>
          </a:xfrm>
          <a:prstGeom prst="rect">
            <a:avLst/>
          </a:prstGeom>
          <a:ln>
            <a:noFill/>
          </a:ln>
          <a:effectLst>
            <a:softEdge rad="112500"/>
          </a:effectLst>
        </p:spPr>
      </p:pic>
      <p:sp>
        <p:nvSpPr>
          <p:cNvPr id="2" name="Title 1">
            <a:extLst>
              <a:ext uri="{FF2B5EF4-FFF2-40B4-BE49-F238E27FC236}">
                <a16:creationId xmlns:a16="http://schemas.microsoft.com/office/drawing/2014/main" id="{EDD5A963-18BC-42D1-A7CA-4AA439D0654D}"/>
              </a:ext>
            </a:extLst>
          </p:cNvPr>
          <p:cNvSpPr>
            <a:spLocks noGrp="1"/>
          </p:cNvSpPr>
          <p:nvPr>
            <p:ph type="title"/>
          </p:nvPr>
        </p:nvSpPr>
        <p:spPr>
          <a:xfrm>
            <a:off x="4946333" y="360171"/>
            <a:ext cx="3651884" cy="994172"/>
          </a:xfrm>
        </p:spPr>
        <p:txBody>
          <a:bodyPr>
            <a:normAutofit fontScale="90000"/>
          </a:bodyPr>
          <a:lstStyle/>
          <a:p>
            <a:pPr algn="l"/>
            <a:r>
              <a:rPr lang="en-US" dirty="0">
                <a:solidFill>
                  <a:srgbClr val="000000"/>
                </a:solidFill>
              </a:rPr>
              <a:t>Transition </a:t>
            </a:r>
            <a:r>
              <a:rPr lang="en-US" b="1" dirty="0">
                <a:solidFill>
                  <a:srgbClr val="FF0000"/>
                </a:solidFill>
              </a:rPr>
              <a:t>Care Plan</a:t>
            </a:r>
          </a:p>
        </p:txBody>
      </p:sp>
      <p:sp>
        <p:nvSpPr>
          <p:cNvPr id="3" name="Content Placeholder 2">
            <a:extLst>
              <a:ext uri="{FF2B5EF4-FFF2-40B4-BE49-F238E27FC236}">
                <a16:creationId xmlns:a16="http://schemas.microsoft.com/office/drawing/2014/main" id="{7F4F6744-3417-4AA1-82D7-5C2621B9D6CF}"/>
              </a:ext>
            </a:extLst>
          </p:cNvPr>
          <p:cNvSpPr>
            <a:spLocks noGrp="1"/>
          </p:cNvSpPr>
          <p:nvPr>
            <p:ph idx="1"/>
          </p:nvPr>
        </p:nvSpPr>
        <p:spPr>
          <a:xfrm>
            <a:off x="4946333" y="1858193"/>
            <a:ext cx="3717608" cy="4133592"/>
          </a:xfrm>
        </p:spPr>
        <p:txBody>
          <a:bodyPr anchor="b">
            <a:normAutofit fontScale="77500" lnSpcReduction="20000"/>
          </a:bodyPr>
          <a:lstStyle/>
          <a:p>
            <a:pPr marL="257175" indent="-257175"/>
            <a:r>
              <a:rPr lang="en-US" dirty="0">
                <a:solidFill>
                  <a:srgbClr val="000000"/>
                </a:solidFill>
              </a:rPr>
              <a:t>Do you have a formal transition of care plan?</a:t>
            </a:r>
          </a:p>
          <a:p>
            <a:pPr marL="257175" indent="-257175"/>
            <a:r>
              <a:rPr lang="en-US" dirty="0">
                <a:solidFill>
                  <a:srgbClr val="000000"/>
                </a:solidFill>
              </a:rPr>
              <a:t>Is there consistent education across shifts? </a:t>
            </a:r>
          </a:p>
          <a:p>
            <a:pPr marL="257175" indent="-257175"/>
            <a:r>
              <a:rPr lang="en-US" dirty="0">
                <a:solidFill>
                  <a:srgbClr val="000000"/>
                </a:solidFill>
              </a:rPr>
              <a:t>Is there a process for communication with all members of the care team ?</a:t>
            </a:r>
          </a:p>
          <a:p>
            <a:pPr marL="257175" indent="-257175"/>
            <a:r>
              <a:rPr lang="en-US" dirty="0">
                <a:solidFill>
                  <a:srgbClr val="000000"/>
                </a:solidFill>
              </a:rPr>
              <a:t>Are you confident you have documentation to substantiate progress and process?</a:t>
            </a:r>
          </a:p>
          <a:p>
            <a:endParaRPr lang="en-US" sz="1350" dirty="0">
              <a:solidFill>
                <a:srgbClr val="000000"/>
              </a:solidFill>
            </a:endParaRPr>
          </a:p>
        </p:txBody>
      </p:sp>
    </p:spTree>
    <p:extLst>
      <p:ext uri="{BB962C8B-B14F-4D97-AF65-F5344CB8AC3E}">
        <p14:creationId xmlns:p14="http://schemas.microsoft.com/office/powerpoint/2010/main" val="4217453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192" y="4432554"/>
            <a:ext cx="4945642" cy="1218908"/>
          </a:xfrm>
        </p:spPr>
        <p:txBody>
          <a:bodyPr>
            <a:normAutofit fontScale="90000"/>
          </a:bodyPr>
          <a:lstStyle/>
          <a:p>
            <a:pPr algn="r"/>
            <a:r>
              <a:rPr lang="en-US" dirty="0"/>
              <a:t>Preparing for Medical Management </a:t>
            </a:r>
          </a:p>
        </p:txBody>
      </p:sp>
      <p:pic>
        <p:nvPicPr>
          <p:cNvPr id="5" name="Picture 4" descr="A picture containing indoor, person, table, sitting&#10;&#10;Description automatically generated">
            <a:extLst>
              <a:ext uri="{FF2B5EF4-FFF2-40B4-BE49-F238E27FC236}">
                <a16:creationId xmlns:a16="http://schemas.microsoft.com/office/drawing/2014/main" id="{80918F2F-2D6D-44AB-BBD8-0A34956693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479" r="2" b="54678"/>
          <a:stretch/>
        </p:blipFill>
        <p:spPr>
          <a:xfrm>
            <a:off x="245660" y="1098550"/>
            <a:ext cx="5293730" cy="3080544"/>
          </a:xfrm>
          <a:prstGeom prst="rect">
            <a:avLst/>
          </a:prstGeom>
          <a:ln>
            <a:noFill/>
          </a:ln>
          <a:effectLst>
            <a:softEdge rad="112500"/>
          </a:effectLst>
        </p:spPr>
      </p:pic>
      <p:sp>
        <p:nvSpPr>
          <p:cNvPr id="2" name="Content Placeholder 1"/>
          <p:cNvSpPr>
            <a:spLocks noGrp="1"/>
          </p:cNvSpPr>
          <p:nvPr>
            <p:ph idx="1"/>
          </p:nvPr>
        </p:nvSpPr>
        <p:spPr>
          <a:xfrm>
            <a:off x="5715000" y="914400"/>
            <a:ext cx="3358950" cy="4341449"/>
          </a:xfrm>
        </p:spPr>
        <p:txBody>
          <a:bodyPr anchor="ctr">
            <a:noAutofit/>
          </a:bodyPr>
          <a:lstStyle/>
          <a:p>
            <a:pPr>
              <a:spcBef>
                <a:spcPts val="450"/>
              </a:spcBef>
            </a:pPr>
            <a:r>
              <a:rPr lang="en-US" sz="2000" dirty="0"/>
              <a:t>Education in chronic disease management </a:t>
            </a:r>
          </a:p>
          <a:p>
            <a:pPr>
              <a:spcBef>
                <a:spcPts val="450"/>
              </a:spcBef>
            </a:pPr>
            <a:r>
              <a:rPr lang="en-US" sz="2000" dirty="0"/>
              <a:t>Understanding of medical conditions </a:t>
            </a:r>
          </a:p>
          <a:p>
            <a:pPr lvl="1">
              <a:spcBef>
                <a:spcPts val="450"/>
              </a:spcBef>
            </a:pPr>
            <a:r>
              <a:rPr lang="en-US" sz="1600" dirty="0"/>
              <a:t>Signs and symptoms of trouble </a:t>
            </a:r>
          </a:p>
          <a:p>
            <a:pPr>
              <a:spcBef>
                <a:spcPts val="450"/>
              </a:spcBef>
            </a:pPr>
            <a:r>
              <a:rPr lang="en-US" sz="2000" dirty="0"/>
              <a:t>Communication with Providers </a:t>
            </a:r>
          </a:p>
          <a:p>
            <a:pPr lvl="1">
              <a:spcBef>
                <a:spcPts val="450"/>
              </a:spcBef>
            </a:pPr>
            <a:r>
              <a:rPr lang="en-US" sz="1600" dirty="0"/>
              <a:t>When to call, who to call </a:t>
            </a:r>
          </a:p>
          <a:p>
            <a:pPr>
              <a:spcBef>
                <a:spcPts val="450"/>
              </a:spcBef>
            </a:pPr>
            <a:r>
              <a:rPr lang="en-US" sz="2000" dirty="0"/>
              <a:t>Health monitoring </a:t>
            </a:r>
          </a:p>
          <a:p>
            <a:pPr lvl="1">
              <a:spcBef>
                <a:spcPts val="450"/>
              </a:spcBef>
            </a:pPr>
            <a:r>
              <a:rPr lang="en-US" sz="1600" dirty="0"/>
              <a:t>E.g. blood glucose monitoring </a:t>
            </a:r>
          </a:p>
          <a:p>
            <a:pPr>
              <a:spcBef>
                <a:spcPts val="450"/>
              </a:spcBef>
            </a:pPr>
            <a:r>
              <a:rPr lang="en-US" sz="2000" dirty="0"/>
              <a:t>Medical treatments </a:t>
            </a:r>
          </a:p>
          <a:p>
            <a:pPr lvl="1">
              <a:spcBef>
                <a:spcPts val="450"/>
              </a:spcBef>
            </a:pPr>
            <a:r>
              <a:rPr lang="en-US" sz="1600" dirty="0"/>
              <a:t>E.g. nebulizer, wounds, etc.</a:t>
            </a:r>
          </a:p>
          <a:p>
            <a:pPr>
              <a:spcBef>
                <a:spcPts val="450"/>
              </a:spcBef>
            </a:pPr>
            <a:r>
              <a:rPr lang="en-US" sz="2000" dirty="0"/>
              <a:t>Medical equipment (i.e. O2) </a:t>
            </a:r>
          </a:p>
        </p:txBody>
      </p:sp>
    </p:spTree>
    <p:extLst>
      <p:ext uri="{BB962C8B-B14F-4D97-AF65-F5344CB8AC3E}">
        <p14:creationId xmlns:p14="http://schemas.microsoft.com/office/powerpoint/2010/main" val="2409695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2B97-3F54-4785-ACAF-1DB1488106C9}"/>
              </a:ext>
            </a:extLst>
          </p:cNvPr>
          <p:cNvSpPr>
            <a:spLocks noGrp="1"/>
          </p:cNvSpPr>
          <p:nvPr>
            <p:ph type="title"/>
          </p:nvPr>
        </p:nvSpPr>
        <p:spPr>
          <a:xfrm>
            <a:off x="152400" y="1066800"/>
            <a:ext cx="3840086" cy="1269596"/>
          </a:xfrm>
        </p:spPr>
        <p:txBody>
          <a:bodyPr>
            <a:normAutofit/>
          </a:bodyPr>
          <a:lstStyle/>
          <a:p>
            <a:pPr algn="l"/>
            <a:r>
              <a:rPr lang="en-US" dirty="0"/>
              <a:t>Rehabilitation </a:t>
            </a:r>
          </a:p>
        </p:txBody>
      </p:sp>
      <p:sp>
        <p:nvSpPr>
          <p:cNvPr id="3" name="Content Placeholder 2">
            <a:extLst>
              <a:ext uri="{FF2B5EF4-FFF2-40B4-BE49-F238E27FC236}">
                <a16:creationId xmlns:a16="http://schemas.microsoft.com/office/drawing/2014/main" id="{79C5CA79-C122-48FE-B0C0-183BE7FD963F}"/>
              </a:ext>
            </a:extLst>
          </p:cNvPr>
          <p:cNvSpPr>
            <a:spLocks noGrp="1"/>
          </p:cNvSpPr>
          <p:nvPr>
            <p:ph idx="1"/>
          </p:nvPr>
        </p:nvSpPr>
        <p:spPr>
          <a:xfrm>
            <a:off x="152401" y="2514600"/>
            <a:ext cx="3840085" cy="2596671"/>
          </a:xfrm>
        </p:spPr>
        <p:txBody>
          <a:bodyPr>
            <a:noAutofit/>
          </a:bodyPr>
          <a:lstStyle/>
          <a:p>
            <a:r>
              <a:rPr lang="en-US" sz="2400" dirty="0"/>
              <a:t>Mobility</a:t>
            </a:r>
          </a:p>
          <a:p>
            <a:r>
              <a:rPr lang="en-US" sz="2400" dirty="0"/>
              <a:t>Safety</a:t>
            </a:r>
          </a:p>
          <a:p>
            <a:r>
              <a:rPr lang="en-US" sz="2400" dirty="0"/>
              <a:t>Functional level</a:t>
            </a:r>
          </a:p>
          <a:p>
            <a:r>
              <a:rPr lang="en-US" sz="2400" dirty="0"/>
              <a:t>Adaptive equipment needs</a:t>
            </a:r>
          </a:p>
          <a:p>
            <a:r>
              <a:rPr lang="en-US" sz="2400" dirty="0"/>
              <a:t>Ordering of equipment</a:t>
            </a:r>
          </a:p>
          <a:p>
            <a:r>
              <a:rPr lang="en-US" sz="2400" dirty="0"/>
              <a:t>Follow up </a:t>
            </a:r>
          </a:p>
        </p:txBody>
      </p:sp>
      <p:pic>
        <p:nvPicPr>
          <p:cNvPr id="4" name="Content Placeholder 7" descr="A picture containing person&#10;&#10;Description automatically generated">
            <a:extLst>
              <a:ext uri="{FF2B5EF4-FFF2-40B4-BE49-F238E27FC236}">
                <a16:creationId xmlns:a16="http://schemas.microsoft.com/office/drawing/2014/main" id="{684758CA-3306-4EA4-AFC3-D8CCCA614F6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344" r="28208" b="-1"/>
          <a:stretch/>
        </p:blipFill>
        <p:spPr>
          <a:xfrm>
            <a:off x="3581401" y="-41914"/>
            <a:ext cx="5562600" cy="6042662"/>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36395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5218-84C2-45C0-83BF-230D812E2FB3}"/>
              </a:ext>
            </a:extLst>
          </p:cNvPr>
          <p:cNvSpPr>
            <a:spLocks noGrp="1"/>
          </p:cNvSpPr>
          <p:nvPr>
            <p:ph type="title"/>
          </p:nvPr>
        </p:nvSpPr>
        <p:spPr>
          <a:xfrm>
            <a:off x="393192" y="4648200"/>
            <a:ext cx="4178808" cy="1003262"/>
          </a:xfrm>
        </p:spPr>
        <p:txBody>
          <a:bodyPr vert="horz" lIns="68580" tIns="34290" rIns="68580" bIns="34290" rtlCol="0" anchor="ctr">
            <a:noAutofit/>
          </a:bodyPr>
          <a:lstStyle/>
          <a:p>
            <a:pPr algn="r"/>
            <a:r>
              <a:rPr lang="en-US" sz="3200" dirty="0"/>
              <a:t>Social Services:</a:t>
            </a:r>
            <a:br>
              <a:rPr lang="en-US" sz="3200" dirty="0"/>
            </a:br>
            <a:r>
              <a:rPr lang="en-US" sz="3200" dirty="0"/>
              <a:t>Managing Social Care Needs</a:t>
            </a:r>
          </a:p>
        </p:txBody>
      </p:sp>
      <p:pic>
        <p:nvPicPr>
          <p:cNvPr id="5" name="Content Placeholder 4" descr="A picture containing person, woman, clothing, outdoor&#10;&#10;Description automatically generated">
            <a:extLst>
              <a:ext uri="{FF2B5EF4-FFF2-40B4-BE49-F238E27FC236}">
                <a16:creationId xmlns:a16="http://schemas.microsoft.com/office/drawing/2014/main" id="{F534EDF4-0D3A-487A-AB77-7E5B1CDC3CE6}"/>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t="14578" r="2" b="46579"/>
          <a:stretch/>
        </p:blipFill>
        <p:spPr>
          <a:xfrm>
            <a:off x="245660" y="1545544"/>
            <a:ext cx="4525598" cy="2633550"/>
          </a:xfrm>
          <a:prstGeom prst="rect">
            <a:avLst/>
          </a:prstGeom>
          <a:ln>
            <a:noFill/>
          </a:ln>
          <a:effectLst>
            <a:softEdge rad="112500"/>
          </a:effectLst>
        </p:spPr>
      </p:pic>
      <p:graphicFrame>
        <p:nvGraphicFramePr>
          <p:cNvPr id="7" name="Content Placeholder 2">
            <a:extLst>
              <a:ext uri="{FF2B5EF4-FFF2-40B4-BE49-F238E27FC236}">
                <a16:creationId xmlns:a16="http://schemas.microsoft.com/office/drawing/2014/main" id="{5830C2B2-5ED8-4F06-B097-D3DE0BF2304E}"/>
              </a:ext>
            </a:extLst>
          </p:cNvPr>
          <p:cNvGraphicFramePr>
            <a:graphicFrameLocks noGrp="1"/>
          </p:cNvGraphicFramePr>
          <p:nvPr>
            <p:ph sz="half" idx="1"/>
            <p:extLst>
              <p:ext uri="{D42A27DB-BD31-4B8C-83A1-F6EECF244321}">
                <p14:modId xmlns:p14="http://schemas.microsoft.com/office/powerpoint/2010/main" val="624613919"/>
              </p:ext>
            </p:extLst>
          </p:nvPr>
        </p:nvGraphicFramePr>
        <p:xfrm>
          <a:off x="4771258" y="914400"/>
          <a:ext cx="4296542" cy="4737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6921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A62AF4-37AC-4A47-851D-8C3B35D7EEC2}"/>
              </a:ext>
            </a:extLst>
          </p:cNvPr>
          <p:cNvPicPr>
            <a:picLocks noChangeAspect="1"/>
          </p:cNvPicPr>
          <p:nvPr/>
        </p:nvPicPr>
        <p:blipFill>
          <a:blip r:embed="rId3"/>
          <a:stretch>
            <a:fillRect/>
          </a:stretch>
        </p:blipFill>
        <p:spPr>
          <a:xfrm>
            <a:off x="0" y="381000"/>
            <a:ext cx="9220200" cy="5225170"/>
          </a:xfrm>
          <a:prstGeom prst="rect">
            <a:avLst/>
          </a:prstGeom>
        </p:spPr>
      </p:pic>
    </p:spTree>
    <p:extLst>
      <p:ext uri="{BB962C8B-B14F-4D97-AF65-F5344CB8AC3E}">
        <p14:creationId xmlns:p14="http://schemas.microsoft.com/office/powerpoint/2010/main" val="863168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A group of people sitting at a table&#10;&#10;Description generated with high confidence">
            <a:extLst>
              <a:ext uri="{FF2B5EF4-FFF2-40B4-BE49-F238E27FC236}">
                <a16:creationId xmlns:a16="http://schemas.microsoft.com/office/drawing/2014/main" id="{E8CD2C52-DA07-4E63-AB04-49A4AA236B9E}"/>
              </a:ext>
            </a:extLst>
          </p:cNvPr>
          <p:cNvPicPr>
            <a:picLocks noChangeAspect="1"/>
          </p:cNvPicPr>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a:ext>
            </a:extLst>
          </a:blip>
          <a:srcRect t="7864" b="7866"/>
          <a:stretch/>
        </p:blipFill>
        <p:spPr>
          <a:xfrm>
            <a:off x="15" y="76201"/>
            <a:ext cx="9143985" cy="5924550"/>
          </a:xfrm>
          <a:prstGeom prst="rect">
            <a:avLst/>
          </a:prstGeom>
        </p:spPr>
      </p:pic>
      <p:sp>
        <p:nvSpPr>
          <p:cNvPr id="2" name="Title 1">
            <a:extLst>
              <a:ext uri="{FF2B5EF4-FFF2-40B4-BE49-F238E27FC236}">
                <a16:creationId xmlns:a16="http://schemas.microsoft.com/office/drawing/2014/main" id="{4696E220-DF3C-4275-97EF-6C91FB5267E8}"/>
              </a:ext>
            </a:extLst>
          </p:cNvPr>
          <p:cNvSpPr>
            <a:spLocks noGrp="1"/>
          </p:cNvSpPr>
          <p:nvPr>
            <p:ph type="title"/>
          </p:nvPr>
        </p:nvSpPr>
        <p:spPr>
          <a:xfrm>
            <a:off x="762000" y="157163"/>
            <a:ext cx="7886700" cy="994172"/>
          </a:xfrm>
        </p:spPr>
        <p:txBody>
          <a:bodyPr>
            <a:normAutofit/>
          </a:bodyPr>
          <a:lstStyle/>
          <a:p>
            <a:r>
              <a:rPr lang="en-US" b="1" dirty="0"/>
              <a:t>Considerations</a:t>
            </a:r>
          </a:p>
        </p:txBody>
      </p:sp>
      <p:graphicFrame>
        <p:nvGraphicFramePr>
          <p:cNvPr id="12" name="Content Placeholder 9">
            <a:extLst>
              <a:ext uri="{FF2B5EF4-FFF2-40B4-BE49-F238E27FC236}">
                <a16:creationId xmlns:a16="http://schemas.microsoft.com/office/drawing/2014/main" id="{593D4E70-DD81-4041-88C5-55097021B204}"/>
              </a:ext>
            </a:extLst>
          </p:cNvPr>
          <p:cNvGraphicFramePr>
            <a:graphicFrameLocks noGrp="1"/>
          </p:cNvGraphicFramePr>
          <p:nvPr>
            <p:ph idx="1"/>
            <p:extLst>
              <p:ext uri="{D42A27DB-BD31-4B8C-83A1-F6EECF244321}">
                <p14:modId xmlns:p14="http://schemas.microsoft.com/office/powerpoint/2010/main" val="103089501"/>
              </p:ext>
            </p:extLst>
          </p:nvPr>
        </p:nvGraphicFramePr>
        <p:xfrm>
          <a:off x="628650" y="1828800"/>
          <a:ext cx="7886700" cy="40421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4088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CB916D-55BE-4985-8BEF-595E2B1A7430}"/>
              </a:ext>
            </a:extLst>
          </p:cNvPr>
          <p:cNvPicPr>
            <a:picLocks noChangeAspect="1"/>
          </p:cNvPicPr>
          <p:nvPr/>
        </p:nvPicPr>
        <p:blipFill rotWithShape="1">
          <a:blip r:embed="rId3"/>
          <a:srcRect r="7110" b="-1"/>
          <a:stretch/>
        </p:blipFill>
        <p:spPr>
          <a:xfrm>
            <a:off x="15" y="533400"/>
            <a:ext cx="9143985" cy="5143493"/>
          </a:xfrm>
          <a:prstGeom prst="rect">
            <a:avLst/>
          </a:prstGeom>
        </p:spPr>
      </p:pic>
    </p:spTree>
    <p:extLst>
      <p:ext uri="{BB962C8B-B14F-4D97-AF65-F5344CB8AC3E}">
        <p14:creationId xmlns:p14="http://schemas.microsoft.com/office/powerpoint/2010/main" val="1660203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B2AA1-17F2-4B1D-BC30-94DACC8C1D24}"/>
              </a:ext>
            </a:extLst>
          </p:cNvPr>
          <p:cNvSpPr>
            <a:spLocks noGrp="1"/>
          </p:cNvSpPr>
          <p:nvPr>
            <p:ph type="title"/>
          </p:nvPr>
        </p:nvSpPr>
        <p:spPr>
          <a:xfrm>
            <a:off x="394555" y="1207184"/>
            <a:ext cx="8354891" cy="697835"/>
          </a:xfrm>
        </p:spPr>
        <p:txBody>
          <a:bodyPr vert="horz" lIns="68580" tIns="34290" rIns="68580" bIns="34290" rtlCol="0" anchor="b">
            <a:normAutofit/>
          </a:bodyPr>
          <a:lstStyle/>
          <a:p>
            <a:pPr algn="ctr"/>
            <a:r>
              <a:rPr lang="en-US" sz="4050" dirty="0">
                <a:solidFill>
                  <a:srgbClr val="FFFFFF"/>
                </a:solidFill>
              </a:rPr>
              <a:t>Practice and Repetition</a:t>
            </a:r>
          </a:p>
        </p:txBody>
      </p:sp>
      <p:pic>
        <p:nvPicPr>
          <p:cNvPr id="5" name="Content Placeholder 4" descr="A person sitting on a bed&#10;&#10;Description generated with high confidence">
            <a:extLst>
              <a:ext uri="{FF2B5EF4-FFF2-40B4-BE49-F238E27FC236}">
                <a16:creationId xmlns:a16="http://schemas.microsoft.com/office/drawing/2014/main" id="{8DFD6E5B-BF1E-4B01-9FA4-1732974DAE79}"/>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5730"/>
          <a:stretch/>
        </p:blipFill>
        <p:spPr>
          <a:xfrm>
            <a:off x="1448759" y="1981200"/>
            <a:ext cx="6246481" cy="3513659"/>
          </a:xfrm>
          <a:prstGeom prst="rect">
            <a:avLst/>
          </a:prstGeom>
          <a:ln>
            <a:noFill/>
          </a:ln>
          <a:effectLst>
            <a:softEdge rad="112500"/>
          </a:effectLst>
        </p:spPr>
      </p:pic>
      <p:pic>
        <p:nvPicPr>
          <p:cNvPr id="3" name="Picture 2">
            <a:extLst>
              <a:ext uri="{FF2B5EF4-FFF2-40B4-BE49-F238E27FC236}">
                <a16:creationId xmlns:a16="http://schemas.microsoft.com/office/drawing/2014/main" id="{CB7971E9-0046-463B-81A9-ABC5FE8FD526}"/>
              </a:ext>
            </a:extLst>
          </p:cNvPr>
          <p:cNvPicPr>
            <a:picLocks noChangeAspect="1"/>
          </p:cNvPicPr>
          <p:nvPr/>
        </p:nvPicPr>
        <p:blipFill>
          <a:blip r:embed="rId4"/>
          <a:stretch>
            <a:fillRect/>
          </a:stretch>
        </p:blipFill>
        <p:spPr>
          <a:xfrm>
            <a:off x="472047" y="170228"/>
            <a:ext cx="8277398" cy="1434749"/>
          </a:xfrm>
          <a:prstGeom prst="rect">
            <a:avLst/>
          </a:prstGeom>
        </p:spPr>
      </p:pic>
    </p:spTree>
    <p:extLst>
      <p:ext uri="{BB962C8B-B14F-4D97-AF65-F5344CB8AC3E}">
        <p14:creationId xmlns:p14="http://schemas.microsoft.com/office/powerpoint/2010/main" val="283698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192" y="4495800"/>
            <a:ext cx="4431675" cy="1155662"/>
          </a:xfrm>
        </p:spPr>
        <p:txBody>
          <a:bodyPr vert="horz" lIns="68580" tIns="34290" rIns="68580" bIns="34290" rtlCol="0" anchor="ctr">
            <a:normAutofit/>
          </a:bodyPr>
          <a:lstStyle/>
          <a:p>
            <a:pPr algn="r"/>
            <a:r>
              <a:rPr lang="en-US" sz="3200" dirty="0"/>
              <a:t>Start Education Process-ASAP! </a:t>
            </a:r>
          </a:p>
        </p:txBody>
      </p:sp>
      <p:pic>
        <p:nvPicPr>
          <p:cNvPr id="8" name="Content Placeholder 7" descr="A picture containing person&#10;&#10;Description automatically generated">
            <a:extLst>
              <a:ext uri="{FF2B5EF4-FFF2-40B4-BE49-F238E27FC236}">
                <a16:creationId xmlns:a16="http://schemas.microsoft.com/office/drawing/2014/main" id="{569670BB-EB49-4974-BC1D-3CB279593946}"/>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r="1" b="12822"/>
          <a:stretch/>
        </p:blipFill>
        <p:spPr>
          <a:xfrm>
            <a:off x="232213" y="1376041"/>
            <a:ext cx="4816879" cy="2803053"/>
          </a:xfrm>
          <a:prstGeom prst="rect">
            <a:avLst/>
          </a:prstGeom>
          <a:ln>
            <a:noFill/>
          </a:ln>
          <a:effectLst>
            <a:softEdge rad="112500"/>
          </a:effectLst>
        </p:spPr>
      </p:pic>
      <p:sp>
        <p:nvSpPr>
          <p:cNvPr id="2" name="Content Placeholder 1"/>
          <p:cNvSpPr>
            <a:spLocks noGrp="1"/>
          </p:cNvSpPr>
          <p:nvPr>
            <p:ph sz="half" idx="1"/>
          </p:nvPr>
        </p:nvSpPr>
        <p:spPr>
          <a:xfrm>
            <a:off x="5181600" y="1376041"/>
            <a:ext cx="3730187" cy="4105918"/>
          </a:xfrm>
        </p:spPr>
        <p:txBody>
          <a:bodyPr vert="horz" lIns="68580" tIns="34290" rIns="68580" bIns="34290" rtlCol="0" anchor="ctr">
            <a:normAutofit fontScale="92500" lnSpcReduction="10000"/>
          </a:bodyPr>
          <a:lstStyle/>
          <a:p>
            <a:pPr>
              <a:spcBef>
                <a:spcPts val="0"/>
              </a:spcBef>
            </a:pPr>
            <a:r>
              <a:rPr lang="en-US" dirty="0"/>
              <a:t>Education of your resident (and caregivers) is key to their success </a:t>
            </a:r>
          </a:p>
          <a:p>
            <a:pPr>
              <a:spcBef>
                <a:spcPts val="0"/>
              </a:spcBef>
            </a:pPr>
            <a:r>
              <a:rPr lang="en-US" dirty="0"/>
              <a:t>Education must be coordinated and consistent </a:t>
            </a:r>
          </a:p>
          <a:p>
            <a:pPr>
              <a:spcBef>
                <a:spcPts val="0"/>
              </a:spcBef>
            </a:pPr>
            <a:r>
              <a:rPr lang="en-US" dirty="0"/>
              <a:t>Start teaching now </a:t>
            </a:r>
          </a:p>
          <a:p>
            <a:pPr lvl="1"/>
            <a:r>
              <a:rPr lang="en-US" dirty="0"/>
              <a:t>A little every day</a:t>
            </a:r>
          </a:p>
          <a:p>
            <a:pPr lvl="1"/>
            <a:r>
              <a:rPr lang="en-US" dirty="0"/>
              <a:t>This is an advantage to our setting  </a:t>
            </a:r>
          </a:p>
        </p:txBody>
      </p:sp>
    </p:spTree>
    <p:extLst>
      <p:ext uri="{BB962C8B-B14F-4D97-AF65-F5344CB8AC3E}">
        <p14:creationId xmlns:p14="http://schemas.microsoft.com/office/powerpoint/2010/main" val="1754771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911D04-82A2-4630-A718-DF9ED1B63E30}"/>
              </a:ext>
            </a:extLst>
          </p:cNvPr>
          <p:cNvPicPr>
            <a:picLocks noChangeAspect="1"/>
          </p:cNvPicPr>
          <p:nvPr/>
        </p:nvPicPr>
        <p:blipFill>
          <a:blip r:embed="rId3"/>
          <a:stretch>
            <a:fillRect/>
          </a:stretch>
        </p:blipFill>
        <p:spPr>
          <a:xfrm>
            <a:off x="0" y="490436"/>
            <a:ext cx="9220200" cy="5198748"/>
          </a:xfrm>
          <a:prstGeom prst="rect">
            <a:avLst/>
          </a:prstGeom>
        </p:spPr>
      </p:pic>
    </p:spTree>
    <p:extLst>
      <p:ext uri="{BB962C8B-B14F-4D97-AF65-F5344CB8AC3E}">
        <p14:creationId xmlns:p14="http://schemas.microsoft.com/office/powerpoint/2010/main" val="702761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DAEB9-A3B1-4EB6-9FFD-29961EB1D051}"/>
              </a:ext>
            </a:extLst>
          </p:cNvPr>
          <p:cNvSpPr>
            <a:spLocks noGrp="1"/>
          </p:cNvSpPr>
          <p:nvPr>
            <p:ph type="title"/>
          </p:nvPr>
        </p:nvSpPr>
        <p:spPr>
          <a:xfrm>
            <a:off x="175244" y="2248754"/>
            <a:ext cx="3985902" cy="994172"/>
          </a:xfrm>
        </p:spPr>
        <p:txBody>
          <a:bodyPr>
            <a:noAutofit/>
          </a:bodyPr>
          <a:lstStyle/>
          <a:p>
            <a:pPr algn="l"/>
            <a:r>
              <a:rPr lang="en-US" sz="4500" dirty="0"/>
              <a:t>Transition of Care Components </a:t>
            </a:r>
          </a:p>
        </p:txBody>
      </p:sp>
      <p:sp>
        <p:nvSpPr>
          <p:cNvPr id="3" name="Content Placeholder 2">
            <a:extLst>
              <a:ext uri="{FF2B5EF4-FFF2-40B4-BE49-F238E27FC236}">
                <a16:creationId xmlns:a16="http://schemas.microsoft.com/office/drawing/2014/main" id="{9220EE0D-1A01-4CB0-BFDA-0645B5F04C05}"/>
              </a:ext>
            </a:extLst>
          </p:cNvPr>
          <p:cNvSpPr>
            <a:spLocks noGrp="1"/>
          </p:cNvSpPr>
          <p:nvPr>
            <p:ph idx="1"/>
          </p:nvPr>
        </p:nvSpPr>
        <p:spPr>
          <a:xfrm>
            <a:off x="571501" y="2566514"/>
            <a:ext cx="3985907" cy="2531940"/>
          </a:xfrm>
        </p:spPr>
        <p:txBody>
          <a:bodyPr anchor="t">
            <a:normAutofit/>
          </a:bodyPr>
          <a:lstStyle/>
          <a:p>
            <a:pPr marL="0" indent="0">
              <a:buNone/>
            </a:pPr>
            <a:endParaRPr lang="en-US" sz="1350" dirty="0"/>
          </a:p>
          <a:p>
            <a:pPr marL="0" indent="0">
              <a:buNone/>
            </a:pPr>
            <a:endParaRPr lang="en-US" sz="1350" dirty="0"/>
          </a:p>
        </p:txBody>
      </p:sp>
      <p:pic>
        <p:nvPicPr>
          <p:cNvPr id="5" name="Picture 4" descr="A group of people looking at a computer&#10;&#10;Description automatically generated">
            <a:extLst>
              <a:ext uri="{FF2B5EF4-FFF2-40B4-BE49-F238E27FC236}">
                <a16:creationId xmlns:a16="http://schemas.microsoft.com/office/drawing/2014/main" id="{1C2D1EE7-DEB4-4A6A-B81C-D928DB0D43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021" r="19489" b="-1"/>
          <a:stretch/>
        </p:blipFill>
        <p:spPr>
          <a:xfrm>
            <a:off x="3442253" y="0"/>
            <a:ext cx="5701747" cy="592500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Rectangle 5">
            <a:extLst>
              <a:ext uri="{FF2B5EF4-FFF2-40B4-BE49-F238E27FC236}">
                <a16:creationId xmlns:a16="http://schemas.microsoft.com/office/drawing/2014/main" id="{E136AEB0-3CAC-453E-B830-C4A06BAFE07F}"/>
              </a:ext>
            </a:extLst>
          </p:cNvPr>
          <p:cNvSpPr/>
          <p:nvPr/>
        </p:nvSpPr>
        <p:spPr>
          <a:xfrm>
            <a:off x="175244" y="4913509"/>
            <a:ext cx="4572000" cy="923330"/>
          </a:xfrm>
          <a:prstGeom prst="rect">
            <a:avLst/>
          </a:prstGeom>
        </p:spPr>
        <p:txBody>
          <a:bodyPr>
            <a:spAutoFit/>
          </a:bodyPr>
          <a:lstStyle/>
          <a:p>
            <a:r>
              <a:rPr lang="en-US" dirty="0"/>
              <a:t>AMDA Clinical Practice Guideline:  Transitions of Care in the Long-Term Care Continuum </a:t>
            </a:r>
            <a:r>
              <a:rPr lang="en-US" dirty="0">
                <a:solidFill>
                  <a:schemeClr val="accent1"/>
                </a:solidFill>
                <a:hlinkClick r:id="rId4">
                  <a:extLst>
                    <a:ext uri="{A12FA001-AC4F-418D-AE19-62706E023703}">
                      <ahyp:hlinkClr xmlns:ahyp="http://schemas.microsoft.com/office/drawing/2018/hyperlinkcolor" val="tx"/>
                    </a:ext>
                  </a:extLst>
                </a:hlinkClick>
              </a:rPr>
              <a:t>http://www.amda.com</a:t>
            </a:r>
            <a:endParaRPr lang="en-US" dirty="0">
              <a:solidFill>
                <a:schemeClr val="accent1"/>
              </a:solidFill>
            </a:endParaRPr>
          </a:p>
        </p:txBody>
      </p:sp>
    </p:spTree>
    <p:extLst>
      <p:ext uri="{BB962C8B-B14F-4D97-AF65-F5344CB8AC3E}">
        <p14:creationId xmlns:p14="http://schemas.microsoft.com/office/powerpoint/2010/main" val="1672448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0EFE77-08D3-4063-8AC3-EDF2BA4993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3400"/>
            <a:ext cx="9144000" cy="5134377"/>
          </a:xfrm>
          <a:prstGeom prst="rect">
            <a:avLst/>
          </a:prstGeom>
        </p:spPr>
      </p:pic>
    </p:spTree>
    <p:extLst>
      <p:ext uri="{BB962C8B-B14F-4D97-AF65-F5344CB8AC3E}">
        <p14:creationId xmlns:p14="http://schemas.microsoft.com/office/powerpoint/2010/main" val="2973483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on a bench next to a computer&#10;&#10;Description automatically generated">
            <a:extLst>
              <a:ext uri="{FF2B5EF4-FFF2-40B4-BE49-F238E27FC236}">
                <a16:creationId xmlns:a16="http://schemas.microsoft.com/office/drawing/2014/main" id="{A5795FEC-6669-4906-ABDA-A3164965C00A}"/>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l="24259" r="10009"/>
          <a:stretch/>
        </p:blipFill>
        <p:spPr>
          <a:xfrm>
            <a:off x="4970034" y="1447800"/>
            <a:ext cx="4173966" cy="4476750"/>
          </a:xfrm>
          <a:prstGeom prst="rect">
            <a:avLst/>
          </a:prstGeom>
          <a:ln>
            <a:noFill/>
          </a:ln>
          <a:effectLst>
            <a:softEdge rad="112500"/>
          </a:effectLst>
        </p:spPr>
      </p:pic>
      <p:sp>
        <p:nvSpPr>
          <p:cNvPr id="4" name="Title 3"/>
          <p:cNvSpPr>
            <a:spLocks noGrp="1"/>
          </p:cNvSpPr>
          <p:nvPr>
            <p:ph type="title"/>
          </p:nvPr>
        </p:nvSpPr>
        <p:spPr>
          <a:xfrm>
            <a:off x="174420" y="228600"/>
            <a:ext cx="4795614" cy="983748"/>
          </a:xfrm>
        </p:spPr>
        <p:txBody>
          <a:bodyPr>
            <a:normAutofit/>
          </a:bodyPr>
          <a:lstStyle/>
          <a:p>
            <a:pPr algn="l"/>
            <a:r>
              <a:rPr lang="en-US" dirty="0">
                <a:solidFill>
                  <a:srgbClr val="000000"/>
                </a:solidFill>
              </a:rPr>
              <a:t>Coaching Approach </a:t>
            </a:r>
          </a:p>
        </p:txBody>
      </p:sp>
      <p:sp>
        <p:nvSpPr>
          <p:cNvPr id="5" name="Content Placeholder 4"/>
          <p:cNvSpPr>
            <a:spLocks noGrp="1"/>
          </p:cNvSpPr>
          <p:nvPr>
            <p:ph idx="1"/>
          </p:nvPr>
        </p:nvSpPr>
        <p:spPr>
          <a:xfrm>
            <a:off x="228600" y="2265363"/>
            <a:ext cx="4598390" cy="2841623"/>
          </a:xfrm>
        </p:spPr>
        <p:txBody>
          <a:bodyPr anchor="ctr">
            <a:noAutofit/>
          </a:bodyPr>
          <a:lstStyle/>
          <a:p>
            <a:pPr marL="0" indent="0">
              <a:buNone/>
            </a:pPr>
            <a:r>
              <a:rPr lang="en-US" sz="2400" dirty="0">
                <a:solidFill>
                  <a:srgbClr val="000000"/>
                </a:solidFill>
              </a:rPr>
              <a:t>Coach the resident/resident representative through solving the issue themselves: </a:t>
            </a:r>
          </a:p>
          <a:p>
            <a:pPr marL="714353" lvl="1" indent="-257175">
              <a:buFont typeface="Arial" panose="020B0604020202020204" pitchFamily="34" charset="0"/>
              <a:buChar char="•"/>
            </a:pPr>
            <a:r>
              <a:rPr lang="en-US" sz="2400" dirty="0">
                <a:solidFill>
                  <a:srgbClr val="000000"/>
                </a:solidFill>
              </a:rPr>
              <a:t>Provide guidance, reassurance and encouragement</a:t>
            </a:r>
          </a:p>
          <a:p>
            <a:pPr marL="714353" lvl="1" indent="-257175">
              <a:buFont typeface="Arial" panose="020B0604020202020204" pitchFamily="34" charset="0"/>
              <a:buChar char="•"/>
            </a:pPr>
            <a:r>
              <a:rPr lang="en-US" sz="2400" dirty="0">
                <a:solidFill>
                  <a:srgbClr val="000000"/>
                </a:solidFill>
              </a:rPr>
              <a:t>Encourage them to access services and resources that have been discussed </a:t>
            </a:r>
          </a:p>
          <a:p>
            <a:pPr marL="714353" lvl="1" indent="-257175">
              <a:buFont typeface="Arial" panose="020B0604020202020204" pitchFamily="34" charset="0"/>
              <a:buChar char="•"/>
            </a:pPr>
            <a:r>
              <a:rPr lang="en-US" sz="2400" dirty="0">
                <a:solidFill>
                  <a:srgbClr val="000000"/>
                </a:solidFill>
              </a:rPr>
              <a:t>Empower them to master the management of their health </a:t>
            </a:r>
          </a:p>
        </p:txBody>
      </p:sp>
    </p:spTree>
    <p:extLst>
      <p:ext uri="{BB962C8B-B14F-4D97-AF65-F5344CB8AC3E}">
        <p14:creationId xmlns:p14="http://schemas.microsoft.com/office/powerpoint/2010/main" val="1947693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on a bench next to a computer&#10;&#10;Description automatically generated">
            <a:extLst>
              <a:ext uri="{FF2B5EF4-FFF2-40B4-BE49-F238E27FC236}">
                <a16:creationId xmlns:a16="http://schemas.microsoft.com/office/drawing/2014/main" id="{38E52D71-8FB1-4D7C-B1D1-CF88CAB1821F}"/>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l="24259" r="10009"/>
          <a:stretch/>
        </p:blipFill>
        <p:spPr>
          <a:xfrm>
            <a:off x="4953000" y="1212262"/>
            <a:ext cx="4133619" cy="4433476"/>
          </a:xfrm>
          <a:prstGeom prst="rect">
            <a:avLst/>
          </a:prstGeom>
          <a:ln>
            <a:noFill/>
          </a:ln>
          <a:effectLst>
            <a:softEdge rad="112500"/>
          </a:effectLst>
        </p:spPr>
      </p:pic>
      <p:sp>
        <p:nvSpPr>
          <p:cNvPr id="2" name="Title 1">
            <a:extLst>
              <a:ext uri="{FF2B5EF4-FFF2-40B4-BE49-F238E27FC236}">
                <a16:creationId xmlns:a16="http://schemas.microsoft.com/office/drawing/2014/main" id="{FAEEB7B0-6CBD-4E46-A508-822332CAC8F9}"/>
              </a:ext>
            </a:extLst>
          </p:cNvPr>
          <p:cNvSpPr>
            <a:spLocks noGrp="1"/>
          </p:cNvSpPr>
          <p:nvPr>
            <p:ph type="title"/>
          </p:nvPr>
        </p:nvSpPr>
        <p:spPr>
          <a:xfrm>
            <a:off x="228600" y="963146"/>
            <a:ext cx="3602727" cy="983748"/>
          </a:xfrm>
        </p:spPr>
        <p:txBody>
          <a:bodyPr>
            <a:normAutofit fontScale="90000"/>
          </a:bodyPr>
          <a:lstStyle/>
          <a:p>
            <a:pPr algn="l"/>
            <a:r>
              <a:rPr lang="en-US" dirty="0">
                <a:solidFill>
                  <a:srgbClr val="000000"/>
                </a:solidFill>
              </a:rPr>
              <a:t>Post Discharge Follow Up </a:t>
            </a:r>
          </a:p>
        </p:txBody>
      </p:sp>
      <p:sp>
        <p:nvSpPr>
          <p:cNvPr id="3" name="Content Placeholder 2">
            <a:extLst>
              <a:ext uri="{FF2B5EF4-FFF2-40B4-BE49-F238E27FC236}">
                <a16:creationId xmlns:a16="http://schemas.microsoft.com/office/drawing/2014/main" id="{68027BA8-3A8F-45F2-967E-26D5F2849EB6}"/>
              </a:ext>
            </a:extLst>
          </p:cNvPr>
          <p:cNvSpPr>
            <a:spLocks noGrp="1"/>
          </p:cNvSpPr>
          <p:nvPr>
            <p:ph idx="1"/>
          </p:nvPr>
        </p:nvSpPr>
        <p:spPr>
          <a:xfrm>
            <a:off x="603748" y="2561357"/>
            <a:ext cx="3530102" cy="2841623"/>
          </a:xfrm>
        </p:spPr>
        <p:txBody>
          <a:bodyPr anchor="ctr">
            <a:normAutofit/>
          </a:bodyPr>
          <a:lstStyle/>
          <a:p>
            <a:r>
              <a:rPr lang="en-US" sz="2800" dirty="0">
                <a:solidFill>
                  <a:srgbClr val="000000"/>
                </a:solidFill>
                <a:highlight>
                  <a:srgbClr val="FFFF00"/>
                </a:highlight>
              </a:rPr>
              <a:t>&lt;&lt;Insert facility process for post DC follow up to complete the transition of care process.  </a:t>
            </a:r>
          </a:p>
        </p:txBody>
      </p:sp>
    </p:spTree>
    <p:extLst>
      <p:ext uri="{BB962C8B-B14F-4D97-AF65-F5344CB8AC3E}">
        <p14:creationId xmlns:p14="http://schemas.microsoft.com/office/powerpoint/2010/main" val="1000743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7F627F0-7E21-4E68-BDE4-7BBD7DB018C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80060" y="914400"/>
            <a:ext cx="6010255" cy="4828547"/>
          </a:xfrm>
          <a:prstGeom prst="rect">
            <a:avLst/>
          </a:prstGeom>
        </p:spPr>
      </p:pic>
      <p:sp>
        <p:nvSpPr>
          <p:cNvPr id="7" name="Rectangle 6">
            <a:extLst>
              <a:ext uri="{FF2B5EF4-FFF2-40B4-BE49-F238E27FC236}">
                <a16:creationId xmlns:a16="http://schemas.microsoft.com/office/drawing/2014/main" id="{E43B4C98-7CCE-45B2-90A8-3F9DAD74FD0F}"/>
              </a:ext>
            </a:extLst>
          </p:cNvPr>
          <p:cNvSpPr/>
          <p:nvPr/>
        </p:nvSpPr>
        <p:spPr>
          <a:xfrm>
            <a:off x="337818" y="4781911"/>
            <a:ext cx="3078920" cy="830997"/>
          </a:xfrm>
          <a:prstGeom prst="rect">
            <a:avLst/>
          </a:prstGeom>
        </p:spPr>
        <p:txBody>
          <a:bodyPr wrap="square">
            <a:spAutoFit/>
          </a:bodyPr>
          <a:lstStyle/>
          <a:p>
            <a:pPr algn="r"/>
            <a:r>
              <a:rPr lang="en-US" sz="1200" dirty="0">
                <a:solidFill>
                  <a:schemeClr val="bg1"/>
                </a:solidFill>
                <a:hlinkClick r:id="rId4">
                  <a:extLst>
                    <a:ext uri="{A12FA001-AC4F-418D-AE19-62706E023703}">
                      <ahyp:hlinkClr xmlns:ahyp="http://schemas.microsoft.com/office/drawing/2018/hyperlinkcolor" val="tx"/>
                    </a:ext>
                  </a:extLst>
                </a:hlinkClick>
              </a:rPr>
              <a:t>https://www.cms.gov/Medicare/Provider-Enrollment-and-Certification/GuidanceforLawsAndRegulations/Nursing-Homes.html</a:t>
            </a:r>
            <a:r>
              <a:rPr lang="en-US" sz="1200" dirty="0">
                <a:solidFill>
                  <a:schemeClr val="bg1"/>
                </a:solidFill>
              </a:rPr>
              <a:t> </a:t>
            </a:r>
          </a:p>
        </p:txBody>
      </p:sp>
      <p:pic>
        <p:nvPicPr>
          <p:cNvPr id="2" name="Picture 1">
            <a:extLst>
              <a:ext uri="{FF2B5EF4-FFF2-40B4-BE49-F238E27FC236}">
                <a16:creationId xmlns:a16="http://schemas.microsoft.com/office/drawing/2014/main" id="{1FE4FD9A-6070-470D-9C1F-62C1E5B52B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894" y="1347787"/>
            <a:ext cx="2960280" cy="4162425"/>
          </a:xfrm>
          <a:prstGeom prst="rect">
            <a:avLst/>
          </a:prstGeom>
        </p:spPr>
      </p:pic>
    </p:spTree>
    <p:extLst>
      <p:ext uri="{BB962C8B-B14F-4D97-AF65-F5344CB8AC3E}">
        <p14:creationId xmlns:p14="http://schemas.microsoft.com/office/powerpoint/2010/main" val="2627632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a:xfrm>
            <a:off x="723900" y="1600200"/>
            <a:ext cx="7696200" cy="4114800"/>
          </a:xfrm>
        </p:spPr>
        <p:txBody>
          <a:bodyPr>
            <a:normAutofit fontScale="92500" lnSpcReduction="20000"/>
          </a:bodyPr>
          <a:lstStyle/>
          <a:p>
            <a:r>
              <a:rPr lang="en-US" sz="2800" dirty="0"/>
              <a:t>Centers for Medicare &amp; Medicaid Services State Operations Manual, Appendix PP – Guidance to Surveyors for Long Term Care Facilities (Rev. 173, 11-22-17):  </a:t>
            </a:r>
            <a:r>
              <a:rPr lang="en-US" sz="2800" u="sng" dirty="0">
                <a:hlinkClick r:id="rId2"/>
              </a:rPr>
              <a:t>https://www.cms.gov/Regulations-and-Guidance/Guidance/Manuals/downloads/som107ap_pp_guidelines_ltcf.pdf</a:t>
            </a:r>
            <a:endParaRPr lang="en-US" sz="2800" dirty="0"/>
          </a:p>
          <a:p>
            <a:endParaRPr lang="en-US" sz="2800" dirty="0"/>
          </a:p>
          <a:p>
            <a:r>
              <a:rPr lang="en-US" sz="2800" dirty="0"/>
              <a:t>  LTC Survey Pathways (Download) </a:t>
            </a:r>
            <a:r>
              <a:rPr lang="en-US" sz="2800" u="sng" dirty="0">
                <a:hlinkClick r:id="rId3"/>
              </a:rPr>
              <a:t>https://www.cms.gov/medicare/provider-enrollment-and-certification/guidanceforlawsandregulations/nursing-homes.html</a:t>
            </a:r>
            <a:endParaRPr lang="en-US" sz="2800" u="sng" dirty="0"/>
          </a:p>
          <a:p>
            <a:endParaRPr lang="en-US" sz="2800" u="sng" dirty="0"/>
          </a:p>
          <a:p>
            <a:endParaRPr lang="en-US" dirty="0"/>
          </a:p>
        </p:txBody>
      </p:sp>
    </p:spTree>
    <p:extLst>
      <p:ext uri="{BB962C8B-B14F-4D97-AF65-F5344CB8AC3E}">
        <p14:creationId xmlns:p14="http://schemas.microsoft.com/office/powerpoint/2010/main" val="1614425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a:xfrm>
            <a:off x="647700" y="1524000"/>
            <a:ext cx="7848600" cy="4221163"/>
          </a:xfrm>
        </p:spPr>
        <p:txBody>
          <a:bodyPr>
            <a:normAutofit fontScale="92500" lnSpcReduction="10000"/>
          </a:bodyPr>
          <a:lstStyle/>
          <a:p>
            <a:r>
              <a:rPr lang="en-US" sz="2800" dirty="0"/>
              <a:t>Centers for Medicare &amp; Medicaid Services Long-Term Care Facility Resident Assessment Instrument 3.0 User’s Manual, Version 1.16.  October 2018:  </a:t>
            </a:r>
            <a:r>
              <a:rPr lang="en-US" sz="2800" u="sng" dirty="0">
                <a:hlinkClick r:id="rId2"/>
              </a:rPr>
              <a:t>https://www.cms.gov/Medicare/Quality-Initiatives-Patient-Assessment-Instruments/NursingHomeQualityInits/MDS30RAIManual.html</a:t>
            </a:r>
            <a:endParaRPr lang="en-US" sz="2800" dirty="0"/>
          </a:p>
          <a:p>
            <a:r>
              <a:rPr lang="en-US" sz="2800" dirty="0"/>
              <a:t>Agency for Healthcare Research and Quality:  Chartbook on Care Coordination.  Transitions of Care:  </a:t>
            </a:r>
            <a:r>
              <a:rPr lang="en-US" sz="2800" dirty="0">
                <a:hlinkClick r:id="rId3"/>
              </a:rPr>
              <a:t>https://www.ahrq.gov/research/findings/nhqrdr/chartbooks/carecoordination/measure1.html</a:t>
            </a:r>
            <a:r>
              <a:rPr lang="en-US" sz="2800" dirty="0"/>
              <a:t> </a:t>
            </a:r>
          </a:p>
          <a:p>
            <a:endParaRPr lang="en-US" sz="2800" u="sng" dirty="0"/>
          </a:p>
          <a:p>
            <a:endParaRPr lang="en-US" dirty="0"/>
          </a:p>
        </p:txBody>
      </p:sp>
    </p:spTree>
    <p:extLst>
      <p:ext uri="{BB962C8B-B14F-4D97-AF65-F5344CB8AC3E}">
        <p14:creationId xmlns:p14="http://schemas.microsoft.com/office/powerpoint/2010/main" val="1515219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a:xfrm>
            <a:off x="609600" y="1676400"/>
            <a:ext cx="8382000" cy="4373563"/>
          </a:xfrm>
        </p:spPr>
        <p:txBody>
          <a:bodyPr>
            <a:normAutofit fontScale="85000" lnSpcReduction="10000"/>
          </a:bodyPr>
          <a:lstStyle/>
          <a:p>
            <a:r>
              <a:rPr lang="en-US" sz="2800" dirty="0"/>
              <a:t>Medicaid.gov:  Improving Care Transitions:  </a:t>
            </a:r>
            <a:r>
              <a:rPr lang="en-US" sz="2800" dirty="0">
                <a:hlinkClick r:id="rId2"/>
              </a:rPr>
              <a:t>https://www.medicaid.gov/medicaid/quality-of-care/improvement-initiatives/care-transitions/index.html</a:t>
            </a:r>
            <a:r>
              <a:rPr lang="en-US" sz="2800" dirty="0"/>
              <a:t> </a:t>
            </a:r>
          </a:p>
          <a:p>
            <a:r>
              <a:rPr lang="en-US" sz="2800" dirty="0"/>
              <a:t>INTERACT On-Line Class 12 Transitions </a:t>
            </a:r>
            <a:r>
              <a:rPr lang="en-US" sz="2800" dirty="0">
                <a:hlinkClick r:id="rId3"/>
              </a:rPr>
              <a:t>http://www.pathway-interact.com/interact-tools/interact-tools-library/interact-version-4-0-tools-for-nursing-homes/</a:t>
            </a:r>
            <a:endParaRPr lang="en-US" sz="2800" dirty="0"/>
          </a:p>
          <a:p>
            <a:r>
              <a:rPr lang="en-US" sz="2800" dirty="0"/>
              <a:t>Transitional Care: Moving patients from one care setting to another </a:t>
            </a:r>
            <a:r>
              <a:rPr lang="en-US" sz="2800" dirty="0">
                <a:hlinkClick r:id="rId4"/>
              </a:rPr>
              <a:t>https://www.ncbi.nlm.nih.gov/pmc/articles/PMC2768550/</a:t>
            </a:r>
            <a:endParaRPr lang="en-US" sz="2800" dirty="0"/>
          </a:p>
          <a:p>
            <a:r>
              <a:rPr lang="en-US" sz="2800" dirty="0"/>
              <a:t>AMDA Clinical Practice Guideline:  Transitions of Care in the Long-Term Care Continuum </a:t>
            </a:r>
            <a:r>
              <a:rPr lang="en-US" sz="2800" dirty="0">
                <a:hlinkClick r:id="rId5"/>
              </a:rPr>
              <a:t>http://www.amda.com</a:t>
            </a:r>
            <a:endParaRPr lang="en-US" sz="2800" dirty="0"/>
          </a:p>
          <a:p>
            <a:endParaRPr lang="en-US" sz="2800" dirty="0"/>
          </a:p>
          <a:p>
            <a:pPr marL="0" indent="0">
              <a:buNone/>
            </a:pPr>
            <a:endParaRPr lang="en-US" sz="2800" u="sng" dirty="0"/>
          </a:p>
          <a:p>
            <a:endParaRPr lang="en-US" dirty="0"/>
          </a:p>
        </p:txBody>
      </p:sp>
    </p:spTree>
    <p:extLst>
      <p:ext uri="{BB962C8B-B14F-4D97-AF65-F5344CB8AC3E}">
        <p14:creationId xmlns:p14="http://schemas.microsoft.com/office/powerpoint/2010/main" val="4148194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indoor, sitting, window&#10;&#10;Description automatically generated">
            <a:extLst>
              <a:ext uri="{FF2B5EF4-FFF2-40B4-BE49-F238E27FC236}">
                <a16:creationId xmlns:a16="http://schemas.microsoft.com/office/drawing/2014/main" id="{A0CD47FE-D1C7-46FD-82C3-39D3DD75D6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9091" b="23391"/>
          <a:stretch/>
        </p:blipFill>
        <p:spPr>
          <a:xfrm>
            <a:off x="4328101" y="2160014"/>
            <a:ext cx="4396689" cy="2537971"/>
          </a:xfrm>
          <a:prstGeom prst="rect">
            <a:avLst/>
          </a:prstGeom>
          <a:ln>
            <a:noFill/>
          </a:ln>
          <a:effectLst>
            <a:softEdge rad="112500"/>
          </a:effectLst>
        </p:spPr>
      </p:pic>
      <p:sp>
        <p:nvSpPr>
          <p:cNvPr id="2" name="Title 1">
            <a:extLst>
              <a:ext uri="{FF2B5EF4-FFF2-40B4-BE49-F238E27FC236}">
                <a16:creationId xmlns:a16="http://schemas.microsoft.com/office/drawing/2014/main" id="{3F2AFDDC-F76E-4646-B7D8-611A5EAA5577}"/>
              </a:ext>
            </a:extLst>
          </p:cNvPr>
          <p:cNvSpPr>
            <a:spLocks noGrp="1"/>
          </p:cNvSpPr>
          <p:nvPr>
            <p:ph type="title"/>
          </p:nvPr>
        </p:nvSpPr>
        <p:spPr>
          <a:xfrm>
            <a:off x="449772" y="152400"/>
            <a:ext cx="8275018" cy="1008731"/>
          </a:xfrm>
        </p:spPr>
        <p:txBody>
          <a:bodyPr>
            <a:normAutofit/>
          </a:bodyPr>
          <a:lstStyle/>
          <a:p>
            <a:r>
              <a:rPr lang="en-US" sz="4000" dirty="0"/>
              <a:t>Why focus on transition of care?</a:t>
            </a:r>
          </a:p>
        </p:txBody>
      </p:sp>
      <p:sp>
        <p:nvSpPr>
          <p:cNvPr id="3" name="Content Placeholder 2">
            <a:extLst>
              <a:ext uri="{FF2B5EF4-FFF2-40B4-BE49-F238E27FC236}">
                <a16:creationId xmlns:a16="http://schemas.microsoft.com/office/drawing/2014/main" id="{06DCC887-0756-4C22-AE65-4BCECE609820}"/>
              </a:ext>
            </a:extLst>
          </p:cNvPr>
          <p:cNvSpPr>
            <a:spLocks noGrp="1"/>
          </p:cNvSpPr>
          <p:nvPr>
            <p:ph idx="1"/>
          </p:nvPr>
        </p:nvSpPr>
        <p:spPr>
          <a:xfrm>
            <a:off x="228600" y="1841813"/>
            <a:ext cx="3741228" cy="2829758"/>
          </a:xfrm>
        </p:spPr>
        <p:txBody>
          <a:bodyPr>
            <a:noAutofit/>
          </a:bodyPr>
          <a:lstStyle/>
          <a:p>
            <a:r>
              <a:rPr lang="en-US" sz="2400" dirty="0"/>
              <a:t>Can lead to adverse events</a:t>
            </a:r>
          </a:p>
          <a:p>
            <a:r>
              <a:rPr lang="en-US" sz="2400" dirty="0"/>
              <a:t>Higher readmission rates</a:t>
            </a:r>
          </a:p>
          <a:p>
            <a:r>
              <a:rPr lang="en-US" sz="2400" dirty="0"/>
              <a:t>Higher costs</a:t>
            </a:r>
          </a:p>
          <a:p>
            <a:r>
              <a:rPr lang="en-US" sz="2400" dirty="0"/>
              <a:t>Miscommunication </a:t>
            </a:r>
          </a:p>
          <a:p>
            <a:r>
              <a:rPr lang="en-US" sz="2400" dirty="0"/>
              <a:t>Can occur from any setting</a:t>
            </a:r>
          </a:p>
          <a:p>
            <a:r>
              <a:rPr lang="en-US" sz="2400" dirty="0"/>
              <a:t>Patient satisfaction  </a:t>
            </a:r>
          </a:p>
        </p:txBody>
      </p:sp>
    </p:spTree>
    <p:extLst>
      <p:ext uri="{BB962C8B-B14F-4D97-AF65-F5344CB8AC3E}">
        <p14:creationId xmlns:p14="http://schemas.microsoft.com/office/powerpoint/2010/main" val="375267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table&#10;&#10;Description automatically generated">
            <a:extLst>
              <a:ext uri="{FF2B5EF4-FFF2-40B4-BE49-F238E27FC236}">
                <a16:creationId xmlns:a16="http://schemas.microsoft.com/office/drawing/2014/main" id="{DB98CFCD-0D2E-4B6B-8CF2-BF2158B7751C}"/>
              </a:ext>
            </a:extLst>
          </p:cNvPr>
          <p:cNvPicPr>
            <a:picLocks noChangeAspect="1"/>
          </p:cNvPicPr>
          <p:nvPr/>
        </p:nvPicPr>
        <p:blipFill rotWithShape="1">
          <a:blip r:embed="rId3">
            <a:extLst>
              <a:ext uri="{28A0092B-C50C-407E-A947-70E740481C1C}">
                <a14:useLocalDpi xmlns:a14="http://schemas.microsoft.com/office/drawing/2010/main"/>
              </a:ext>
            </a:extLst>
          </a:blip>
          <a:srcRect t="4" r="8129" b="22865"/>
          <a:stretch/>
        </p:blipFill>
        <p:spPr>
          <a:xfrm>
            <a:off x="15" y="857257"/>
            <a:ext cx="9143985" cy="5143493"/>
          </a:xfrm>
          <a:prstGeom prst="rect">
            <a:avLst/>
          </a:prstGeom>
        </p:spPr>
      </p:pic>
      <p:sp>
        <p:nvSpPr>
          <p:cNvPr id="2" name="Title 1">
            <a:extLst>
              <a:ext uri="{FF2B5EF4-FFF2-40B4-BE49-F238E27FC236}">
                <a16:creationId xmlns:a16="http://schemas.microsoft.com/office/drawing/2014/main" id="{E05DE0A8-5549-4D31-B362-41D2629B9632}"/>
              </a:ext>
            </a:extLst>
          </p:cNvPr>
          <p:cNvSpPr>
            <a:spLocks noGrp="1"/>
          </p:cNvSpPr>
          <p:nvPr>
            <p:ph type="title"/>
          </p:nvPr>
        </p:nvSpPr>
        <p:spPr>
          <a:xfrm>
            <a:off x="2133600" y="49594"/>
            <a:ext cx="4876800" cy="782557"/>
          </a:xfrm>
        </p:spPr>
        <p:txBody>
          <a:bodyPr>
            <a:noAutofit/>
          </a:bodyPr>
          <a:lstStyle/>
          <a:p>
            <a:r>
              <a:rPr lang="en-US" dirty="0">
                <a:cs typeface="ＭＳ Ｐゴシック"/>
              </a:rPr>
              <a:t>Transition Care</a:t>
            </a:r>
            <a:endParaRPr lang="en-US" dirty="0"/>
          </a:p>
        </p:txBody>
      </p:sp>
      <p:sp>
        <p:nvSpPr>
          <p:cNvPr id="3" name="Content Placeholder 2">
            <a:extLst>
              <a:ext uri="{FF2B5EF4-FFF2-40B4-BE49-F238E27FC236}">
                <a16:creationId xmlns:a16="http://schemas.microsoft.com/office/drawing/2014/main" id="{F7E58CAE-732B-44CB-A186-DF2F4B62224D}"/>
              </a:ext>
            </a:extLst>
          </p:cNvPr>
          <p:cNvSpPr>
            <a:spLocks noGrp="1"/>
          </p:cNvSpPr>
          <p:nvPr>
            <p:ph idx="1"/>
          </p:nvPr>
        </p:nvSpPr>
        <p:spPr>
          <a:xfrm>
            <a:off x="152400" y="1143000"/>
            <a:ext cx="4419600" cy="2065565"/>
          </a:xfrm>
        </p:spPr>
        <p:txBody>
          <a:bodyPr anchor="t">
            <a:noAutofit/>
          </a:bodyPr>
          <a:lstStyle/>
          <a:p>
            <a:pPr marL="0" indent="0">
              <a:buNone/>
            </a:pPr>
            <a:r>
              <a:rPr lang="en-US" sz="2400" b="1" dirty="0"/>
              <a:t>Shared Accountability</a:t>
            </a:r>
          </a:p>
          <a:p>
            <a:pPr marL="0" indent="0">
              <a:buNone/>
            </a:pPr>
            <a:r>
              <a:rPr lang="en-US" sz="2400" dirty="0"/>
              <a:t>The care transition process involves both the sender and the receiver of critical medical and health-related information</a:t>
            </a:r>
          </a:p>
        </p:txBody>
      </p:sp>
    </p:spTree>
    <p:extLst>
      <p:ext uri="{BB962C8B-B14F-4D97-AF65-F5344CB8AC3E}">
        <p14:creationId xmlns:p14="http://schemas.microsoft.com/office/powerpoint/2010/main" val="27918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7261-88D3-4362-BEF7-8DFE96CB6654}"/>
              </a:ext>
            </a:extLst>
          </p:cNvPr>
          <p:cNvSpPr>
            <a:spLocks noGrp="1"/>
          </p:cNvSpPr>
          <p:nvPr>
            <p:ph type="title"/>
          </p:nvPr>
        </p:nvSpPr>
        <p:spPr>
          <a:xfrm>
            <a:off x="394554" y="228600"/>
            <a:ext cx="8354891" cy="697835"/>
          </a:xfrm>
        </p:spPr>
        <p:txBody>
          <a:bodyPr vert="horz" lIns="68580" tIns="34290" rIns="68580" bIns="34290" rtlCol="0" anchor="b">
            <a:noAutofit/>
          </a:bodyPr>
          <a:lstStyle/>
          <a:p>
            <a:pPr algn="ctr"/>
            <a:r>
              <a:rPr lang="en-US" dirty="0"/>
              <a:t>Common Care Transitions </a:t>
            </a:r>
          </a:p>
        </p:txBody>
      </p:sp>
      <p:pic>
        <p:nvPicPr>
          <p:cNvPr id="4" name="Content Placeholder 3" descr="A screenshot of a cell phone&#10;&#10;Description automatically generated">
            <a:extLst>
              <a:ext uri="{FF2B5EF4-FFF2-40B4-BE49-F238E27FC236}">
                <a16:creationId xmlns:a16="http://schemas.microsoft.com/office/drawing/2014/main" id="{01A84312-7B1B-4DB5-979D-D77FD3E3C1F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18961" y="1676400"/>
            <a:ext cx="7706077" cy="3756712"/>
          </a:xfrm>
          <a:prstGeom prst="rect">
            <a:avLst/>
          </a:prstGeom>
        </p:spPr>
      </p:pic>
    </p:spTree>
    <p:extLst>
      <p:ext uri="{BB962C8B-B14F-4D97-AF65-F5344CB8AC3E}">
        <p14:creationId xmlns:p14="http://schemas.microsoft.com/office/powerpoint/2010/main" val="102007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8F8E-9FED-468D-BE68-E8538E0CF03C}"/>
              </a:ext>
            </a:extLst>
          </p:cNvPr>
          <p:cNvSpPr>
            <a:spLocks noGrp="1"/>
          </p:cNvSpPr>
          <p:nvPr>
            <p:ph type="title"/>
          </p:nvPr>
        </p:nvSpPr>
        <p:spPr>
          <a:xfrm>
            <a:off x="464620" y="418300"/>
            <a:ext cx="4817137" cy="1257452"/>
          </a:xfrm>
        </p:spPr>
        <p:txBody>
          <a:bodyPr>
            <a:normAutofit/>
          </a:bodyPr>
          <a:lstStyle/>
          <a:p>
            <a:r>
              <a:rPr lang="en-US" dirty="0"/>
              <a:t>Transitions of Care </a:t>
            </a:r>
          </a:p>
        </p:txBody>
      </p:sp>
      <p:sp>
        <p:nvSpPr>
          <p:cNvPr id="3" name="Content Placeholder 2">
            <a:extLst>
              <a:ext uri="{FF2B5EF4-FFF2-40B4-BE49-F238E27FC236}">
                <a16:creationId xmlns:a16="http://schemas.microsoft.com/office/drawing/2014/main" id="{933586A4-92C4-4A90-8427-4CFC53F6E537}"/>
              </a:ext>
            </a:extLst>
          </p:cNvPr>
          <p:cNvSpPr>
            <a:spLocks noGrp="1"/>
          </p:cNvSpPr>
          <p:nvPr>
            <p:ph idx="1"/>
          </p:nvPr>
        </p:nvSpPr>
        <p:spPr>
          <a:xfrm>
            <a:off x="304800" y="2009468"/>
            <a:ext cx="5257800" cy="2839064"/>
          </a:xfrm>
        </p:spPr>
        <p:txBody>
          <a:bodyPr>
            <a:noAutofit/>
          </a:bodyPr>
          <a:lstStyle/>
          <a:p>
            <a:pPr marL="205740" lvl="1" indent="0">
              <a:buNone/>
            </a:pPr>
            <a:r>
              <a:rPr lang="en-US" altLang="en-US" sz="2100" b="1" dirty="0"/>
              <a:t>Occurs at multiple levels</a:t>
            </a:r>
          </a:p>
          <a:p>
            <a:pPr lvl="2"/>
            <a:r>
              <a:rPr lang="en-US" altLang="en-US" sz="2100" dirty="0"/>
              <a:t>Between settings: Hospital ↔ Sub-acute facility/SNF, Hospital ↔ Home</a:t>
            </a:r>
          </a:p>
          <a:p>
            <a:pPr lvl="2"/>
            <a:r>
              <a:rPr lang="en-US" altLang="en-US" sz="2100" dirty="0"/>
              <a:t>Within settings: Campus ↔ Nursing Unit; Nursing Unit ↔ Nursing Unit </a:t>
            </a:r>
          </a:p>
          <a:p>
            <a:pPr marL="411480" lvl="2" indent="0">
              <a:buNone/>
            </a:pPr>
            <a:endParaRPr lang="en-US" altLang="en-US" sz="2100" dirty="0"/>
          </a:p>
          <a:p>
            <a:pPr marL="205740" lvl="1" indent="0">
              <a:buNone/>
            </a:pPr>
            <a:r>
              <a:rPr lang="en-US" altLang="en-US" sz="2100" b="1" dirty="0"/>
              <a:t>Across Health States</a:t>
            </a:r>
          </a:p>
          <a:p>
            <a:pPr lvl="2"/>
            <a:r>
              <a:rPr lang="en-US" altLang="en-US" sz="2100" dirty="0"/>
              <a:t>Facility care ↔ Palliative care/Hospice</a:t>
            </a:r>
          </a:p>
          <a:p>
            <a:endParaRPr lang="en-US" dirty="0"/>
          </a:p>
        </p:txBody>
      </p:sp>
      <p:pic>
        <p:nvPicPr>
          <p:cNvPr id="4" name="Picture 3">
            <a:extLst>
              <a:ext uri="{FF2B5EF4-FFF2-40B4-BE49-F238E27FC236}">
                <a16:creationId xmlns:a16="http://schemas.microsoft.com/office/drawing/2014/main" id="{25AA7586-771F-44DB-950B-24AA7CB1BE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0830" b="4405"/>
          <a:stretch/>
        </p:blipFill>
        <p:spPr>
          <a:xfrm>
            <a:off x="5929770" y="1675752"/>
            <a:ext cx="2749610" cy="4111499"/>
          </a:xfrm>
          <a:prstGeom prst="rect">
            <a:avLst/>
          </a:prstGeom>
          <a:ln>
            <a:noFill/>
          </a:ln>
          <a:effectLst>
            <a:softEdge rad="112500"/>
          </a:effectLst>
        </p:spPr>
      </p:pic>
    </p:spTree>
    <p:extLst>
      <p:ext uri="{BB962C8B-B14F-4D97-AF65-F5344CB8AC3E}">
        <p14:creationId xmlns:p14="http://schemas.microsoft.com/office/powerpoint/2010/main" val="1315536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5EC5AF-F5D6-4569-BFF3-D0B88D285E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381000"/>
            <a:ext cx="8077200" cy="5411723"/>
          </a:xfrm>
          <a:prstGeom prst="rect">
            <a:avLst/>
          </a:prstGeom>
        </p:spPr>
      </p:pic>
    </p:spTree>
    <p:extLst>
      <p:ext uri="{BB962C8B-B14F-4D97-AF65-F5344CB8AC3E}">
        <p14:creationId xmlns:p14="http://schemas.microsoft.com/office/powerpoint/2010/main" val="797454680"/>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1217</TotalTime>
  <Words>3881</Words>
  <Application>Microsoft Office PowerPoint</Application>
  <PresentationFormat>On-screen Show (4:3)</PresentationFormat>
  <Paragraphs>334</Paragraphs>
  <Slides>49</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ＭＳ Ｐゴシック</vt:lpstr>
      <vt:lpstr>Arial</vt:lpstr>
      <vt:lpstr>Calibri</vt:lpstr>
      <vt:lpstr>1_2012LeadingAge_gray2PPT</vt:lpstr>
      <vt:lpstr>Transition of Care Competency </vt:lpstr>
      <vt:lpstr>Objectives</vt:lpstr>
      <vt:lpstr>Definition</vt:lpstr>
      <vt:lpstr>Transition of Care Components </vt:lpstr>
      <vt:lpstr>Why focus on transition of care?</vt:lpstr>
      <vt:lpstr>Transition Care</vt:lpstr>
      <vt:lpstr>Common Care Transitions </vt:lpstr>
      <vt:lpstr>Transitions of Care </vt:lpstr>
      <vt:lpstr>PowerPoint Presentation</vt:lpstr>
      <vt:lpstr>PowerPoint Presentation</vt:lpstr>
      <vt:lpstr>F-tags Associated with Transition of Care</vt:lpstr>
      <vt:lpstr>Additional  F-tags Transition of Care</vt:lpstr>
      <vt:lpstr>F624 Orientation for Transfer or Discharge </vt:lpstr>
      <vt:lpstr>Sufficient Preparation and Orientation</vt:lpstr>
      <vt:lpstr>F660 Discharge Planning Process</vt:lpstr>
      <vt:lpstr>F660 Discharge Planning Process</vt:lpstr>
      <vt:lpstr>Medication Reconciliation</vt:lpstr>
      <vt:lpstr>Definition</vt:lpstr>
      <vt:lpstr>Policy/Procedures for Discharge Planning</vt:lpstr>
      <vt:lpstr>PowerPoint Presentation</vt:lpstr>
      <vt:lpstr>Discharge Care Planning</vt:lpstr>
      <vt:lpstr>Discharge Plan</vt:lpstr>
      <vt:lpstr>PowerPoint Presentation</vt:lpstr>
      <vt:lpstr>PowerPoint Presentation</vt:lpstr>
      <vt:lpstr>Resident Admission</vt:lpstr>
      <vt:lpstr>PowerPoint Presentation</vt:lpstr>
      <vt:lpstr>Let’s Discuss How to Begin The Assessment Process!</vt:lpstr>
      <vt:lpstr>RAI PROCESS</vt:lpstr>
      <vt:lpstr>Steps for a Safe Transition Home!</vt:lpstr>
      <vt:lpstr>Transition Care Plan</vt:lpstr>
      <vt:lpstr>Preparing for Medical Management </vt:lpstr>
      <vt:lpstr>Rehabilitation </vt:lpstr>
      <vt:lpstr>Social Services: Managing Social Care Needs</vt:lpstr>
      <vt:lpstr>PowerPoint Presentation</vt:lpstr>
      <vt:lpstr>Considerations</vt:lpstr>
      <vt:lpstr>PowerPoint Presentation</vt:lpstr>
      <vt:lpstr>Practice and Repetition</vt:lpstr>
      <vt:lpstr>Start Education Process-ASAP! </vt:lpstr>
      <vt:lpstr>PowerPoint Presentation</vt:lpstr>
      <vt:lpstr>PowerPoint Presentation</vt:lpstr>
      <vt:lpstr>Coaching Approach </vt:lpstr>
      <vt:lpstr>Post Discharge Follow Up </vt:lpstr>
      <vt:lpstr>PowerPoint Presentation</vt:lpstr>
      <vt:lpstr>PowerPoint Presentation</vt:lpstr>
      <vt:lpstr>PowerPoint Presentation</vt:lpstr>
      <vt:lpstr>References and Resources </vt:lpstr>
      <vt:lpstr>References and Resources </vt:lpstr>
      <vt:lpstr>References and Resources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Charlie Visconage</cp:lastModifiedBy>
  <cp:revision>146</cp:revision>
  <dcterms:created xsi:type="dcterms:W3CDTF">2012-09-27T17:39:50Z</dcterms:created>
  <dcterms:modified xsi:type="dcterms:W3CDTF">2019-05-13T20:56:13Z</dcterms:modified>
  <cp:contentStatus/>
</cp:coreProperties>
</file>