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32"/>
  </p:notesMasterIdLst>
  <p:handoutMasterIdLst>
    <p:handoutMasterId r:id="rId33"/>
  </p:handoutMasterIdLst>
  <p:sldIdLst>
    <p:sldId id="276" r:id="rId2"/>
    <p:sldId id="381" r:id="rId3"/>
    <p:sldId id="382" r:id="rId4"/>
    <p:sldId id="383" r:id="rId5"/>
    <p:sldId id="384" r:id="rId6"/>
    <p:sldId id="385" r:id="rId7"/>
    <p:sldId id="386" r:id="rId8"/>
    <p:sldId id="387" r:id="rId9"/>
    <p:sldId id="408" r:id="rId10"/>
    <p:sldId id="388" r:id="rId11"/>
    <p:sldId id="389" r:id="rId12"/>
    <p:sldId id="390" r:id="rId13"/>
    <p:sldId id="391" r:id="rId14"/>
    <p:sldId id="392" r:id="rId15"/>
    <p:sldId id="409" r:id="rId16"/>
    <p:sldId id="393" r:id="rId17"/>
    <p:sldId id="394" r:id="rId18"/>
    <p:sldId id="395" r:id="rId19"/>
    <p:sldId id="396" r:id="rId20"/>
    <p:sldId id="397" r:id="rId21"/>
    <p:sldId id="398" r:id="rId22"/>
    <p:sldId id="399" r:id="rId23"/>
    <p:sldId id="400" r:id="rId24"/>
    <p:sldId id="401" r:id="rId25"/>
    <p:sldId id="402" r:id="rId26"/>
    <p:sldId id="380" r:id="rId27"/>
    <p:sldId id="341" r:id="rId28"/>
    <p:sldId id="342" r:id="rId29"/>
    <p:sldId id="372" r:id="rId30"/>
    <p:sldId id="343"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48" autoAdjust="0"/>
    <p:restoredTop sz="65399" autoAdjust="0"/>
  </p:normalViewPr>
  <p:slideViewPr>
    <p:cSldViewPr>
      <p:cViewPr varScale="1">
        <p:scale>
          <a:sx n="72" d="100"/>
          <a:sy n="72" d="100"/>
        </p:scale>
        <p:origin x="181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11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BFF665-A431-423A-8E99-46A6AC10A599}" type="datetimeFigureOut">
              <a:rPr lang="en-US" smtClean="0"/>
              <a:pPr/>
              <a:t>5/13/2019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63D2D-29C9-4FD8-AA42-E975D4858AF2}" type="slidenum">
              <a:rPr lang="en-US" smtClean="0"/>
              <a:pPr/>
              <a:t>‹#›</a:t>
            </a:fld>
            <a:endParaRPr lang="en-US" dirty="0"/>
          </a:p>
        </p:txBody>
      </p:sp>
    </p:spTree>
    <p:extLst>
      <p:ext uri="{BB962C8B-B14F-4D97-AF65-F5344CB8AC3E}">
        <p14:creationId xmlns:p14="http://schemas.microsoft.com/office/powerpoint/2010/main" val="3814268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C13FF-8D04-4BEC-B8D1-66B1A302CC68}" type="datetimeFigureOut">
              <a:rPr lang="en-US" smtClean="0"/>
              <a:pPr/>
              <a:t>5/13/2019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83AE9-5228-4641-AE46-DAC04049BDD6}" type="slidenum">
              <a:rPr lang="en-US" smtClean="0"/>
              <a:pPr/>
              <a:t>‹#›</a:t>
            </a:fld>
            <a:endParaRPr lang="en-US" dirty="0"/>
          </a:p>
        </p:txBody>
      </p:sp>
    </p:spTree>
    <p:extLst>
      <p:ext uri="{BB962C8B-B14F-4D97-AF65-F5344CB8AC3E}">
        <p14:creationId xmlns:p14="http://schemas.microsoft.com/office/powerpoint/2010/main" val="400956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and Welcome to the program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indent="-171450">
              <a:buFont typeface="Wingdings" panose="05000000000000000000" pitchFamily="2" charset="2"/>
              <a:buChar char="v"/>
            </a:pPr>
            <a:r>
              <a:rPr lang="en-US" i="1" dirty="0"/>
              <a:t>NOTE TO SPEAKER:  </a:t>
            </a:r>
            <a:r>
              <a:rPr lang="en-US" dirty="0"/>
              <a:t>As attendees enter the room, this slide should be on the screen.  Be certain each person signs the attendance sheet or uses whatever facility method tracks their attendance at in-services.  Introduce yourself and the topic of competency as it relates to the provision of care and services for Resident Environment</a:t>
            </a:r>
          </a:p>
          <a:p>
            <a:pPr marL="171450" indent="-171450">
              <a:buFont typeface="Wingdings" panose="05000000000000000000" pitchFamily="2" charset="2"/>
              <a:buChar char="v"/>
            </a:pPr>
            <a:endParaRPr lang="en-US" i="1" dirty="0"/>
          </a:p>
          <a:p>
            <a:pPr marL="171450" indent="-171450">
              <a:buFont typeface="Wingdings" panose="05000000000000000000" pitchFamily="2" charset="2"/>
              <a:buChar char="v"/>
            </a:pPr>
            <a:r>
              <a:rPr lang="en-US" i="1" dirty="0"/>
              <a:t>NOTE TO SPEAKER:  </a:t>
            </a:r>
            <a:r>
              <a:rPr lang="en-US" dirty="0"/>
              <a:t>Whenever you see the symbol to the left in the speaker’s notes, please read the associated instructions.  </a:t>
            </a:r>
            <a:r>
              <a:rPr lang="en-US" b="1" u="sng" dirty="0"/>
              <a:t>Whenever you see bold and underlined content in the speaker’s notes, please emphasize this information to the attendees.  </a:t>
            </a:r>
            <a:endParaRPr lang="en-US" dirty="0"/>
          </a:p>
          <a:p>
            <a:r>
              <a:rPr lang="en-US" dirty="0"/>
              <a:t>There are over 1.5 million adults over 65 living in nursing homes, between 16-27% have accidents due to environmental hazards</a:t>
            </a:r>
          </a:p>
          <a:p>
            <a:endParaRPr lang="en-US" dirty="0"/>
          </a:p>
          <a:p>
            <a:endParaRPr lang="en-US" dirty="0"/>
          </a:p>
          <a:p>
            <a:r>
              <a:rPr lang="en-US" dirty="0"/>
              <a:t>F584 </a:t>
            </a:r>
            <a:r>
              <a:rPr lang="en-US" sz="1200" kern="1200" dirty="0">
                <a:solidFill>
                  <a:schemeClr val="tx1"/>
                </a:solidFill>
                <a:effectLst/>
                <a:latin typeface="+mn-lt"/>
                <a:ea typeface="+mn-ea"/>
                <a:cs typeface="+mn-cs"/>
              </a:rPr>
              <a:t>Safe Environment §483.10(i) Safe Environment. </a:t>
            </a:r>
          </a:p>
          <a:p>
            <a:r>
              <a:rPr lang="en-US" sz="1200" kern="1200" dirty="0">
                <a:solidFill>
                  <a:schemeClr val="tx1"/>
                </a:solidFill>
                <a:effectLst/>
                <a:latin typeface="+mn-lt"/>
                <a:ea typeface="+mn-ea"/>
                <a:cs typeface="+mn-cs"/>
              </a:rPr>
              <a:t>The resident has a right to a safe, clean, comfortable and homelike environment, including but not limited to receiving treatment and supports for daily living safely.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a:t>
            </a:fld>
            <a:endParaRPr lang="en-US" dirty="0"/>
          </a:p>
        </p:txBody>
      </p:sp>
    </p:spTree>
    <p:extLst>
      <p:ext uri="{BB962C8B-B14F-4D97-AF65-F5344CB8AC3E}">
        <p14:creationId xmlns:p14="http://schemas.microsoft.com/office/powerpoint/2010/main" val="1106785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need to encourage the resident to personalize their living environment—however, we need to make sure that it doesn’t infringe the safety or rights of the other residents as well.  This will be everyone’s responsibility to monitor.</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10</a:t>
            </a:fld>
            <a:endParaRPr lang="en-US" dirty="0"/>
          </a:p>
        </p:txBody>
      </p:sp>
    </p:spTree>
    <p:extLst>
      <p:ext uri="{BB962C8B-B14F-4D97-AF65-F5344CB8AC3E}">
        <p14:creationId xmlns:p14="http://schemas.microsoft.com/office/powerpoint/2010/main" val="1112908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What can we do to decrease hazards and risks?  First a comprehensive assessment process to identify any areas of risk, then a person-centered care plan that addresses any potential risks, followed by consistent implementation of the care plan interventions!</a:t>
            </a:r>
          </a:p>
        </p:txBody>
      </p:sp>
      <p:sp>
        <p:nvSpPr>
          <p:cNvPr id="4" name="Slide Number Placeholder 3"/>
          <p:cNvSpPr>
            <a:spLocks noGrp="1"/>
          </p:cNvSpPr>
          <p:nvPr>
            <p:ph type="sldNum" sz="quarter" idx="5"/>
          </p:nvPr>
        </p:nvSpPr>
        <p:spPr/>
        <p:txBody>
          <a:bodyPr/>
          <a:lstStyle/>
          <a:p>
            <a:fld id="{62583AE9-5228-4641-AE46-DAC04049BDD6}" type="slidenum">
              <a:rPr lang="en-US" smtClean="0"/>
              <a:pPr/>
              <a:t>11</a:t>
            </a:fld>
            <a:endParaRPr lang="en-US" dirty="0"/>
          </a:p>
        </p:txBody>
      </p:sp>
    </p:spTree>
    <p:extLst>
      <p:ext uri="{BB962C8B-B14F-4D97-AF65-F5344CB8AC3E}">
        <p14:creationId xmlns:p14="http://schemas.microsoft.com/office/powerpoint/2010/main" val="4275762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Name some hazards here for our residents?</a:t>
            </a:r>
            <a:r>
              <a:rPr lang="en-US" sz="1200" i="1" kern="1200" dirty="0">
                <a:solidFill>
                  <a:schemeClr val="tx1"/>
                </a:solidFill>
                <a:effectLst/>
                <a:latin typeface="+mn-lt"/>
                <a:ea typeface="+mn-ea"/>
                <a:cs typeface="+mn-cs"/>
              </a:rPr>
              <a:t> </a:t>
            </a:r>
            <a:endParaRPr lang="en-US" dirty="0"/>
          </a:p>
          <a:p>
            <a:r>
              <a:rPr lang="en-US" dirty="0"/>
              <a:t>Now think of an Alzheimer’s resident, are those hazards the same for them? Are there any additional hazards for dementia residents?</a:t>
            </a:r>
          </a:p>
          <a:p>
            <a:endParaRPr lang="en-US" dirty="0"/>
          </a:p>
          <a:p>
            <a:r>
              <a:rPr lang="en-US" dirty="0"/>
              <a:t>Chemicals – could drink housekeeping chemicals, kitchen chemicals, Hand Sanitizer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Chemicals and Toxins - Various materials in the resident environment can pose a potential hazard to residents. Hazardous materials can be found in the form of solids, liquids, gases, mists, dusts, fumes, and vapors. The routes of exposure for toxic materials may include inhalation, absorption, or ingestion. This is why we have MSDS (Material Safety Data Sheets) on all chemicals in facility, to tell us dangers and how to treat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Water pitcher –resident on thickened liquids</a:t>
            </a:r>
          </a:p>
          <a:p>
            <a:r>
              <a:rPr lang="en-US" dirty="0"/>
              <a:t>Betty’s knitting needles and supplies she works daily  -  agitated confused resident uses on staff or another resident OR carrying it and falls on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Ornament/Figurine or Money – could swallow or choke on it</a:t>
            </a:r>
          </a:p>
          <a:p>
            <a:endParaRPr lang="en-US" dirty="0"/>
          </a:p>
          <a:p>
            <a:r>
              <a:rPr lang="en-US" dirty="0"/>
              <a:t>This brings in the thoughts that we need to assess and know our residents and adapt their environment to their levels, not all resident's are equal, what is fine for one resident could be a grave danger to another resident at the same time.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12</a:t>
            </a:fld>
            <a:endParaRPr lang="en-US" dirty="0"/>
          </a:p>
        </p:txBody>
      </p:sp>
    </p:spTree>
    <p:extLst>
      <p:ext uri="{BB962C8B-B14F-4D97-AF65-F5344CB8AC3E}">
        <p14:creationId xmlns:p14="http://schemas.microsoft.com/office/powerpoint/2010/main" val="1215270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name some risks? (next slide discusses risks)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“Risk” </a:t>
            </a:r>
            <a:r>
              <a:rPr lang="en-US" dirty="0"/>
              <a:t>refers to any external factor, facility characteristic (e.g., staffing or physical environment) or characteristic of an individual resident that influences the likelihood of an accident.</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13</a:t>
            </a:fld>
            <a:endParaRPr lang="en-US" dirty="0"/>
          </a:p>
        </p:txBody>
      </p:sp>
    </p:spTree>
    <p:extLst>
      <p:ext uri="{BB962C8B-B14F-4D97-AF65-F5344CB8AC3E}">
        <p14:creationId xmlns:p14="http://schemas.microsoft.com/office/powerpoint/2010/main" val="4154456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i="1" dirty="0"/>
              <a:t>When attempting to communicate with a resident on a risk or hazard it is best to follow this rule of thumb</a:t>
            </a:r>
          </a:p>
          <a:p>
            <a:pPr marL="171450" indent="-171450">
              <a:buFont typeface="Wingdings" panose="05000000000000000000" pitchFamily="2" charset="2"/>
              <a:buChar char="v"/>
            </a:pPr>
            <a:endParaRPr lang="en-US" i="1" dirty="0"/>
          </a:p>
          <a:p>
            <a:pPr marL="171450" indent="-171450">
              <a:buFont typeface="Wingdings" panose="05000000000000000000" pitchFamily="2" charset="2"/>
              <a:buChar char="v"/>
            </a:pPr>
            <a:r>
              <a:rPr lang="en-US" i="1" dirty="0"/>
              <a:t>NOTE TO SPEAKER: </a:t>
            </a:r>
            <a:r>
              <a:rPr lang="en-US" dirty="0"/>
              <a:t>Read the slide.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14</a:t>
            </a:fld>
            <a:endParaRPr lang="en-US" dirty="0"/>
          </a:p>
        </p:txBody>
      </p:sp>
    </p:spTree>
    <p:extLst>
      <p:ext uri="{BB962C8B-B14F-4D97-AF65-F5344CB8AC3E}">
        <p14:creationId xmlns:p14="http://schemas.microsoft.com/office/powerpoint/2010/main" val="268684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name some risks? (EXPLAIN EACH ITEM HOW CAN BE A RISK)</a:t>
            </a:r>
          </a:p>
          <a:p>
            <a:endParaRPr lang="en-US" dirty="0"/>
          </a:p>
          <a:p>
            <a:r>
              <a:rPr lang="en-US" dirty="0"/>
              <a:t>First we have appear within an individual resident that can cause an accident.  </a:t>
            </a:r>
          </a:p>
          <a:p>
            <a:endParaRPr lang="en-US" dirty="0"/>
          </a:p>
          <a:p>
            <a:endParaRPr lang="en-US" dirty="0"/>
          </a:p>
          <a:p>
            <a:r>
              <a:rPr lang="en-US" dirty="0"/>
              <a:t>Next we have facility environment items that can cause injury or accidents</a:t>
            </a:r>
          </a:p>
          <a:p>
            <a:r>
              <a:rPr lang="en-US" dirty="0"/>
              <a:t>Did you know we were not supposed to have extension cords, power strips, electric blankets, heaters, or heating pads? They pose a severe fire and burn risk to residents</a:t>
            </a:r>
          </a:p>
          <a:p>
            <a:endParaRPr lang="en-US" dirty="0"/>
          </a:p>
          <a:p>
            <a:r>
              <a:rPr lang="en-US" dirty="0"/>
              <a:t>How about STAFF, how can they pose a RISK????   (give a minute or so) (advance slide)</a:t>
            </a:r>
          </a:p>
          <a:p>
            <a:endParaRPr lang="en-US" dirty="0"/>
          </a:p>
          <a:p>
            <a:r>
              <a:rPr lang="en-US" dirty="0"/>
              <a:t>This is why we educate you on Abuse and neglect policy and procedures and how to report right away and check backgrounds and testing's. We must protect residents first, and report risks and hazards right away in all different areas. </a:t>
            </a:r>
          </a:p>
          <a:p>
            <a:endParaRPr lang="en-US" dirty="0"/>
          </a:p>
          <a:p>
            <a:r>
              <a:rPr lang="en-US" dirty="0"/>
              <a:t>CAN YOU NAME OTHER THREATS FOR RESIDENT BEING SAFE????  (-Abuse, -verbal-physical-sexual-misappropriation-neglect-Theft-restraints-Isolated, etc.)</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15</a:t>
            </a:fld>
            <a:endParaRPr lang="en-US" dirty="0"/>
          </a:p>
        </p:txBody>
      </p:sp>
    </p:spTree>
    <p:extLst>
      <p:ext uri="{BB962C8B-B14F-4D97-AF65-F5344CB8AC3E}">
        <p14:creationId xmlns:p14="http://schemas.microsoft.com/office/powerpoint/2010/main" val="3310763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them name many and give time, then start advancing slides and discussing how these pose a risk also.</a:t>
            </a:r>
          </a:p>
          <a:p>
            <a:endParaRPr lang="en-US" dirty="0"/>
          </a:p>
          <a:p>
            <a:pPr marL="0" indent="0">
              <a:buNone/>
            </a:pPr>
            <a:r>
              <a:rPr lang="en-US" sz="1200" dirty="0"/>
              <a:t>-Resident Allergies  </a:t>
            </a:r>
          </a:p>
          <a:p>
            <a:pPr marL="0" indent="0">
              <a:buNone/>
            </a:pPr>
            <a:r>
              <a:rPr lang="en-US" sz="1200" dirty="0"/>
              <a:t> -Food preparation, storage, and contamination   </a:t>
            </a:r>
          </a:p>
          <a:p>
            <a:pPr marL="0" indent="0">
              <a:buNone/>
            </a:pPr>
            <a:r>
              <a:rPr lang="en-US" sz="1200" dirty="0"/>
              <a:t>-Insufficient staff  </a:t>
            </a:r>
          </a:p>
          <a:p>
            <a:pPr marL="0" indent="0">
              <a:buNone/>
            </a:pPr>
            <a:r>
              <a:rPr lang="en-US" sz="1200" dirty="0"/>
              <a:t> -Automotive accident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-Chemical spill   </a:t>
            </a:r>
          </a:p>
          <a:p>
            <a:r>
              <a:rPr lang="en-US" dirty="0"/>
              <a:t>Additional Risks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16</a:t>
            </a:fld>
            <a:endParaRPr lang="en-US" dirty="0"/>
          </a:p>
        </p:txBody>
      </p:sp>
    </p:spTree>
    <p:extLst>
      <p:ext uri="{BB962C8B-B14F-4D97-AF65-F5344CB8AC3E}">
        <p14:creationId xmlns:p14="http://schemas.microsoft.com/office/powerpoint/2010/main" val="3782713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determination is based on the individual resident’s assessed needs and identified hazards in the resident environment. Adequate supervision may vary from resident to resident and from time to time for the same resident.</a:t>
            </a:r>
          </a:p>
          <a:p>
            <a:endParaRPr lang="en-US" dirty="0"/>
          </a:p>
          <a:p>
            <a:r>
              <a:rPr lang="en-US" dirty="0"/>
              <a:t>By providing adequate supervision and staffing we decrease the likelihood of accidents due to risks or hazards. Our facility assessment determines our need of how many and when staffing levels are needed based on our resident population for each time of the day. Anytime we have a change in normal, we need to revise our facility assessment and/or our staffing for supervision to keep our residents safe and monitoring the environment</a:t>
            </a:r>
          </a:p>
          <a:p>
            <a:endParaRPr lang="en-US" dirty="0"/>
          </a:p>
          <a:p>
            <a:r>
              <a:rPr lang="en-US" dirty="0"/>
              <a:t>But how do we know and learn what to monitor for and all the vast different hazards and risks to watch for?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17</a:t>
            </a:fld>
            <a:endParaRPr lang="en-US" dirty="0"/>
          </a:p>
        </p:txBody>
      </p:sp>
    </p:spTree>
    <p:extLst>
      <p:ext uri="{BB962C8B-B14F-4D97-AF65-F5344CB8AC3E}">
        <p14:creationId xmlns:p14="http://schemas.microsoft.com/office/powerpoint/2010/main" val="980019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We learn the areas and items we need through our competency testing and training. When we make our facility assessment it tells us the staff, equipment, types of residents, diseases, and items that we need to have our staff trained and competent on and Safety and Safe resident environment is large part of it. This is why we have so much orientation, ongoing education sessions, skills fairs, learning networks, and annual testing's. We need to make sure our staff are well trained and competent to care for our residents and facility. </a:t>
            </a:r>
          </a:p>
          <a:p>
            <a:endParaRPr lang="en-US" dirty="0"/>
          </a:p>
          <a:p>
            <a:endParaRPr lang="en-US" dirty="0"/>
          </a:p>
          <a:p>
            <a:r>
              <a:rPr lang="en-US" dirty="0"/>
              <a:t>So we have learned environmental items for safe and comfort now, and training aspects. One more thing plays a large part in the new regulations of participations, and that is </a:t>
            </a:r>
            <a:r>
              <a:rPr lang="en-US" b="1" u="sng" dirty="0"/>
              <a:t>Person Centered Care</a:t>
            </a:r>
            <a:r>
              <a:rPr lang="en-US" dirty="0"/>
              <a:t>. Instead of the focus on routine and timings of an institution, it is </a:t>
            </a:r>
            <a:r>
              <a:rPr lang="en-US" b="1" u="sng" dirty="0"/>
              <a:t>each residents preferences, routines, likes, dislikes, religion, and culture </a:t>
            </a:r>
            <a:r>
              <a:rPr lang="en-US" dirty="0"/>
              <a:t>that determines their needs to make them a person centered and drive care plan for us to follow. We must ask and assess those items to become familiar with them and provide them with as close as we can get to their normal daily life in a homelike environment safely. </a:t>
            </a:r>
          </a:p>
          <a:p>
            <a:r>
              <a:rPr lang="en-US" dirty="0"/>
              <a:t>When we put it all together for safe, clean, comfortable, homelike with their preferences, former routines, likes, dislikes, religion and culture in one large package here at our facility, we are providing</a:t>
            </a:r>
          </a:p>
          <a:p>
            <a:endParaRPr lang="en-US" dirty="0"/>
          </a:p>
          <a:p>
            <a:endParaRPr lang="en-US" dirty="0"/>
          </a:p>
          <a:p>
            <a:r>
              <a:rPr lang="en-US" b="1" dirty="0"/>
              <a:t>Quality of Life </a:t>
            </a:r>
            <a:r>
              <a:rPr lang="en-US" b="0" dirty="0"/>
              <a:t>for each of them in our facility which is now their Safe homelike environment, that we are monitoring for hazards and risks daily to keep them safe. </a:t>
            </a:r>
            <a:endParaRPr lang="en-US" b="1" dirty="0"/>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18</a:t>
            </a:fld>
            <a:endParaRPr lang="en-US" dirty="0"/>
          </a:p>
        </p:txBody>
      </p:sp>
    </p:spTree>
    <p:extLst>
      <p:ext uri="{BB962C8B-B14F-4D97-AF65-F5344CB8AC3E}">
        <p14:creationId xmlns:p14="http://schemas.microsoft.com/office/powerpoint/2010/main" val="1984556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now we have learned why we need to provide a safe resident environment, and how we learn to monitor and provide it. Lets dig deeper and look at some specific things in that environment (our facility) that you need to monitor daily and each shift. </a:t>
            </a:r>
          </a:p>
          <a:p>
            <a:r>
              <a:rPr lang="en-US" sz="1200" kern="1200" dirty="0">
                <a:solidFill>
                  <a:schemeClr val="tx1"/>
                </a:solidFill>
                <a:effectLst/>
                <a:latin typeface="+mn-lt"/>
                <a:ea typeface="+mn-ea"/>
                <a:cs typeface="+mn-cs"/>
              </a:rPr>
              <a:t>As you already know, we must assess for individual preferences, routines, religion and culture needs, provide adequate lighting, temperature, and sound levels, in a clean, orderly, and sanitary standard. But that also includes reassessments, monitoring for changes, and making those changes as needed through the assessment process and care plan development in specified times per the regulations.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lets take it one step deeper:</a:t>
            </a:r>
          </a:p>
          <a:p>
            <a:r>
              <a:rPr lang="en-US" sz="1200" kern="1200" dirty="0">
                <a:solidFill>
                  <a:schemeClr val="tx1"/>
                </a:solidFill>
                <a:effectLst/>
                <a:latin typeface="+mn-lt"/>
                <a:ea typeface="+mn-ea"/>
                <a:cs typeface="+mn-cs"/>
              </a:rPr>
              <a:t>Comfortable sound levels—that means music, machinery, tv, staff talking, even other residents that are yelling –this can be a concern for the other resident’s environment as well!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Resident can retain and use personal items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19</a:t>
            </a:fld>
            <a:endParaRPr lang="en-US" dirty="0"/>
          </a:p>
        </p:txBody>
      </p:sp>
    </p:spTree>
    <p:extLst>
      <p:ext uri="{BB962C8B-B14F-4D97-AF65-F5344CB8AC3E}">
        <p14:creationId xmlns:p14="http://schemas.microsoft.com/office/powerpoint/2010/main" val="2831850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Today’s in-service has 3 objectives (read) and additional key points (below) that will be instrumental in caring for the resident environment.  We will also need to:</a:t>
            </a:r>
          </a:p>
          <a:p>
            <a:endParaRPr lang="en-US" dirty="0"/>
          </a:p>
          <a:p>
            <a:pPr lvl="0"/>
            <a:r>
              <a:rPr lang="en-US" sz="1200" kern="1200" dirty="0">
                <a:solidFill>
                  <a:schemeClr val="tx1"/>
                </a:solidFill>
                <a:effectLst/>
                <a:latin typeface="+mn-lt"/>
                <a:ea typeface="+mn-ea"/>
                <a:cs typeface="+mn-cs"/>
              </a:rPr>
              <a:t>1. Assess to find individual preferences, routines, religious, and cultural needs through our assessment process and ongoing care conferences</a:t>
            </a:r>
          </a:p>
          <a:p>
            <a:pPr lvl="0"/>
            <a:r>
              <a:rPr lang="en-US" sz="1200" kern="1200" dirty="0">
                <a:solidFill>
                  <a:schemeClr val="tx1"/>
                </a:solidFill>
                <a:effectLst/>
                <a:latin typeface="+mn-lt"/>
                <a:ea typeface="+mn-ea"/>
                <a:cs typeface="+mn-cs"/>
              </a:rPr>
              <a:t>2. Develop of a person-centered plan of care from the preferences, routines, religious and cultural findings and include them in our daily cares safely</a:t>
            </a:r>
          </a:p>
          <a:p>
            <a:pPr lvl="0"/>
            <a:r>
              <a:rPr lang="en-US" sz="1200" kern="1200" dirty="0">
                <a:solidFill>
                  <a:schemeClr val="tx1"/>
                </a:solidFill>
                <a:effectLst/>
                <a:latin typeface="+mn-lt"/>
                <a:ea typeface="+mn-ea"/>
                <a:cs typeface="+mn-cs"/>
              </a:rPr>
              <a:t>3. Evaluate and Analyze the preferences, routines, and findings in the assessment and monitoring phase – to find the most effective and safe methods of incorporating these into the environment</a:t>
            </a:r>
          </a:p>
          <a:p>
            <a:pPr lvl="0"/>
            <a:r>
              <a:rPr lang="en-US" sz="1200" kern="1200" dirty="0">
                <a:solidFill>
                  <a:schemeClr val="tx1"/>
                </a:solidFill>
                <a:effectLst/>
                <a:latin typeface="+mn-lt"/>
                <a:ea typeface="+mn-ea"/>
                <a:cs typeface="+mn-cs"/>
              </a:rPr>
              <a:t>4. Identify and apply specific strategies for preventing or minimizing hazards, risks, and institutional characterizations –by use of our monitoring systems, audits, rounds, and reporting systems</a:t>
            </a:r>
          </a:p>
          <a:p>
            <a:pPr lvl="0"/>
            <a:r>
              <a:rPr lang="en-US" sz="1200" kern="1200" dirty="0">
                <a:solidFill>
                  <a:schemeClr val="tx1"/>
                </a:solidFill>
                <a:effectLst/>
                <a:latin typeface="+mn-lt"/>
                <a:ea typeface="+mn-ea"/>
                <a:cs typeface="+mn-cs"/>
              </a:rPr>
              <a:t>5. Identify efficient and effective communication strategies –developing ongoing communication to all staff, volunteers, and contracted the safe interventions including their preferences, routines, religious, and culture desires</a:t>
            </a:r>
          </a:p>
          <a:p>
            <a:pPr lvl="0"/>
            <a:r>
              <a:rPr lang="en-US" sz="1200" kern="1200" dirty="0">
                <a:solidFill>
                  <a:schemeClr val="tx1"/>
                </a:solidFill>
                <a:effectLst/>
                <a:latin typeface="+mn-lt"/>
                <a:ea typeface="+mn-ea"/>
                <a:cs typeface="+mn-cs"/>
              </a:rPr>
              <a:t>6. Monitor appropriately for effectiveness of environmental changes and adaptations and Modifying the changes, as necessary– again ongoing audits and monitoring and ability to effectively change those as needed to adapt to safe environment but not just for resident but all residents and staff</a:t>
            </a:r>
          </a:p>
          <a:p>
            <a:r>
              <a:rPr lang="en-US" dirty="0"/>
              <a:t> and lastly,</a:t>
            </a:r>
          </a:p>
          <a:p>
            <a:r>
              <a:rPr lang="en-US" sz="1200" dirty="0"/>
              <a:t>7. Obtain a basic understanding of the Requirement of Participation for Caring for Resident Environment competency.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requirement for sufficient and competent staff for </a:t>
            </a:r>
            <a:r>
              <a:rPr lang="en-US" sz="1200" dirty="0"/>
              <a:t>Review the policies and procedures for Caring for Resident Environment</a:t>
            </a:r>
            <a:r>
              <a:rPr lang="en-US" dirty="0"/>
              <a:t> is found at F584.  You hear about “F tags” when surveyors find deficiencies.  “F tags” or “Federal tags” are numbers assigned to the regulations a skilled nursing facility like this one must follow in order to participate in the Medicare and Medicaid programs.  The facility has signed a contract with The Centers for Medicare and Medicaid Services (CMS) agreeing to follow the regulations and to allow surveyors to inspect the facility for compliance.  </a:t>
            </a:r>
          </a:p>
          <a:p>
            <a:endParaRPr lang="en-US" dirty="0"/>
          </a:p>
          <a:p>
            <a:r>
              <a:rPr lang="en-US" dirty="0"/>
              <a:t>F584 specifically indicates nursing facilities must provide a safe, clean, comfortable, and homelike environment.</a:t>
            </a:r>
          </a:p>
          <a:p>
            <a:endParaRPr lang="en-US" dirty="0"/>
          </a:p>
          <a:p>
            <a:r>
              <a:rPr lang="en-US" sz="1200" dirty="0"/>
              <a:t>2) Review the policies and procedures for Caring for Resident Environment.</a:t>
            </a:r>
          </a:p>
          <a:p>
            <a:pPr marL="228600" indent="-228600">
              <a:buAutoNum type="arabicParenR" startAt="2"/>
            </a:pPr>
            <a:endParaRPr lang="en-US" dirty="0"/>
          </a:p>
          <a:p>
            <a:r>
              <a:rPr lang="en-US" dirty="0"/>
              <a:t>Residents requiring a comprehensive assessment to items for the person centered individual plans of care. So, we will talk about how we assess and how we develop person-centered care plans.</a:t>
            </a:r>
          </a:p>
          <a:p>
            <a:endParaRPr lang="en-US" dirty="0"/>
          </a:p>
          <a:p>
            <a:r>
              <a:rPr lang="en-US" dirty="0"/>
              <a:t>Environment and setting addressing the resident’s customary routines, interests, and preferences are expected to be provided since these promote engagement and positive relationships among residents and staff as well as an atmosphere conducive to mental and psychosocial well-being.  </a:t>
            </a:r>
          </a:p>
          <a:p>
            <a:endParaRPr lang="en-US" dirty="0"/>
          </a:p>
          <a:p>
            <a:r>
              <a:rPr lang="en-US" dirty="0"/>
              <a:t>Competencies regarding identifying hazards and risks in the resident environment</a:t>
            </a:r>
          </a:p>
          <a:p>
            <a:endParaRPr lang="en-US" dirty="0"/>
          </a:p>
          <a:p>
            <a:r>
              <a:rPr lang="en-US" dirty="0"/>
              <a:t>Verbalize understanding of documentation related to hazards and accidents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a:t>
            </a:fld>
            <a:endParaRPr lang="en-US" dirty="0"/>
          </a:p>
        </p:txBody>
      </p:sp>
    </p:spTree>
    <p:extLst>
      <p:ext uri="{BB962C8B-B14F-4D97-AF65-F5344CB8AC3E}">
        <p14:creationId xmlns:p14="http://schemas.microsoft.com/office/powerpoint/2010/main" val="1394141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 to name a few……Remember, all staff are responsible for monitoring the safety of the resident environment</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20</a:t>
            </a:fld>
            <a:endParaRPr lang="en-US" dirty="0"/>
          </a:p>
        </p:txBody>
      </p:sp>
    </p:spTree>
    <p:extLst>
      <p:ext uri="{BB962C8B-B14F-4D97-AF65-F5344CB8AC3E}">
        <p14:creationId xmlns:p14="http://schemas.microsoft.com/office/powerpoint/2010/main" val="3461472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F880 clearly talks about the importance of cleaning and disinfection of both equipment and the resident environment</a:t>
            </a:r>
          </a:p>
          <a:p>
            <a:r>
              <a:rPr lang="en-US" dirty="0"/>
              <a:t>Even areas such as pest control are critical for a clean and safe environment!</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21</a:t>
            </a:fld>
            <a:endParaRPr lang="en-US" dirty="0"/>
          </a:p>
        </p:txBody>
      </p:sp>
    </p:spTree>
    <p:extLst>
      <p:ext uri="{BB962C8B-B14F-4D97-AF65-F5344CB8AC3E}">
        <p14:creationId xmlns:p14="http://schemas.microsoft.com/office/powerpoint/2010/main" val="3628836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review the overall approach to person-centered care.</a:t>
            </a:r>
          </a:p>
          <a:p>
            <a:endParaRPr lang="en-US" dirty="0"/>
          </a:p>
          <a:p>
            <a:r>
              <a:rPr lang="en-US" dirty="0"/>
              <a:t>We need a thorough assessment and a detailed care plan. An Interdisciplinary Team approach is essential!  Everyone needs to aware of risks and hazards possible and provide a safe environment for our residents.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23</a:t>
            </a:fld>
            <a:endParaRPr lang="en-US" dirty="0"/>
          </a:p>
        </p:txBody>
      </p:sp>
    </p:spTree>
    <p:extLst>
      <p:ext uri="{BB962C8B-B14F-4D97-AF65-F5344CB8AC3E}">
        <p14:creationId xmlns:p14="http://schemas.microsoft.com/office/powerpoint/2010/main" val="1857763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you will discuss your preventative maintenance program: F908 indicates that the facility must maintain all mechanical, electrical and patient care equipment in safe operation condition”</a:t>
            </a:r>
          </a:p>
          <a:p>
            <a:pPr marL="171450" indent="-171450">
              <a:buFont typeface="Arial" panose="020B0604020202020204" pitchFamily="34" charset="0"/>
              <a:buChar char="•"/>
            </a:pPr>
            <a:r>
              <a:rPr lang="en-US" dirty="0"/>
              <a:t>Policy and Procedure—plan (who, what, where, etc.)</a:t>
            </a:r>
          </a:p>
          <a:p>
            <a:pPr marL="171450" indent="-171450">
              <a:buFont typeface="Arial" panose="020B0604020202020204" pitchFamily="34" charset="0"/>
              <a:buChar char="•"/>
            </a:pPr>
            <a:r>
              <a:rPr lang="en-US" dirty="0"/>
              <a:t>Documentation</a:t>
            </a:r>
          </a:p>
          <a:p>
            <a:r>
              <a:rPr lang="en-US" dirty="0"/>
              <a:t>FIRST…..Protect the resident!!</a:t>
            </a:r>
          </a:p>
          <a:p>
            <a:r>
              <a:rPr lang="en-US" dirty="0"/>
              <a:t>We must communicate and let appropriate persons know of the risk or hazard observed effectively and efficiently. </a:t>
            </a:r>
          </a:p>
          <a:p>
            <a:pPr marL="0" indent="0">
              <a:buNone/>
            </a:pPr>
            <a:r>
              <a:rPr lang="en-US" dirty="0"/>
              <a:t>Example of burned out light bulb in bathroom:</a:t>
            </a:r>
          </a:p>
          <a:p>
            <a:pPr marL="457200" lvl="1" indent="0">
              <a:buNone/>
            </a:pPr>
            <a:r>
              <a:rPr lang="en-US" dirty="0"/>
              <a:t>Writing this on a work order:   “Mary’s bathroom light is burned out”</a:t>
            </a:r>
          </a:p>
          <a:p>
            <a:pPr marL="457200" lvl="1" indent="0">
              <a:buNone/>
            </a:pPr>
            <a:endParaRPr lang="en-US" dirty="0"/>
          </a:p>
          <a:p>
            <a:pPr marL="457200" lvl="1" indent="0">
              <a:buNone/>
            </a:pPr>
            <a:r>
              <a:rPr lang="en-US" dirty="0"/>
              <a:t>“Room 301, bathroom light burned out in ceiling. She is independent and needs the light to get to and from bathroom, needs to be repaired by dusk”</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24</a:t>
            </a:fld>
            <a:endParaRPr lang="en-US" dirty="0"/>
          </a:p>
        </p:txBody>
      </p:sp>
    </p:spTree>
    <p:extLst>
      <p:ext uri="{BB962C8B-B14F-4D97-AF65-F5344CB8AC3E}">
        <p14:creationId xmlns:p14="http://schemas.microsoft.com/office/powerpoint/2010/main" val="1686563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i="0" dirty="0"/>
              <a:t>Resident Preferences</a:t>
            </a:r>
          </a:p>
          <a:p>
            <a:pPr marL="457200" indent="-457200">
              <a:buFont typeface="Arial" panose="020B0604020202020204" pitchFamily="34" charset="0"/>
              <a:buChar char="•"/>
            </a:pPr>
            <a:r>
              <a:rPr lang="en-US" sz="1200" i="0" dirty="0"/>
              <a:t>Care Plan interventions</a:t>
            </a:r>
          </a:p>
          <a:p>
            <a:pPr marL="457200" indent="-457200">
              <a:buFont typeface="Arial" panose="020B0604020202020204" pitchFamily="34" charset="0"/>
              <a:buChar char="•"/>
            </a:pPr>
            <a:r>
              <a:rPr lang="en-US" sz="1200" i="0" dirty="0"/>
              <a:t>Considerations</a:t>
            </a:r>
          </a:p>
          <a:p>
            <a:pPr marL="457200" indent="-457200">
              <a:buFont typeface="Arial" panose="020B0604020202020204" pitchFamily="34" charset="0"/>
              <a:buChar char="•"/>
            </a:pPr>
            <a:r>
              <a:rPr lang="en-US" sz="1200" i="0" dirty="0"/>
              <a:t>Equipment needs</a:t>
            </a:r>
          </a:p>
          <a:p>
            <a:pPr marL="457200" indent="-457200">
              <a:buFont typeface="Arial" panose="020B0604020202020204" pitchFamily="34" charset="0"/>
              <a:buChar char="•"/>
            </a:pPr>
            <a:r>
              <a:rPr lang="en-US" sz="1200" i="0" dirty="0"/>
              <a:t>Cleaning Needs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25</a:t>
            </a:fld>
            <a:endParaRPr lang="en-US" dirty="0"/>
          </a:p>
        </p:txBody>
      </p:sp>
    </p:spTree>
    <p:extLst>
      <p:ext uri="{BB962C8B-B14F-4D97-AF65-F5344CB8AC3E}">
        <p14:creationId xmlns:p14="http://schemas.microsoft.com/office/powerpoint/2010/main" val="1337434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Summarize the overall training with the team</a:t>
            </a:r>
          </a:p>
          <a:p>
            <a:endParaRPr lang="en-US" dirty="0"/>
          </a:p>
          <a:p>
            <a:r>
              <a:rPr lang="en-US" dirty="0"/>
              <a:t>It is everyone’s responsibility to look at the resident environment as person-centered and homelike—using residents preferences and belongings as much as possible.  </a:t>
            </a:r>
          </a:p>
          <a:p>
            <a:r>
              <a:rPr lang="en-US" dirty="0"/>
              <a:t>Safety:  ensuring a safe and sanitary environment by assessing risk, managing risk with individualized interventions, a good preventative maintenance program and all staff monitoring for a safe and enjoyable environment for successful quality of life outcomes for the resident.</a:t>
            </a:r>
          </a:p>
          <a:p>
            <a:endParaRPr lang="en-US" dirty="0"/>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26</a:t>
            </a:fld>
            <a:endParaRPr lang="en-US" dirty="0"/>
          </a:p>
        </p:txBody>
      </p:sp>
    </p:spTree>
    <p:extLst>
      <p:ext uri="{BB962C8B-B14F-4D97-AF65-F5344CB8AC3E}">
        <p14:creationId xmlns:p14="http://schemas.microsoft.com/office/powerpoint/2010/main" val="314790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27</a:t>
            </a:fld>
            <a:endParaRPr lang="en-US" dirty="0"/>
          </a:p>
        </p:txBody>
      </p:sp>
    </p:spTree>
    <p:extLst>
      <p:ext uri="{BB962C8B-B14F-4D97-AF65-F5344CB8AC3E}">
        <p14:creationId xmlns:p14="http://schemas.microsoft.com/office/powerpoint/2010/main" val="3114312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going to talk about safety to address areas such as:</a:t>
            </a:r>
          </a:p>
          <a:p>
            <a:pPr marL="171450" indent="-171450">
              <a:buFont typeface="Arial" panose="020B0604020202020204" pitchFamily="34" charset="0"/>
              <a:buChar char="•"/>
            </a:pPr>
            <a:r>
              <a:rPr lang="en-US" dirty="0"/>
              <a:t>Clean, sanitary, orderly and comfortable</a:t>
            </a:r>
          </a:p>
          <a:p>
            <a:pPr marL="171450" indent="-171450">
              <a:buFont typeface="Arial" panose="020B0604020202020204" pitchFamily="34" charset="0"/>
              <a:buChar char="•"/>
            </a:pPr>
            <a:r>
              <a:rPr lang="en-US" dirty="0"/>
              <a:t>Clean linens</a:t>
            </a:r>
          </a:p>
          <a:p>
            <a:pPr marL="171450" indent="-171450">
              <a:buFont typeface="Arial" panose="020B0604020202020204" pitchFamily="34" charset="0"/>
              <a:buChar char="•"/>
            </a:pPr>
            <a:r>
              <a:rPr lang="en-US" dirty="0"/>
              <a:t>Comfortable and safe lighting</a:t>
            </a:r>
          </a:p>
          <a:p>
            <a:pPr marL="171450" indent="-171450">
              <a:buFont typeface="Arial" panose="020B0604020202020204" pitchFamily="34" charset="0"/>
              <a:buChar char="•"/>
            </a:pPr>
            <a:r>
              <a:rPr lang="en-US" dirty="0"/>
              <a:t>Comfortable and safe temperatures</a:t>
            </a:r>
          </a:p>
          <a:p>
            <a:pPr marL="171450" indent="-171450">
              <a:buFont typeface="Arial" panose="020B0604020202020204" pitchFamily="34" charset="0"/>
              <a:buChar char="•"/>
            </a:pPr>
            <a:r>
              <a:rPr lang="en-US" dirty="0"/>
              <a:t>Safe and functioning equipment</a:t>
            </a:r>
          </a:p>
          <a:p>
            <a:pPr marL="171450" indent="-171450">
              <a:buFont typeface="Arial" panose="020B0604020202020204" pitchFamily="34" charset="0"/>
              <a:buChar char="•"/>
            </a:pPr>
            <a:r>
              <a:rPr lang="en-US" dirty="0"/>
              <a:t>Safe electrical systems and more!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We will also address Person-centered:</a:t>
            </a:r>
          </a:p>
          <a:p>
            <a:pPr marL="171450" indent="-171450">
              <a:buFont typeface="Arial" panose="020B0604020202020204" pitchFamily="34" charset="0"/>
              <a:buChar char="•"/>
            </a:pPr>
            <a:r>
              <a:rPr lang="en-US" dirty="0"/>
              <a:t>Resident preferences, home-like with their own belongings, lighting preferences, sound, comfort and more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a:t>
            </a:fld>
            <a:endParaRPr lang="en-US" dirty="0"/>
          </a:p>
        </p:txBody>
      </p:sp>
    </p:spTree>
    <p:extLst>
      <p:ext uri="{BB962C8B-B14F-4D97-AF65-F5344CB8AC3E}">
        <p14:creationId xmlns:p14="http://schemas.microsoft.com/office/powerpoint/2010/main" val="2979042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Requirements of Participation include the Federal regulations that Long Term Care Facilities must comply with.  We will talk about the specific regulations that revolve around a safe resident environment.  The facility is required to perform a facility wide assessment to determine resources necessary to care for the residents competently.  Evaluation of the environment is part of that regulation as well.</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4</a:t>
            </a:fld>
            <a:endParaRPr lang="en-US" dirty="0"/>
          </a:p>
        </p:txBody>
      </p:sp>
    </p:spTree>
    <p:extLst>
      <p:ext uri="{BB962C8B-B14F-4D97-AF65-F5344CB8AC3E}">
        <p14:creationId xmlns:p14="http://schemas.microsoft.com/office/powerpoint/2010/main" val="1255663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 the Centers for Medicare and Medicaid Services – write the requirements, the rules.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CMS states the facility must provide a safe, clean, comfortable, and homelike environment, allowing the resident to use his or her personal belongings to the extent possible. </a:t>
            </a:r>
          </a:p>
          <a:p>
            <a:endParaRPr lang="en-US" dirty="0"/>
          </a:p>
          <a:p>
            <a:endParaRPr lang="en-US" dirty="0"/>
          </a:p>
          <a:p>
            <a:endParaRPr lang="en-US" dirty="0"/>
          </a:p>
          <a:p>
            <a:r>
              <a:rPr lang="en-US" dirty="0"/>
              <a:t>Those are the rules.  Let’s take a closer look at some background information and recommended interventions.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5</a:t>
            </a:fld>
            <a:endParaRPr lang="en-US" dirty="0"/>
          </a:p>
        </p:txBody>
      </p:sp>
    </p:spTree>
    <p:extLst>
      <p:ext uri="{BB962C8B-B14F-4D97-AF65-F5344CB8AC3E}">
        <p14:creationId xmlns:p14="http://schemas.microsoft.com/office/powerpoint/2010/main" val="2641077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 lets discuss our environment here in this facility, what does it include?  </a:t>
            </a:r>
          </a:p>
          <a:p>
            <a:r>
              <a:rPr lang="en-US" dirty="0"/>
              <a:t>Now Relate the facility environment to your home environment… </a:t>
            </a:r>
          </a:p>
          <a:p>
            <a:pPr lvl="0"/>
            <a:endParaRPr lang="en-US" dirty="0"/>
          </a:p>
          <a:p>
            <a:r>
              <a:rPr lang="en-US" dirty="0"/>
              <a:t>Now name some items that make our environment homelike? </a:t>
            </a:r>
          </a:p>
          <a:p>
            <a:r>
              <a:rPr lang="en-US" dirty="0"/>
              <a:t>Do the residents have family pictures?</a:t>
            </a:r>
          </a:p>
          <a:p>
            <a:r>
              <a:rPr lang="en-US" dirty="0"/>
              <a:t>Items? Magazines, books, games, hobbies</a:t>
            </a:r>
          </a:p>
          <a:p>
            <a:r>
              <a:rPr lang="en-US" dirty="0"/>
              <a:t>Furniture?</a:t>
            </a:r>
          </a:p>
          <a:p>
            <a:endParaRPr lang="en-US" dirty="0"/>
          </a:p>
          <a:p>
            <a:r>
              <a:rPr lang="en-US" dirty="0"/>
              <a:t>What are some items that make a facility NOT Homelike? </a:t>
            </a:r>
          </a:p>
          <a:p>
            <a:r>
              <a:rPr lang="en-US" dirty="0"/>
              <a:t>-overhead paging</a:t>
            </a:r>
          </a:p>
          <a:p>
            <a:r>
              <a:rPr lang="en-US" dirty="0"/>
              <a:t>-piped in music</a:t>
            </a:r>
          </a:p>
          <a:p>
            <a:r>
              <a:rPr lang="en-US" dirty="0"/>
              <a:t>-institutional medication carts and equipment </a:t>
            </a:r>
          </a:p>
          <a:p>
            <a:r>
              <a:rPr lang="en-US" dirty="0"/>
              <a:t>-Alarms</a:t>
            </a:r>
          </a:p>
          <a:p>
            <a:r>
              <a:rPr lang="en-US" dirty="0"/>
              <a:t>-Furniture/décor consistent with home and in good repair</a:t>
            </a:r>
          </a:p>
          <a:p>
            <a:r>
              <a:rPr lang="en-US" dirty="0"/>
              <a:t>-Centralized glassed in nurses stations</a:t>
            </a:r>
          </a:p>
          <a:p>
            <a:r>
              <a:rPr lang="en-US" dirty="0"/>
              <a:t>-Signage labeling work rooms, clean utility, soiled utility in an area of view to residents and visitors</a:t>
            </a:r>
          </a:p>
          <a:p>
            <a:r>
              <a:rPr lang="en-US" dirty="0"/>
              <a:t>-Meals served on trays, we don’t use delivery trays at home to get to the table we carry our plates or fix them at the table.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6</a:t>
            </a:fld>
            <a:endParaRPr lang="en-US" dirty="0"/>
          </a:p>
        </p:txBody>
      </p:sp>
    </p:spTree>
    <p:extLst>
      <p:ext uri="{BB962C8B-B14F-4D97-AF65-F5344CB8AC3E}">
        <p14:creationId xmlns:p14="http://schemas.microsoft.com/office/powerpoint/2010/main" val="655408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Now that we have reviewed the basic two and have our mind set with those, we now need to understand the parts of the regulatory language lets start with some basic definition review:</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Adequate lighting</a:t>
            </a:r>
            <a:r>
              <a:rPr lang="en-US" sz="1200" kern="1200" dirty="0">
                <a:solidFill>
                  <a:schemeClr val="tx1"/>
                </a:solidFill>
                <a:effectLst/>
                <a:latin typeface="+mn-lt"/>
                <a:ea typeface="+mn-ea"/>
                <a:cs typeface="+mn-cs"/>
              </a:rPr>
              <a:t>” means levels of illumination suitable to tasks the resident chooses to perform or the facility staff must perform.</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Can anyone give an example of when lighting is NOT suitable?  How about at night, when you get out of bed to use restroom, do you have nightlights? Do you step on or trip on items? </a:t>
            </a:r>
          </a:p>
          <a:p>
            <a:pPr lvl="0"/>
            <a:r>
              <a:rPr lang="en-US" sz="1200" kern="1200" dirty="0">
                <a:solidFill>
                  <a:schemeClr val="tx1"/>
                </a:solidFill>
                <a:effectLst/>
                <a:latin typeface="+mn-lt"/>
                <a:ea typeface="+mn-ea"/>
                <a:cs typeface="+mn-cs"/>
              </a:rPr>
              <a:t>Ideas of how to correct that?   Different bulbs – type of wattage, lamps, natural light</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(advance slide)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Comfortable lighting</a:t>
            </a:r>
            <a:r>
              <a:rPr lang="en-US" sz="1200" kern="1200" dirty="0">
                <a:solidFill>
                  <a:schemeClr val="tx1"/>
                </a:solidFill>
                <a:effectLst/>
                <a:latin typeface="+mn-lt"/>
                <a:ea typeface="+mn-ea"/>
                <a:cs typeface="+mn-cs"/>
              </a:rPr>
              <a:t>” means lighting that minimizes glare and provides maximum resident control, where feasible, over the intensity, location, and direction of lighting to meet their needs or enhance independent functioning.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When is lighting NOT comfortable? Sunlight straight into eyes or glaring on shiny floors.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can we do to make it comfortable? Window shades, drapery, matt finish flooring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do you do at home when it is too bright or too dim? Is there a burnt out light bulb, need a table lamp, you should report and help residents just as you would in your home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7</a:t>
            </a:fld>
            <a:endParaRPr lang="en-US" dirty="0"/>
          </a:p>
        </p:txBody>
      </p:sp>
    </p:spTree>
    <p:extLst>
      <p:ext uri="{BB962C8B-B14F-4D97-AF65-F5344CB8AC3E}">
        <p14:creationId xmlns:p14="http://schemas.microsoft.com/office/powerpoint/2010/main" val="1415747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feel if your furnace is broken in the winter?</a:t>
            </a:r>
          </a:p>
          <a:p>
            <a:r>
              <a:rPr lang="en-US" dirty="0"/>
              <a:t>What do you do about it?  What if you were outside in the 95 degree weather, would you wear a sweater? Sunscreen? Find Shade? Cool drink? </a:t>
            </a:r>
          </a:p>
          <a:p>
            <a:r>
              <a:rPr lang="en-US" dirty="0"/>
              <a:t>Well so do our residents need us to think of these things and make sure they are in place for them.  Have you ever been cold or hot at home and another person in your home with you is not?? We need to think and monitor for those things with our residents also and our range to keep environment is 71-81 F</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(advance slide)</a:t>
            </a:r>
          </a:p>
          <a:p>
            <a:endParaRPr lang="en-US" dirty="0"/>
          </a:p>
          <a:p>
            <a:r>
              <a:rPr lang="en-US" dirty="0"/>
              <a:t>Does anyone have a problem with loud sounds? Have sensitive hearing? Startled by loud sudden sounds? So do our residents, and we do not like those in our home either and we like the piece and quiet that we choose at home, well so do they</a:t>
            </a:r>
          </a:p>
          <a:p>
            <a:r>
              <a:rPr lang="en-US" dirty="0"/>
              <a:t>What about repetitive noises, neighbors, yelling, swearing? We need to be aware that those can also disturb an environment for our residents.</a:t>
            </a:r>
          </a:p>
          <a:p>
            <a:r>
              <a:rPr lang="en-US" dirty="0"/>
              <a:t>Overhead paging, piped in music, bed and chair alarms, door alarms, call bells are for institutions not homelike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8</a:t>
            </a:fld>
            <a:endParaRPr lang="en-US" dirty="0"/>
          </a:p>
        </p:txBody>
      </p:sp>
    </p:spTree>
    <p:extLst>
      <p:ext uri="{BB962C8B-B14F-4D97-AF65-F5344CB8AC3E}">
        <p14:creationId xmlns:p14="http://schemas.microsoft.com/office/powerpoint/2010/main" val="2967143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just like home, we like things neat, clean, and everything in its place. We clean, dust, disinfect and do all those duties at home and our residents to make sure their home is the same. Keeping paths clear, hallways and exits clear for exiting in emergency or in a hurry, items off floors so that we do not trip</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(advance slide)</a:t>
            </a:r>
          </a:p>
          <a:p>
            <a:endParaRPr lang="en-US" dirty="0"/>
          </a:p>
          <a:p>
            <a:r>
              <a:rPr lang="en-US" dirty="0"/>
              <a:t>We also clean our homes and disinfect them. Many bacteria live on horizontal, vertical surfaces and even airborne. We need to be stellar with our disinfection and infection control practices at all times and keep our residents environment clean and sanitary</a:t>
            </a:r>
          </a:p>
          <a:p>
            <a:endParaRPr lang="en-US" dirty="0"/>
          </a:p>
          <a:p>
            <a:r>
              <a:rPr lang="en-US" dirty="0"/>
              <a:t>We make sure food is safely prepared, stored, and served, not leaving out sitting just as we do in our homes. </a:t>
            </a:r>
          </a:p>
          <a:p>
            <a:r>
              <a:rPr lang="en-US" dirty="0"/>
              <a:t>Would you leave it sit in front of your family member after an hour or two? We may need to remove them so a confused resident does not eat it and become ill</a:t>
            </a:r>
          </a:p>
          <a:p>
            <a:endParaRPr lang="en-US" dirty="0"/>
          </a:p>
          <a:p>
            <a:r>
              <a:rPr lang="en-US" dirty="0"/>
              <a:t>So now lets look deeper at the meaning of a Hazard and a Risk.</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9</a:t>
            </a:fld>
            <a:endParaRPr lang="en-US" dirty="0"/>
          </a:p>
        </p:txBody>
      </p:sp>
    </p:spTree>
    <p:extLst>
      <p:ext uri="{BB962C8B-B14F-4D97-AF65-F5344CB8AC3E}">
        <p14:creationId xmlns:p14="http://schemas.microsoft.com/office/powerpoint/2010/main" val="786742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0E9803A5-EFA6-40DB-8FA8-E6D6676991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85B469-5187-4EC5-A46A-5246E39C36E9}" type="datetime1">
              <a:rPr lang="en-US" smtClean="0">
                <a:solidFill>
                  <a:prstClr val="black"/>
                </a:solidFill>
              </a:rPr>
              <a:t>5/13/2019</a:t>
            </a:fld>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85BCF9A2-57A2-4F96-9C6C-1ADAD7F00E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522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DD955-D679-42C0-8C7E-F3F25ECF904E}" type="datetime1">
              <a:rPr lang="en-US" smtClean="0">
                <a:solidFill>
                  <a:prstClr val="black"/>
                </a:solidFill>
              </a:rPr>
              <a:t>5/13/2019</a:t>
            </a:fld>
            <a:endParaRPr lang="en-US" dirty="0">
              <a:solidFill>
                <a:prstClr val="black"/>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79220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E55542-2A52-46FD-A5AC-DD17EE18F3A6}" type="datetime1">
              <a:rPr lang="en-US" smtClean="0">
                <a:solidFill>
                  <a:prstClr val="black"/>
                </a:solidFill>
              </a:rPr>
              <a:t>5/13/2019</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7" name="Picture 6">
            <a:extLst>
              <a:ext uri="{FF2B5EF4-FFF2-40B4-BE49-F238E27FC236}">
                <a16:creationId xmlns:a16="http://schemas.microsoft.com/office/drawing/2014/main" id="{936C90E5-F9D5-43CD-A0C4-5626FCC60F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13C75C-1DD4-4EFB-96F4-CD016AE835F6}" type="datetime1">
              <a:rPr lang="en-US" smtClean="0">
                <a:solidFill>
                  <a:prstClr val="black"/>
                </a:solidFill>
              </a:rPr>
              <a:t>5/13/2019</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BF4F55C6-B0BC-4894-9D4B-6156D6A400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81A95B-B40D-432F-BDE3-0F0C037B57E3}" type="datetime1">
              <a:rPr lang="en-US" smtClean="0">
                <a:solidFill>
                  <a:prstClr val="black"/>
                </a:solidFill>
              </a:rPr>
              <a:t>5/13/2019</a:t>
            </a:fld>
            <a:endParaRPr lang="en-US" dirty="0">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045820-4DB1-4339-8AEB-7BCAF0FDFEA8}" type="datetime1">
              <a:rPr lang="en-US" smtClean="0">
                <a:solidFill>
                  <a:prstClr val="black"/>
                </a:solidFill>
              </a:rPr>
              <a:t>5/13/2019</a:t>
            </a:fld>
            <a:endParaRPr lang="en-US" dirty="0">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AC2DFD05-C655-4D1F-9BA0-23752AA6F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A1124-85F9-448D-B3E4-AC9E07F4E290}" type="datetime1">
              <a:rPr lang="en-US" smtClean="0">
                <a:solidFill>
                  <a:prstClr val="black"/>
                </a:solidFill>
              </a:rPr>
              <a:t>5/13/2019</a:t>
            </a:fld>
            <a:endParaRPr lang="en-US" dirty="0">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5" name="Picture 4">
            <a:extLst>
              <a:ext uri="{FF2B5EF4-FFF2-40B4-BE49-F238E27FC236}">
                <a16:creationId xmlns:a16="http://schemas.microsoft.com/office/drawing/2014/main" id="{419BB5C9-FC73-4804-861F-DD93BDDC4C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C9F4AF-83BA-4844-90A6-1A2537F102CC}" type="datetime1">
              <a:rPr lang="en-US" smtClean="0">
                <a:solidFill>
                  <a:prstClr val="black"/>
                </a:solidFill>
              </a:rPr>
              <a:t>5/13/2019</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09849B57-4B73-4165-9059-71076BC754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FF0AA6-727A-4116-83EB-06F1397B9832}" type="datetime1">
              <a:rPr lang="en-US" smtClean="0">
                <a:solidFill>
                  <a:prstClr val="black"/>
                </a:solidFill>
              </a:rPr>
              <a:t>5/13/2019</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9DEE8811-35E9-4324-BED5-D8D232F364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EA25747C-6F3A-4B6F-85EC-0F505796E425}" type="datetime1">
              <a:rPr lang="en-US" smtClean="0">
                <a:solidFill>
                  <a:prstClr val="black"/>
                </a:solidFill>
              </a:rPr>
              <a:t>5/13/2019</a:t>
            </a:fld>
            <a:endParaRPr lang="en-US" dirty="0">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8ED21966-C764-4C40-97C3-3CEDFB59A7F5}"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userDrawn="1"/>
        </p:nvPicPr>
        <p:blipFill>
          <a:blip r:embed="rId12" r:link="rId13" cstate="email">
            <a:extLst>
              <a:ext uri="{28A0092B-C50C-407E-A947-70E740481C1C}">
                <a14:useLocalDpi xmlns:a14="http://schemas.microsoft.com/office/drawing/2010/main"/>
              </a:ext>
            </a:extLst>
          </a:blip>
          <a:stretch>
            <a:fillRect/>
          </a:stretch>
        </p:blipFill>
        <p:spPr>
          <a:xfrm>
            <a:off x="6503377" y="6149609"/>
            <a:ext cx="2209800" cy="650896"/>
          </a:xfrm>
          <a:prstGeom prst="rect">
            <a:avLst/>
          </a:prstGeom>
        </p:spPr>
      </p:pic>
      <p:sp>
        <p:nvSpPr>
          <p:cNvPr id="7" name="TextBox 6"/>
          <p:cNvSpPr txBox="1"/>
          <p:nvPr userDrawn="1"/>
        </p:nvSpPr>
        <p:spPr>
          <a:xfrm>
            <a:off x="2514600" y="6356350"/>
            <a:ext cx="3962400" cy="323165"/>
          </a:xfrm>
          <a:prstGeom prst="rect">
            <a:avLst/>
          </a:prstGeom>
          <a:noFill/>
        </p:spPr>
        <p:txBody>
          <a:bodyPr wrap="square" rtlCol="0">
            <a:spAutoFit/>
          </a:bodyPr>
          <a:lstStyle/>
          <a:p>
            <a:pPr algn="ctr"/>
            <a:r>
              <a:rPr lang="en-US" sz="500" kern="1200" dirty="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a:solidFill>
                  <a:schemeClr val="tx1"/>
                </a:solidFill>
                <a:effectLst/>
                <a:latin typeface="Calibri" panose="020F0502020204030204" pitchFamily="34" charset="0"/>
                <a:ea typeface="+mn-ea"/>
                <a:cs typeface="Arial" charset="0"/>
              </a:rPr>
              <a:t>© Pathway Health Services, Inc. – All Rights Reserved – Copy with Permission Only </a:t>
            </a:r>
          </a:p>
        </p:txBody>
      </p:sp>
      <p:pic>
        <p:nvPicPr>
          <p:cNvPr id="10" name="Picture 9">
            <a:extLst>
              <a:ext uri="{FF2B5EF4-FFF2-40B4-BE49-F238E27FC236}">
                <a16:creationId xmlns:a16="http://schemas.microsoft.com/office/drawing/2014/main" id="{205A3798-5358-442B-B70A-09435E4DCF0D}"/>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nursing-homes.html" TargetMode="External"/><Relationship Id="rId2" Type="http://schemas.openxmlformats.org/officeDocument/2006/relationships/hyperlink" Target="https://www.cms.gov/Regulations-and-Guidance/Guidance/Manuals/downloads/som107ap_pp_guidelines_ltcf.pdf" TargetMode="External"/><Relationship Id="rId1" Type="http://schemas.openxmlformats.org/officeDocument/2006/relationships/slideLayout" Target="../slideLayouts/slideLayout2.xml"/><Relationship Id="rId4" Type="http://schemas.openxmlformats.org/officeDocument/2006/relationships/hyperlink" Target="https://www.cms.gov/Medicare/Quality-Initiatives-Patient-Assessment-Instruments/NursingHomeQualityInits/MDS30RAIManual.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alz.org/" TargetMode="External"/><Relationship Id="rId2" Type="http://schemas.openxmlformats.org/officeDocument/2006/relationships/hyperlink" Target="https://surveyortraining.cms.hhs.gov/pubs/HandinHand.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162050"/>
          </a:xfrm>
        </p:spPr>
        <p:txBody>
          <a:bodyPr>
            <a:normAutofit fontScale="90000"/>
          </a:bodyPr>
          <a:lstStyle/>
          <a:p>
            <a:r>
              <a:rPr lang="en-US" b="1" dirty="0">
                <a:solidFill>
                  <a:schemeClr val="bg1"/>
                </a:solidFill>
              </a:rPr>
              <a:t>Caring for the Resident Environment Competency </a:t>
            </a:r>
          </a:p>
        </p:txBody>
      </p:sp>
      <p:sp>
        <p:nvSpPr>
          <p:cNvPr id="2" name="Subtitle 1"/>
          <p:cNvSpPr>
            <a:spLocks noGrp="1"/>
          </p:cNvSpPr>
          <p:nvPr>
            <p:ph type="subTitle" idx="1"/>
          </p:nvPr>
        </p:nvSpPr>
        <p:spPr>
          <a:xfrm>
            <a:off x="1371600" y="2457450"/>
            <a:ext cx="6400800" cy="914400"/>
          </a:xfrm>
        </p:spPr>
        <p:txBody>
          <a:bodyPr/>
          <a:lstStyle/>
          <a:p>
            <a:r>
              <a:rPr lang="en-US" dirty="0">
                <a:solidFill>
                  <a:schemeClr val="bg1"/>
                </a:solidFill>
                <a:latin typeface="+mj-lt"/>
              </a:rPr>
              <a:t>Staff Training </a:t>
            </a:r>
          </a:p>
        </p:txBody>
      </p:sp>
    </p:spTree>
    <p:extLst>
      <p:ext uri="{BB962C8B-B14F-4D97-AF65-F5344CB8AC3E}">
        <p14:creationId xmlns:p14="http://schemas.microsoft.com/office/powerpoint/2010/main" val="350987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49410-0DC7-42DB-84A7-6BCD81B4A2A9}"/>
              </a:ext>
            </a:extLst>
          </p:cNvPr>
          <p:cNvSpPr>
            <a:spLocks noGrp="1"/>
          </p:cNvSpPr>
          <p:nvPr>
            <p:ph type="title"/>
          </p:nvPr>
        </p:nvSpPr>
        <p:spPr/>
        <p:txBody>
          <a:bodyPr>
            <a:normAutofit fontScale="90000"/>
          </a:bodyPr>
          <a:lstStyle/>
          <a:p>
            <a:r>
              <a:rPr lang="en-US" dirty="0"/>
              <a:t>F558 Reasonable Accommodations of Needs/Preferences</a:t>
            </a:r>
          </a:p>
        </p:txBody>
      </p:sp>
      <p:sp>
        <p:nvSpPr>
          <p:cNvPr id="3" name="Content Placeholder 2">
            <a:extLst>
              <a:ext uri="{FF2B5EF4-FFF2-40B4-BE49-F238E27FC236}">
                <a16:creationId xmlns:a16="http://schemas.microsoft.com/office/drawing/2014/main" id="{79A276F4-B67E-469E-AC52-A8AF487E83CF}"/>
              </a:ext>
            </a:extLst>
          </p:cNvPr>
          <p:cNvSpPr>
            <a:spLocks noGrp="1"/>
          </p:cNvSpPr>
          <p:nvPr>
            <p:ph idx="1"/>
          </p:nvPr>
        </p:nvSpPr>
        <p:spPr>
          <a:xfrm>
            <a:off x="4114800" y="1905000"/>
            <a:ext cx="4572000" cy="4221163"/>
          </a:xfrm>
        </p:spPr>
        <p:txBody>
          <a:bodyPr>
            <a:normAutofit/>
          </a:bodyPr>
          <a:lstStyle/>
          <a:p>
            <a:pPr marL="0" indent="0">
              <a:buNone/>
            </a:pPr>
            <a:r>
              <a:rPr lang="en-US" sz="2800" dirty="0"/>
              <a:t>“The right to reside and receive services in the facility with reasonable accommodation of resident needs and preferences except when to do so would endanger the health or safety of the resident or other residents.”</a:t>
            </a:r>
          </a:p>
          <a:p>
            <a:endParaRPr lang="en-US" sz="2800" dirty="0"/>
          </a:p>
        </p:txBody>
      </p:sp>
      <p:pic>
        <p:nvPicPr>
          <p:cNvPr id="4" name="Picture 3" descr="A picture containing person, man, holding&#10;&#10;Description automatically generated">
            <a:extLst>
              <a:ext uri="{FF2B5EF4-FFF2-40B4-BE49-F238E27FC236}">
                <a16:creationId xmlns:a16="http://schemas.microsoft.com/office/drawing/2014/main" id="{92704C82-24C7-440B-8830-04528E8D42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2285587"/>
            <a:ext cx="3657600" cy="2441448"/>
          </a:xfrm>
          <a:prstGeom prst="rect">
            <a:avLst/>
          </a:prstGeom>
          <a:ln>
            <a:noFill/>
          </a:ln>
          <a:effectLst>
            <a:softEdge rad="112500"/>
          </a:effectLst>
        </p:spPr>
      </p:pic>
      <p:sp>
        <p:nvSpPr>
          <p:cNvPr id="5" name="Rectangle 4">
            <a:extLst>
              <a:ext uri="{FF2B5EF4-FFF2-40B4-BE49-F238E27FC236}">
                <a16:creationId xmlns:a16="http://schemas.microsoft.com/office/drawing/2014/main" id="{D460F79A-AB2B-4620-A471-05D37160480F}"/>
              </a:ext>
            </a:extLst>
          </p:cNvPr>
          <p:cNvSpPr/>
          <p:nvPr/>
        </p:nvSpPr>
        <p:spPr>
          <a:xfrm>
            <a:off x="228600" y="5294902"/>
            <a:ext cx="3429000" cy="600164"/>
          </a:xfrm>
          <a:prstGeom prst="rect">
            <a:avLst/>
          </a:prstGeom>
        </p:spPr>
        <p:txBody>
          <a:bodyPr wrap="square">
            <a:spAutoFit/>
          </a:bodyPr>
          <a:lstStyle/>
          <a:p>
            <a:pPr>
              <a:spcAft>
                <a:spcPts val="600"/>
              </a:spcAft>
            </a:pPr>
            <a:r>
              <a:rPr lang="en-US" sz="1100" dirty="0">
                <a:hlinkClick r:id="rId4"/>
              </a:rPr>
              <a:t>https://www.cms.gov/Regulations-and-Guidance/Guidance/Manuals/downloads/som107ap_pp_guidelines_ltcf.pdf</a:t>
            </a:r>
            <a:r>
              <a:rPr lang="en-US" sz="1100" dirty="0"/>
              <a:t> </a:t>
            </a:r>
          </a:p>
        </p:txBody>
      </p:sp>
    </p:spTree>
    <p:extLst>
      <p:ext uri="{BB962C8B-B14F-4D97-AF65-F5344CB8AC3E}">
        <p14:creationId xmlns:p14="http://schemas.microsoft.com/office/powerpoint/2010/main" val="254950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A276F4-B67E-469E-AC52-A8AF487E83CF}"/>
              </a:ext>
            </a:extLst>
          </p:cNvPr>
          <p:cNvSpPr>
            <a:spLocks noGrp="1"/>
          </p:cNvSpPr>
          <p:nvPr>
            <p:ph idx="1"/>
          </p:nvPr>
        </p:nvSpPr>
        <p:spPr>
          <a:xfrm>
            <a:off x="13447" y="1524000"/>
            <a:ext cx="5442918" cy="4602163"/>
          </a:xfrm>
        </p:spPr>
        <p:txBody>
          <a:bodyPr>
            <a:normAutofit fontScale="92500" lnSpcReduction="10000"/>
          </a:bodyPr>
          <a:lstStyle/>
          <a:p>
            <a:pPr marL="0" lvl="0" indent="0">
              <a:buNone/>
            </a:pPr>
            <a:r>
              <a:rPr lang="en-US" sz="2600" b="1" dirty="0"/>
              <a:t>“Hazards” </a:t>
            </a:r>
            <a:r>
              <a:rPr lang="en-US" sz="2600" dirty="0"/>
              <a:t>refer to elements of the resident environment that have the potential to cause injury or illness.</a:t>
            </a:r>
          </a:p>
          <a:p>
            <a:pPr lvl="1"/>
            <a:r>
              <a:rPr lang="en-US" sz="2600" dirty="0"/>
              <a:t>“Hazards over which the facility has control” are those hazards in the resident environment where reasonable efforts by the facility could influence the risk for resulting injury or illness.</a:t>
            </a:r>
          </a:p>
          <a:p>
            <a:pPr lvl="1"/>
            <a:r>
              <a:rPr lang="en-US" sz="2600" dirty="0"/>
              <a:t>“Free of accident hazards as is possible” refers to being free of accident hazards over which the facility has control.</a:t>
            </a:r>
          </a:p>
          <a:p>
            <a:endParaRPr lang="en-US" dirty="0"/>
          </a:p>
        </p:txBody>
      </p:sp>
      <p:pic>
        <p:nvPicPr>
          <p:cNvPr id="9" name="Picture 8" descr="A close up of a logo&#10;&#10;Description automatically generated">
            <a:extLst>
              <a:ext uri="{FF2B5EF4-FFF2-40B4-BE49-F238E27FC236}">
                <a16:creationId xmlns:a16="http://schemas.microsoft.com/office/drawing/2014/main" id="{403EAEFD-E629-4F5C-8E7F-288E0A3E4BC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1407" r="5440" b="1"/>
          <a:stretch/>
        </p:blipFill>
        <p:spPr>
          <a:xfrm>
            <a:off x="5456364" y="1524000"/>
            <a:ext cx="3647295" cy="2500133"/>
          </a:xfrm>
          <a:prstGeom prst="rect">
            <a:avLst/>
          </a:prstGeom>
          <a:ln>
            <a:noFill/>
          </a:ln>
          <a:effectLst>
            <a:softEdge rad="112500"/>
          </a:effectLst>
        </p:spPr>
      </p:pic>
      <p:sp>
        <p:nvSpPr>
          <p:cNvPr id="10" name="Rectangle 9">
            <a:extLst>
              <a:ext uri="{FF2B5EF4-FFF2-40B4-BE49-F238E27FC236}">
                <a16:creationId xmlns:a16="http://schemas.microsoft.com/office/drawing/2014/main" id="{DC4F0152-F5A0-41E5-9D44-DAB5D72EF4D9}"/>
              </a:ext>
            </a:extLst>
          </p:cNvPr>
          <p:cNvSpPr/>
          <p:nvPr/>
        </p:nvSpPr>
        <p:spPr>
          <a:xfrm>
            <a:off x="6096000" y="5118556"/>
            <a:ext cx="3021106" cy="600164"/>
          </a:xfrm>
          <a:prstGeom prst="rect">
            <a:avLst/>
          </a:prstGeom>
        </p:spPr>
        <p:txBody>
          <a:bodyPr wrap="square">
            <a:spAutoFit/>
          </a:bodyPr>
          <a:lstStyle/>
          <a:p>
            <a:pPr algn="r">
              <a:spcAft>
                <a:spcPts val="600"/>
              </a:spcAft>
            </a:pPr>
            <a:r>
              <a:rPr lang="en-US" sz="1100" dirty="0">
                <a:hlinkClick r:id="rId4"/>
              </a:rPr>
              <a:t>https://www.cms.gov/Regulations-and-Guidance/Guidance/Manuals/downloads/som107ap_pp_guidelines_ltcf.pdf</a:t>
            </a:r>
            <a:r>
              <a:rPr lang="en-US" sz="1100" dirty="0"/>
              <a:t> </a:t>
            </a:r>
          </a:p>
        </p:txBody>
      </p:sp>
      <p:sp>
        <p:nvSpPr>
          <p:cNvPr id="5" name="Title 1">
            <a:extLst>
              <a:ext uri="{FF2B5EF4-FFF2-40B4-BE49-F238E27FC236}">
                <a16:creationId xmlns:a16="http://schemas.microsoft.com/office/drawing/2014/main" id="{8D60E47B-E4E3-407B-9C85-4CF231CEBA64}"/>
              </a:ext>
            </a:extLst>
          </p:cNvPr>
          <p:cNvSpPr>
            <a:spLocks noGrp="1"/>
          </p:cNvSpPr>
          <p:nvPr>
            <p:ph type="title"/>
          </p:nvPr>
        </p:nvSpPr>
        <p:spPr>
          <a:xfrm>
            <a:off x="457200" y="274638"/>
            <a:ext cx="8229600" cy="1143000"/>
          </a:xfrm>
        </p:spPr>
        <p:txBody>
          <a:bodyPr/>
          <a:lstStyle/>
          <a:p>
            <a:r>
              <a:rPr lang="en-US" dirty="0"/>
              <a:t>Hazards</a:t>
            </a:r>
          </a:p>
        </p:txBody>
      </p:sp>
    </p:spTree>
    <p:extLst>
      <p:ext uri="{BB962C8B-B14F-4D97-AF65-F5344CB8AC3E}">
        <p14:creationId xmlns:p14="http://schemas.microsoft.com/office/powerpoint/2010/main" val="3279165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49410-0DC7-42DB-84A7-6BCD81B4A2A9}"/>
              </a:ext>
            </a:extLst>
          </p:cNvPr>
          <p:cNvSpPr>
            <a:spLocks noGrp="1"/>
          </p:cNvSpPr>
          <p:nvPr>
            <p:ph type="title"/>
          </p:nvPr>
        </p:nvSpPr>
        <p:spPr>
          <a:xfrm>
            <a:off x="425824" y="152400"/>
            <a:ext cx="8229600" cy="808038"/>
          </a:xfrm>
        </p:spPr>
        <p:txBody>
          <a:bodyPr/>
          <a:lstStyle/>
          <a:p>
            <a:r>
              <a:rPr lang="en-US" dirty="0"/>
              <a:t>Hazards</a:t>
            </a:r>
          </a:p>
        </p:txBody>
      </p:sp>
      <p:sp>
        <p:nvSpPr>
          <p:cNvPr id="3" name="Content Placeholder 2">
            <a:extLst>
              <a:ext uri="{FF2B5EF4-FFF2-40B4-BE49-F238E27FC236}">
                <a16:creationId xmlns:a16="http://schemas.microsoft.com/office/drawing/2014/main" id="{79A276F4-B67E-469E-AC52-A8AF487E83CF}"/>
              </a:ext>
            </a:extLst>
          </p:cNvPr>
          <p:cNvSpPr>
            <a:spLocks noGrp="1"/>
          </p:cNvSpPr>
          <p:nvPr>
            <p:ph idx="1"/>
          </p:nvPr>
        </p:nvSpPr>
        <p:spPr>
          <a:xfrm>
            <a:off x="3702424" y="1295400"/>
            <a:ext cx="4953000" cy="4525963"/>
          </a:xfrm>
        </p:spPr>
        <p:txBody>
          <a:bodyPr>
            <a:normAutofit fontScale="70000" lnSpcReduction="20000"/>
          </a:bodyPr>
          <a:lstStyle/>
          <a:p>
            <a:pPr>
              <a:buFont typeface="Wingdings" panose="05000000000000000000" pitchFamily="2" charset="2"/>
              <a:buChar char="§"/>
            </a:pPr>
            <a:r>
              <a:rPr lang="en-US" dirty="0"/>
              <a:t>Wet Floors		</a:t>
            </a:r>
          </a:p>
          <a:p>
            <a:pPr>
              <a:buFont typeface="Wingdings" panose="05000000000000000000" pitchFamily="2" charset="2"/>
              <a:buChar char="§"/>
            </a:pPr>
            <a:r>
              <a:rPr lang="en-US" dirty="0"/>
              <a:t>Needles (Hazardous Waste) Isolation items</a:t>
            </a:r>
          </a:p>
          <a:p>
            <a:pPr>
              <a:buFont typeface="Wingdings" panose="05000000000000000000" pitchFamily="2" charset="2"/>
              <a:buChar char="§"/>
            </a:pPr>
            <a:r>
              <a:rPr lang="en-US" dirty="0"/>
              <a:t>Unlocked Medication and Treatment Carts		</a:t>
            </a:r>
          </a:p>
          <a:p>
            <a:pPr>
              <a:buFont typeface="Wingdings" panose="05000000000000000000" pitchFamily="2" charset="2"/>
              <a:buChar char="§"/>
            </a:pPr>
            <a:r>
              <a:rPr lang="en-US" dirty="0"/>
              <a:t>Plants</a:t>
            </a:r>
          </a:p>
          <a:p>
            <a:pPr>
              <a:buFont typeface="Wingdings" panose="05000000000000000000" pitchFamily="2" charset="2"/>
              <a:buChar char="§"/>
            </a:pPr>
            <a:r>
              <a:rPr lang="en-US" dirty="0"/>
              <a:t>Chemicals or Toxins	</a:t>
            </a:r>
          </a:p>
          <a:p>
            <a:pPr>
              <a:buFont typeface="Wingdings" panose="05000000000000000000" pitchFamily="2" charset="2"/>
              <a:buChar char="§"/>
            </a:pPr>
            <a:r>
              <a:rPr lang="en-US" dirty="0"/>
              <a:t>Water temperatures</a:t>
            </a:r>
          </a:p>
          <a:p>
            <a:pPr>
              <a:buFont typeface="Wingdings" panose="05000000000000000000" pitchFamily="2" charset="2"/>
              <a:buChar char="§"/>
            </a:pPr>
            <a:r>
              <a:rPr lang="en-US" dirty="0"/>
              <a:t>Water Pitcher	</a:t>
            </a:r>
          </a:p>
          <a:p>
            <a:pPr>
              <a:buFont typeface="Wingdings" panose="05000000000000000000" pitchFamily="2" charset="2"/>
              <a:buChar char="§"/>
            </a:pPr>
            <a:r>
              <a:rPr lang="en-US" dirty="0"/>
              <a:t>Knitting needles/sewing supplies or craft items</a:t>
            </a:r>
          </a:p>
          <a:p>
            <a:pPr>
              <a:buFont typeface="Wingdings" panose="05000000000000000000" pitchFamily="2" charset="2"/>
              <a:buChar char="§"/>
            </a:pPr>
            <a:r>
              <a:rPr lang="en-US" dirty="0"/>
              <a:t>Candy or other items another resident may ingest</a:t>
            </a:r>
          </a:p>
          <a:p>
            <a:pPr>
              <a:buFont typeface="Wingdings" panose="05000000000000000000" pitchFamily="2" charset="2"/>
              <a:buChar char="§"/>
            </a:pPr>
            <a:r>
              <a:rPr lang="en-US" dirty="0"/>
              <a:t>Ornament/Figurine</a:t>
            </a:r>
          </a:p>
          <a:p>
            <a:endParaRPr lang="en-US" dirty="0"/>
          </a:p>
        </p:txBody>
      </p:sp>
      <p:pic>
        <p:nvPicPr>
          <p:cNvPr id="4" name="Content Placeholder 3" descr="A picture containing floor, ground, person, man&#10;&#10;Description automatically generated">
            <a:extLst>
              <a:ext uri="{FF2B5EF4-FFF2-40B4-BE49-F238E27FC236}">
                <a16:creationId xmlns:a16="http://schemas.microsoft.com/office/drawing/2014/main" id="{AC29918F-671B-4B4F-9024-F4859CBF15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7339" r="7711"/>
          <a:stretch/>
        </p:blipFill>
        <p:spPr>
          <a:xfrm>
            <a:off x="425824" y="1405731"/>
            <a:ext cx="2735205" cy="40465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5761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49410-0DC7-42DB-84A7-6BCD81B4A2A9}"/>
              </a:ext>
            </a:extLst>
          </p:cNvPr>
          <p:cNvSpPr>
            <a:spLocks noGrp="1"/>
          </p:cNvSpPr>
          <p:nvPr>
            <p:ph type="title"/>
          </p:nvPr>
        </p:nvSpPr>
        <p:spPr/>
        <p:txBody>
          <a:bodyPr/>
          <a:lstStyle/>
          <a:p>
            <a:r>
              <a:rPr lang="en-US" dirty="0"/>
              <a:t>Risk</a:t>
            </a:r>
          </a:p>
        </p:txBody>
      </p:sp>
      <p:sp>
        <p:nvSpPr>
          <p:cNvPr id="3" name="Content Placeholder 2">
            <a:extLst>
              <a:ext uri="{FF2B5EF4-FFF2-40B4-BE49-F238E27FC236}">
                <a16:creationId xmlns:a16="http://schemas.microsoft.com/office/drawing/2014/main" id="{79A276F4-B67E-469E-AC52-A8AF487E83CF}"/>
              </a:ext>
            </a:extLst>
          </p:cNvPr>
          <p:cNvSpPr>
            <a:spLocks noGrp="1"/>
          </p:cNvSpPr>
          <p:nvPr>
            <p:ph idx="1"/>
          </p:nvPr>
        </p:nvSpPr>
        <p:spPr>
          <a:xfrm>
            <a:off x="457200" y="2048434"/>
            <a:ext cx="4572000" cy="4525963"/>
          </a:xfrm>
        </p:spPr>
        <p:txBody>
          <a:bodyPr>
            <a:normAutofit/>
          </a:bodyPr>
          <a:lstStyle/>
          <a:p>
            <a:pPr marL="0" indent="0">
              <a:buNone/>
            </a:pPr>
            <a:r>
              <a:rPr lang="en-US" sz="2800" b="1" dirty="0"/>
              <a:t>“Risk” </a:t>
            </a:r>
            <a:r>
              <a:rPr lang="en-US" sz="2800" dirty="0"/>
              <a:t>refers to any external factor, facility characteristic (e.g., staffing or physical environment) or characteristic of an individual resident that influences the likelihood of an accident.</a:t>
            </a:r>
          </a:p>
          <a:p>
            <a:endParaRPr lang="en-US" sz="2800" dirty="0"/>
          </a:p>
        </p:txBody>
      </p:sp>
      <p:pic>
        <p:nvPicPr>
          <p:cNvPr id="4" name="Content Placeholder 4">
            <a:extLst>
              <a:ext uri="{FF2B5EF4-FFF2-40B4-BE49-F238E27FC236}">
                <a16:creationId xmlns:a16="http://schemas.microsoft.com/office/drawing/2014/main" id="{AF2477A3-AF95-4AE7-B67A-4B49CD1AD2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1070" y="2075444"/>
            <a:ext cx="3515730" cy="2707112"/>
          </a:xfrm>
          <a:prstGeom prst="rect">
            <a:avLst/>
          </a:prstGeom>
          <a:ln>
            <a:noFill/>
          </a:ln>
          <a:effectLst>
            <a:softEdge rad="112500"/>
          </a:effectLst>
        </p:spPr>
      </p:pic>
    </p:spTree>
    <p:extLst>
      <p:ext uri="{BB962C8B-B14F-4D97-AF65-F5344CB8AC3E}">
        <p14:creationId xmlns:p14="http://schemas.microsoft.com/office/powerpoint/2010/main" val="2939335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6AA2611-12CA-4704-9777-510B4C4B68AE}"/>
              </a:ext>
            </a:extLst>
          </p:cNvPr>
          <p:cNvPicPr>
            <a:picLocks noGrp="1" noChangeAspect="1"/>
          </p:cNvPicPr>
          <p:nvPr>
            <p:ph idx="1"/>
          </p:nvPr>
        </p:nvPicPr>
        <p:blipFill>
          <a:blip r:embed="rId3"/>
          <a:stretch>
            <a:fillRect/>
          </a:stretch>
        </p:blipFill>
        <p:spPr>
          <a:xfrm>
            <a:off x="0" y="582028"/>
            <a:ext cx="9144000" cy="4985576"/>
          </a:xfrm>
          <a:prstGeom prst="rect">
            <a:avLst/>
          </a:prstGeom>
          <a:ln>
            <a:noFill/>
          </a:ln>
          <a:effectLst>
            <a:softEdge rad="112500"/>
          </a:effectLst>
        </p:spPr>
      </p:pic>
    </p:spTree>
    <p:extLst>
      <p:ext uri="{BB962C8B-B14F-4D97-AF65-F5344CB8AC3E}">
        <p14:creationId xmlns:p14="http://schemas.microsoft.com/office/powerpoint/2010/main" val="3331795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771D9-D1DE-4824-9A4C-D12507A79D21}"/>
              </a:ext>
            </a:extLst>
          </p:cNvPr>
          <p:cNvSpPr>
            <a:spLocks noGrp="1"/>
          </p:cNvSpPr>
          <p:nvPr>
            <p:ph type="title"/>
          </p:nvPr>
        </p:nvSpPr>
        <p:spPr/>
        <p:txBody>
          <a:bodyPr/>
          <a:lstStyle/>
          <a:p>
            <a:r>
              <a:rPr lang="en-US" dirty="0"/>
              <a:t>Risks</a:t>
            </a:r>
          </a:p>
        </p:txBody>
      </p:sp>
      <p:sp>
        <p:nvSpPr>
          <p:cNvPr id="3" name="Content Placeholder 2">
            <a:extLst>
              <a:ext uri="{FF2B5EF4-FFF2-40B4-BE49-F238E27FC236}">
                <a16:creationId xmlns:a16="http://schemas.microsoft.com/office/drawing/2014/main" id="{19E1ABC3-C4A6-41E1-81F8-4CE5D5517E49}"/>
              </a:ext>
            </a:extLst>
          </p:cNvPr>
          <p:cNvSpPr>
            <a:spLocks noGrp="1"/>
          </p:cNvSpPr>
          <p:nvPr>
            <p:ph sz="half" idx="1"/>
          </p:nvPr>
        </p:nvSpPr>
        <p:spPr/>
        <p:txBody>
          <a:bodyPr>
            <a:normAutofit fontScale="77500" lnSpcReduction="20000"/>
          </a:bodyPr>
          <a:lstStyle/>
          <a:p>
            <a:r>
              <a:rPr lang="en-US" dirty="0"/>
              <a:t>Weakness	</a:t>
            </a:r>
          </a:p>
          <a:p>
            <a:r>
              <a:rPr lang="en-US" dirty="0"/>
              <a:t>Medications    </a:t>
            </a:r>
          </a:p>
          <a:p>
            <a:r>
              <a:rPr lang="en-US" dirty="0"/>
              <a:t>Unsteady gait    </a:t>
            </a:r>
          </a:p>
          <a:p>
            <a:r>
              <a:rPr lang="en-US" dirty="0"/>
              <a:t>Side Effects    </a:t>
            </a:r>
          </a:p>
          <a:p>
            <a:r>
              <a:rPr lang="en-US" dirty="0"/>
              <a:t>Seizures</a:t>
            </a:r>
          </a:p>
          <a:p>
            <a:r>
              <a:rPr lang="en-US" dirty="0"/>
              <a:t>Swallowing Problems  </a:t>
            </a:r>
          </a:p>
          <a:p>
            <a:r>
              <a:rPr lang="en-US" dirty="0"/>
              <a:t>Vision	</a:t>
            </a:r>
          </a:p>
          <a:p>
            <a:r>
              <a:rPr lang="en-US" dirty="0"/>
              <a:t>Behaviors	</a:t>
            </a:r>
          </a:p>
          <a:p>
            <a:r>
              <a:rPr lang="en-US" dirty="0"/>
              <a:t>Hearing  </a:t>
            </a:r>
          </a:p>
          <a:p>
            <a:r>
              <a:rPr lang="en-US" dirty="0"/>
              <a:t>Disease process</a:t>
            </a:r>
          </a:p>
          <a:p>
            <a:endParaRPr lang="en-US" dirty="0"/>
          </a:p>
        </p:txBody>
      </p:sp>
      <p:sp>
        <p:nvSpPr>
          <p:cNvPr id="4" name="Content Placeholder 3">
            <a:extLst>
              <a:ext uri="{FF2B5EF4-FFF2-40B4-BE49-F238E27FC236}">
                <a16:creationId xmlns:a16="http://schemas.microsoft.com/office/drawing/2014/main" id="{61FD18C9-1CE5-4FE2-A5F6-867D625D824C}"/>
              </a:ext>
            </a:extLst>
          </p:cNvPr>
          <p:cNvSpPr>
            <a:spLocks noGrp="1"/>
          </p:cNvSpPr>
          <p:nvPr>
            <p:ph sz="half" idx="2"/>
          </p:nvPr>
        </p:nvSpPr>
        <p:spPr/>
        <p:txBody>
          <a:bodyPr>
            <a:normAutofit fontScale="77500" lnSpcReduction="20000"/>
          </a:bodyPr>
          <a:lstStyle/>
          <a:p>
            <a:r>
              <a:rPr lang="en-US" dirty="0"/>
              <a:t>Stairs	  </a:t>
            </a:r>
          </a:p>
          <a:p>
            <a:r>
              <a:rPr lang="en-US" dirty="0"/>
              <a:t>Hand rails or items sharp edge </a:t>
            </a:r>
          </a:p>
          <a:p>
            <a:r>
              <a:rPr lang="en-US" dirty="0"/>
              <a:t>Auto door closers </a:t>
            </a:r>
          </a:p>
          <a:p>
            <a:r>
              <a:rPr lang="en-US" dirty="0"/>
              <a:t>Bed rails</a:t>
            </a:r>
          </a:p>
          <a:p>
            <a:r>
              <a:rPr lang="en-US" dirty="0"/>
              <a:t>Wheelchairs or walkers with sharp edges  </a:t>
            </a:r>
          </a:p>
          <a:p>
            <a:r>
              <a:rPr lang="en-US" dirty="0"/>
              <a:t>Cracks in vinyl or coverings</a:t>
            </a:r>
          </a:p>
          <a:p>
            <a:r>
              <a:rPr lang="en-US" dirty="0"/>
              <a:t>Tears in sheets or blankets </a:t>
            </a:r>
          </a:p>
          <a:p>
            <a:r>
              <a:rPr lang="en-US" dirty="0"/>
              <a:t>Blocked hallways or exits</a:t>
            </a:r>
          </a:p>
          <a:p>
            <a:r>
              <a:rPr lang="en-US" dirty="0"/>
              <a:t>Electrical devices or plugs, extension cords, power strips, electric blankets, heating pads</a:t>
            </a:r>
          </a:p>
          <a:p>
            <a:endParaRPr lang="en-US" dirty="0"/>
          </a:p>
        </p:txBody>
      </p:sp>
    </p:spTree>
    <p:extLst>
      <p:ext uri="{BB962C8B-B14F-4D97-AF65-F5344CB8AC3E}">
        <p14:creationId xmlns:p14="http://schemas.microsoft.com/office/powerpoint/2010/main" val="4023210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49410-0DC7-42DB-84A7-6BCD81B4A2A9}"/>
              </a:ext>
            </a:extLst>
          </p:cNvPr>
          <p:cNvSpPr>
            <a:spLocks noGrp="1"/>
          </p:cNvSpPr>
          <p:nvPr>
            <p:ph type="title"/>
          </p:nvPr>
        </p:nvSpPr>
        <p:spPr/>
        <p:txBody>
          <a:bodyPr>
            <a:normAutofit/>
          </a:bodyPr>
          <a:lstStyle/>
          <a:p>
            <a:r>
              <a:rPr lang="en-US" dirty="0"/>
              <a:t>Additional Risks</a:t>
            </a:r>
          </a:p>
        </p:txBody>
      </p:sp>
      <p:sp>
        <p:nvSpPr>
          <p:cNvPr id="3" name="Content Placeholder 2">
            <a:extLst>
              <a:ext uri="{FF2B5EF4-FFF2-40B4-BE49-F238E27FC236}">
                <a16:creationId xmlns:a16="http://schemas.microsoft.com/office/drawing/2014/main" id="{79A276F4-B67E-469E-AC52-A8AF487E83CF}"/>
              </a:ext>
            </a:extLst>
          </p:cNvPr>
          <p:cNvSpPr>
            <a:spLocks noGrp="1"/>
          </p:cNvSpPr>
          <p:nvPr>
            <p:ph idx="1"/>
          </p:nvPr>
        </p:nvSpPr>
        <p:spPr>
          <a:xfrm>
            <a:off x="457199" y="1417638"/>
            <a:ext cx="4787908" cy="4525963"/>
          </a:xfrm>
        </p:spPr>
        <p:txBody>
          <a:bodyPr>
            <a:normAutofit fontScale="85000" lnSpcReduction="20000"/>
          </a:bodyPr>
          <a:lstStyle/>
          <a:p>
            <a:pPr marL="0" indent="0">
              <a:spcBef>
                <a:spcPts val="0"/>
              </a:spcBef>
              <a:buNone/>
            </a:pPr>
            <a:r>
              <a:rPr lang="en-US" dirty="0"/>
              <a:t>Tornados   </a:t>
            </a:r>
          </a:p>
          <a:p>
            <a:pPr marL="0" indent="0">
              <a:spcBef>
                <a:spcPts val="0"/>
              </a:spcBef>
              <a:buNone/>
            </a:pPr>
            <a:r>
              <a:rPr lang="en-US" dirty="0"/>
              <a:t>Flood   </a:t>
            </a:r>
          </a:p>
          <a:p>
            <a:pPr marL="0" indent="0">
              <a:spcBef>
                <a:spcPts val="0"/>
              </a:spcBef>
              <a:buNone/>
            </a:pPr>
            <a:r>
              <a:rPr lang="en-US" dirty="0"/>
              <a:t>Active gun shooter   </a:t>
            </a:r>
          </a:p>
          <a:p>
            <a:pPr marL="0" indent="0">
              <a:spcBef>
                <a:spcPts val="0"/>
              </a:spcBef>
              <a:buNone/>
            </a:pPr>
            <a:r>
              <a:rPr lang="en-US" dirty="0"/>
              <a:t>Hurricanes  </a:t>
            </a:r>
          </a:p>
          <a:p>
            <a:pPr marL="0" indent="0">
              <a:spcBef>
                <a:spcPts val="0"/>
              </a:spcBef>
              <a:buNone/>
            </a:pPr>
            <a:r>
              <a:rPr lang="en-US" dirty="0"/>
              <a:t>Earthquakes </a:t>
            </a:r>
          </a:p>
          <a:p>
            <a:pPr marL="0" indent="0">
              <a:spcBef>
                <a:spcPts val="0"/>
              </a:spcBef>
              <a:buNone/>
            </a:pPr>
            <a:r>
              <a:rPr lang="en-US" dirty="0"/>
              <a:t>Fire   </a:t>
            </a:r>
          </a:p>
          <a:p>
            <a:pPr marL="0" indent="0">
              <a:spcBef>
                <a:spcPts val="0"/>
              </a:spcBef>
              <a:buNone/>
            </a:pPr>
            <a:r>
              <a:rPr lang="en-US" dirty="0"/>
              <a:t>Smoke/Fumes  </a:t>
            </a:r>
          </a:p>
          <a:p>
            <a:pPr marL="0" indent="0">
              <a:spcBef>
                <a:spcPts val="0"/>
              </a:spcBef>
              <a:buNone/>
            </a:pPr>
            <a:r>
              <a:rPr lang="en-US" dirty="0"/>
              <a:t>Carbon monoxide   </a:t>
            </a:r>
          </a:p>
          <a:p>
            <a:pPr marL="0" indent="0">
              <a:spcBef>
                <a:spcPts val="0"/>
              </a:spcBef>
              <a:buNone/>
            </a:pPr>
            <a:r>
              <a:rPr lang="en-US" dirty="0"/>
              <a:t>Terrorism    </a:t>
            </a:r>
          </a:p>
          <a:p>
            <a:pPr marL="0" indent="0">
              <a:spcBef>
                <a:spcPts val="0"/>
              </a:spcBef>
              <a:buNone/>
            </a:pPr>
            <a:r>
              <a:rPr lang="en-US" dirty="0"/>
              <a:t>Elopement   </a:t>
            </a:r>
          </a:p>
          <a:p>
            <a:pPr marL="0" indent="0">
              <a:spcBef>
                <a:spcPts val="0"/>
              </a:spcBef>
              <a:buNone/>
            </a:pPr>
            <a:r>
              <a:rPr lang="en-US" dirty="0"/>
              <a:t>Broken equipment or equipment breaks   </a:t>
            </a:r>
          </a:p>
          <a:p>
            <a:pPr marL="0" indent="0">
              <a:spcBef>
                <a:spcPts val="0"/>
              </a:spcBef>
              <a:buNone/>
            </a:pPr>
            <a:r>
              <a:rPr lang="en-US" dirty="0"/>
              <a:t>Improperly used equipment   </a:t>
            </a:r>
          </a:p>
          <a:p>
            <a:pPr>
              <a:buFont typeface="Wingdings" panose="05000000000000000000" pitchFamily="2" charset="2"/>
              <a:buChar char="§"/>
            </a:pPr>
            <a:endParaRPr lang="en-US" dirty="0"/>
          </a:p>
        </p:txBody>
      </p:sp>
      <p:sp>
        <p:nvSpPr>
          <p:cNvPr id="4" name="Rectangle 3">
            <a:extLst>
              <a:ext uri="{FF2B5EF4-FFF2-40B4-BE49-F238E27FC236}">
                <a16:creationId xmlns:a16="http://schemas.microsoft.com/office/drawing/2014/main" id="{79DB903A-4516-4DC5-B854-895C4FA35B33}"/>
              </a:ext>
            </a:extLst>
          </p:cNvPr>
          <p:cNvSpPr/>
          <p:nvPr/>
        </p:nvSpPr>
        <p:spPr>
          <a:xfrm>
            <a:off x="5410200" y="4876800"/>
            <a:ext cx="3810000" cy="1200329"/>
          </a:xfrm>
          <a:prstGeom prst="rect">
            <a:avLst/>
          </a:prstGeom>
        </p:spPr>
        <p:txBody>
          <a:bodyPr wrap="square">
            <a:spAutoFit/>
          </a:bodyPr>
          <a:lstStyle/>
          <a:p>
            <a:pPr algn="ctr"/>
            <a:r>
              <a:rPr lang="en-US" i="1" dirty="0"/>
              <a:t>*All of these are in our facility assessment and emergency preparedness plan to protect and provide a safe environment</a:t>
            </a:r>
            <a:endParaRPr lang="en-US" dirty="0"/>
          </a:p>
        </p:txBody>
      </p:sp>
      <p:pic>
        <p:nvPicPr>
          <p:cNvPr id="5" name="Picture 4" descr="A close up of a fire&#10;&#10;Description automatically generated">
            <a:extLst>
              <a:ext uri="{FF2B5EF4-FFF2-40B4-BE49-F238E27FC236}">
                <a16:creationId xmlns:a16="http://schemas.microsoft.com/office/drawing/2014/main" id="{9AB0A75D-E6CF-49DD-B6AF-476E932FB3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9128" r="5752" b="-1"/>
          <a:stretch/>
        </p:blipFill>
        <p:spPr>
          <a:xfrm>
            <a:off x="6108692" y="1306920"/>
            <a:ext cx="2413015" cy="3569880"/>
          </a:xfrm>
          <a:prstGeom prst="rect">
            <a:avLst/>
          </a:prstGeom>
          <a:ln>
            <a:noFill/>
          </a:ln>
          <a:effectLst>
            <a:softEdge rad="112500"/>
          </a:effectLst>
        </p:spPr>
      </p:pic>
    </p:spTree>
    <p:extLst>
      <p:ext uri="{BB962C8B-B14F-4D97-AF65-F5344CB8AC3E}">
        <p14:creationId xmlns:p14="http://schemas.microsoft.com/office/powerpoint/2010/main" val="478382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A276F4-B67E-469E-AC52-A8AF487E83CF}"/>
              </a:ext>
            </a:extLst>
          </p:cNvPr>
          <p:cNvSpPr>
            <a:spLocks noGrp="1"/>
          </p:cNvSpPr>
          <p:nvPr>
            <p:ph idx="1"/>
          </p:nvPr>
        </p:nvSpPr>
        <p:spPr>
          <a:xfrm>
            <a:off x="457200" y="1905001"/>
            <a:ext cx="4648200" cy="3886200"/>
          </a:xfrm>
        </p:spPr>
        <p:txBody>
          <a:bodyPr>
            <a:normAutofit fontScale="77500" lnSpcReduction="20000"/>
          </a:bodyPr>
          <a:lstStyle/>
          <a:p>
            <a:pPr marL="0" indent="0">
              <a:buNone/>
            </a:pPr>
            <a:r>
              <a:rPr lang="en-US" b="1" dirty="0"/>
              <a:t>“Supervision/Adequate Supervision” </a:t>
            </a:r>
            <a:r>
              <a:rPr lang="en-US" dirty="0"/>
              <a:t>refers to an intervention and means of mitigating the risk of an accident. Facilities are obligated to provide adequate supervision to prevent accidents. Adequate supervision is determined by assessing the appropriate level and number of staffs required, the competency and training of the staff, and the frequency of supervision needed. </a:t>
            </a:r>
          </a:p>
          <a:p>
            <a:endParaRPr lang="en-US" dirty="0"/>
          </a:p>
        </p:txBody>
      </p:sp>
      <p:pic>
        <p:nvPicPr>
          <p:cNvPr id="4" name="Picture 3" descr="A person sitting on a bench&#10;&#10;Description automatically generated">
            <a:extLst>
              <a:ext uri="{FF2B5EF4-FFF2-40B4-BE49-F238E27FC236}">
                <a16:creationId xmlns:a16="http://schemas.microsoft.com/office/drawing/2014/main" id="{E59B9FDF-F6B0-4590-ABB1-B4D390827C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622" r="3" b="3"/>
          <a:stretch/>
        </p:blipFill>
        <p:spPr>
          <a:xfrm>
            <a:off x="5351195" y="2193441"/>
            <a:ext cx="3747981" cy="2569151"/>
          </a:xfrm>
          <a:prstGeom prst="rect">
            <a:avLst/>
          </a:prstGeom>
          <a:ln>
            <a:noFill/>
          </a:ln>
          <a:effectLst>
            <a:softEdge rad="112500"/>
          </a:effectLst>
        </p:spPr>
      </p:pic>
      <p:sp>
        <p:nvSpPr>
          <p:cNvPr id="5" name="Rectangle 4">
            <a:extLst>
              <a:ext uri="{FF2B5EF4-FFF2-40B4-BE49-F238E27FC236}">
                <a16:creationId xmlns:a16="http://schemas.microsoft.com/office/drawing/2014/main" id="{E031FAD8-DE15-4E76-AB70-AD2CB8A7F5CB}"/>
              </a:ext>
            </a:extLst>
          </p:cNvPr>
          <p:cNvSpPr/>
          <p:nvPr/>
        </p:nvSpPr>
        <p:spPr>
          <a:xfrm>
            <a:off x="3025588" y="5681829"/>
            <a:ext cx="6096000" cy="430887"/>
          </a:xfrm>
          <a:prstGeom prst="rect">
            <a:avLst/>
          </a:prstGeom>
        </p:spPr>
        <p:txBody>
          <a:bodyPr>
            <a:spAutoFit/>
          </a:bodyPr>
          <a:lstStyle/>
          <a:p>
            <a:pPr algn="r">
              <a:spcAft>
                <a:spcPts val="600"/>
              </a:spcAft>
            </a:pPr>
            <a:r>
              <a:rPr lang="en-US" sz="1100" dirty="0">
                <a:hlinkClick r:id="rId4"/>
              </a:rPr>
              <a:t>https://www.cms.gov/Regulations-and-Guidance/Guidance/Manuals/downloads/som107ap_pp_guidelines_ltcf.pdf</a:t>
            </a:r>
            <a:r>
              <a:rPr lang="en-US" sz="1100" dirty="0"/>
              <a:t> </a:t>
            </a:r>
          </a:p>
        </p:txBody>
      </p:sp>
      <p:sp>
        <p:nvSpPr>
          <p:cNvPr id="6" name="Title 1">
            <a:extLst>
              <a:ext uri="{FF2B5EF4-FFF2-40B4-BE49-F238E27FC236}">
                <a16:creationId xmlns:a16="http://schemas.microsoft.com/office/drawing/2014/main" id="{609C3F5C-9475-462E-B751-0F4934FF14B6}"/>
              </a:ext>
            </a:extLst>
          </p:cNvPr>
          <p:cNvSpPr>
            <a:spLocks noGrp="1"/>
          </p:cNvSpPr>
          <p:nvPr>
            <p:ph type="title"/>
          </p:nvPr>
        </p:nvSpPr>
        <p:spPr>
          <a:xfrm>
            <a:off x="457200" y="274638"/>
            <a:ext cx="8229600" cy="1143000"/>
          </a:xfrm>
        </p:spPr>
        <p:txBody>
          <a:bodyPr>
            <a:normAutofit/>
          </a:bodyPr>
          <a:lstStyle/>
          <a:p>
            <a:r>
              <a:rPr lang="en-US" dirty="0"/>
              <a:t>Supervision/Adequate Supervision</a:t>
            </a:r>
          </a:p>
        </p:txBody>
      </p:sp>
    </p:spTree>
    <p:extLst>
      <p:ext uri="{BB962C8B-B14F-4D97-AF65-F5344CB8AC3E}">
        <p14:creationId xmlns:p14="http://schemas.microsoft.com/office/powerpoint/2010/main" val="3986828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BE3725A-EE4F-4CC7-89C3-4C7629B1601C}"/>
              </a:ext>
            </a:extLst>
          </p:cNvPr>
          <p:cNvPicPr>
            <a:picLocks noGrp="1" noChangeAspect="1"/>
          </p:cNvPicPr>
          <p:nvPr>
            <p:ph idx="1"/>
          </p:nvPr>
        </p:nvPicPr>
        <p:blipFill>
          <a:blip r:embed="rId3"/>
          <a:stretch>
            <a:fillRect/>
          </a:stretch>
        </p:blipFill>
        <p:spPr>
          <a:xfrm>
            <a:off x="0" y="294587"/>
            <a:ext cx="9144000" cy="5575316"/>
          </a:xfrm>
          <a:prstGeom prst="rect">
            <a:avLst/>
          </a:prstGeom>
        </p:spPr>
      </p:pic>
    </p:spTree>
    <p:extLst>
      <p:ext uri="{BB962C8B-B14F-4D97-AF65-F5344CB8AC3E}">
        <p14:creationId xmlns:p14="http://schemas.microsoft.com/office/powerpoint/2010/main" val="3695227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49410-0DC7-42DB-84A7-6BCD81B4A2A9}"/>
              </a:ext>
            </a:extLst>
          </p:cNvPr>
          <p:cNvSpPr>
            <a:spLocks noGrp="1"/>
          </p:cNvSpPr>
          <p:nvPr>
            <p:ph type="title"/>
          </p:nvPr>
        </p:nvSpPr>
        <p:spPr/>
        <p:txBody>
          <a:bodyPr/>
          <a:lstStyle/>
          <a:p>
            <a:r>
              <a:rPr lang="en-US" dirty="0"/>
              <a:t>Caring for Resident Environment</a:t>
            </a:r>
          </a:p>
        </p:txBody>
      </p:sp>
      <p:sp>
        <p:nvSpPr>
          <p:cNvPr id="3" name="Content Placeholder 2">
            <a:extLst>
              <a:ext uri="{FF2B5EF4-FFF2-40B4-BE49-F238E27FC236}">
                <a16:creationId xmlns:a16="http://schemas.microsoft.com/office/drawing/2014/main" id="{79A276F4-B67E-469E-AC52-A8AF487E83CF}"/>
              </a:ext>
            </a:extLst>
          </p:cNvPr>
          <p:cNvSpPr>
            <a:spLocks noGrp="1"/>
          </p:cNvSpPr>
          <p:nvPr>
            <p:ph idx="1"/>
          </p:nvPr>
        </p:nvSpPr>
        <p:spPr>
          <a:xfrm>
            <a:off x="3276600" y="1600200"/>
            <a:ext cx="5410200" cy="4525963"/>
          </a:xfrm>
        </p:spPr>
        <p:txBody>
          <a:bodyPr>
            <a:normAutofit fontScale="77500" lnSpcReduction="20000"/>
          </a:bodyPr>
          <a:lstStyle/>
          <a:p>
            <a:r>
              <a:rPr lang="en-US" dirty="0"/>
              <a:t>Assessing to find individual preferences, routines, religion, and cultural needs to provide a homelike environment.</a:t>
            </a:r>
          </a:p>
          <a:p>
            <a:r>
              <a:rPr lang="en-US" dirty="0"/>
              <a:t>Retain and use personal possessions including furnishings, clothing, as space permits, unless to do so would infringe upon the rights or health and safety of other residents. </a:t>
            </a:r>
          </a:p>
          <a:p>
            <a:pPr lvl="0"/>
            <a:r>
              <a:rPr lang="en-US" dirty="0"/>
              <a:t>Safe temperature levels</a:t>
            </a:r>
          </a:p>
          <a:p>
            <a:pPr lvl="0"/>
            <a:r>
              <a:rPr lang="en-US" dirty="0"/>
              <a:t>Comfortable sound levels</a:t>
            </a:r>
          </a:p>
          <a:p>
            <a:pPr lvl="0"/>
            <a:r>
              <a:rPr lang="en-US" dirty="0"/>
              <a:t>Retain and user personal possessions</a:t>
            </a:r>
          </a:p>
          <a:p>
            <a:endParaRPr lang="en-US" dirty="0"/>
          </a:p>
        </p:txBody>
      </p:sp>
      <p:pic>
        <p:nvPicPr>
          <p:cNvPr id="4" name="Picture 3" descr="A picture containing person, outdoor, building, woman&#10;&#10;Description automatically generated">
            <a:extLst>
              <a:ext uri="{FF2B5EF4-FFF2-40B4-BE49-F238E27FC236}">
                <a16:creationId xmlns:a16="http://schemas.microsoft.com/office/drawing/2014/main" id="{86768310-5E8F-4D05-96C3-1C3FC3985B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0475"/>
          <a:stretch/>
        </p:blipFill>
        <p:spPr>
          <a:xfrm>
            <a:off x="152400" y="2645569"/>
            <a:ext cx="2997358" cy="1744232"/>
          </a:xfrm>
          <a:prstGeom prst="rect">
            <a:avLst/>
          </a:prstGeom>
          <a:ln>
            <a:noFill/>
          </a:ln>
          <a:effectLst>
            <a:softEdge rad="112500"/>
          </a:effectLst>
        </p:spPr>
      </p:pic>
    </p:spTree>
    <p:extLst>
      <p:ext uri="{BB962C8B-B14F-4D97-AF65-F5344CB8AC3E}">
        <p14:creationId xmlns:p14="http://schemas.microsoft.com/office/powerpoint/2010/main" val="1269685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49410-0DC7-42DB-84A7-6BCD81B4A2A9}"/>
              </a:ext>
            </a:extLst>
          </p:cNvPr>
          <p:cNvSpPr>
            <a:spLocks noGrp="1"/>
          </p:cNvSpPr>
          <p:nvPr>
            <p:ph type="title"/>
          </p:nvPr>
        </p:nvSpPr>
        <p:spPr/>
        <p:txBody>
          <a:bodyPr/>
          <a:lstStyle/>
          <a:p>
            <a:r>
              <a:rPr lang="en-US" dirty="0"/>
              <a:t>Objectives </a:t>
            </a:r>
          </a:p>
        </p:txBody>
      </p:sp>
      <p:sp>
        <p:nvSpPr>
          <p:cNvPr id="3" name="Content Placeholder 2">
            <a:extLst>
              <a:ext uri="{FF2B5EF4-FFF2-40B4-BE49-F238E27FC236}">
                <a16:creationId xmlns:a16="http://schemas.microsoft.com/office/drawing/2014/main" id="{79A276F4-B67E-469E-AC52-A8AF487E83CF}"/>
              </a:ext>
            </a:extLst>
          </p:cNvPr>
          <p:cNvSpPr>
            <a:spLocks noGrp="1"/>
          </p:cNvSpPr>
          <p:nvPr>
            <p:ph idx="1"/>
          </p:nvPr>
        </p:nvSpPr>
        <p:spPr/>
        <p:txBody>
          <a:bodyPr>
            <a:normAutofit lnSpcReduction="10000"/>
          </a:bodyPr>
          <a:lstStyle/>
          <a:p>
            <a:r>
              <a:rPr lang="en-US" dirty="0"/>
              <a:t>Obtain a basic understanding of the Requirement of Participation for areas related to caring for the resident environment</a:t>
            </a:r>
          </a:p>
          <a:p>
            <a:r>
              <a:rPr lang="en-US" dirty="0"/>
              <a:t>Review the resident policies and procedures for a safe resident environment</a:t>
            </a:r>
          </a:p>
          <a:p>
            <a:r>
              <a:rPr lang="en-US" dirty="0"/>
              <a:t>Verbalize understanding of the facility process for including the resident preferences and choices in management of the resident environment</a:t>
            </a:r>
          </a:p>
          <a:p>
            <a:endParaRPr lang="en-US" dirty="0"/>
          </a:p>
        </p:txBody>
      </p:sp>
    </p:spTree>
    <p:extLst>
      <p:ext uri="{BB962C8B-B14F-4D97-AF65-F5344CB8AC3E}">
        <p14:creationId xmlns:p14="http://schemas.microsoft.com/office/powerpoint/2010/main" val="1771305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49410-0DC7-42DB-84A7-6BCD81B4A2A9}"/>
              </a:ext>
            </a:extLst>
          </p:cNvPr>
          <p:cNvSpPr>
            <a:spLocks noGrp="1"/>
          </p:cNvSpPr>
          <p:nvPr>
            <p:ph type="title"/>
          </p:nvPr>
        </p:nvSpPr>
        <p:spPr/>
        <p:txBody>
          <a:bodyPr/>
          <a:lstStyle/>
          <a:p>
            <a:r>
              <a:rPr lang="en-US" dirty="0"/>
              <a:t>A Safe Environment is CRUCIAL!</a:t>
            </a:r>
          </a:p>
        </p:txBody>
      </p:sp>
      <p:sp>
        <p:nvSpPr>
          <p:cNvPr id="3" name="Content Placeholder 2">
            <a:extLst>
              <a:ext uri="{FF2B5EF4-FFF2-40B4-BE49-F238E27FC236}">
                <a16:creationId xmlns:a16="http://schemas.microsoft.com/office/drawing/2014/main" id="{79A276F4-B67E-469E-AC52-A8AF487E83CF}"/>
              </a:ext>
            </a:extLst>
          </p:cNvPr>
          <p:cNvSpPr>
            <a:spLocks noGrp="1"/>
          </p:cNvSpPr>
          <p:nvPr>
            <p:ph idx="1"/>
          </p:nvPr>
        </p:nvSpPr>
        <p:spPr>
          <a:xfrm>
            <a:off x="381000" y="1600200"/>
            <a:ext cx="4724400" cy="4221163"/>
          </a:xfrm>
        </p:spPr>
        <p:txBody>
          <a:bodyPr>
            <a:normAutofit fontScale="85000" lnSpcReduction="20000"/>
          </a:bodyPr>
          <a:lstStyle/>
          <a:p>
            <a:pPr lvl="0"/>
            <a:r>
              <a:rPr lang="en-US" dirty="0"/>
              <a:t>Adequate and comfortable lighting levels</a:t>
            </a:r>
          </a:p>
          <a:p>
            <a:pPr lvl="0"/>
            <a:r>
              <a:rPr lang="en-US" dirty="0"/>
              <a:t>Ensuring the call system is always working</a:t>
            </a:r>
          </a:p>
          <a:p>
            <a:pPr lvl="0"/>
            <a:r>
              <a:rPr lang="en-US" dirty="0"/>
              <a:t>Comfortable and safe temperature levels</a:t>
            </a:r>
          </a:p>
          <a:p>
            <a:pPr lvl="0"/>
            <a:r>
              <a:rPr lang="en-US" dirty="0"/>
              <a:t>Comfortable sound levels</a:t>
            </a:r>
          </a:p>
          <a:p>
            <a:pPr lvl="0"/>
            <a:r>
              <a:rPr lang="en-US" dirty="0"/>
              <a:t>Safety with electrical systems</a:t>
            </a:r>
          </a:p>
          <a:p>
            <a:pPr lvl="0"/>
            <a:r>
              <a:rPr lang="en-US" dirty="0"/>
              <a:t>Wet floors</a:t>
            </a:r>
          </a:p>
          <a:p>
            <a:pPr lvl="0"/>
            <a:r>
              <a:rPr lang="en-US" dirty="0"/>
              <a:t>Etc.</a:t>
            </a:r>
          </a:p>
          <a:p>
            <a:endParaRPr lang="en-US" dirty="0"/>
          </a:p>
        </p:txBody>
      </p:sp>
      <p:pic>
        <p:nvPicPr>
          <p:cNvPr id="4" name="Picture 3" descr="A close up of electronics&#10;&#10;Description automatically generated">
            <a:extLst>
              <a:ext uri="{FF2B5EF4-FFF2-40B4-BE49-F238E27FC236}">
                <a16:creationId xmlns:a16="http://schemas.microsoft.com/office/drawing/2014/main" id="{C458B0B3-1234-4359-BABE-996ACF8D38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917" r="-3" b="-3"/>
          <a:stretch/>
        </p:blipFill>
        <p:spPr>
          <a:xfrm>
            <a:off x="5378353" y="1600200"/>
            <a:ext cx="3765647" cy="3913094"/>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49667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49410-0DC7-42DB-84A7-6BCD81B4A2A9}"/>
              </a:ext>
            </a:extLst>
          </p:cNvPr>
          <p:cNvSpPr>
            <a:spLocks noGrp="1"/>
          </p:cNvSpPr>
          <p:nvPr>
            <p:ph type="title"/>
          </p:nvPr>
        </p:nvSpPr>
        <p:spPr/>
        <p:txBody>
          <a:bodyPr/>
          <a:lstStyle/>
          <a:p>
            <a:r>
              <a:rPr lang="en-US" dirty="0"/>
              <a:t>Monitor/Evaluate/Audit</a:t>
            </a:r>
          </a:p>
        </p:txBody>
      </p:sp>
      <p:sp>
        <p:nvSpPr>
          <p:cNvPr id="3" name="Content Placeholder 2">
            <a:extLst>
              <a:ext uri="{FF2B5EF4-FFF2-40B4-BE49-F238E27FC236}">
                <a16:creationId xmlns:a16="http://schemas.microsoft.com/office/drawing/2014/main" id="{79A276F4-B67E-469E-AC52-A8AF487E83CF}"/>
              </a:ext>
            </a:extLst>
          </p:cNvPr>
          <p:cNvSpPr>
            <a:spLocks noGrp="1"/>
          </p:cNvSpPr>
          <p:nvPr>
            <p:ph idx="1"/>
          </p:nvPr>
        </p:nvSpPr>
        <p:spPr>
          <a:xfrm>
            <a:off x="457200" y="1600200"/>
            <a:ext cx="8229600" cy="4373563"/>
          </a:xfrm>
        </p:spPr>
        <p:txBody>
          <a:bodyPr>
            <a:normAutofit fontScale="92500" lnSpcReduction="10000"/>
          </a:bodyPr>
          <a:lstStyle/>
          <a:p>
            <a:r>
              <a:rPr lang="en-US" b="1" dirty="0"/>
              <a:t>ALL departments to provide sanitary, orderly, and comfortable interior</a:t>
            </a:r>
          </a:p>
          <a:p>
            <a:pPr lvl="1">
              <a:buFont typeface="Wingdings" panose="05000000000000000000" pitchFamily="2" charset="2"/>
              <a:buChar char="ü"/>
            </a:pPr>
            <a:r>
              <a:rPr lang="en-US" dirty="0"/>
              <a:t>Clean bed and bath linens that are in good condition</a:t>
            </a:r>
          </a:p>
          <a:p>
            <a:pPr lvl="1">
              <a:buFont typeface="Wingdings" panose="05000000000000000000" pitchFamily="2" charset="2"/>
              <a:buChar char="ü"/>
            </a:pPr>
            <a:r>
              <a:rPr lang="en-US" dirty="0"/>
              <a:t>Private closet space</a:t>
            </a:r>
          </a:p>
          <a:p>
            <a:pPr lvl="1">
              <a:buFont typeface="Wingdings" panose="05000000000000000000" pitchFamily="2" charset="2"/>
              <a:buChar char="ü"/>
            </a:pPr>
            <a:r>
              <a:rPr lang="en-US" dirty="0"/>
              <a:t>Conduct inspections of all equipment, devices, and areas on regular basis</a:t>
            </a:r>
          </a:p>
          <a:p>
            <a:pPr lvl="1">
              <a:buFont typeface="Wingdings" panose="05000000000000000000" pitchFamily="2" charset="2"/>
              <a:buChar char="ü"/>
            </a:pPr>
            <a:r>
              <a:rPr lang="en-US" dirty="0"/>
              <a:t>Infection Control:  cleaning and disinfecting equipment between each resident use and cleaning/disinfecting the environment in accordance with policy and procedure</a:t>
            </a:r>
          </a:p>
          <a:p>
            <a:endParaRPr lang="en-US" dirty="0"/>
          </a:p>
        </p:txBody>
      </p:sp>
    </p:spTree>
    <p:extLst>
      <p:ext uri="{BB962C8B-B14F-4D97-AF65-F5344CB8AC3E}">
        <p14:creationId xmlns:p14="http://schemas.microsoft.com/office/powerpoint/2010/main" val="431368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CA50A33-A9DC-4B9E-85A3-A81E515BBE72}"/>
              </a:ext>
            </a:extLst>
          </p:cNvPr>
          <p:cNvPicPr>
            <a:picLocks noGrp="1" noChangeAspect="1"/>
          </p:cNvPicPr>
          <p:nvPr>
            <p:ph idx="1"/>
          </p:nvPr>
        </p:nvPicPr>
        <p:blipFill>
          <a:blip r:embed="rId2"/>
          <a:stretch>
            <a:fillRect/>
          </a:stretch>
        </p:blipFill>
        <p:spPr>
          <a:xfrm>
            <a:off x="0" y="464256"/>
            <a:ext cx="9144000" cy="5104190"/>
          </a:xfrm>
          <a:prstGeom prst="rect">
            <a:avLst/>
          </a:prstGeom>
        </p:spPr>
      </p:pic>
    </p:spTree>
    <p:extLst>
      <p:ext uri="{BB962C8B-B14F-4D97-AF65-F5344CB8AC3E}">
        <p14:creationId xmlns:p14="http://schemas.microsoft.com/office/powerpoint/2010/main" val="3087153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49410-0DC7-42DB-84A7-6BCD81B4A2A9}"/>
              </a:ext>
            </a:extLst>
          </p:cNvPr>
          <p:cNvSpPr>
            <a:spLocks noGrp="1"/>
          </p:cNvSpPr>
          <p:nvPr>
            <p:ph type="title"/>
          </p:nvPr>
        </p:nvSpPr>
        <p:spPr/>
        <p:txBody>
          <a:bodyPr/>
          <a:lstStyle/>
          <a:p>
            <a:r>
              <a:rPr lang="en-US" dirty="0"/>
              <a:t>Approach to Care</a:t>
            </a:r>
          </a:p>
        </p:txBody>
      </p:sp>
      <p:sp>
        <p:nvSpPr>
          <p:cNvPr id="3" name="Content Placeholder 2">
            <a:extLst>
              <a:ext uri="{FF2B5EF4-FFF2-40B4-BE49-F238E27FC236}">
                <a16:creationId xmlns:a16="http://schemas.microsoft.com/office/drawing/2014/main" id="{79A276F4-B67E-469E-AC52-A8AF487E83CF}"/>
              </a:ext>
            </a:extLst>
          </p:cNvPr>
          <p:cNvSpPr>
            <a:spLocks noGrp="1"/>
          </p:cNvSpPr>
          <p:nvPr>
            <p:ph idx="1"/>
          </p:nvPr>
        </p:nvSpPr>
        <p:spPr>
          <a:xfrm>
            <a:off x="262465" y="1676400"/>
            <a:ext cx="4842935" cy="4294095"/>
          </a:xfrm>
        </p:spPr>
        <p:txBody>
          <a:bodyPr>
            <a:noAutofit/>
          </a:bodyPr>
          <a:lstStyle/>
          <a:p>
            <a:pPr marL="274320" lvl="1" indent="-274320">
              <a:spcBef>
                <a:spcPts val="600"/>
              </a:spcBef>
              <a:spcAft>
                <a:spcPts val="600"/>
              </a:spcAft>
            </a:pPr>
            <a:r>
              <a:rPr lang="en-US" sz="2400" kern="0" dirty="0">
                <a:latin typeface="Arial" panose="020B0604020202020204" pitchFamily="34" charset="0"/>
                <a:ea typeface="Verdana" panose="020B0604030504040204" pitchFamily="34" charset="0"/>
                <a:cs typeface="Arial" panose="020B0604020202020204" pitchFamily="34" charset="0"/>
              </a:rPr>
              <a:t>Effective and Efficient communication</a:t>
            </a:r>
          </a:p>
          <a:p>
            <a:pPr marL="548640" lvl="2" indent="-274320">
              <a:spcBef>
                <a:spcPts val="600"/>
              </a:spcBef>
              <a:spcAft>
                <a:spcPts val="600"/>
              </a:spcAft>
              <a:buFont typeface="Courier New" panose="02070309020205020404" pitchFamily="49" charset="0"/>
              <a:buChar char="o"/>
            </a:pPr>
            <a:r>
              <a:rPr lang="en-US" kern="0" dirty="0">
                <a:latin typeface="Arial" panose="020B0604020202020204" pitchFamily="34" charset="0"/>
                <a:ea typeface="Verdana" panose="020B0604030504040204" pitchFamily="34" charset="0"/>
                <a:cs typeface="Arial" panose="020B0604020202020204" pitchFamily="34" charset="0"/>
              </a:rPr>
              <a:t>With the resident</a:t>
            </a:r>
          </a:p>
          <a:p>
            <a:pPr marL="548640" lvl="2" indent="-274320">
              <a:spcBef>
                <a:spcPts val="600"/>
              </a:spcBef>
              <a:spcAft>
                <a:spcPts val="600"/>
              </a:spcAft>
              <a:buFont typeface="Courier New" panose="02070309020205020404" pitchFamily="49" charset="0"/>
              <a:buChar char="o"/>
            </a:pPr>
            <a:r>
              <a:rPr lang="en-US" kern="0" dirty="0">
                <a:latin typeface="Arial" panose="020B0604020202020204" pitchFamily="34" charset="0"/>
                <a:ea typeface="Verdana" panose="020B0604030504040204" pitchFamily="34" charset="0"/>
                <a:cs typeface="Arial" panose="020B0604020202020204" pitchFamily="34" charset="0"/>
              </a:rPr>
              <a:t>With the team</a:t>
            </a:r>
          </a:p>
          <a:p>
            <a:pPr marL="274320" lvl="1" indent="-274320">
              <a:spcBef>
                <a:spcPts val="600"/>
              </a:spcBef>
              <a:spcAft>
                <a:spcPts val="600"/>
              </a:spcAft>
            </a:pPr>
            <a:r>
              <a:rPr lang="en-US" sz="2400" kern="0" dirty="0">
                <a:latin typeface="Arial" panose="020B0604020202020204" pitchFamily="34" charset="0"/>
                <a:ea typeface="Verdana" panose="020B0604030504040204" pitchFamily="34" charset="0"/>
                <a:cs typeface="Arial" panose="020B0604020202020204" pitchFamily="34" charset="0"/>
              </a:rPr>
              <a:t>Strategies for implementing  person-centered care rely on having effective staff approaches and an environment conducive  to carrying out recommended care practices.</a:t>
            </a:r>
          </a:p>
          <a:p>
            <a:endParaRPr lang="en-US" sz="2400" dirty="0"/>
          </a:p>
        </p:txBody>
      </p:sp>
      <p:pic>
        <p:nvPicPr>
          <p:cNvPr id="4" name="Picture 3" descr="A group of people sitting at a table&#10;&#10;Description automatically generated">
            <a:extLst>
              <a:ext uri="{FF2B5EF4-FFF2-40B4-BE49-F238E27FC236}">
                <a16:creationId xmlns:a16="http://schemas.microsoft.com/office/drawing/2014/main" id="{A720316A-3877-4206-97F7-403EA4BD6AC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4796" r="9091" b="8595"/>
          <a:stretch/>
        </p:blipFill>
        <p:spPr>
          <a:xfrm>
            <a:off x="4953002" y="2324100"/>
            <a:ext cx="3928533" cy="2209800"/>
          </a:xfrm>
          <a:prstGeom prst="rect">
            <a:avLst/>
          </a:prstGeom>
          <a:ln>
            <a:noFill/>
          </a:ln>
          <a:effectLst>
            <a:softEdge rad="112500"/>
          </a:effectLst>
        </p:spPr>
      </p:pic>
    </p:spTree>
    <p:extLst>
      <p:ext uri="{BB962C8B-B14F-4D97-AF65-F5344CB8AC3E}">
        <p14:creationId xmlns:p14="http://schemas.microsoft.com/office/powerpoint/2010/main" val="3702401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49410-0DC7-42DB-84A7-6BCD81B4A2A9}"/>
              </a:ext>
            </a:extLst>
          </p:cNvPr>
          <p:cNvSpPr>
            <a:spLocks noGrp="1"/>
          </p:cNvSpPr>
          <p:nvPr>
            <p:ph type="title"/>
          </p:nvPr>
        </p:nvSpPr>
        <p:spPr/>
        <p:txBody>
          <a:bodyPr/>
          <a:lstStyle/>
          <a:p>
            <a:r>
              <a:rPr lang="en-US" dirty="0"/>
              <a:t>Preventative Maintenance Program</a:t>
            </a:r>
          </a:p>
        </p:txBody>
      </p:sp>
      <p:pic>
        <p:nvPicPr>
          <p:cNvPr id="4" name="Picture 3" descr="A close up of a bicycle&#10;&#10;Description automatically generated">
            <a:extLst>
              <a:ext uri="{FF2B5EF4-FFF2-40B4-BE49-F238E27FC236}">
                <a16:creationId xmlns:a16="http://schemas.microsoft.com/office/drawing/2014/main" id="{FA89BE8C-1C7C-408D-BC0F-DBBBD31AA4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3755" r="2" b="14144"/>
          <a:stretch/>
        </p:blipFill>
        <p:spPr>
          <a:xfrm>
            <a:off x="3755065" y="1752600"/>
            <a:ext cx="5388935" cy="2246188"/>
          </a:xfrm>
          <a:prstGeom prst="rect">
            <a:avLst/>
          </a:prstGeom>
          <a:ln>
            <a:noFill/>
          </a:ln>
          <a:effectLst>
            <a:softEdge rad="112500"/>
          </a:effectLst>
        </p:spPr>
      </p:pic>
      <p:pic>
        <p:nvPicPr>
          <p:cNvPr id="5" name="Content Placeholder 7" descr="A close up of a chair&#10;&#10;Description automatically generated">
            <a:extLst>
              <a:ext uri="{FF2B5EF4-FFF2-40B4-BE49-F238E27FC236}">
                <a16:creationId xmlns:a16="http://schemas.microsoft.com/office/drawing/2014/main" id="{C2953208-9032-47EC-B15B-579895F6A007}"/>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l="9" r="10727" b="-2"/>
          <a:stretch/>
        </p:blipFill>
        <p:spPr>
          <a:xfrm>
            <a:off x="609600" y="1784506"/>
            <a:ext cx="2641377" cy="3945467"/>
          </a:xfrm>
          <a:prstGeom prst="rect">
            <a:avLst/>
          </a:prstGeom>
        </p:spPr>
      </p:pic>
      <p:sp>
        <p:nvSpPr>
          <p:cNvPr id="6" name="Rectangle 5">
            <a:extLst>
              <a:ext uri="{FF2B5EF4-FFF2-40B4-BE49-F238E27FC236}">
                <a16:creationId xmlns:a16="http://schemas.microsoft.com/office/drawing/2014/main" id="{E6EE67E7-FA36-4BAA-829A-2854DE79C465}"/>
              </a:ext>
            </a:extLst>
          </p:cNvPr>
          <p:cNvSpPr/>
          <p:nvPr/>
        </p:nvSpPr>
        <p:spPr>
          <a:xfrm>
            <a:off x="4724400" y="4876800"/>
            <a:ext cx="4572000" cy="646331"/>
          </a:xfrm>
          <a:prstGeom prst="rect">
            <a:avLst/>
          </a:prstGeom>
        </p:spPr>
        <p:txBody>
          <a:bodyPr>
            <a:spAutoFit/>
          </a:bodyPr>
          <a:lstStyle/>
          <a:p>
            <a:r>
              <a:rPr lang="en-US" dirty="0">
                <a:highlight>
                  <a:srgbClr val="FFFF00"/>
                </a:highlight>
              </a:rPr>
              <a:t>This is where you will discuss your preventative maintenance program:</a:t>
            </a:r>
          </a:p>
        </p:txBody>
      </p:sp>
    </p:spTree>
    <p:extLst>
      <p:ext uri="{BB962C8B-B14F-4D97-AF65-F5344CB8AC3E}">
        <p14:creationId xmlns:p14="http://schemas.microsoft.com/office/powerpoint/2010/main" val="1545436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49410-0DC7-42DB-84A7-6BCD81B4A2A9}"/>
              </a:ext>
            </a:extLst>
          </p:cNvPr>
          <p:cNvSpPr>
            <a:spLocks noGrp="1"/>
          </p:cNvSpPr>
          <p:nvPr>
            <p:ph type="title"/>
          </p:nvPr>
        </p:nvSpPr>
        <p:spPr/>
        <p:txBody>
          <a:bodyPr>
            <a:normAutofit fontScale="90000"/>
          </a:bodyPr>
          <a:lstStyle/>
          <a:p>
            <a:r>
              <a:rPr lang="en-US" dirty="0"/>
              <a:t>Effective and Efficient Communication</a:t>
            </a:r>
          </a:p>
        </p:txBody>
      </p:sp>
      <p:sp>
        <p:nvSpPr>
          <p:cNvPr id="3" name="Content Placeholder 2">
            <a:extLst>
              <a:ext uri="{FF2B5EF4-FFF2-40B4-BE49-F238E27FC236}">
                <a16:creationId xmlns:a16="http://schemas.microsoft.com/office/drawing/2014/main" id="{79A276F4-B67E-469E-AC52-A8AF487E83CF}"/>
              </a:ext>
            </a:extLst>
          </p:cNvPr>
          <p:cNvSpPr>
            <a:spLocks noGrp="1"/>
          </p:cNvSpPr>
          <p:nvPr>
            <p:ph idx="1"/>
          </p:nvPr>
        </p:nvSpPr>
        <p:spPr>
          <a:xfrm>
            <a:off x="403412" y="1600200"/>
            <a:ext cx="3711388" cy="4525963"/>
          </a:xfrm>
        </p:spPr>
        <p:txBody>
          <a:bodyPr/>
          <a:lstStyle/>
          <a:p>
            <a:r>
              <a:rPr lang="en-US" dirty="0"/>
              <a:t>Interdisciplinary Team</a:t>
            </a:r>
          </a:p>
          <a:p>
            <a:r>
              <a:rPr lang="en-US" dirty="0"/>
              <a:t>Resident</a:t>
            </a:r>
          </a:p>
          <a:p>
            <a:r>
              <a:rPr lang="en-US" dirty="0"/>
              <a:t>Resident Representative</a:t>
            </a:r>
          </a:p>
          <a:p>
            <a:r>
              <a:rPr lang="en-US" dirty="0"/>
              <a:t>Practitioner</a:t>
            </a:r>
          </a:p>
          <a:p>
            <a:pPr marL="0" indent="0">
              <a:buNone/>
            </a:pPr>
            <a:endParaRPr lang="en-US" dirty="0"/>
          </a:p>
        </p:txBody>
      </p:sp>
      <p:pic>
        <p:nvPicPr>
          <p:cNvPr id="4" name="Picture 3" descr="A person wearing a costume&#10;&#10;Description automatically generated">
            <a:extLst>
              <a:ext uri="{FF2B5EF4-FFF2-40B4-BE49-F238E27FC236}">
                <a16:creationId xmlns:a16="http://schemas.microsoft.com/office/drawing/2014/main" id="{D20F2F5E-A880-434A-B377-3E4E327EAB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56096" y="1358040"/>
            <a:ext cx="2764731" cy="4141919"/>
          </a:xfrm>
          <a:prstGeom prst="rect">
            <a:avLst/>
          </a:prstGeom>
          <a:ln>
            <a:noFill/>
          </a:ln>
          <a:effectLst>
            <a:softEdge rad="112500"/>
          </a:effectLst>
        </p:spPr>
      </p:pic>
    </p:spTree>
    <p:extLst>
      <p:ext uri="{BB962C8B-B14F-4D97-AF65-F5344CB8AC3E}">
        <p14:creationId xmlns:p14="http://schemas.microsoft.com/office/powerpoint/2010/main" val="3597546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girl in a blue shirt&#10;&#10;Description automatically generated">
            <a:extLst>
              <a:ext uri="{FF2B5EF4-FFF2-40B4-BE49-F238E27FC236}">
                <a16:creationId xmlns:a16="http://schemas.microsoft.com/office/drawing/2014/main" id="{AD1B97D1-60C7-41C6-9A7D-0EBD0AFCDB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4010" b="2"/>
          <a:stretch/>
        </p:blipFill>
        <p:spPr>
          <a:xfrm>
            <a:off x="3981360" y="-17929"/>
            <a:ext cx="5162640" cy="56388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3" name="Rectangle 2">
            <a:extLst>
              <a:ext uri="{FF2B5EF4-FFF2-40B4-BE49-F238E27FC236}">
                <a16:creationId xmlns:a16="http://schemas.microsoft.com/office/drawing/2014/main" id="{A94899AE-3BD4-4825-8FA4-CB9848A086B8}"/>
              </a:ext>
            </a:extLst>
          </p:cNvPr>
          <p:cNvSpPr/>
          <p:nvPr/>
        </p:nvSpPr>
        <p:spPr>
          <a:xfrm>
            <a:off x="304800" y="2478305"/>
            <a:ext cx="3676560" cy="707886"/>
          </a:xfrm>
          <a:prstGeom prst="rect">
            <a:avLst/>
          </a:prstGeom>
        </p:spPr>
        <p:txBody>
          <a:bodyPr wrap="square">
            <a:spAutoFit/>
          </a:bodyPr>
          <a:lstStyle/>
          <a:p>
            <a:r>
              <a:rPr lang="en-US" sz="4000" dirty="0">
                <a:latin typeface="+mn-lt"/>
              </a:rPr>
              <a:t>In Summary </a:t>
            </a:r>
          </a:p>
        </p:txBody>
      </p:sp>
    </p:spTree>
    <p:extLst>
      <p:ext uri="{BB962C8B-B14F-4D97-AF65-F5344CB8AC3E}">
        <p14:creationId xmlns:p14="http://schemas.microsoft.com/office/powerpoint/2010/main" val="98826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73E58AD-57AD-4AC0-A7C1-924C018510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90" r="1777" b="-2"/>
          <a:stretch/>
        </p:blipFill>
        <p:spPr>
          <a:xfrm>
            <a:off x="2448798" y="990600"/>
            <a:ext cx="4246403" cy="441267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890005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27AA-7D74-4C8D-9E58-1B4BDA470683}"/>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762AA650-E2F8-485B-9110-36D64CC0DA15}"/>
              </a:ext>
            </a:extLst>
          </p:cNvPr>
          <p:cNvSpPr>
            <a:spLocks noGrp="1"/>
          </p:cNvSpPr>
          <p:nvPr>
            <p:ph idx="1"/>
          </p:nvPr>
        </p:nvSpPr>
        <p:spPr/>
        <p:txBody>
          <a:bodyPr>
            <a:normAutofit fontScale="77500" lnSpcReduction="20000"/>
          </a:bodyPr>
          <a:lstStyle/>
          <a:p>
            <a:r>
              <a:rPr lang="en-US" sz="2800" dirty="0"/>
              <a:t>Centers for Medicare &amp; Medicaid Services State Operations Manual, Appendix PP – Guidance to Surveyors for Long Term Care Facilities (Rev. 173, 11-22-17):  </a:t>
            </a:r>
            <a:r>
              <a:rPr lang="en-US" sz="2800" u="sng" dirty="0">
                <a:hlinkClick r:id="rId2"/>
              </a:rPr>
              <a:t>https://www.cms.gov/Regulations-and-Guidance/Guidance/Manuals/downloads/som107ap_pp_guidelines_ltcf.pdf</a:t>
            </a:r>
            <a:endParaRPr lang="en-US" sz="2800" dirty="0"/>
          </a:p>
          <a:p>
            <a:endParaRPr lang="en-US" sz="2800" dirty="0"/>
          </a:p>
          <a:p>
            <a:r>
              <a:rPr lang="en-US" sz="2800" dirty="0"/>
              <a:t>  LTC Survey Pathways (Download) </a:t>
            </a:r>
            <a:r>
              <a:rPr lang="en-US" sz="2800" u="sng" dirty="0">
                <a:hlinkClick r:id="rId3"/>
              </a:rPr>
              <a:t>https://www.cms.gov/medicare/provider-enrollment-and-certification/guidanceforlawsandregulations/nursing-homes.html</a:t>
            </a:r>
            <a:endParaRPr lang="en-US" sz="2800" u="sng" dirty="0"/>
          </a:p>
          <a:p>
            <a:endParaRPr lang="en-US" sz="2800" u="sng" dirty="0"/>
          </a:p>
          <a:p>
            <a:r>
              <a:rPr lang="en-US" sz="2800" dirty="0"/>
              <a:t>Centers for Medicare &amp; Medicaid Services Long-Term Care Facility Resident Assessment Instrument 3.0 User’s Manual, Version 1.16.  October 2018:  </a:t>
            </a:r>
            <a:r>
              <a:rPr lang="en-US" sz="2800" u="sng" dirty="0">
                <a:hlinkClick r:id="rId4"/>
              </a:rPr>
              <a:t>https://www.cms.gov/Medicare/Quality-Initiatives-Patient-Assessment-Instruments/NursingHomeQualityInits/MDS30RAIManual.html</a:t>
            </a:r>
            <a:endParaRPr lang="en-US" sz="2800" u="sng" dirty="0"/>
          </a:p>
          <a:p>
            <a:pPr marL="0" indent="0">
              <a:buNone/>
            </a:pPr>
            <a:endParaRPr lang="en-US" sz="2000" u="sng" dirty="0"/>
          </a:p>
          <a:p>
            <a:endParaRPr lang="en-US" dirty="0"/>
          </a:p>
        </p:txBody>
      </p:sp>
    </p:spTree>
    <p:extLst>
      <p:ext uri="{BB962C8B-B14F-4D97-AF65-F5344CB8AC3E}">
        <p14:creationId xmlns:p14="http://schemas.microsoft.com/office/powerpoint/2010/main" val="1614425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971DC-9275-47DD-BD9A-AE688D5EC19B}"/>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1ACA14E8-743E-4475-B57B-78FA9AAFC298}"/>
              </a:ext>
            </a:extLst>
          </p:cNvPr>
          <p:cNvSpPr>
            <a:spLocks noGrp="1"/>
          </p:cNvSpPr>
          <p:nvPr>
            <p:ph idx="1"/>
          </p:nvPr>
        </p:nvSpPr>
        <p:spPr/>
        <p:txBody>
          <a:bodyPr>
            <a:normAutofit/>
          </a:bodyPr>
          <a:lstStyle/>
          <a:p>
            <a:r>
              <a:rPr lang="en-US" sz="2800" dirty="0"/>
              <a:t>CMS Hand In Hand:  A Training Series for Nursing Homes </a:t>
            </a:r>
            <a:r>
              <a:rPr lang="en-US" sz="2800" u="sng" dirty="0">
                <a:hlinkClick r:id="rId2"/>
              </a:rPr>
              <a:t>https://surveyortraining.cms.hhs.gov/pubs/HandinHand.aspx</a:t>
            </a:r>
            <a:endParaRPr lang="en-US" sz="2800" dirty="0"/>
          </a:p>
          <a:p>
            <a:r>
              <a:rPr lang="en-US" sz="2800" dirty="0"/>
              <a:t>Alzheimer’s Association</a:t>
            </a:r>
          </a:p>
          <a:p>
            <a:pPr marL="0" indent="0">
              <a:buNone/>
            </a:pPr>
            <a:r>
              <a:rPr lang="en-US" sz="2800" dirty="0"/>
              <a:t>   </a:t>
            </a:r>
            <a:r>
              <a:rPr lang="en-US" sz="2800" dirty="0">
                <a:hlinkClick r:id="rId3"/>
              </a:rPr>
              <a:t>https://www.alz.org/</a:t>
            </a:r>
            <a:r>
              <a:rPr lang="en-US" sz="2800" dirty="0"/>
              <a:t> </a:t>
            </a:r>
          </a:p>
        </p:txBody>
      </p:sp>
    </p:spTree>
    <p:extLst>
      <p:ext uri="{BB962C8B-B14F-4D97-AF65-F5344CB8AC3E}">
        <p14:creationId xmlns:p14="http://schemas.microsoft.com/office/powerpoint/2010/main" val="1884705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768BC78-B8B3-4302-8F51-84992EB68208}"/>
              </a:ext>
            </a:extLst>
          </p:cNvPr>
          <p:cNvPicPr>
            <a:picLocks noGrp="1" noChangeAspect="1"/>
          </p:cNvPicPr>
          <p:nvPr>
            <p:ph idx="1"/>
          </p:nvPr>
        </p:nvPicPr>
        <p:blipFill>
          <a:blip r:embed="rId3"/>
          <a:stretch>
            <a:fillRect/>
          </a:stretch>
        </p:blipFill>
        <p:spPr>
          <a:xfrm>
            <a:off x="80682" y="914400"/>
            <a:ext cx="8982635" cy="4593651"/>
          </a:xfrm>
          <a:prstGeom prst="rect">
            <a:avLst/>
          </a:prstGeom>
        </p:spPr>
      </p:pic>
    </p:spTree>
    <p:extLst>
      <p:ext uri="{BB962C8B-B14F-4D97-AF65-F5344CB8AC3E}">
        <p14:creationId xmlns:p14="http://schemas.microsoft.com/office/powerpoint/2010/main" val="3439909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80AA-D21D-49A8-B682-CA890568814A}"/>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04B89EA0-AD6D-41A3-9C35-977DB7AE20F9}"/>
              </a:ext>
            </a:extLst>
          </p:cNvPr>
          <p:cNvSpPr>
            <a:spLocks noGrp="1"/>
          </p:cNvSpPr>
          <p:nvPr>
            <p:ph idx="1"/>
          </p:nvPr>
        </p:nvSpPr>
        <p:spPr>
          <a:xfrm>
            <a:off x="533400" y="2590800"/>
            <a:ext cx="8229600" cy="4525963"/>
          </a:xfrm>
        </p:spPr>
        <p:txBody>
          <a:bodyPr>
            <a:normAutofit/>
          </a:bodyPr>
          <a:lstStyle/>
          <a:p>
            <a:pPr marL="0" indent="0" algn="ctr">
              <a:buNone/>
            </a:pPr>
            <a:r>
              <a:rPr lang="en-US" sz="2000" i="1" dirty="0"/>
              <a:t>“This presentation provided is copyrighted information of Pathway Health.  Please note the presentation date on the title page in relation to the need to verify any new updates and resources that were listed in this presentation.  This presentation is intended to be informational.  The information does not constitute either legal or professional consultation.  This presentation is not to be sold or reused without written authorization.”</a:t>
            </a:r>
            <a:endParaRPr lang="en-US" sz="2000" dirty="0"/>
          </a:p>
          <a:p>
            <a:pPr algn="ctr"/>
            <a:endParaRPr lang="en-US" sz="2000" dirty="0"/>
          </a:p>
        </p:txBody>
      </p:sp>
    </p:spTree>
    <p:extLst>
      <p:ext uri="{BB962C8B-B14F-4D97-AF65-F5344CB8AC3E}">
        <p14:creationId xmlns:p14="http://schemas.microsoft.com/office/powerpoint/2010/main" val="1607052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60608D2-ABAB-47DF-B2EE-8F9772F4336C}"/>
              </a:ext>
            </a:extLst>
          </p:cNvPr>
          <p:cNvPicPr>
            <a:picLocks noGrp="1" noChangeAspect="1"/>
          </p:cNvPicPr>
          <p:nvPr>
            <p:ph idx="1"/>
          </p:nvPr>
        </p:nvPicPr>
        <p:blipFill>
          <a:blip r:embed="rId3"/>
          <a:stretch>
            <a:fillRect/>
          </a:stretch>
        </p:blipFill>
        <p:spPr>
          <a:xfrm>
            <a:off x="114300" y="838200"/>
            <a:ext cx="8915400" cy="4915041"/>
          </a:xfrm>
          <a:prstGeom prst="rect">
            <a:avLst/>
          </a:prstGeom>
        </p:spPr>
      </p:pic>
    </p:spTree>
    <p:extLst>
      <p:ext uri="{BB962C8B-B14F-4D97-AF65-F5344CB8AC3E}">
        <p14:creationId xmlns:p14="http://schemas.microsoft.com/office/powerpoint/2010/main" val="3845437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49410-0DC7-42DB-84A7-6BCD81B4A2A9}"/>
              </a:ext>
            </a:extLst>
          </p:cNvPr>
          <p:cNvSpPr>
            <a:spLocks noGrp="1"/>
          </p:cNvSpPr>
          <p:nvPr>
            <p:ph type="title"/>
          </p:nvPr>
        </p:nvSpPr>
        <p:spPr/>
        <p:txBody>
          <a:bodyPr>
            <a:normAutofit fontScale="90000"/>
          </a:bodyPr>
          <a:lstStyle/>
          <a:p>
            <a:r>
              <a:rPr lang="en-US" dirty="0"/>
              <a:t>F584 Caring for Resident Environment</a:t>
            </a:r>
          </a:p>
        </p:txBody>
      </p:sp>
      <p:sp>
        <p:nvSpPr>
          <p:cNvPr id="3" name="Content Placeholder 2">
            <a:extLst>
              <a:ext uri="{FF2B5EF4-FFF2-40B4-BE49-F238E27FC236}">
                <a16:creationId xmlns:a16="http://schemas.microsoft.com/office/drawing/2014/main" id="{79A276F4-B67E-469E-AC52-A8AF487E83CF}"/>
              </a:ext>
            </a:extLst>
          </p:cNvPr>
          <p:cNvSpPr>
            <a:spLocks noGrp="1"/>
          </p:cNvSpPr>
          <p:nvPr>
            <p:ph idx="1"/>
          </p:nvPr>
        </p:nvSpPr>
        <p:spPr>
          <a:xfrm>
            <a:off x="457200" y="1600200"/>
            <a:ext cx="5334000" cy="4525963"/>
          </a:xfrm>
        </p:spPr>
        <p:txBody>
          <a:bodyPr>
            <a:normAutofit fontScale="70000" lnSpcReduction="20000"/>
          </a:bodyPr>
          <a:lstStyle/>
          <a:p>
            <a:pPr marL="0" indent="0">
              <a:buNone/>
            </a:pPr>
            <a:r>
              <a:rPr lang="en-US" dirty="0"/>
              <a:t>The facility MUST provide— </a:t>
            </a:r>
          </a:p>
          <a:p>
            <a:r>
              <a:rPr lang="en-US" dirty="0"/>
              <a:t>§483.10(i)(1) A safe, clean, comfortable, and homelike environment, allowing the resident to use his or her personal belongings to the extent possible. </a:t>
            </a:r>
          </a:p>
          <a:p>
            <a:r>
              <a:rPr lang="en-US" dirty="0"/>
              <a:t>(i) This includes ensuring that the resident can receive care and services safely and that the physical layout of the facility maximizes resident independence and does not pose a safety risk. </a:t>
            </a:r>
          </a:p>
          <a:p>
            <a:r>
              <a:rPr lang="en-US" dirty="0"/>
              <a:t>(ii) The facility shall exercise reasonable care for the protection of the resident’s property from loss or theft.</a:t>
            </a:r>
          </a:p>
          <a:p>
            <a:endParaRPr lang="en-US" dirty="0"/>
          </a:p>
        </p:txBody>
      </p:sp>
      <p:pic>
        <p:nvPicPr>
          <p:cNvPr id="4" name="Picture 3" descr="A picture containing person, sitting, indoor, woman&#10;&#10;Description automatically generated">
            <a:extLst>
              <a:ext uri="{FF2B5EF4-FFF2-40B4-BE49-F238E27FC236}">
                <a16:creationId xmlns:a16="http://schemas.microsoft.com/office/drawing/2014/main" id="{AC4F844A-0555-4762-95FF-A297F78C2B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1777" r="26776" b="-1"/>
          <a:stretch/>
        </p:blipFill>
        <p:spPr>
          <a:xfrm>
            <a:off x="5566541" y="1600200"/>
            <a:ext cx="3577459" cy="3886201"/>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Rectangle 4">
            <a:extLst>
              <a:ext uri="{FF2B5EF4-FFF2-40B4-BE49-F238E27FC236}">
                <a16:creationId xmlns:a16="http://schemas.microsoft.com/office/drawing/2014/main" id="{D562CBE8-509C-48EB-A278-7A5DAC24A92D}"/>
              </a:ext>
            </a:extLst>
          </p:cNvPr>
          <p:cNvSpPr/>
          <p:nvPr/>
        </p:nvSpPr>
        <p:spPr>
          <a:xfrm>
            <a:off x="-529459" y="5504460"/>
            <a:ext cx="6096000" cy="430887"/>
          </a:xfrm>
          <a:prstGeom prst="rect">
            <a:avLst/>
          </a:prstGeom>
        </p:spPr>
        <p:txBody>
          <a:bodyPr>
            <a:spAutoFit/>
          </a:bodyPr>
          <a:lstStyle/>
          <a:p>
            <a:pPr algn="r">
              <a:spcAft>
                <a:spcPts val="600"/>
              </a:spcAft>
            </a:pPr>
            <a:r>
              <a:rPr lang="en-US" sz="1100" dirty="0">
                <a:hlinkClick r:id="rId4"/>
              </a:rPr>
              <a:t>https://www.cms.gov/Regulations-and-Guidance/Guidance/Manuals/downloads/som107ap_pp_guidelines_ltcf.pdf</a:t>
            </a:r>
            <a:r>
              <a:rPr lang="en-US" sz="1100" dirty="0"/>
              <a:t> </a:t>
            </a:r>
          </a:p>
        </p:txBody>
      </p:sp>
    </p:spTree>
    <p:extLst>
      <p:ext uri="{BB962C8B-B14F-4D97-AF65-F5344CB8AC3E}">
        <p14:creationId xmlns:p14="http://schemas.microsoft.com/office/powerpoint/2010/main" val="1368273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49410-0DC7-42DB-84A7-6BCD81B4A2A9}"/>
              </a:ext>
            </a:extLst>
          </p:cNvPr>
          <p:cNvSpPr>
            <a:spLocks noGrp="1"/>
          </p:cNvSpPr>
          <p:nvPr>
            <p:ph type="title"/>
          </p:nvPr>
        </p:nvSpPr>
        <p:spPr/>
        <p:txBody>
          <a:bodyPr/>
          <a:lstStyle/>
          <a:p>
            <a:r>
              <a:rPr lang="en-US" dirty="0"/>
              <a:t>Basic Definitions</a:t>
            </a:r>
          </a:p>
        </p:txBody>
      </p:sp>
      <p:sp>
        <p:nvSpPr>
          <p:cNvPr id="3" name="Content Placeholder 2">
            <a:extLst>
              <a:ext uri="{FF2B5EF4-FFF2-40B4-BE49-F238E27FC236}">
                <a16:creationId xmlns:a16="http://schemas.microsoft.com/office/drawing/2014/main" id="{79A276F4-B67E-469E-AC52-A8AF487E83CF}"/>
              </a:ext>
            </a:extLst>
          </p:cNvPr>
          <p:cNvSpPr>
            <a:spLocks noGrp="1"/>
          </p:cNvSpPr>
          <p:nvPr>
            <p:ph idx="1"/>
          </p:nvPr>
        </p:nvSpPr>
        <p:spPr/>
        <p:txBody>
          <a:bodyPr>
            <a:normAutofit fontScale="85000" lnSpcReduction="10000"/>
          </a:bodyPr>
          <a:lstStyle/>
          <a:p>
            <a:r>
              <a:rPr lang="en-US" b="1" dirty="0"/>
              <a:t>Environment</a:t>
            </a:r>
            <a:r>
              <a:rPr lang="en-US" dirty="0"/>
              <a:t>” refers to any environment in the facility that is frequented by residents, including (but not limited to) the residents’ rooms, bathrooms, hallways, dining areas, lobby, outdoor patios, therapy areas and activity areas. </a:t>
            </a:r>
          </a:p>
          <a:p>
            <a:r>
              <a:rPr lang="en-US" dirty="0"/>
              <a:t>A “</a:t>
            </a:r>
            <a:r>
              <a:rPr lang="en-US" b="1" dirty="0"/>
              <a:t>homelike environment</a:t>
            </a:r>
            <a:r>
              <a:rPr lang="en-US" dirty="0"/>
              <a:t>” is one that de-emphasizes the institutional character of the setting, to the extent possible, and allows the resident to use those personal belongings that support a homelike environment. A determination of “homelike” should include the resident’s opinion of the living environment. </a:t>
            </a:r>
          </a:p>
          <a:p>
            <a:endParaRPr lang="en-US" dirty="0"/>
          </a:p>
        </p:txBody>
      </p:sp>
      <p:sp>
        <p:nvSpPr>
          <p:cNvPr id="4" name="Rectangle 3">
            <a:extLst>
              <a:ext uri="{FF2B5EF4-FFF2-40B4-BE49-F238E27FC236}">
                <a16:creationId xmlns:a16="http://schemas.microsoft.com/office/drawing/2014/main" id="{C4FDA3BF-E7B9-428E-A089-AC132975C01E}"/>
              </a:ext>
            </a:extLst>
          </p:cNvPr>
          <p:cNvSpPr/>
          <p:nvPr/>
        </p:nvSpPr>
        <p:spPr>
          <a:xfrm>
            <a:off x="3048000" y="5695276"/>
            <a:ext cx="6096000" cy="430887"/>
          </a:xfrm>
          <a:prstGeom prst="rect">
            <a:avLst/>
          </a:prstGeom>
        </p:spPr>
        <p:txBody>
          <a:bodyPr>
            <a:spAutoFit/>
          </a:bodyPr>
          <a:lstStyle/>
          <a:p>
            <a:pPr algn="r">
              <a:spcAft>
                <a:spcPts val="600"/>
              </a:spcAft>
            </a:pPr>
            <a:r>
              <a:rPr lang="en-US" sz="1100" dirty="0">
                <a:hlinkClick r:id="rId3"/>
              </a:rPr>
              <a:t>https://www.cms.gov/Regulations-and-Guidance/Guidance/Manuals/downloads/som107ap_pp_guidelines_ltcf.pdf</a:t>
            </a:r>
            <a:r>
              <a:rPr lang="en-US" sz="1100" dirty="0"/>
              <a:t> </a:t>
            </a:r>
          </a:p>
        </p:txBody>
      </p:sp>
    </p:spTree>
    <p:extLst>
      <p:ext uri="{BB962C8B-B14F-4D97-AF65-F5344CB8AC3E}">
        <p14:creationId xmlns:p14="http://schemas.microsoft.com/office/powerpoint/2010/main" val="163644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C9874AD-AE38-485E-A33B-6A2B4581E025}"/>
              </a:ext>
            </a:extLst>
          </p:cNvPr>
          <p:cNvPicPr>
            <a:picLocks noGrp="1" noChangeAspect="1"/>
          </p:cNvPicPr>
          <p:nvPr>
            <p:ph idx="1"/>
          </p:nvPr>
        </p:nvPicPr>
        <p:blipFill>
          <a:blip r:embed="rId3"/>
          <a:stretch>
            <a:fillRect/>
          </a:stretch>
        </p:blipFill>
        <p:spPr>
          <a:xfrm>
            <a:off x="28575" y="609600"/>
            <a:ext cx="9115425" cy="4911024"/>
          </a:xfrm>
          <a:prstGeom prst="rect">
            <a:avLst/>
          </a:prstGeom>
        </p:spPr>
      </p:pic>
    </p:spTree>
    <p:extLst>
      <p:ext uri="{BB962C8B-B14F-4D97-AF65-F5344CB8AC3E}">
        <p14:creationId xmlns:p14="http://schemas.microsoft.com/office/powerpoint/2010/main" val="4206937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49410-0DC7-42DB-84A7-6BCD81B4A2A9}"/>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79A276F4-B67E-469E-AC52-A8AF487E83CF}"/>
              </a:ext>
            </a:extLst>
          </p:cNvPr>
          <p:cNvSpPr>
            <a:spLocks noGrp="1"/>
          </p:cNvSpPr>
          <p:nvPr>
            <p:ph idx="1"/>
          </p:nvPr>
        </p:nvSpPr>
        <p:spPr/>
        <p:txBody>
          <a:bodyPr>
            <a:normAutofit fontScale="85000" lnSpcReduction="10000"/>
          </a:bodyPr>
          <a:lstStyle/>
          <a:p>
            <a:pPr marL="0" indent="0">
              <a:buNone/>
            </a:pPr>
            <a:r>
              <a:rPr lang="en-US" b="1" dirty="0"/>
              <a:t>“Comfortable and safe temperature levels” </a:t>
            </a:r>
            <a:r>
              <a:rPr lang="en-US" dirty="0"/>
              <a:t>means that the ambient temperature should be in a relatively narrow range that minimizes residents’ susceptibility to loss of body heat and risk of hypothermia, or hyperthermia, or and is comfortable for the residents.</a:t>
            </a:r>
          </a:p>
          <a:p>
            <a:pPr marL="0" indent="0">
              <a:buNone/>
            </a:pPr>
            <a:r>
              <a:rPr lang="en-US" b="1" dirty="0"/>
              <a:t>“Comfortable sound levels” </a:t>
            </a:r>
            <a:r>
              <a:rPr lang="en-US" dirty="0"/>
              <a:t>do not interfere with resident’s hearing and enhance privacy when privacy is desired and encourage interaction when social participation is desired. Of particular concern to comfortable sound levels is the resident’s control over unwanted noise.</a:t>
            </a:r>
          </a:p>
          <a:p>
            <a:endParaRPr lang="en-US" dirty="0"/>
          </a:p>
        </p:txBody>
      </p:sp>
      <p:sp>
        <p:nvSpPr>
          <p:cNvPr id="4" name="Rectangle 3">
            <a:extLst>
              <a:ext uri="{FF2B5EF4-FFF2-40B4-BE49-F238E27FC236}">
                <a16:creationId xmlns:a16="http://schemas.microsoft.com/office/drawing/2014/main" id="{D230DAA9-C02E-4C37-9A93-3F98E2D609B3}"/>
              </a:ext>
            </a:extLst>
          </p:cNvPr>
          <p:cNvSpPr/>
          <p:nvPr/>
        </p:nvSpPr>
        <p:spPr>
          <a:xfrm>
            <a:off x="2514600" y="5562600"/>
            <a:ext cx="6096000" cy="430887"/>
          </a:xfrm>
          <a:prstGeom prst="rect">
            <a:avLst/>
          </a:prstGeom>
        </p:spPr>
        <p:txBody>
          <a:bodyPr>
            <a:spAutoFit/>
          </a:bodyPr>
          <a:lstStyle/>
          <a:p>
            <a:pPr algn="r">
              <a:spcAft>
                <a:spcPts val="600"/>
              </a:spcAft>
            </a:pPr>
            <a:r>
              <a:rPr lang="en-US" sz="1100" dirty="0">
                <a:hlinkClick r:id="rId3">
                  <a:extLst>
                    <a:ext uri="{A12FA001-AC4F-418D-AE19-62706E023703}">
                      <ahyp:hlinkClr xmlns:ahyp="http://schemas.microsoft.com/office/drawing/2018/hyperlinkcolor" val="tx"/>
                    </a:ext>
                  </a:extLst>
                </a:hlinkClick>
              </a:rPr>
              <a:t>https://www.cms.gov/Regulations-and-Guidance/Guidance/Manuals/downloads/som107ap_pp_guidelines_ltcf.pdf</a:t>
            </a:r>
            <a:r>
              <a:rPr lang="en-US" sz="1100" dirty="0"/>
              <a:t>   </a:t>
            </a:r>
          </a:p>
        </p:txBody>
      </p:sp>
    </p:spTree>
    <p:extLst>
      <p:ext uri="{BB962C8B-B14F-4D97-AF65-F5344CB8AC3E}">
        <p14:creationId xmlns:p14="http://schemas.microsoft.com/office/powerpoint/2010/main" val="452678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49410-0DC7-42DB-84A7-6BCD81B4A2A9}"/>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79A276F4-B67E-469E-AC52-A8AF487E83CF}"/>
              </a:ext>
            </a:extLst>
          </p:cNvPr>
          <p:cNvSpPr>
            <a:spLocks noGrp="1"/>
          </p:cNvSpPr>
          <p:nvPr>
            <p:ph idx="1"/>
          </p:nvPr>
        </p:nvSpPr>
        <p:spPr>
          <a:xfrm>
            <a:off x="457200" y="1417638"/>
            <a:ext cx="8229600" cy="4525963"/>
          </a:xfrm>
        </p:spPr>
        <p:txBody>
          <a:bodyPr>
            <a:normAutofit fontScale="92500"/>
          </a:bodyPr>
          <a:lstStyle/>
          <a:p>
            <a:pPr marL="0" lvl="0" indent="0">
              <a:buNone/>
            </a:pPr>
            <a:r>
              <a:rPr lang="en-US" dirty="0"/>
              <a:t>“</a:t>
            </a:r>
            <a:r>
              <a:rPr lang="en-US" b="1" dirty="0"/>
              <a:t>Orderly</a:t>
            </a:r>
            <a:r>
              <a:rPr lang="en-US" dirty="0"/>
              <a:t>” is defined as an uncluttered physical environment that is neat and well-kept.</a:t>
            </a:r>
          </a:p>
          <a:p>
            <a:pPr marL="0" lvl="0" indent="0">
              <a:buNone/>
            </a:pPr>
            <a:endParaRPr lang="en-US" dirty="0"/>
          </a:p>
          <a:p>
            <a:pPr marL="0" lvl="0" indent="0">
              <a:buNone/>
            </a:pPr>
            <a:r>
              <a:rPr lang="en-US" dirty="0"/>
              <a:t>“</a:t>
            </a:r>
            <a:r>
              <a:rPr lang="en-US" b="1" dirty="0"/>
              <a:t>Sanitary</a:t>
            </a:r>
            <a:r>
              <a:rPr lang="en-US" dirty="0"/>
              <a:t>” includes, but is not limited to, preventing the spread of disease-causing organisms by keeping resident care equipment clean and properly stored. Resident care equipment includes, but is not limited to, equipment used in the completion of the activities of daily living.</a:t>
            </a:r>
          </a:p>
          <a:p>
            <a:endParaRPr lang="en-US" dirty="0"/>
          </a:p>
        </p:txBody>
      </p:sp>
      <p:sp>
        <p:nvSpPr>
          <p:cNvPr id="4" name="Rectangle 3">
            <a:extLst>
              <a:ext uri="{FF2B5EF4-FFF2-40B4-BE49-F238E27FC236}">
                <a16:creationId xmlns:a16="http://schemas.microsoft.com/office/drawing/2014/main" id="{D230DAA9-C02E-4C37-9A93-3F98E2D609B3}"/>
              </a:ext>
            </a:extLst>
          </p:cNvPr>
          <p:cNvSpPr/>
          <p:nvPr/>
        </p:nvSpPr>
        <p:spPr>
          <a:xfrm>
            <a:off x="2514600" y="5562600"/>
            <a:ext cx="6096000" cy="430887"/>
          </a:xfrm>
          <a:prstGeom prst="rect">
            <a:avLst/>
          </a:prstGeom>
        </p:spPr>
        <p:txBody>
          <a:bodyPr>
            <a:spAutoFit/>
          </a:bodyPr>
          <a:lstStyle/>
          <a:p>
            <a:pPr algn="r">
              <a:spcAft>
                <a:spcPts val="600"/>
              </a:spcAft>
            </a:pPr>
            <a:r>
              <a:rPr lang="en-US" sz="1100" dirty="0">
                <a:hlinkClick r:id="rId3">
                  <a:extLst>
                    <a:ext uri="{A12FA001-AC4F-418D-AE19-62706E023703}">
                      <ahyp:hlinkClr xmlns:ahyp="http://schemas.microsoft.com/office/drawing/2018/hyperlinkcolor" val="tx"/>
                    </a:ext>
                  </a:extLst>
                </a:hlinkClick>
              </a:rPr>
              <a:t>https://www.cms.gov/Regulations-and-Guidance/Guidance/Manuals/downloads/som107ap_pp_guidelines_ltcf.pdf</a:t>
            </a:r>
            <a:r>
              <a:rPr lang="en-US" sz="1100" dirty="0"/>
              <a:t>   </a:t>
            </a:r>
          </a:p>
        </p:txBody>
      </p:sp>
    </p:spTree>
    <p:extLst>
      <p:ext uri="{BB962C8B-B14F-4D97-AF65-F5344CB8AC3E}">
        <p14:creationId xmlns:p14="http://schemas.microsoft.com/office/powerpoint/2010/main" val="1348188394"/>
      </p:ext>
    </p:extLst>
  </p:cSld>
  <p:clrMapOvr>
    <a:masterClrMapping/>
  </p:clrMapOvr>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2012LeadingAge_gray2PPT</Template>
  <TotalTime>1151</TotalTime>
  <Words>4400</Words>
  <Application>Microsoft Office PowerPoint</Application>
  <PresentationFormat>On-screen Show (4:3)</PresentationFormat>
  <Paragraphs>343</Paragraphs>
  <Slides>30</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Courier New</vt:lpstr>
      <vt:lpstr>Verdana</vt:lpstr>
      <vt:lpstr>Wingdings</vt:lpstr>
      <vt:lpstr>1_2012LeadingAge_gray2PPT</vt:lpstr>
      <vt:lpstr>Caring for the Resident Environment Competency </vt:lpstr>
      <vt:lpstr>Objectives </vt:lpstr>
      <vt:lpstr>PowerPoint Presentation</vt:lpstr>
      <vt:lpstr>PowerPoint Presentation</vt:lpstr>
      <vt:lpstr>F584 Caring for Resident Environment</vt:lpstr>
      <vt:lpstr>Basic Definitions</vt:lpstr>
      <vt:lpstr>PowerPoint Presentation</vt:lpstr>
      <vt:lpstr>Definitions</vt:lpstr>
      <vt:lpstr>Definitions</vt:lpstr>
      <vt:lpstr>F558 Reasonable Accommodations of Needs/Preferences</vt:lpstr>
      <vt:lpstr>Hazards</vt:lpstr>
      <vt:lpstr>Hazards</vt:lpstr>
      <vt:lpstr>Risk</vt:lpstr>
      <vt:lpstr>PowerPoint Presentation</vt:lpstr>
      <vt:lpstr>Risks</vt:lpstr>
      <vt:lpstr>Additional Risks</vt:lpstr>
      <vt:lpstr>Supervision/Adequate Supervision</vt:lpstr>
      <vt:lpstr>PowerPoint Presentation</vt:lpstr>
      <vt:lpstr>Caring for Resident Environment</vt:lpstr>
      <vt:lpstr>A Safe Environment is CRUCIAL!</vt:lpstr>
      <vt:lpstr>Monitor/Evaluate/Audit</vt:lpstr>
      <vt:lpstr>PowerPoint Presentation</vt:lpstr>
      <vt:lpstr>Approach to Care</vt:lpstr>
      <vt:lpstr>Preventative Maintenance Program</vt:lpstr>
      <vt:lpstr>Effective and Efficient Communication</vt:lpstr>
      <vt:lpstr>PowerPoint Presentation</vt:lpstr>
      <vt:lpstr>PowerPoint Presentation</vt:lpstr>
      <vt:lpstr>References and Resources </vt:lpstr>
      <vt:lpstr>References and Resources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aparkhill</dc:creator>
  <cp:lastModifiedBy>Charlie Visconage</cp:lastModifiedBy>
  <cp:revision>140</cp:revision>
  <dcterms:created xsi:type="dcterms:W3CDTF">2012-09-27T17:39:50Z</dcterms:created>
  <dcterms:modified xsi:type="dcterms:W3CDTF">2019-05-13T17:08:26Z</dcterms:modified>
  <cp:contentStatus/>
</cp:coreProperties>
</file>