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8"/>
  </p:notesMasterIdLst>
  <p:handoutMasterIdLst>
    <p:handoutMasterId r:id="rId39"/>
  </p:handoutMasterIdLst>
  <p:sldIdLst>
    <p:sldId id="256" r:id="rId6"/>
    <p:sldId id="303" r:id="rId7"/>
    <p:sldId id="310" r:id="rId8"/>
    <p:sldId id="309" r:id="rId9"/>
    <p:sldId id="292" r:id="rId10"/>
    <p:sldId id="306" r:id="rId11"/>
    <p:sldId id="302" r:id="rId12"/>
    <p:sldId id="311" r:id="rId13"/>
    <p:sldId id="313" r:id="rId14"/>
    <p:sldId id="312" r:id="rId15"/>
    <p:sldId id="314" r:id="rId16"/>
    <p:sldId id="315" r:id="rId17"/>
    <p:sldId id="316" r:id="rId18"/>
    <p:sldId id="317" r:id="rId19"/>
    <p:sldId id="318" r:id="rId20"/>
    <p:sldId id="319" r:id="rId21"/>
    <p:sldId id="320" r:id="rId22"/>
    <p:sldId id="329" r:id="rId23"/>
    <p:sldId id="330" r:id="rId24"/>
    <p:sldId id="332" r:id="rId25"/>
    <p:sldId id="333" r:id="rId26"/>
    <p:sldId id="334" r:id="rId27"/>
    <p:sldId id="336" r:id="rId28"/>
    <p:sldId id="325" r:id="rId29"/>
    <p:sldId id="326" r:id="rId30"/>
    <p:sldId id="327" r:id="rId31"/>
    <p:sldId id="328" r:id="rId32"/>
    <p:sldId id="321" r:id="rId33"/>
    <p:sldId id="322" r:id="rId34"/>
    <p:sldId id="323" r:id="rId35"/>
    <p:sldId id="331" r:id="rId36"/>
    <p:sldId id="324"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6">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4" autoAdjust="0"/>
    <p:restoredTop sz="95846" autoAdjust="0"/>
  </p:normalViewPr>
  <p:slideViewPr>
    <p:cSldViewPr snapToGrid="0" snapToObjects="1" showGuides="1">
      <p:cViewPr varScale="1">
        <p:scale>
          <a:sx n="65" d="100"/>
          <a:sy n="65" d="100"/>
        </p:scale>
        <p:origin x="60" y="174"/>
      </p:cViewPr>
      <p:guideLst>
        <p:guide orient="horz" pos="4006"/>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8/6/2020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8/6/2020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
        <p:nvSpPr>
          <p:cNvPr id="8" name="Text Placeholder 7"/>
          <p:cNvSpPr>
            <a:spLocks noGrp="1"/>
          </p:cNvSpPr>
          <p:nvPr>
            <p:ph type="body" sz="quarter" idx="14" hasCustomPrompt="1"/>
          </p:nvPr>
        </p:nvSpPr>
        <p:spPr>
          <a:xfrm>
            <a:off x="820611" y="4148748"/>
            <a:ext cx="3050947" cy="975601"/>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p>
          <a:p>
            <a:pPr lvl="0"/>
            <a:r>
              <a:rPr lang="en-US" dirty="0"/>
              <a:t>Date Here</a:t>
            </a:r>
          </a:p>
        </p:txBody>
      </p:sp>
      <p:sp>
        <p:nvSpPr>
          <p:cNvPr id="9" name="Title 1"/>
          <p:cNvSpPr>
            <a:spLocks noGrp="1"/>
          </p:cNvSpPr>
          <p:nvPr>
            <p:ph type="ctrTitle"/>
          </p:nvPr>
        </p:nvSpPr>
        <p:spPr>
          <a:xfrm>
            <a:off x="795443" y="2394488"/>
            <a:ext cx="5755623" cy="906277"/>
          </a:xfrm>
        </p:spPr>
        <p:txBody>
          <a:bodyPr anchor="ctr">
            <a:noAutofit/>
          </a:bodyPr>
          <a:lstStyle>
            <a:lvl1pPr>
              <a:lnSpc>
                <a:spcPts val="3700"/>
              </a:lnSpc>
              <a:defRPr sz="3200">
                <a:solidFill>
                  <a:srgbClr val="443D3E"/>
                </a:solidFill>
              </a:defRPr>
            </a:lvl1pPr>
          </a:lstStyle>
          <a:p>
            <a:r>
              <a:rPr lang="en-US" dirty="0"/>
              <a:t>Click to edit Master title style</a:t>
            </a:r>
          </a:p>
        </p:txBody>
      </p:sp>
      <p:sp>
        <p:nvSpPr>
          <p:cNvPr id="10" name="Subtitle 2"/>
          <p:cNvSpPr>
            <a:spLocks noGrp="1"/>
          </p:cNvSpPr>
          <p:nvPr>
            <p:ph type="subTitle" idx="1"/>
          </p:nvPr>
        </p:nvSpPr>
        <p:spPr>
          <a:xfrm>
            <a:off x="795444" y="3329976"/>
            <a:ext cx="5755622" cy="634273"/>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644" y="653526"/>
            <a:ext cx="3154010" cy="1190586"/>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Title 1"/>
          <p:cNvSpPr>
            <a:spLocks noGrp="1"/>
          </p:cNvSpPr>
          <p:nvPr>
            <p:ph type="title"/>
          </p:nvPr>
        </p:nvSpPr>
        <p:spPr>
          <a:xfrm>
            <a:off x="731677" y="1006536"/>
            <a:ext cx="4259423" cy="1346139"/>
          </a:xfrm>
        </p:spPr>
        <p:txBody>
          <a:bodyPr anchor="t">
            <a:noAutofit/>
          </a:bodyPr>
          <a:lstStyle>
            <a:lvl1pPr>
              <a:lnSpc>
                <a:spcPts val="3500"/>
              </a:lnSpc>
              <a:defRPr sz="3200">
                <a:solidFill>
                  <a:schemeClr val="tx2"/>
                </a:solidFill>
              </a:defRPr>
            </a:lvl1pPr>
          </a:lstStyle>
          <a:p>
            <a:r>
              <a:rPr lang="en-US" dirty="0"/>
              <a:t>Click to edit Master title style</a:t>
            </a:r>
          </a:p>
        </p:txBody>
      </p:sp>
      <p:sp>
        <p:nvSpPr>
          <p:cNvPr id="15"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bg1"/>
                </a:solidFill>
              </a:defRPr>
            </a:lvl1pPr>
          </a:lstStyle>
          <a:p>
            <a:r>
              <a:rPr lang="en-US" dirty="0"/>
              <a:t>©2017 Trinity Health Senior Communities</a:t>
            </a:r>
          </a:p>
        </p:txBody>
      </p:sp>
      <p:sp>
        <p:nvSpPr>
          <p:cNvPr id="17"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29" y="6298468"/>
            <a:ext cx="1334509" cy="503755"/>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15"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bg1"/>
                </a:solidFill>
              </a:defRPr>
            </a:lvl1pPr>
          </a:lstStyle>
          <a:p>
            <a:r>
              <a:rPr lang="en-US" dirty="0"/>
              <a:t>©2017 Trinity Health Senior Communities</a:t>
            </a:r>
          </a:p>
        </p:txBody>
      </p:sp>
      <p:sp>
        <p:nvSpPr>
          <p:cNvPr id="17"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7" name="Title 1"/>
          <p:cNvSpPr>
            <a:spLocks noGrp="1"/>
          </p:cNvSpPr>
          <p:nvPr>
            <p:ph type="title"/>
          </p:nvPr>
        </p:nvSpPr>
        <p:spPr>
          <a:xfrm>
            <a:off x="731677" y="1006536"/>
            <a:ext cx="4259423" cy="1346139"/>
          </a:xfrm>
        </p:spPr>
        <p:txBody>
          <a:bodyPr anchor="t">
            <a:noAutofit/>
          </a:bodyPr>
          <a:lstStyle>
            <a:lvl1pPr>
              <a:lnSpc>
                <a:spcPts val="3500"/>
              </a:lnSpc>
              <a:defRPr sz="3200">
                <a:solidFill>
                  <a:schemeClr val="accent4"/>
                </a:solidFill>
              </a:defRPr>
            </a:lvl1pPr>
          </a:lstStyle>
          <a:p>
            <a:r>
              <a:rPr lang="en-US" dirty="0"/>
              <a:t>Click to edit Master 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29" y="6298468"/>
            <a:ext cx="1334509" cy="503755"/>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1319372"/>
            <a:ext cx="8236688" cy="5044851"/>
          </a:xfrm>
        </p:spPr>
        <p:txBody>
          <a:bodyPr/>
          <a:lstStyle>
            <a:lvl1pPr marL="285750" indent="-285750">
              <a:defRPr sz="2800">
                <a:latin typeface="Arial" panose="020B0604020202020204" pitchFamily="34" charset="0"/>
                <a:cs typeface="Arial" panose="020B0604020202020204" pitchFamily="34" charset="0"/>
              </a:defRPr>
            </a:lvl1pPr>
            <a:lvl2pPr marL="569913" indent="-225425">
              <a:defRPr>
                <a:latin typeface="Arial" panose="020B0604020202020204" pitchFamily="34" charset="0"/>
                <a:cs typeface="Arial" panose="020B0604020202020204" pitchFamily="34" charset="0"/>
              </a:defRPr>
            </a:lvl2pPr>
            <a:lvl3pPr marL="796925" indent="-16827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24"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25"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r>
              <a:rPr lang="en-US" dirty="0"/>
              <a:t>©2017 Trinity Health Senior Communities</a:t>
            </a:r>
          </a:p>
        </p:txBody>
      </p:sp>
      <p:sp>
        <p:nvSpPr>
          <p:cNvPr id="7" name="Title Placeholder 1"/>
          <p:cNvSpPr>
            <a:spLocks noGrp="1"/>
          </p:cNvSpPr>
          <p:nvPr>
            <p:ph type="title"/>
          </p:nvPr>
        </p:nvSpPr>
        <p:spPr>
          <a:xfrm>
            <a:off x="393408" y="359254"/>
            <a:ext cx="8229600" cy="664874"/>
          </a:xfrm>
          <a:prstGeom prst="rect">
            <a:avLst/>
          </a:prstGeom>
        </p:spPr>
        <p:txBody>
          <a:bodyPr vert="horz" lIns="0" tIns="0" rIns="91440" bIns="45720" rtlCol="0" anchor="ctr" anchorCtr="0">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13193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13193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393408" y="359254"/>
            <a:ext cx="8229600" cy="610765"/>
          </a:xfrm>
          <a:prstGeom prst="rect">
            <a:avLst/>
          </a:prstGeom>
        </p:spPr>
        <p:txBody>
          <a:bodyPr vert="horz" lIns="0" tIns="0" rIns="91440" bIns="45720" rtlCol="0" anchor="ctr" anchorCtr="0">
            <a:normAutofit/>
          </a:bodyPr>
          <a:lstStyle/>
          <a:p>
            <a:r>
              <a:rPr lang="en-US" dirty="0"/>
              <a:t>Click to edit Master title style</a:t>
            </a:r>
          </a:p>
        </p:txBody>
      </p:sp>
      <p:sp>
        <p:nvSpPr>
          <p:cNvPr id="23"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24"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r>
              <a:rPr lang="en-US" dirty="0"/>
              <a:t>©2017 Trinity Health Senior Communities</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31538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496" y="195514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1" y="131538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1" y="195514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393408" y="359254"/>
            <a:ext cx="8229600" cy="610765"/>
          </a:xfrm>
          <a:prstGeom prst="rect">
            <a:avLst/>
          </a:prstGeom>
        </p:spPr>
        <p:txBody>
          <a:bodyPr vert="horz" lIns="0" tIns="0" rIns="91440" bIns="45720" rtlCol="0" anchor="ctr" anchorCtr="0">
            <a:normAutofit/>
          </a:bodyPr>
          <a:lstStyle/>
          <a:p>
            <a:r>
              <a:rPr lang="en-US" dirty="0"/>
              <a:t>Click to edit Master title style</a:t>
            </a:r>
          </a:p>
        </p:txBody>
      </p:sp>
      <p:sp>
        <p:nvSpPr>
          <p:cNvPr id="25" name="Slide Number Placeholder 6"/>
          <p:cNvSpPr>
            <a:spLocks noGrp="1"/>
          </p:cNvSpPr>
          <p:nvPr>
            <p:ph type="sldNum" sz="quarter" idx="11"/>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26" name="Footer Placeholder 2"/>
          <p:cNvSpPr>
            <a:spLocks noGrp="1"/>
          </p:cNvSpPr>
          <p:nvPr>
            <p:ph type="ftr" sz="quarter" idx="12"/>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r>
              <a:rPr lang="en-US" dirty="0"/>
              <a:t>©2017 Trinity Health Senior Communities</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9822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©2017 Trinity Health Senior Communities</a:t>
            </a:r>
          </a:p>
        </p:txBody>
      </p:sp>
      <p:sp>
        <p:nvSpPr>
          <p:cNvPr id="7" name="Slide Number Placeholder 6"/>
          <p:cNvSpPr>
            <a:spLocks noGrp="1"/>
          </p:cNvSpPr>
          <p:nvPr>
            <p:ph type="sldNum" sz="quarter" idx="12"/>
          </p:nvPr>
        </p:nvSpPr>
        <p:spPr/>
        <p:txBody>
          <a:bodyPr/>
          <a:lstStyle/>
          <a:p>
            <a:fld id="{63624FC7-04B0-40CB-9B32-74058F5AC2C2}" type="slidenum">
              <a:rPr lang="en-US" smtClean="0"/>
              <a:t>‹#›</a:t>
            </a:fld>
            <a:endParaRPr lang="en-US"/>
          </a:p>
        </p:txBody>
      </p:sp>
    </p:spTree>
    <p:extLst>
      <p:ext uri="{BB962C8B-B14F-4D97-AF65-F5344CB8AC3E}">
        <p14:creationId xmlns:p14="http://schemas.microsoft.com/office/powerpoint/2010/main" val="3944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59254"/>
            <a:ext cx="8229600" cy="664874"/>
          </a:xfrm>
          <a:prstGeom prst="rect">
            <a:avLst/>
          </a:prstGeom>
        </p:spPr>
        <p:txBody>
          <a:bodyPr vert="horz" lIns="0" tIns="0" rIns="91440" bIns="4572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1319373"/>
            <a:ext cx="8229600" cy="5038559"/>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r>
              <a:rPr lang="en-US" dirty="0"/>
              <a:t>©2017 Trinity Health Senior Communities</a:t>
            </a:r>
          </a:p>
        </p:txBody>
      </p:sp>
      <p:sp>
        <p:nvSpPr>
          <p:cNvPr id="9"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t="2" b="-2"/>
          <a:stretch/>
        </p:blipFill>
        <p:spPr>
          <a:xfrm flipH="1" flipV="1">
            <a:off x="376" y="-1"/>
            <a:ext cx="9143245" cy="109728"/>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529" y="6298468"/>
            <a:ext cx="1334509" cy="503755"/>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Lst>
  <p:hf hdr="0" dt="0"/>
  <p:txStyles>
    <p:titleStyle>
      <a:lvl1pPr algn="l" defTabSz="457200" rtl="0" eaLnBrk="1" latinLnBrk="0" hangingPunct="1">
        <a:lnSpc>
          <a:spcPct val="900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800"/>
        </a:spcAft>
        <a:buClr>
          <a:schemeClr val="tx2"/>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96925" indent="-168275" algn="l" defTabSz="457200" rtl="0" eaLnBrk="1" latinLnBrk="0" hangingPunct="1">
        <a:lnSpc>
          <a:spcPct val="100000"/>
        </a:lnSpc>
        <a:spcBef>
          <a:spcPts val="0"/>
        </a:spcBef>
        <a:spcAft>
          <a:spcPts val="8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r20.rs6.net/tn.jsp?f=001Bwksre2qVXtR4vslOXv2pJZPN-9qV5irglfOd0qEsCGiTQgWFJgzXiH6dUR99Hr2LyNg9sints6huSZbbfbXrlapv-si3J1i-wHASrD17NyYHCYAr3-8hwz1NPmr-ECyPN1c2k2crxBoJhME9GtVQE1lt2A9ZG8KSqaHSqvqBr_j3_LRcg6iTn_WnQGZePadmrL_cAj4GKQ5jzfSbXNMq5oG92nhdpihoLJqX6jJcEKzKJxmNYZxcfpwtuNbBpWDaSx7yf3IyEg5Wv_Oz9afC1Imk-5cKSIi_GZFhBWyKAU=&amp;c=J40HslzHAWc8-A4BTKT0RWncYXLWr4N9Halm8I3-oMqdCiBW_S1x6g==&amp;ch=_g6fr25YngnMCHNDcbjMBQqWHCVy6usT3PILWUAXYvFYUQbM-61M9A==" TargetMode="External"/><Relationship Id="rId2" Type="http://schemas.openxmlformats.org/officeDocument/2006/relationships/hyperlink" Target="http://r20.rs6.net/tn.jsp?f=001Bwksre2qVXtR4vslOXv2pJZPN-9qV5irglfOd0qEsCGiTQgWFJgzXn0eXXY_N5lswmyHbWCHynJ3i2W9X-SlEZFgmT73ObsolvPF12VOIXE_WGWKkK2qdQZb7mAHaTQ-NuyJougxj4m2cdwCe1b2cVTA88YedqgBxQ61tYC2yECFHC1Rq_hEusUQuJnB-l0QmzC2WUCbK6RMydkDmCZ2dK6FavYR4kPpWJ3zlwbizicSxFHj0chba1-8fjg_I5o7&amp;c=J40HslzHAWc8-A4BTKT0RWncYXLWr4N9Halm8I3-oMqdCiBW_S1x6g==&amp;ch=_g6fr25YngnMCHNDcbjMBQqWHCVy6usT3PILWUAXYvFYUQbM-61M9A==" TargetMode="External"/><Relationship Id="rId1" Type="http://schemas.openxmlformats.org/officeDocument/2006/relationships/slideLayout" Target="../slideLayouts/slideLayout4.xml"/><Relationship Id="rId5" Type="http://schemas.openxmlformats.org/officeDocument/2006/relationships/hyperlink" Target="https://www.cdc.gov/coronavirus/2019-ncov/healthcare-facilities/prevent-spread-in-long-term-care-facilities.html" TargetMode="External"/><Relationship Id="rId4" Type="http://schemas.openxmlformats.org/officeDocument/2006/relationships/hyperlink" Target="http://r20.rs6.net/tn.jsp?f=001Bwksre2qVXtR4vslOXv2pJZPN-9qV5irglfOd0qEsCGiTQgWFJgzXiH6dUR99Hr239Cw2dDUtxLxinQrM-YSct1ZdUl4Jg6RiZhpTuAG7c4ZWZambdLgJx2rHVoHmYsPFSztI6jp0A4CRKzC2tKO4Z7JLlSoFST5b8eXqGaVTYmWMHXIzP_FQLhVCeNbB1417ZUHACWsu0UmhG1wbQzqaSAk5bPISAX-GxLO9tnA6-9L_qMMsd17zQ==&amp;c=J40HslzHAWc8-A4BTKT0RWncYXLWr4N9Halm8I3-oMqdCiBW_S1x6g==&amp;ch=_g6fr25YngnMCHNDcbjMBQqWHCVy6usT3PILWUAXYvFYUQbM-61M9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http://www.publichealth.va.gov/InfectionDontPassItOn/files/print_jpg/hands30-clinical.jp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20611" y="4148748"/>
            <a:ext cx="3795634" cy="975601"/>
          </a:xfrm>
        </p:spPr>
        <p:txBody>
          <a:bodyPr/>
          <a:lstStyle/>
          <a:p>
            <a:pPr lvl="0"/>
            <a:r>
              <a:rPr lang="en-US" dirty="0"/>
              <a:t>Trinity Health Senior Communities</a:t>
            </a:r>
          </a:p>
          <a:p>
            <a:pPr lvl="0"/>
            <a:endParaRPr lang="en-US" dirty="0"/>
          </a:p>
          <a:p>
            <a:endParaRPr lang="en-US" dirty="0"/>
          </a:p>
        </p:txBody>
      </p:sp>
      <p:sp>
        <p:nvSpPr>
          <p:cNvPr id="2" name="Title 1"/>
          <p:cNvSpPr>
            <a:spLocks noGrp="1"/>
          </p:cNvSpPr>
          <p:nvPr>
            <p:ph type="ctrTitle"/>
          </p:nvPr>
        </p:nvSpPr>
        <p:spPr/>
        <p:txBody>
          <a:bodyPr/>
          <a:lstStyle/>
          <a:p>
            <a:r>
              <a:rPr lang="en-US" dirty="0"/>
              <a:t>Infection Prevention</a:t>
            </a:r>
          </a:p>
        </p:txBody>
      </p:sp>
      <p:sp>
        <p:nvSpPr>
          <p:cNvPr id="39" name="Subtitle 38"/>
          <p:cNvSpPr>
            <a:spLocks noGrp="1"/>
          </p:cNvSpPr>
          <p:nvPr>
            <p:ph type="subTitle" idx="1"/>
          </p:nvPr>
        </p:nvSpPr>
        <p:spPr>
          <a:xfrm>
            <a:off x="795443" y="3329976"/>
            <a:ext cx="6165795" cy="634273"/>
          </a:xfrm>
        </p:spPr>
        <p:txBody>
          <a:bodyPr>
            <a:normAutofit fontScale="92500"/>
          </a:bodyPr>
          <a:lstStyle/>
          <a:p>
            <a:r>
              <a:rPr lang="en-US" dirty="0"/>
              <a:t>To Prevent Respiratory Illnesses like COVID19</a:t>
            </a:r>
          </a:p>
        </p:txBody>
      </p:sp>
    </p:spTree>
    <p:extLst>
      <p:ext uri="{BB962C8B-B14F-4D97-AF65-F5344CB8AC3E}">
        <p14:creationId xmlns:p14="http://schemas.microsoft.com/office/powerpoint/2010/main" val="93197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indent="0">
              <a:buNone/>
            </a:pPr>
            <a:r>
              <a:rPr lang="en-US" dirty="0"/>
              <a:t>Standard precautions emphasize:</a:t>
            </a:r>
          </a:p>
          <a:p>
            <a:pPr>
              <a:lnSpc>
                <a:spcPct val="150000"/>
              </a:lnSpc>
            </a:pPr>
            <a:r>
              <a:rPr lang="en-US" dirty="0"/>
              <a:t>Hand hygiene practices</a:t>
            </a:r>
          </a:p>
          <a:p>
            <a:pPr>
              <a:lnSpc>
                <a:spcPct val="150000"/>
              </a:lnSpc>
            </a:pPr>
            <a:r>
              <a:rPr lang="en-US" dirty="0"/>
              <a:t>Use of gloves when touching body fluids</a:t>
            </a:r>
          </a:p>
          <a:p>
            <a:pPr>
              <a:lnSpc>
                <a:spcPct val="150000"/>
              </a:lnSpc>
            </a:pPr>
            <a:r>
              <a:rPr lang="en-US" dirty="0"/>
              <a:t>Utilize masks, eye protection, and gown when splashing of body fluids is likely</a:t>
            </a:r>
          </a:p>
          <a:p>
            <a:pPr>
              <a:lnSpc>
                <a:spcPct val="150000"/>
              </a:lnSpc>
            </a:pPr>
            <a:r>
              <a:rPr lang="en-US" dirty="0"/>
              <a:t>Avoid needle sticks and sharps injuries</a:t>
            </a:r>
          </a:p>
          <a:p>
            <a:pPr>
              <a:lnSpc>
                <a:spcPct val="150000"/>
              </a:lnSpc>
            </a:pPr>
            <a:r>
              <a:rPr lang="en-US" dirty="0"/>
              <a:t>Respiratory hygiene and cough etiquette</a:t>
            </a:r>
          </a:p>
          <a:p>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10</a:t>
            </a:fld>
            <a:endParaRPr lang="en-US" dirty="0"/>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Standard Precautions</a:t>
            </a:r>
          </a:p>
        </p:txBody>
      </p:sp>
    </p:spTree>
    <p:extLst>
      <p:ext uri="{BB962C8B-B14F-4D97-AF65-F5344CB8AC3E}">
        <p14:creationId xmlns:p14="http://schemas.microsoft.com/office/powerpoint/2010/main" val="407496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1677" y="1039678"/>
            <a:ext cx="4259423" cy="1346139"/>
          </a:xfrm>
        </p:spPr>
        <p:txBody>
          <a:bodyPr/>
          <a:lstStyle/>
          <a:p>
            <a:r>
              <a:rPr lang="en-US" dirty="0"/>
              <a:t>Respiratory </a:t>
            </a:r>
            <a:br>
              <a:rPr lang="en-US" dirty="0"/>
            </a:br>
            <a:r>
              <a:rPr lang="en-US" dirty="0"/>
              <a:t>Etiquette </a:t>
            </a:r>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11</a:t>
            </a:fld>
            <a:endParaRPr lang="en-US" dirty="0"/>
          </a:p>
        </p:txBody>
      </p:sp>
    </p:spTree>
    <p:extLst>
      <p:ext uri="{BB962C8B-B14F-4D97-AF65-F5344CB8AC3E}">
        <p14:creationId xmlns:p14="http://schemas.microsoft.com/office/powerpoint/2010/main" val="291978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00496" y="1319375"/>
            <a:ext cx="4038600" cy="4860200"/>
          </a:xfrm>
        </p:spPr>
        <p:txBody>
          <a:bodyPr>
            <a:normAutofit fontScale="85000" lnSpcReduction="20000"/>
          </a:bodyPr>
          <a:lstStyle/>
          <a:p>
            <a:r>
              <a:rPr lang="en-US" dirty="0"/>
              <a:t>Cover your Cough and sneezes</a:t>
            </a:r>
          </a:p>
          <a:p>
            <a:pPr marL="0" indent="0">
              <a:buNone/>
            </a:pPr>
            <a:endParaRPr lang="en-US" dirty="0"/>
          </a:p>
          <a:p>
            <a:r>
              <a:rPr lang="en-US" dirty="0"/>
              <a:t>Cough into your elbow if tissue is not available</a:t>
            </a:r>
          </a:p>
          <a:p>
            <a:pPr marL="0" indent="0">
              <a:buNone/>
            </a:pPr>
            <a:endParaRPr lang="en-US" dirty="0"/>
          </a:p>
          <a:p>
            <a:r>
              <a:rPr lang="en-US" dirty="0"/>
              <a:t>Cover cough or sneezes with a tissue</a:t>
            </a:r>
          </a:p>
          <a:p>
            <a:pPr marL="0" indent="0">
              <a:buNone/>
            </a:pPr>
            <a:endParaRPr lang="en-US" dirty="0"/>
          </a:p>
          <a:p>
            <a:r>
              <a:rPr lang="en-US" dirty="0"/>
              <a:t>Immediately throw tissues away</a:t>
            </a:r>
          </a:p>
          <a:p>
            <a:pPr marL="0" indent="0">
              <a:buNone/>
            </a:pPr>
            <a:endParaRPr lang="en-US" dirty="0"/>
          </a:p>
          <a:p>
            <a:r>
              <a:rPr lang="en-US" dirty="0"/>
              <a:t>Wash hands frequently</a:t>
            </a:r>
          </a:p>
        </p:txBody>
      </p:sp>
      <p:sp>
        <p:nvSpPr>
          <p:cNvPr id="10" name="Content Placeholder 9"/>
          <p:cNvSpPr>
            <a:spLocks noGrp="1"/>
          </p:cNvSpPr>
          <p:nvPr>
            <p:ph sz="half" idx="2"/>
          </p:nvPr>
        </p:nvSpPr>
        <p:spPr/>
        <p:txBody>
          <a:bodyPr/>
          <a:lstStyle/>
          <a:p>
            <a:endParaRPr lang="en-US"/>
          </a:p>
        </p:txBody>
      </p:sp>
      <p:sp>
        <p:nvSpPr>
          <p:cNvPr id="5" name="Title 4"/>
          <p:cNvSpPr>
            <a:spLocks noGrp="1"/>
          </p:cNvSpPr>
          <p:nvPr>
            <p:ph type="title"/>
          </p:nvPr>
        </p:nvSpPr>
        <p:spPr/>
        <p:txBody>
          <a:bodyPr/>
          <a:lstStyle/>
          <a:p>
            <a:r>
              <a:rPr lang="en-US" dirty="0"/>
              <a:t>Respiratory Etiquette</a:t>
            </a:r>
          </a:p>
        </p:txBody>
      </p:sp>
      <p:sp>
        <p:nvSpPr>
          <p:cNvPr id="4" name="Slide Number Placeholder 3"/>
          <p:cNvSpPr>
            <a:spLocks noGrp="1"/>
          </p:cNvSpPr>
          <p:nvPr>
            <p:ph type="sldNum" sz="quarter" idx="4"/>
          </p:nvPr>
        </p:nvSpPr>
        <p:spPr/>
        <p:txBody>
          <a:bodyPr/>
          <a:lstStyle/>
          <a:p>
            <a:fld id="{489F9553-C816-6842-8939-EE75ECF7EB2B}" type="slidenum">
              <a:rPr lang="en-US" smtClean="0"/>
              <a:pPr/>
              <a:t>12</a:t>
            </a:fld>
            <a:endParaRPr lang="en-US" dirty="0"/>
          </a:p>
        </p:txBody>
      </p:sp>
      <p:sp>
        <p:nvSpPr>
          <p:cNvPr id="3" name="Footer Placeholder 2"/>
          <p:cNvSpPr>
            <a:spLocks noGrp="1"/>
          </p:cNvSpPr>
          <p:nvPr>
            <p:ph type="ftr" sz="quarter" idx="3"/>
          </p:nvPr>
        </p:nvSpPr>
        <p:spPr/>
        <p:txBody>
          <a:bodyPr/>
          <a:lstStyle/>
          <a:p>
            <a:r>
              <a:rPr lang="en-US"/>
              <a:t>©2017 Trinity Health Senior Communities</a:t>
            </a:r>
            <a:endParaRPr lang="en-US" dirty="0"/>
          </a:p>
        </p:txBody>
      </p:sp>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291013" y="228600"/>
            <a:ext cx="4852987" cy="6278563"/>
          </a:xfrm>
        </p:spPr>
      </p:pic>
      <p:sp>
        <p:nvSpPr>
          <p:cNvPr id="7" name="AutoShape 2" descr="Image result for cover your cough"/>
          <p:cNvSpPr>
            <a:spLocks noChangeAspect="1" noChangeArrowheads="1"/>
          </p:cNvSpPr>
          <p:nvPr/>
        </p:nvSpPr>
        <p:spPr bwMode="auto">
          <a:xfrm>
            <a:off x="63500" y="-1058863"/>
            <a:ext cx="170497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223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p:txBody>
          <a:bodyPr/>
          <a:lstStyle/>
          <a:p>
            <a:r>
              <a:rPr lang="en-US"/>
              <a:t>©2017 Trinity Health Senior Communities</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13</a:t>
            </a:fld>
            <a:endParaRPr lang="en-US" dirty="0"/>
          </a:p>
        </p:txBody>
      </p:sp>
      <p:sp>
        <p:nvSpPr>
          <p:cNvPr id="7" name="Title 6"/>
          <p:cNvSpPr>
            <a:spLocks noGrp="1"/>
          </p:cNvSpPr>
          <p:nvPr>
            <p:ph type="title"/>
          </p:nvPr>
        </p:nvSpPr>
        <p:spPr/>
        <p:txBody>
          <a:bodyPr/>
          <a:lstStyle/>
          <a:p>
            <a:r>
              <a:rPr lang="en-US" dirty="0"/>
              <a:t>Droplet and Contact Precautions</a:t>
            </a:r>
          </a:p>
        </p:txBody>
      </p:sp>
    </p:spTree>
    <p:extLst>
      <p:ext uri="{BB962C8B-B14F-4D97-AF65-F5344CB8AC3E}">
        <p14:creationId xmlns:p14="http://schemas.microsoft.com/office/powerpoint/2010/main" val="409901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93408" y="1319372"/>
            <a:ext cx="8440876" cy="2320325"/>
          </a:xfrm>
        </p:spPr>
        <p:txBody>
          <a:bodyPr>
            <a:normAutofit/>
          </a:bodyPr>
          <a:lstStyle/>
          <a:p>
            <a:r>
              <a:rPr lang="en-US" sz="2600" dirty="0"/>
              <a:t>Droplet transmission involved droplets generated by the resident, colleague, or visitor primarily during coughing, sneezing and talking, or during the performance of certain procedures, such as suctioning</a:t>
            </a:r>
          </a:p>
        </p:txBody>
      </p:sp>
      <p:sp>
        <p:nvSpPr>
          <p:cNvPr id="3" name="Slide Number Placeholder 2"/>
          <p:cNvSpPr>
            <a:spLocks noGrp="1"/>
          </p:cNvSpPr>
          <p:nvPr>
            <p:ph type="sldNum" sz="quarter" idx="4"/>
          </p:nvPr>
        </p:nvSpPr>
        <p:spPr/>
        <p:txBody>
          <a:bodyPr/>
          <a:lstStyle/>
          <a:p>
            <a:fld id="{489F9553-C816-6842-8939-EE75ECF7EB2B}" type="slidenum">
              <a:rPr lang="en-US" smtClean="0"/>
              <a:pPr/>
              <a:t>14</a:t>
            </a:fld>
            <a:endParaRPr lang="en-US" dirty="0"/>
          </a:p>
        </p:txBody>
      </p:sp>
      <p:sp>
        <p:nvSpPr>
          <p:cNvPr id="2" name="Footer Placeholder 1"/>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Droplet Precautions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265" y="3027266"/>
            <a:ext cx="1848127" cy="2638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ontent Placeholder 5"/>
          <p:cNvSpPr txBox="1">
            <a:spLocks/>
          </p:cNvSpPr>
          <p:nvPr/>
        </p:nvSpPr>
        <p:spPr>
          <a:xfrm>
            <a:off x="393408" y="3097162"/>
            <a:ext cx="6567831" cy="3342160"/>
          </a:xfrm>
          <a:prstGeom prst="rect">
            <a:avLst/>
          </a:prstGeom>
        </p:spPr>
        <p:txBody>
          <a:bodyPr vert="horz" lIns="0" tIns="0" rIns="91440" bIns="45720" rtlCol="0">
            <a:normAutofit fontScale="92500" lnSpcReduction="10000"/>
          </a:bodyPr>
          <a:lstStyle>
            <a:lvl1pPr marL="285750" indent="-285750" algn="l" defTabSz="457200"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800"/>
              </a:spcAft>
              <a:buClr>
                <a:schemeClr val="tx2"/>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96925" indent="-16827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9163" indent="-173038" algn="l" defTabSz="457200" rtl="0" eaLnBrk="1" latinLnBrk="0" hangingPunct="1">
              <a:lnSpc>
                <a:spcPct val="100000"/>
              </a:lnSpc>
              <a:spcBef>
                <a:spcPts val="0"/>
              </a:spcBef>
              <a:spcAft>
                <a:spcPts val="6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600"/>
              </a:spcAft>
              <a:buClr>
                <a:schemeClr val="bg1">
                  <a:lumMod val="65000"/>
                </a:schemeClr>
              </a:buClr>
              <a:buFont typeface="Arial"/>
              <a:buChar char="•"/>
              <a:defRPr sz="1800" kern="1200" baseline="0">
                <a:solidFill>
                  <a:schemeClr val="tx1"/>
                </a:solidFill>
                <a:latin typeface="Calibri" panose="020F0502020204030204" pitchFamily="34" charset="0"/>
                <a:ea typeface="+mn-ea"/>
                <a:cs typeface="Arial"/>
              </a:defRPr>
            </a:lvl5pPr>
            <a:lvl6pPr marL="2286000" indent="-225425" algn="l" defTabSz="457200" rtl="0" eaLnBrk="1" latinLnBrk="0" hangingPunct="1">
              <a:lnSpc>
                <a:spcPct val="100000"/>
              </a:lnSpc>
              <a:spcBef>
                <a:spcPts val="0"/>
              </a:spcBef>
              <a:spcAft>
                <a:spcPts val="600"/>
              </a:spcAft>
              <a:buFontTx/>
              <a:buNone/>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a:lstStyle>
          <a:p>
            <a:pPr defTabSz="400050"/>
            <a:r>
              <a:rPr lang="en-US" dirty="0"/>
              <a:t>Transmission occurs when droplets containing microorganisms generated from the infected person are propelled a short distance through the air and deposited on the susceptible conjunctiva, nasal mucosa, or mouth. </a:t>
            </a:r>
          </a:p>
          <a:p>
            <a:pPr defTabSz="400050"/>
            <a:r>
              <a:rPr lang="en-US" dirty="0"/>
              <a:t>Special air handling and ventilation are not required.</a:t>
            </a:r>
          </a:p>
          <a:p>
            <a:endParaRPr lang="en-US" dirty="0"/>
          </a:p>
        </p:txBody>
      </p:sp>
    </p:spTree>
    <p:extLst>
      <p:ext uri="{BB962C8B-B14F-4D97-AF65-F5344CB8AC3E}">
        <p14:creationId xmlns:p14="http://schemas.microsoft.com/office/powerpoint/2010/main" val="323045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93407" y="1319371"/>
            <a:ext cx="8455625" cy="5538629"/>
          </a:xfrm>
        </p:spPr>
        <p:txBody>
          <a:bodyPr>
            <a:normAutofit fontScale="85000" lnSpcReduction="20000"/>
          </a:bodyPr>
          <a:lstStyle/>
          <a:p>
            <a:pPr marL="0" indent="0">
              <a:buNone/>
            </a:pPr>
            <a:r>
              <a:rPr lang="en-US" dirty="0"/>
              <a:t>In addition to Standard Precautions, the following measures are necessary for droplet and contact precautions:</a:t>
            </a:r>
          </a:p>
          <a:p>
            <a:r>
              <a:rPr lang="en-US" b="1" dirty="0"/>
              <a:t>Gloves and Hand Hygiene</a:t>
            </a:r>
            <a:endParaRPr lang="en-US" dirty="0"/>
          </a:p>
          <a:p>
            <a:r>
              <a:rPr lang="en-US" b="1" dirty="0"/>
              <a:t>Mask and Gown</a:t>
            </a:r>
            <a:endParaRPr lang="en-US" dirty="0"/>
          </a:p>
          <a:p>
            <a:r>
              <a:rPr lang="en-US" b="1" dirty="0"/>
              <a:t>Goggles and eye protection</a:t>
            </a:r>
          </a:p>
          <a:p>
            <a:pPr lvl="1"/>
            <a:r>
              <a:rPr lang="en-US" dirty="0"/>
              <a:t>Wear goggles/</a:t>
            </a:r>
            <a:r>
              <a:rPr lang="en-US" dirty="0" err="1"/>
              <a:t>faceshield</a:t>
            </a:r>
            <a:r>
              <a:rPr lang="en-US" dirty="0"/>
              <a:t> if likelihood of exposure during care</a:t>
            </a:r>
          </a:p>
          <a:p>
            <a:r>
              <a:rPr lang="en-US" b="1" dirty="0"/>
              <a:t>Resident Care Equipment </a:t>
            </a:r>
          </a:p>
          <a:p>
            <a:pPr lvl="1"/>
            <a:r>
              <a:rPr lang="en-US" dirty="0"/>
              <a:t>Dedicate non-disposable items that cannot be cleaned and disinfected between residents, e.g., adhesive tape, cloth covered blood pressure cuffs, stethoscopes, bedside commode, lift slings</a:t>
            </a:r>
          </a:p>
          <a:p>
            <a:pPr lvl="1"/>
            <a:r>
              <a:rPr lang="en-US" dirty="0"/>
              <a:t>Clean and disinfect equipment between residents</a:t>
            </a:r>
            <a:endParaRPr lang="en-US" b="1" dirty="0"/>
          </a:p>
          <a:p>
            <a:r>
              <a:rPr lang="en-US" b="1" dirty="0"/>
              <a:t>Resident Transport </a:t>
            </a:r>
          </a:p>
          <a:p>
            <a:pPr lvl="1"/>
            <a:r>
              <a:rPr lang="en-US" dirty="0"/>
              <a:t>Limit transport; if transport necessary, resident wears a surgical mask</a:t>
            </a:r>
          </a:p>
          <a:p>
            <a:pPr lvl="1"/>
            <a:r>
              <a:rPr lang="en-US" dirty="0"/>
              <a:t>Encourage resident to follow respiratory hygiene and cough etiquette to minimize dispersal of droplets</a:t>
            </a:r>
          </a:p>
          <a:p>
            <a:pPr lvl="1"/>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15</a:t>
            </a:fld>
            <a:endParaRPr lang="en-US" dirty="0"/>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Droplet and Contact Precautions</a:t>
            </a:r>
          </a:p>
        </p:txBody>
      </p:sp>
    </p:spTree>
    <p:extLst>
      <p:ext uri="{BB962C8B-B14F-4D97-AF65-F5344CB8AC3E}">
        <p14:creationId xmlns:p14="http://schemas.microsoft.com/office/powerpoint/2010/main" val="175296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Mask Usage</a:t>
            </a:r>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345703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93407" y="1319372"/>
            <a:ext cx="8470373" cy="5361647"/>
          </a:xfrm>
        </p:spPr>
        <p:txBody>
          <a:bodyPr>
            <a:normAutofit fontScale="92500"/>
          </a:bodyPr>
          <a:lstStyle/>
          <a:p>
            <a:pPr lvl="0"/>
            <a:r>
              <a:rPr lang="en-US" dirty="0"/>
              <a:t>Wear a mask when within three feet of the resident</a:t>
            </a:r>
          </a:p>
          <a:p>
            <a:pPr lvl="0"/>
            <a:r>
              <a:rPr lang="en-US" dirty="0"/>
              <a:t>Remove mask and immediately perform hand hygiene (use soap and water if hands are visibly soiled). Avoid touching front of mask during removal as it is considered contaminated.</a:t>
            </a:r>
          </a:p>
          <a:p>
            <a:r>
              <a:rPr lang="en-US" sz="3600" dirty="0"/>
              <a:t>Change surgical mask </a:t>
            </a:r>
          </a:p>
          <a:p>
            <a:pPr lvl="1"/>
            <a:r>
              <a:rPr lang="en-US" sz="3200" dirty="0"/>
              <a:t>Between residents</a:t>
            </a:r>
          </a:p>
          <a:p>
            <a:pPr lvl="1"/>
            <a:r>
              <a:rPr lang="en-US" sz="3200" dirty="0"/>
              <a:t>Between resident rooms</a:t>
            </a:r>
          </a:p>
          <a:p>
            <a:pPr lvl="1"/>
            <a:r>
              <a:rPr lang="en-US" sz="3200" dirty="0"/>
              <a:t>Between hallway</a:t>
            </a:r>
          </a:p>
          <a:p>
            <a:pPr lvl="1"/>
            <a:r>
              <a:rPr lang="en-US" sz="3200" dirty="0"/>
              <a:t>When mask becomes moist with your breath</a:t>
            </a:r>
          </a:p>
          <a:p>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17</a:t>
            </a:fld>
            <a:endParaRPr lang="en-US" dirty="0"/>
          </a:p>
        </p:txBody>
      </p:sp>
      <p:sp>
        <p:nvSpPr>
          <p:cNvPr id="3" name="Footer Placeholder 2"/>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Mask Usage</a:t>
            </a: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l="10660" t="18313" r="10660" b="14682"/>
          <a:stretch/>
        </p:blipFill>
        <p:spPr>
          <a:xfrm>
            <a:off x="5337594" y="3125791"/>
            <a:ext cx="2909457" cy="2477730"/>
          </a:xfrm>
          <a:prstGeom prst="rect">
            <a:avLst/>
          </a:prstGeom>
        </p:spPr>
      </p:pic>
    </p:spTree>
    <p:extLst>
      <p:ext uri="{BB962C8B-B14F-4D97-AF65-F5344CB8AC3E}">
        <p14:creationId xmlns:p14="http://schemas.microsoft.com/office/powerpoint/2010/main" val="409068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18</a:t>
            </a:fld>
            <a:endParaRPr lang="en-US" dirty="0"/>
          </a:p>
        </p:txBody>
      </p:sp>
      <p:sp>
        <p:nvSpPr>
          <p:cNvPr id="6" name="Title 5"/>
          <p:cNvSpPr>
            <a:spLocks noGrp="1"/>
          </p:cNvSpPr>
          <p:nvPr>
            <p:ph type="title"/>
          </p:nvPr>
        </p:nvSpPr>
        <p:spPr/>
        <p:txBody>
          <a:bodyPr/>
          <a:lstStyle/>
          <a:p>
            <a:r>
              <a:rPr lang="en-US" dirty="0"/>
              <a:t>Don and Doff PPE</a:t>
            </a:r>
          </a:p>
        </p:txBody>
      </p:sp>
    </p:spTree>
    <p:extLst>
      <p:ext uri="{BB962C8B-B14F-4D97-AF65-F5344CB8AC3E}">
        <p14:creationId xmlns:p14="http://schemas.microsoft.com/office/powerpoint/2010/main" val="125311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93409" y="1319372"/>
            <a:ext cx="2408786" cy="5044851"/>
          </a:xfrm>
        </p:spPr>
        <p:txBody>
          <a:bodyPr/>
          <a:lstStyle/>
          <a:p>
            <a:r>
              <a:rPr lang="en-US" dirty="0"/>
              <a:t>See Attached CDC </a:t>
            </a:r>
            <a:r>
              <a:rPr lang="en-US" sz="2000" dirty="0"/>
              <a:t>recommendations</a:t>
            </a:r>
            <a:r>
              <a:rPr lang="en-US" dirty="0"/>
              <a:t> for proper DON and DOFF procedures</a:t>
            </a:r>
          </a:p>
        </p:txBody>
      </p:sp>
      <p:sp>
        <p:nvSpPr>
          <p:cNvPr id="3" name="Slide Number Placeholder 2"/>
          <p:cNvSpPr>
            <a:spLocks noGrp="1"/>
          </p:cNvSpPr>
          <p:nvPr>
            <p:ph type="sldNum" sz="quarter" idx="4"/>
          </p:nvPr>
        </p:nvSpPr>
        <p:spPr/>
        <p:txBody>
          <a:bodyPr/>
          <a:lstStyle/>
          <a:p>
            <a:fld id="{489F9553-C816-6842-8939-EE75ECF7EB2B}" type="slidenum">
              <a:rPr lang="en-US" smtClean="0"/>
              <a:pPr/>
              <a:t>19</a:t>
            </a:fld>
            <a:endParaRPr lang="en-US" dirty="0"/>
          </a:p>
        </p:txBody>
      </p:sp>
      <p:sp>
        <p:nvSpPr>
          <p:cNvPr id="2" name="Footer Placeholder 1"/>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Don and Doff PPE</a:t>
            </a:r>
          </a:p>
        </p:txBody>
      </p:sp>
      <p:pic>
        <p:nvPicPr>
          <p:cNvPr id="7" name="Picture 6"/>
          <p:cNvPicPr>
            <a:picLocks noChangeAspect="1"/>
          </p:cNvPicPr>
          <p:nvPr/>
        </p:nvPicPr>
        <p:blipFill>
          <a:blip r:embed="rId2"/>
          <a:stretch>
            <a:fillRect/>
          </a:stretch>
        </p:blipFill>
        <p:spPr>
          <a:xfrm rot="365159">
            <a:off x="4727131" y="640717"/>
            <a:ext cx="3708894" cy="4835860"/>
          </a:xfrm>
          <a:prstGeom prst="rect">
            <a:avLst/>
          </a:prstGeom>
        </p:spPr>
      </p:pic>
      <p:pic>
        <p:nvPicPr>
          <p:cNvPr id="8" name="Picture 7"/>
          <p:cNvPicPr>
            <a:picLocks noChangeAspect="1"/>
          </p:cNvPicPr>
          <p:nvPr/>
        </p:nvPicPr>
        <p:blipFill>
          <a:blip r:embed="rId3"/>
          <a:stretch>
            <a:fillRect/>
          </a:stretch>
        </p:blipFill>
        <p:spPr>
          <a:xfrm rot="21094239">
            <a:off x="3018305" y="1565253"/>
            <a:ext cx="3712647" cy="4857590"/>
          </a:xfrm>
          <a:prstGeom prst="rect">
            <a:avLst/>
          </a:prstGeom>
        </p:spPr>
      </p:pic>
    </p:spTree>
    <p:extLst>
      <p:ext uri="{BB962C8B-B14F-4D97-AF65-F5344CB8AC3E}">
        <p14:creationId xmlns:p14="http://schemas.microsoft.com/office/powerpoint/2010/main" val="272102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93407" y="1402502"/>
            <a:ext cx="8316609" cy="5044851"/>
          </a:xfrm>
        </p:spPr>
        <p:txBody>
          <a:bodyPr>
            <a:normAutofit/>
          </a:bodyPr>
          <a:lstStyle/>
          <a:p>
            <a:pPr>
              <a:lnSpc>
                <a:spcPct val="150000"/>
              </a:lnSpc>
            </a:pPr>
            <a:r>
              <a:rPr lang="en-US" sz="2400" dirty="0"/>
              <a:t>Hand Hygiene</a:t>
            </a:r>
          </a:p>
          <a:p>
            <a:pPr>
              <a:lnSpc>
                <a:spcPct val="150000"/>
              </a:lnSpc>
            </a:pPr>
            <a:r>
              <a:rPr lang="en-US" sz="2400" dirty="0"/>
              <a:t>Standard Precautions</a:t>
            </a:r>
          </a:p>
          <a:p>
            <a:pPr>
              <a:lnSpc>
                <a:spcPct val="150000"/>
              </a:lnSpc>
            </a:pPr>
            <a:r>
              <a:rPr lang="en-US" sz="2400" dirty="0"/>
              <a:t>Respiratory Etiquette</a:t>
            </a:r>
          </a:p>
          <a:p>
            <a:pPr>
              <a:lnSpc>
                <a:spcPct val="150000"/>
              </a:lnSpc>
            </a:pPr>
            <a:r>
              <a:rPr lang="en-US" sz="2400" dirty="0"/>
              <a:t>Droplet Precautions</a:t>
            </a:r>
          </a:p>
          <a:p>
            <a:pPr>
              <a:lnSpc>
                <a:spcPct val="150000"/>
              </a:lnSpc>
            </a:pPr>
            <a:r>
              <a:rPr lang="en-US" sz="2400" dirty="0"/>
              <a:t>Mask Usage</a:t>
            </a:r>
          </a:p>
          <a:p>
            <a:pPr>
              <a:lnSpc>
                <a:spcPct val="150000"/>
              </a:lnSpc>
            </a:pPr>
            <a:r>
              <a:rPr lang="en-US" sz="2400" dirty="0"/>
              <a:t>Stay home if you are ill</a:t>
            </a:r>
          </a:p>
          <a:p>
            <a:pPr>
              <a:lnSpc>
                <a:spcPct val="150000"/>
              </a:lnSpc>
            </a:pPr>
            <a:r>
              <a:rPr lang="en-US" sz="2400" dirty="0"/>
              <a:t>COVID19 FAQS</a:t>
            </a:r>
          </a:p>
          <a:p>
            <a:endParaRPr lang="en-US" sz="2400"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2</a:t>
            </a:fld>
            <a:endParaRPr lang="en-US" dirty="0"/>
          </a:p>
        </p:txBody>
      </p:sp>
      <p:sp>
        <p:nvSpPr>
          <p:cNvPr id="3" name="Footer Placeholder 2"/>
          <p:cNvSpPr>
            <a:spLocks noGrp="1"/>
          </p:cNvSpPr>
          <p:nvPr>
            <p:ph type="ftr" sz="quarter" idx="3"/>
          </p:nvPr>
        </p:nvSpPr>
        <p:spPr/>
        <p:txBody>
          <a:bodyPr/>
          <a:lstStyle/>
          <a:p>
            <a:r>
              <a:rPr lang="en-US" dirty="0"/>
              <a:t>©2017 Trinity Health Senior Communities</a:t>
            </a:r>
          </a:p>
        </p:txBody>
      </p:sp>
      <p:sp>
        <p:nvSpPr>
          <p:cNvPr id="5" name="Title 4"/>
          <p:cNvSpPr>
            <a:spLocks noGrp="1"/>
          </p:cNvSpPr>
          <p:nvPr>
            <p:ph type="title"/>
          </p:nvPr>
        </p:nvSpPr>
        <p:spPr>
          <a:xfrm>
            <a:off x="393408" y="442384"/>
            <a:ext cx="8229600" cy="664874"/>
          </a:xfrm>
        </p:spPr>
        <p:txBody>
          <a:bodyPr>
            <a:noAutofit/>
          </a:bodyPr>
          <a:lstStyle/>
          <a:p>
            <a:r>
              <a:rPr lang="en-US" dirty="0"/>
              <a:t>Infection Prevention Strategies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8240">
            <a:off x="4452391" y="1295718"/>
            <a:ext cx="3845810" cy="4999553"/>
          </a:xfrm>
          <a:prstGeom prst="rect">
            <a:avLst/>
          </a:prstGeom>
        </p:spPr>
      </p:pic>
    </p:spTree>
    <p:extLst>
      <p:ext uri="{BB962C8B-B14F-4D97-AF65-F5344CB8AC3E}">
        <p14:creationId xmlns:p14="http://schemas.microsoft.com/office/powerpoint/2010/main" val="153280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Safe Linen Handling</a:t>
            </a:r>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20</a:t>
            </a:fld>
            <a:endParaRPr lang="en-US" dirty="0"/>
          </a:p>
        </p:txBody>
      </p:sp>
    </p:spTree>
    <p:extLst>
      <p:ext uri="{BB962C8B-B14F-4D97-AF65-F5344CB8AC3E}">
        <p14:creationId xmlns:p14="http://schemas.microsoft.com/office/powerpoint/2010/main" val="201585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93408" y="1319372"/>
            <a:ext cx="8236688" cy="5538628"/>
          </a:xfrm>
        </p:spPr>
        <p:txBody>
          <a:bodyPr>
            <a:normAutofit fontScale="62500" lnSpcReduction="20000"/>
          </a:bodyPr>
          <a:lstStyle/>
          <a:p>
            <a:pPr marL="0" indent="0">
              <a:lnSpc>
                <a:spcPct val="120000"/>
              </a:lnSpc>
              <a:spcAft>
                <a:spcPts val="0"/>
              </a:spcAft>
              <a:buNone/>
            </a:pPr>
            <a:r>
              <a:rPr lang="en-US" dirty="0"/>
              <a:t>Soiled linen has been shown to be a source of pathogenic organisms. Techniques minimizing potential risks to colleagues with soiled linen handling include:</a:t>
            </a:r>
          </a:p>
          <a:p>
            <a:pPr lvl="0">
              <a:lnSpc>
                <a:spcPct val="120000"/>
              </a:lnSpc>
              <a:spcAft>
                <a:spcPts val="0"/>
              </a:spcAft>
            </a:pPr>
            <a:r>
              <a:rPr lang="en-US" dirty="0"/>
              <a:t>Consider all soiled linen contaminated</a:t>
            </a:r>
          </a:p>
          <a:p>
            <a:pPr lvl="0">
              <a:lnSpc>
                <a:spcPct val="120000"/>
              </a:lnSpc>
              <a:spcAft>
                <a:spcPts val="0"/>
              </a:spcAft>
            </a:pPr>
            <a:r>
              <a:rPr lang="en-US" dirty="0"/>
              <a:t>Handle soiled linen as little as possible</a:t>
            </a:r>
          </a:p>
          <a:p>
            <a:pPr lvl="0">
              <a:lnSpc>
                <a:spcPct val="120000"/>
              </a:lnSpc>
              <a:spcAft>
                <a:spcPts val="0"/>
              </a:spcAft>
            </a:pPr>
            <a:r>
              <a:rPr lang="en-US" dirty="0"/>
              <a:t>Do not touch clean or soiled linen to you uniform</a:t>
            </a:r>
          </a:p>
          <a:p>
            <a:pPr lvl="0">
              <a:lnSpc>
                <a:spcPct val="120000"/>
              </a:lnSpc>
              <a:spcAft>
                <a:spcPts val="0"/>
              </a:spcAft>
            </a:pPr>
            <a:r>
              <a:rPr lang="en-US" dirty="0"/>
              <a:t>Empty linen containers when three-fourths full to prevent overflow</a:t>
            </a:r>
          </a:p>
          <a:p>
            <a:pPr lvl="0">
              <a:lnSpc>
                <a:spcPct val="120000"/>
              </a:lnSpc>
              <a:spcAft>
                <a:spcPts val="0"/>
              </a:spcAft>
            </a:pPr>
            <a:r>
              <a:rPr lang="en-US" dirty="0"/>
              <a:t>Secure lids to linen containers prior to transport</a:t>
            </a:r>
          </a:p>
          <a:p>
            <a:pPr lvl="0">
              <a:lnSpc>
                <a:spcPct val="120000"/>
              </a:lnSpc>
              <a:spcAft>
                <a:spcPts val="0"/>
              </a:spcAft>
            </a:pPr>
            <a:r>
              <a:rPr lang="en-US" dirty="0"/>
              <a:t>Wear personal protective equipment (PPE) to include impermeable apron or gown, utility gloves, and mask with goggles during manual rinsing and sorting</a:t>
            </a:r>
          </a:p>
          <a:p>
            <a:pPr marL="0" lvl="0" indent="0">
              <a:lnSpc>
                <a:spcPct val="120000"/>
              </a:lnSpc>
              <a:spcAft>
                <a:spcPts val="0"/>
              </a:spcAft>
              <a:buNone/>
            </a:pPr>
            <a:endParaRPr lang="en-US" dirty="0"/>
          </a:p>
          <a:p>
            <a:pPr marL="0" indent="0">
              <a:lnSpc>
                <a:spcPct val="120000"/>
              </a:lnSpc>
              <a:spcAft>
                <a:spcPts val="0"/>
              </a:spcAft>
              <a:buNone/>
            </a:pPr>
            <a:r>
              <a:rPr lang="en-US" b="1" dirty="0"/>
              <a:t>Linen Handling Practices</a:t>
            </a:r>
            <a:endParaRPr lang="en-US" dirty="0"/>
          </a:p>
          <a:p>
            <a:pPr>
              <a:lnSpc>
                <a:spcPct val="120000"/>
              </a:lnSpc>
              <a:spcAft>
                <a:spcPts val="0"/>
              </a:spcAft>
            </a:pPr>
            <a:r>
              <a:rPr lang="en-US" dirty="0"/>
              <a:t>Place soiled linen in a bag at the site of use</a:t>
            </a:r>
          </a:p>
          <a:p>
            <a:pPr>
              <a:lnSpc>
                <a:spcPct val="120000"/>
              </a:lnSpc>
              <a:spcAft>
                <a:spcPts val="0"/>
              </a:spcAft>
            </a:pPr>
            <a:r>
              <a:rPr lang="en-US" dirty="0"/>
              <a:t>Do not touch clean or soiled linen to your uniform</a:t>
            </a:r>
          </a:p>
          <a:p>
            <a:pPr lvl="0">
              <a:lnSpc>
                <a:spcPct val="120000"/>
              </a:lnSpc>
              <a:spcAft>
                <a:spcPts val="0"/>
              </a:spcAft>
            </a:pPr>
            <a:r>
              <a:rPr lang="en-US" dirty="0"/>
              <a:t>Minimize agitation of linen and contamination of colleagues and environment</a:t>
            </a:r>
          </a:p>
          <a:p>
            <a:pPr>
              <a:lnSpc>
                <a:spcPct val="120000"/>
              </a:lnSpc>
              <a:spcAft>
                <a:spcPts val="0"/>
              </a:spcAft>
            </a:pPr>
            <a:r>
              <a:rPr lang="en-US" dirty="0"/>
              <a:t>Bags and containers of soiled linen are considered contaminated - do not drag or touch bag to any surface during transport to soiled linen containers</a:t>
            </a:r>
          </a:p>
          <a:p>
            <a:pPr lvl="0">
              <a:lnSpc>
                <a:spcPct val="120000"/>
              </a:lnSpc>
              <a:spcAft>
                <a:spcPts val="0"/>
              </a:spcAft>
            </a:pP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21</a:t>
            </a:fld>
            <a:endParaRPr lang="en-US" dirty="0"/>
          </a:p>
        </p:txBody>
      </p:sp>
      <p:sp>
        <p:nvSpPr>
          <p:cNvPr id="3" name="Footer Placeholder 2"/>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Safe linen handling	</a:t>
            </a:r>
          </a:p>
        </p:txBody>
      </p:sp>
    </p:spTree>
    <p:extLst>
      <p:ext uri="{BB962C8B-B14F-4D97-AF65-F5344CB8AC3E}">
        <p14:creationId xmlns:p14="http://schemas.microsoft.com/office/powerpoint/2010/main" val="341828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©2017 Trinity Health Senior Communities</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22</a:t>
            </a:fld>
            <a:endParaRPr lang="en-US" dirty="0"/>
          </a:p>
        </p:txBody>
      </p:sp>
      <p:sp>
        <p:nvSpPr>
          <p:cNvPr id="5" name="Title 4"/>
          <p:cNvSpPr>
            <a:spLocks noGrp="1"/>
          </p:cNvSpPr>
          <p:nvPr>
            <p:ph type="title"/>
          </p:nvPr>
        </p:nvSpPr>
        <p:spPr/>
        <p:txBody>
          <a:bodyPr/>
          <a:lstStyle/>
          <a:p>
            <a:r>
              <a:rPr lang="en-US" dirty="0"/>
              <a:t>Cleaning and Disinfection of Patient Care Equipment</a:t>
            </a:r>
          </a:p>
        </p:txBody>
      </p:sp>
    </p:spTree>
    <p:extLst>
      <p:ext uri="{BB962C8B-B14F-4D97-AF65-F5344CB8AC3E}">
        <p14:creationId xmlns:p14="http://schemas.microsoft.com/office/powerpoint/2010/main" val="1515317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pPr marL="0" indent="0">
              <a:buNone/>
            </a:pPr>
            <a:r>
              <a:rPr lang="en-US" b="1" dirty="0"/>
              <a:t>Resident Care Equipment</a:t>
            </a:r>
            <a:endParaRPr lang="en-US" dirty="0"/>
          </a:p>
          <a:p>
            <a:pPr lvl="0"/>
            <a:r>
              <a:rPr lang="en-US" dirty="0"/>
              <a:t>Use single use equipment when possible</a:t>
            </a:r>
          </a:p>
          <a:p>
            <a:pPr lvl="0"/>
            <a:r>
              <a:rPr lang="en-US" dirty="0"/>
              <a:t>Non-disposable items must be cleaned and disinfected between residents, e.g., blood pressure cuffs, stethoscopes, bedside commode, vitals machines, etc.</a:t>
            </a:r>
          </a:p>
          <a:p>
            <a:r>
              <a:rPr lang="en-US" dirty="0"/>
              <a:t>Use EPA-registered cleaning product, be sure to allow for proper disinfection time per product guidelines.</a:t>
            </a:r>
          </a:p>
          <a:p>
            <a:pPr lvl="1"/>
            <a:r>
              <a:rPr lang="en-US" dirty="0"/>
              <a:t>Follow product guidelines for contact time to ensure proper disinfection.</a:t>
            </a:r>
          </a:p>
        </p:txBody>
      </p:sp>
      <p:sp>
        <p:nvSpPr>
          <p:cNvPr id="3" name="Slide Number Placeholder 2"/>
          <p:cNvSpPr>
            <a:spLocks noGrp="1"/>
          </p:cNvSpPr>
          <p:nvPr>
            <p:ph type="sldNum" sz="quarter" idx="4"/>
          </p:nvPr>
        </p:nvSpPr>
        <p:spPr/>
        <p:txBody>
          <a:bodyPr/>
          <a:lstStyle/>
          <a:p>
            <a:fld id="{489F9553-C816-6842-8939-EE75ECF7EB2B}" type="slidenum">
              <a:rPr lang="en-US" smtClean="0"/>
              <a:pPr/>
              <a:t>23</a:t>
            </a:fld>
            <a:endParaRPr lang="en-US" dirty="0"/>
          </a:p>
        </p:txBody>
      </p:sp>
      <p:sp>
        <p:nvSpPr>
          <p:cNvPr id="2" name="Footer Placeholder 1"/>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normAutofit fontScale="90000"/>
          </a:bodyPr>
          <a:lstStyle/>
          <a:p>
            <a:r>
              <a:rPr lang="en-US" dirty="0"/>
              <a:t>Cleaning and Disinfection of Patient Care Equipment</a:t>
            </a:r>
          </a:p>
        </p:txBody>
      </p:sp>
    </p:spTree>
    <p:extLst>
      <p:ext uri="{BB962C8B-B14F-4D97-AF65-F5344CB8AC3E}">
        <p14:creationId xmlns:p14="http://schemas.microsoft.com/office/powerpoint/2010/main" val="136315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Stay home if you are sick</a:t>
            </a:r>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24</a:t>
            </a:fld>
            <a:endParaRPr lang="en-US" dirty="0"/>
          </a:p>
        </p:txBody>
      </p:sp>
    </p:spTree>
    <p:extLst>
      <p:ext uri="{BB962C8B-B14F-4D97-AF65-F5344CB8AC3E}">
        <p14:creationId xmlns:p14="http://schemas.microsoft.com/office/powerpoint/2010/main" val="156274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93408" y="1319372"/>
            <a:ext cx="8236688" cy="5470775"/>
          </a:xfrm>
        </p:spPr>
        <p:txBody>
          <a:bodyPr>
            <a:normAutofit fontScale="85000" lnSpcReduction="20000"/>
          </a:bodyPr>
          <a:lstStyle/>
          <a:p>
            <a:r>
              <a:rPr lang="en-US" dirty="0"/>
              <a:t>The same screening is involved for colleagues as visitors</a:t>
            </a:r>
          </a:p>
          <a:p>
            <a:pPr marL="798513" lvl="1" indent="-514350">
              <a:buFont typeface="+mj-lt"/>
              <a:buAutoNum type="arabicPeriod"/>
            </a:pPr>
            <a:r>
              <a:rPr lang="en-US" dirty="0"/>
              <a:t>Any international travel within the last 14 days to restricted countries</a:t>
            </a:r>
          </a:p>
          <a:p>
            <a:pPr marL="798513" lvl="1" indent="-514350">
              <a:buFont typeface="+mj-lt"/>
              <a:buAutoNum type="arabicPeriod"/>
            </a:pPr>
            <a:r>
              <a:rPr lang="en-US" dirty="0"/>
              <a:t>Signs or symptoms of respiratory infection: fever, cough, and sore throat.</a:t>
            </a:r>
          </a:p>
          <a:p>
            <a:pPr marL="798513" lvl="1" indent="-514350">
              <a:buFont typeface="+mj-lt"/>
              <a:buAutoNum type="arabicPeriod"/>
            </a:pPr>
            <a:r>
              <a:rPr lang="en-US" dirty="0"/>
              <a:t>Had contact with someone with or under investigation for COVID19</a:t>
            </a:r>
          </a:p>
          <a:p>
            <a:r>
              <a:rPr lang="en-US" dirty="0"/>
              <a:t>Health care providers who have signs and symptoms of a respiratory infection should stay home from work</a:t>
            </a:r>
          </a:p>
          <a:p>
            <a:r>
              <a:rPr lang="en-US" dirty="0"/>
              <a:t>Any colleagues that develop signs and symptoms of a respiratory infections while on the job should</a:t>
            </a:r>
          </a:p>
          <a:p>
            <a:pPr lvl="1"/>
            <a:r>
              <a:rPr lang="en-US" dirty="0"/>
              <a:t>Immediately put on a facemask and stop work. Self-isolate at home</a:t>
            </a:r>
          </a:p>
          <a:p>
            <a:pPr lvl="1"/>
            <a:r>
              <a:rPr lang="en-US" dirty="0"/>
              <a:t>Inform the infection </a:t>
            </a:r>
            <a:r>
              <a:rPr lang="en-US" dirty="0" err="1"/>
              <a:t>preventionist</a:t>
            </a:r>
            <a:endParaRPr lang="en-US" dirty="0"/>
          </a:p>
          <a:p>
            <a:pPr lvl="1"/>
            <a:r>
              <a:rPr lang="en-US" dirty="0"/>
              <a:t>Contact the local health department </a:t>
            </a:r>
          </a:p>
          <a:p>
            <a:pPr marL="344488" lvl="1" indent="0">
              <a:buNone/>
            </a:pPr>
            <a:r>
              <a:rPr lang="en-US" dirty="0"/>
              <a:t>Refer to the CDC guidance that may warrant restricting healthcare personnel from reporting to work.</a:t>
            </a:r>
          </a:p>
          <a:p>
            <a:pPr lvl="1"/>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25</a:t>
            </a:fld>
            <a:endParaRPr lang="en-US" dirty="0"/>
          </a:p>
        </p:txBody>
      </p:sp>
      <p:sp>
        <p:nvSpPr>
          <p:cNvPr id="2" name="Footer Placeholder 1"/>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Colleague Illness</a:t>
            </a:r>
          </a:p>
        </p:txBody>
      </p:sp>
    </p:spTree>
    <p:extLst>
      <p:ext uri="{BB962C8B-B14F-4D97-AF65-F5344CB8AC3E}">
        <p14:creationId xmlns:p14="http://schemas.microsoft.com/office/powerpoint/2010/main" val="1252314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26</a:t>
            </a:fld>
            <a:endParaRPr lang="en-US" dirty="0"/>
          </a:p>
        </p:txBody>
      </p:sp>
      <p:sp>
        <p:nvSpPr>
          <p:cNvPr id="6" name="Title 5"/>
          <p:cNvSpPr>
            <a:spLocks noGrp="1"/>
          </p:cNvSpPr>
          <p:nvPr>
            <p:ph type="title"/>
          </p:nvPr>
        </p:nvSpPr>
        <p:spPr/>
        <p:txBody>
          <a:bodyPr/>
          <a:lstStyle/>
          <a:p>
            <a:r>
              <a:rPr lang="en-US" dirty="0"/>
              <a:t>Residents who are suspected of COVID-19</a:t>
            </a:r>
          </a:p>
        </p:txBody>
      </p:sp>
    </p:spTree>
    <p:extLst>
      <p:ext uri="{BB962C8B-B14F-4D97-AF65-F5344CB8AC3E}">
        <p14:creationId xmlns:p14="http://schemas.microsoft.com/office/powerpoint/2010/main" val="130861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normAutofit fontScale="92500"/>
          </a:bodyPr>
          <a:lstStyle/>
          <a:p>
            <a:r>
              <a:rPr lang="en-US" dirty="0"/>
              <a:t>Place resident in isolation and follow standard, and contact precautions, including the use of eye protection</a:t>
            </a:r>
          </a:p>
          <a:p>
            <a:r>
              <a:rPr lang="en-US" dirty="0"/>
              <a:t>Notify the infection </a:t>
            </a:r>
            <a:r>
              <a:rPr lang="en-US" dirty="0" err="1"/>
              <a:t>preventionist</a:t>
            </a:r>
            <a:endParaRPr lang="en-US" dirty="0"/>
          </a:p>
          <a:p>
            <a:pPr lvl="1"/>
            <a:r>
              <a:rPr lang="en-US" dirty="0"/>
              <a:t>Contact the local health department for guidance</a:t>
            </a:r>
          </a:p>
          <a:p>
            <a:r>
              <a:rPr lang="en-US" dirty="0"/>
              <a:t>Staff who will care for the resident will adhere to strict infection control practices and wear appropriate PPE.</a:t>
            </a:r>
          </a:p>
          <a:p>
            <a:r>
              <a:rPr lang="en-US" dirty="0"/>
              <a:t>Limit traffic into the resident’s room, only essential personnel should enter the room.</a:t>
            </a:r>
          </a:p>
          <a:p>
            <a:r>
              <a:rPr lang="en-US" dirty="0"/>
              <a:t>Use dedicated or disposable noncritical patient care equipment</a:t>
            </a:r>
          </a:p>
        </p:txBody>
      </p:sp>
      <p:sp>
        <p:nvSpPr>
          <p:cNvPr id="4" name="Slide Number Placeholder 3"/>
          <p:cNvSpPr>
            <a:spLocks noGrp="1"/>
          </p:cNvSpPr>
          <p:nvPr>
            <p:ph type="sldNum" sz="quarter" idx="4"/>
          </p:nvPr>
        </p:nvSpPr>
        <p:spPr/>
        <p:txBody>
          <a:bodyPr/>
          <a:lstStyle/>
          <a:p>
            <a:fld id="{489F9553-C816-6842-8939-EE75ECF7EB2B}" type="slidenum">
              <a:rPr lang="en-US" smtClean="0"/>
              <a:pPr/>
              <a:t>27</a:t>
            </a:fld>
            <a:endParaRPr lang="en-US" dirty="0"/>
          </a:p>
        </p:txBody>
      </p:sp>
      <p:sp>
        <p:nvSpPr>
          <p:cNvPr id="3" name="Footer Placeholder 2"/>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Residents who are suspected of COVID-19</a:t>
            </a:r>
          </a:p>
        </p:txBody>
      </p:sp>
    </p:spTree>
    <p:extLst>
      <p:ext uri="{BB962C8B-B14F-4D97-AF65-F5344CB8AC3E}">
        <p14:creationId xmlns:p14="http://schemas.microsoft.com/office/powerpoint/2010/main" val="218698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COVID19</a:t>
            </a:r>
            <a:br>
              <a:rPr lang="en-US" dirty="0"/>
            </a:br>
            <a:r>
              <a:rPr lang="en-US" dirty="0"/>
              <a:t>Coronavirus</a:t>
            </a:r>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415427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93408" y="1319372"/>
            <a:ext cx="8236688" cy="5470775"/>
          </a:xfrm>
        </p:spPr>
        <p:txBody>
          <a:bodyPr>
            <a:normAutofit fontScale="62500" lnSpcReduction="20000"/>
          </a:bodyPr>
          <a:lstStyle/>
          <a:p>
            <a:pPr marL="0" indent="0">
              <a:lnSpc>
                <a:spcPct val="120000"/>
              </a:lnSpc>
              <a:spcAft>
                <a:spcPts val="0"/>
              </a:spcAft>
              <a:buNone/>
            </a:pPr>
            <a:r>
              <a:rPr lang="en-US" b="1" dirty="0"/>
              <a:t>What is coronavirus disease 2019 (COVID-19)? </a:t>
            </a:r>
            <a:endParaRPr lang="en-US" dirty="0"/>
          </a:p>
          <a:p>
            <a:pPr>
              <a:lnSpc>
                <a:spcPct val="120000"/>
              </a:lnSpc>
              <a:spcAft>
                <a:spcPts val="0"/>
              </a:spcAft>
            </a:pPr>
            <a:r>
              <a:rPr lang="en-US" dirty="0"/>
              <a:t>Coronavirus disease 2019 (COVID-19) is a respiratory illness that can spread from person to person. The virus that causes COVID-19 is a novel coronavirus that was first identified during an investigation into an outbreak in Wuhan, China.</a:t>
            </a:r>
          </a:p>
          <a:p>
            <a:pPr marL="0" indent="0">
              <a:lnSpc>
                <a:spcPct val="120000"/>
              </a:lnSpc>
              <a:spcAft>
                <a:spcPts val="0"/>
              </a:spcAft>
              <a:buNone/>
            </a:pPr>
            <a:endParaRPr lang="en-US" dirty="0"/>
          </a:p>
          <a:p>
            <a:pPr marL="0" indent="0">
              <a:lnSpc>
                <a:spcPct val="120000"/>
              </a:lnSpc>
              <a:spcAft>
                <a:spcPts val="0"/>
              </a:spcAft>
              <a:buNone/>
            </a:pPr>
            <a:r>
              <a:rPr lang="en-US" b="1" dirty="0"/>
              <a:t>How does COVID-19 spread? </a:t>
            </a:r>
            <a:endParaRPr lang="en-US" dirty="0"/>
          </a:p>
          <a:p>
            <a:pPr>
              <a:lnSpc>
                <a:spcPct val="120000"/>
              </a:lnSpc>
              <a:spcAft>
                <a:spcPts val="0"/>
              </a:spcAft>
            </a:pPr>
            <a:r>
              <a:rPr lang="en-US" dirty="0"/>
              <a:t>The virus that causes COVID-19 probably emerged from an animal source, but is now spreading from person to person. </a:t>
            </a:r>
          </a:p>
          <a:p>
            <a:pPr>
              <a:lnSpc>
                <a:spcPct val="120000"/>
              </a:lnSpc>
              <a:spcAft>
                <a:spcPts val="0"/>
              </a:spcAft>
            </a:pPr>
            <a:r>
              <a:rPr lang="en-US" dirty="0"/>
              <a:t>The virus is thought to spread mainly between people who are in close contact with one another (within about 6 feet) through respiratory droplets produced when an infected person coughs or sneezes. </a:t>
            </a:r>
          </a:p>
          <a:p>
            <a:pPr>
              <a:lnSpc>
                <a:spcPct val="120000"/>
              </a:lnSpc>
              <a:spcAft>
                <a:spcPts val="0"/>
              </a:spcAft>
            </a:pPr>
            <a:r>
              <a:rPr lang="en-US" dirty="0"/>
              <a:t>It also may be possible that a person can get COVID-19 by touching a surface or object that has the virus on it and then touching their own mouth, nose, or possibly their eyes, but this is not thought to be the main way the virus spreads.</a:t>
            </a:r>
          </a:p>
          <a:p>
            <a:pPr>
              <a:lnSpc>
                <a:spcPct val="120000"/>
              </a:lnSpc>
              <a:spcAft>
                <a:spcPts val="0"/>
              </a:spcAft>
            </a:pPr>
            <a:r>
              <a:rPr lang="en-US" dirty="0"/>
              <a:t>Learn what is known about the spread of newly emerged coronaviruses at </a:t>
            </a:r>
            <a:r>
              <a:rPr lang="en-US" u="sng" dirty="0"/>
              <a:t>https://www.cdc.gov/coronavirus/2019-ncov/about/transmission.html</a:t>
            </a:r>
            <a:r>
              <a:rPr lang="en-US" dirty="0"/>
              <a:t>. </a:t>
            </a:r>
          </a:p>
        </p:txBody>
      </p:sp>
      <p:sp>
        <p:nvSpPr>
          <p:cNvPr id="3" name="Slide Number Placeholder 2"/>
          <p:cNvSpPr>
            <a:spLocks noGrp="1"/>
          </p:cNvSpPr>
          <p:nvPr>
            <p:ph type="sldNum" sz="quarter" idx="4"/>
          </p:nvPr>
        </p:nvSpPr>
        <p:spPr/>
        <p:txBody>
          <a:bodyPr/>
          <a:lstStyle/>
          <a:p>
            <a:fld id="{489F9553-C816-6842-8939-EE75ECF7EB2B}" type="slidenum">
              <a:rPr lang="en-US" smtClean="0"/>
              <a:pPr/>
              <a:t>29</a:t>
            </a:fld>
            <a:endParaRPr lang="en-US" dirty="0"/>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Coronavirus FAQs</a:t>
            </a:r>
          </a:p>
        </p:txBody>
      </p:sp>
    </p:spTree>
    <p:extLst>
      <p:ext uri="{BB962C8B-B14F-4D97-AF65-F5344CB8AC3E}">
        <p14:creationId xmlns:p14="http://schemas.microsoft.com/office/powerpoint/2010/main" val="192395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Hygiene</a:t>
            </a:r>
            <a:br>
              <a:rPr lang="en-US" dirty="0"/>
            </a:br>
            <a:endParaRPr lang="en-US" dirty="0"/>
          </a:p>
        </p:txBody>
      </p:sp>
      <p:sp>
        <p:nvSpPr>
          <p:cNvPr id="3" name="Footer Placeholder 2"/>
          <p:cNvSpPr>
            <a:spLocks noGrp="1"/>
          </p:cNvSpPr>
          <p:nvPr>
            <p:ph type="ftr" sz="quarter" idx="3"/>
          </p:nvPr>
        </p:nvSpPr>
        <p:spPr/>
        <p:txBody>
          <a:bodyPr/>
          <a:lstStyle/>
          <a:p>
            <a:r>
              <a:rPr lang="en-US" dirty="0"/>
              <a:t>©2017 Trinity Health Senior Communities</a:t>
            </a:r>
          </a:p>
        </p:txBody>
      </p:sp>
      <p:sp>
        <p:nvSpPr>
          <p:cNvPr id="4" name="Slide Number Placeholder 3"/>
          <p:cNvSpPr>
            <a:spLocks noGrp="1"/>
          </p:cNvSpPr>
          <p:nvPr>
            <p:ph type="sldNum" sz="quarter" idx="4"/>
          </p:nvPr>
        </p:nvSpPr>
        <p:spPr/>
        <p:txBody>
          <a:bodyPr/>
          <a:lstStyle/>
          <a:p>
            <a:fld id="{489F9553-C816-6842-8939-EE75ECF7EB2B}" type="slidenum">
              <a:rPr lang="en-US" smtClean="0"/>
              <a:pPr/>
              <a:t>3</a:t>
            </a:fld>
            <a:endParaRPr lang="en-US" dirty="0"/>
          </a:p>
        </p:txBody>
      </p:sp>
    </p:spTree>
    <p:extLst>
      <p:ext uri="{BB962C8B-B14F-4D97-AF65-F5344CB8AC3E}">
        <p14:creationId xmlns:p14="http://schemas.microsoft.com/office/powerpoint/2010/main" val="395925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fontScale="55000" lnSpcReduction="20000"/>
          </a:bodyPr>
          <a:lstStyle/>
          <a:p>
            <a:pPr marL="0" indent="0">
              <a:lnSpc>
                <a:spcPct val="120000"/>
              </a:lnSpc>
              <a:spcAft>
                <a:spcPts val="0"/>
              </a:spcAft>
              <a:buNone/>
            </a:pPr>
            <a:r>
              <a:rPr lang="en-US" b="1" dirty="0"/>
              <a:t>What are severe complications from this virus? </a:t>
            </a:r>
            <a:endParaRPr lang="en-US" dirty="0"/>
          </a:p>
          <a:p>
            <a:pPr>
              <a:lnSpc>
                <a:spcPct val="120000"/>
              </a:lnSpc>
              <a:spcAft>
                <a:spcPts val="0"/>
              </a:spcAft>
            </a:pPr>
            <a:r>
              <a:rPr lang="en-US" dirty="0"/>
              <a:t>Some patients have pneumonia in both lungs, multi-organ failure and in some cases death. </a:t>
            </a:r>
          </a:p>
          <a:p>
            <a:pPr marL="0" indent="0">
              <a:lnSpc>
                <a:spcPct val="120000"/>
              </a:lnSpc>
              <a:spcAft>
                <a:spcPts val="0"/>
              </a:spcAft>
              <a:buNone/>
            </a:pPr>
            <a:endParaRPr lang="en-US" sz="1600" b="1" dirty="0"/>
          </a:p>
          <a:p>
            <a:pPr marL="0" indent="0">
              <a:lnSpc>
                <a:spcPct val="120000"/>
              </a:lnSpc>
              <a:spcAft>
                <a:spcPts val="0"/>
              </a:spcAft>
              <a:buNone/>
            </a:pPr>
            <a:r>
              <a:rPr lang="en-US" b="1" dirty="0"/>
              <a:t>How can I help protect myself? </a:t>
            </a:r>
            <a:endParaRPr lang="en-US" dirty="0"/>
          </a:p>
          <a:p>
            <a:pPr>
              <a:lnSpc>
                <a:spcPct val="120000"/>
              </a:lnSpc>
              <a:spcAft>
                <a:spcPts val="0"/>
              </a:spcAft>
            </a:pPr>
            <a:r>
              <a:rPr lang="en-US" dirty="0"/>
              <a:t>People can help protect themselves from respiratory illness with everyday preventive actions. </a:t>
            </a:r>
          </a:p>
          <a:p>
            <a:pPr>
              <a:lnSpc>
                <a:spcPct val="120000"/>
              </a:lnSpc>
              <a:spcAft>
                <a:spcPts val="0"/>
              </a:spcAft>
            </a:pPr>
            <a:r>
              <a:rPr lang="en-US" dirty="0"/>
              <a:t>Avoid close contact with people who are sick.</a:t>
            </a:r>
          </a:p>
          <a:p>
            <a:pPr>
              <a:lnSpc>
                <a:spcPct val="120000"/>
              </a:lnSpc>
              <a:spcAft>
                <a:spcPts val="0"/>
              </a:spcAft>
            </a:pPr>
            <a:r>
              <a:rPr lang="en-US" dirty="0"/>
              <a:t>Avoid touching your eyes, nose, and mouth with unwashed hands. </a:t>
            </a:r>
          </a:p>
          <a:p>
            <a:pPr>
              <a:lnSpc>
                <a:spcPct val="120000"/>
              </a:lnSpc>
              <a:spcAft>
                <a:spcPts val="0"/>
              </a:spcAft>
            </a:pPr>
            <a:r>
              <a:rPr lang="en-US" dirty="0"/>
              <a:t>Wash your hands often with soap and water for at least 20 seconds. Use an alcohol-based hand sanitizer that contains at least 60% alcohol if soap and water are not available.</a:t>
            </a:r>
          </a:p>
          <a:p>
            <a:pPr marL="0" indent="0">
              <a:lnSpc>
                <a:spcPct val="120000"/>
              </a:lnSpc>
              <a:spcAft>
                <a:spcPts val="0"/>
              </a:spcAft>
              <a:buNone/>
            </a:pPr>
            <a:endParaRPr lang="en-US" sz="1800" dirty="0"/>
          </a:p>
          <a:p>
            <a:pPr marL="0" indent="0">
              <a:lnSpc>
                <a:spcPct val="120000"/>
              </a:lnSpc>
              <a:spcAft>
                <a:spcPts val="0"/>
              </a:spcAft>
              <a:buNone/>
            </a:pPr>
            <a:r>
              <a:rPr lang="en-US" b="1" dirty="0"/>
              <a:t>If you are sick, to keep from spreading respiratory illness to others, you should</a:t>
            </a:r>
            <a:endParaRPr lang="en-US" dirty="0"/>
          </a:p>
          <a:p>
            <a:pPr>
              <a:lnSpc>
                <a:spcPct val="120000"/>
              </a:lnSpc>
              <a:spcAft>
                <a:spcPts val="0"/>
              </a:spcAft>
            </a:pPr>
            <a:r>
              <a:rPr lang="en-US" dirty="0"/>
              <a:t>Stay home when you are sick. </a:t>
            </a:r>
          </a:p>
          <a:p>
            <a:pPr>
              <a:lnSpc>
                <a:spcPct val="120000"/>
              </a:lnSpc>
              <a:spcAft>
                <a:spcPts val="0"/>
              </a:spcAft>
            </a:pPr>
            <a:r>
              <a:rPr lang="en-US" dirty="0"/>
              <a:t>Cover your cough or sneeze with a tissue, then throw the tissue in the trash. </a:t>
            </a:r>
          </a:p>
          <a:p>
            <a:pPr>
              <a:lnSpc>
                <a:spcPct val="120000"/>
              </a:lnSpc>
              <a:spcAft>
                <a:spcPts val="0"/>
              </a:spcAft>
            </a:pPr>
            <a:r>
              <a:rPr lang="en-US" dirty="0"/>
              <a:t>Clean and disinfect frequently touched objects and surfaces.</a:t>
            </a:r>
          </a:p>
          <a:p>
            <a:pPr marL="0" indent="0">
              <a:lnSpc>
                <a:spcPct val="120000"/>
              </a:lnSpc>
              <a:spcAft>
                <a:spcPts val="0"/>
              </a:spcAft>
              <a:buNone/>
            </a:pPr>
            <a:endParaRPr lang="en-US" sz="1800" b="1" dirty="0"/>
          </a:p>
          <a:p>
            <a:pPr marL="0" indent="0">
              <a:lnSpc>
                <a:spcPct val="120000"/>
              </a:lnSpc>
              <a:spcAft>
                <a:spcPts val="0"/>
              </a:spcAft>
              <a:buNone/>
            </a:pPr>
            <a:r>
              <a:rPr lang="en-US" b="1" dirty="0"/>
              <a:t>Is there a vaccine? </a:t>
            </a:r>
            <a:endParaRPr lang="en-US" dirty="0"/>
          </a:p>
          <a:p>
            <a:pPr>
              <a:lnSpc>
                <a:spcPct val="120000"/>
              </a:lnSpc>
              <a:spcAft>
                <a:spcPts val="0"/>
              </a:spcAft>
            </a:pPr>
            <a:r>
              <a:rPr lang="en-US" dirty="0"/>
              <a:t>There is currently no vaccine to protect against COVID-19. The best way to prevent infection is to take everyday preventive actions, like avoiding close contact with people who are sick and washing your hands often. </a:t>
            </a:r>
          </a:p>
          <a:p>
            <a:pPr marL="0" indent="0">
              <a:lnSpc>
                <a:spcPct val="120000"/>
              </a:lnSpc>
              <a:spcAft>
                <a:spcPts val="0"/>
              </a:spcAft>
              <a:buNone/>
            </a:pPr>
            <a:endParaRPr lang="en-US" sz="1800" dirty="0"/>
          </a:p>
          <a:p>
            <a:pPr marL="0" indent="0">
              <a:lnSpc>
                <a:spcPct val="120000"/>
              </a:lnSpc>
              <a:spcAft>
                <a:spcPts val="0"/>
              </a:spcAft>
              <a:buNone/>
            </a:pPr>
            <a:r>
              <a:rPr lang="en-US" b="1" dirty="0"/>
              <a:t>Is there a treatment? </a:t>
            </a:r>
            <a:endParaRPr lang="en-US" dirty="0"/>
          </a:p>
          <a:p>
            <a:pPr>
              <a:lnSpc>
                <a:spcPct val="120000"/>
              </a:lnSpc>
              <a:spcAft>
                <a:spcPts val="0"/>
              </a:spcAft>
            </a:pPr>
            <a:r>
              <a:rPr lang="en-US" dirty="0"/>
              <a:t>There is no specific antiviral treatment for COVID-19.People with COVID-19 can seek medical care to help relieve symptoms</a:t>
            </a:r>
          </a:p>
        </p:txBody>
      </p:sp>
      <p:sp>
        <p:nvSpPr>
          <p:cNvPr id="3" name="Slide Number Placeholder 2"/>
          <p:cNvSpPr>
            <a:spLocks noGrp="1"/>
          </p:cNvSpPr>
          <p:nvPr>
            <p:ph type="sldNum" sz="quarter" idx="4"/>
          </p:nvPr>
        </p:nvSpPr>
        <p:spPr/>
        <p:txBody>
          <a:bodyPr/>
          <a:lstStyle/>
          <a:p>
            <a:fld id="{489F9553-C816-6842-8939-EE75ECF7EB2B}" type="slidenum">
              <a:rPr lang="en-US" smtClean="0"/>
              <a:pPr/>
              <a:t>30</a:t>
            </a:fld>
            <a:endParaRPr lang="en-US" dirty="0"/>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Corona Virus FAQs </a:t>
            </a:r>
          </a:p>
        </p:txBody>
      </p:sp>
    </p:spTree>
    <p:extLst>
      <p:ext uri="{BB962C8B-B14F-4D97-AF65-F5344CB8AC3E}">
        <p14:creationId xmlns:p14="http://schemas.microsoft.com/office/powerpoint/2010/main" val="191638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31</a:t>
            </a:fld>
            <a:endParaRPr lang="en-US" dirty="0"/>
          </a:p>
        </p:txBody>
      </p:sp>
      <p:sp>
        <p:nvSpPr>
          <p:cNvPr id="6" name="Title 5"/>
          <p:cNvSpPr>
            <a:spLocks noGrp="1"/>
          </p:cNvSpPr>
          <p:nvPr>
            <p:ph type="title"/>
          </p:nvPr>
        </p:nvSpPr>
        <p:spPr/>
        <p:txBody>
          <a:bodyPr/>
          <a:lstStyle/>
          <a:p>
            <a:r>
              <a:rPr lang="en-US" dirty="0"/>
              <a:t>See CDC.gov</a:t>
            </a:r>
            <a:br>
              <a:rPr lang="en-US" dirty="0"/>
            </a:br>
            <a:r>
              <a:rPr lang="en-US" dirty="0"/>
              <a:t>for additional information</a:t>
            </a:r>
          </a:p>
        </p:txBody>
      </p:sp>
    </p:spTree>
    <p:extLst>
      <p:ext uri="{BB962C8B-B14F-4D97-AF65-F5344CB8AC3E}">
        <p14:creationId xmlns:p14="http://schemas.microsoft.com/office/powerpoint/2010/main" val="1076950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fontScale="77500" lnSpcReduction="20000"/>
          </a:bodyPr>
          <a:lstStyle/>
          <a:p>
            <a:pPr lvl="0"/>
            <a:r>
              <a:rPr lang="en-US" dirty="0"/>
              <a:t>Centers for Disease Control and Prevention. Coronavirus Disease 2019 (COVID-19). Pandemic Preparedness Resources: </a:t>
            </a:r>
            <a:r>
              <a:rPr lang="en-US" u="sng" dirty="0">
                <a:hlinkClick r:id="rId2"/>
              </a:rPr>
              <a:t>https://www.cdc.gov/coronavirus/2019-ncov/php/pandemic-preparedness-resources.html</a:t>
            </a:r>
            <a:endParaRPr lang="en-US" dirty="0"/>
          </a:p>
          <a:p>
            <a:pPr lvl="0"/>
            <a:r>
              <a:rPr lang="en-US" dirty="0"/>
              <a:t>Centers for Disease Control and Prevention.  Strategies to Prevent the Spread of COVID-19 in LTCF.  </a:t>
            </a:r>
            <a:r>
              <a:rPr lang="en-US" u="sng" dirty="0">
                <a:hlinkClick r:id="rId3"/>
              </a:rPr>
              <a:t>https://www.cdc.gov/coronavirus/2019-ncov/healthcare-facilities/prevent-spread-in-long-term-care-facilities.html</a:t>
            </a:r>
            <a:r>
              <a:rPr lang="en-US" dirty="0"/>
              <a:t> </a:t>
            </a:r>
          </a:p>
          <a:p>
            <a:pPr lvl="0"/>
            <a:r>
              <a:rPr lang="en-US" dirty="0"/>
              <a:t>Centers for Disease Control and Prevention.  Caring for Patients with Confirmed or Possible COVID-19.  </a:t>
            </a:r>
            <a:r>
              <a:rPr lang="en-US" u="sng" dirty="0">
                <a:hlinkClick r:id="rId4"/>
              </a:rPr>
              <a:t>https://www.cdc.gov/coronavirus/2019-ncov/hcp/caring-for-patients-H.pdf</a:t>
            </a:r>
            <a:r>
              <a:rPr lang="en-US" dirty="0"/>
              <a:t> </a:t>
            </a:r>
          </a:p>
          <a:p>
            <a:r>
              <a:rPr lang="en-US" u="sng" dirty="0"/>
              <a:t>CDC Guidance for LTC </a:t>
            </a:r>
            <a:r>
              <a:rPr lang="en-US" u="sng" dirty="0" err="1"/>
              <a:t>Communties</a:t>
            </a:r>
            <a:r>
              <a:rPr lang="en-US" u="sng" dirty="0"/>
              <a:t> on COVID-19: </a:t>
            </a:r>
            <a:r>
              <a:rPr lang="en-US" u="sng" dirty="0">
                <a:hlinkClick r:id="rId5"/>
              </a:rPr>
              <a:t>https://www.cdc.gov/coronavirus/2019-ncov/healthcare-facilities/prevent-spread-in-long-term-care-facilities.html</a:t>
            </a:r>
            <a:endParaRPr lang="en-US" u="sng" dirty="0"/>
          </a:p>
          <a:p>
            <a:r>
              <a:rPr lang="en-US" dirty="0"/>
              <a:t>Trinity Health Senior Communities. 2020. Practice Guidelines. Infection Control Manual.</a:t>
            </a:r>
          </a:p>
        </p:txBody>
      </p:sp>
      <p:sp>
        <p:nvSpPr>
          <p:cNvPr id="3" name="Slide Number Placeholder 2"/>
          <p:cNvSpPr>
            <a:spLocks noGrp="1"/>
          </p:cNvSpPr>
          <p:nvPr>
            <p:ph type="sldNum" sz="quarter" idx="4"/>
          </p:nvPr>
        </p:nvSpPr>
        <p:spPr/>
        <p:txBody>
          <a:bodyPr/>
          <a:lstStyle/>
          <a:p>
            <a:fld id="{489F9553-C816-6842-8939-EE75ECF7EB2B}" type="slidenum">
              <a:rPr lang="en-US" smtClean="0"/>
              <a:pPr/>
              <a:t>32</a:t>
            </a:fld>
            <a:endParaRPr lang="en-US" dirty="0"/>
          </a:p>
        </p:txBody>
      </p:sp>
      <p:sp>
        <p:nvSpPr>
          <p:cNvPr id="4" name="Footer Placeholder 3"/>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68595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93409" y="1319372"/>
            <a:ext cx="2969224" cy="5044851"/>
          </a:xfrm>
        </p:spPr>
        <p:txBody>
          <a:bodyPr>
            <a:normAutofit lnSpcReduction="10000"/>
          </a:bodyPr>
          <a:lstStyle/>
          <a:p>
            <a:r>
              <a:rPr lang="en-US" dirty="0"/>
              <a:t>Hand Hygiene is the #1 way to prevent infection</a:t>
            </a:r>
          </a:p>
          <a:p>
            <a:pPr lvl="1"/>
            <a:r>
              <a:rPr lang="en-US" dirty="0"/>
              <a:t>Unless hands are visibly soiled, an alcohol-based hand rub is preferred over soap and water in most clinical situations.</a:t>
            </a:r>
          </a:p>
          <a:p>
            <a:endParaRPr lang="en-US" dirty="0"/>
          </a:p>
          <a:p>
            <a:endParaRPr lang="en-US" dirty="0"/>
          </a:p>
          <a:p>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4</a:t>
            </a:fld>
            <a:endParaRPr lang="en-US" dirty="0"/>
          </a:p>
        </p:txBody>
      </p:sp>
      <p:sp>
        <p:nvSpPr>
          <p:cNvPr id="4" name="Footer Placeholder 3"/>
          <p:cNvSpPr>
            <a:spLocks noGrp="1"/>
          </p:cNvSpPr>
          <p:nvPr>
            <p:ph type="ftr" sz="quarter" idx="3"/>
          </p:nvPr>
        </p:nvSpPr>
        <p:spPr/>
        <p:txBody>
          <a:bodyPr/>
          <a:lstStyle/>
          <a:p>
            <a:r>
              <a:rPr lang="en-US" dirty="0"/>
              <a:t>©2017 Trinity Health Senior Communities</a:t>
            </a:r>
          </a:p>
        </p:txBody>
      </p:sp>
      <p:sp>
        <p:nvSpPr>
          <p:cNvPr id="5" name="Title 4"/>
          <p:cNvSpPr>
            <a:spLocks noGrp="1"/>
          </p:cNvSpPr>
          <p:nvPr>
            <p:ph type="title"/>
          </p:nvPr>
        </p:nvSpPr>
        <p:spPr/>
        <p:txBody>
          <a:bodyPr/>
          <a:lstStyle/>
          <a:p>
            <a:r>
              <a:rPr lang="en-US" dirty="0"/>
              <a:t>Hand Hygiene</a:t>
            </a:r>
          </a:p>
        </p:txBody>
      </p:sp>
      <p:pic>
        <p:nvPicPr>
          <p:cNvPr id="1026" name="Picture 2" descr="http://www.publichealth.va.gov/InfectionDontPassItOn/files/print_jpg/hands30-clinica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72348" y="359253"/>
            <a:ext cx="5256405" cy="600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5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93408" y="1416357"/>
            <a:ext cx="8236688" cy="5044851"/>
          </a:xfrm>
        </p:spPr>
        <p:txBody>
          <a:bodyPr>
            <a:normAutofit lnSpcReduction="10000"/>
          </a:bodyPr>
          <a:lstStyle/>
          <a:p>
            <a:pPr lvl="0"/>
            <a:r>
              <a:rPr lang="en-US" dirty="0"/>
              <a:t>Use an alcohol-based hand rub or wash with soap and water for the following clinical indications: </a:t>
            </a:r>
            <a:endParaRPr lang="en-US" sz="2400" dirty="0"/>
          </a:p>
          <a:p>
            <a:pPr lvl="1"/>
            <a:r>
              <a:rPr lang="en-US" dirty="0"/>
              <a:t>Immediately before touching a patient.</a:t>
            </a:r>
            <a:endParaRPr lang="en-US" sz="2000" dirty="0"/>
          </a:p>
          <a:p>
            <a:pPr lvl="1"/>
            <a:r>
              <a:rPr lang="en-US" dirty="0"/>
              <a:t>Having contact with inanimate objects near a patient</a:t>
            </a:r>
          </a:p>
          <a:p>
            <a:pPr lvl="1"/>
            <a:r>
              <a:rPr lang="en-US" dirty="0"/>
              <a:t>Before moving from work on a soiled body site to a clean body site on the same patient.</a:t>
            </a:r>
            <a:endParaRPr lang="en-US" sz="2000" dirty="0"/>
          </a:p>
          <a:p>
            <a:pPr lvl="1"/>
            <a:r>
              <a:rPr lang="en-US" dirty="0"/>
              <a:t>After touching a patient or the patient’s immediate environment.</a:t>
            </a:r>
            <a:endParaRPr lang="en-US" sz="2000" dirty="0"/>
          </a:p>
          <a:p>
            <a:pPr lvl="1"/>
            <a:r>
              <a:rPr lang="en-US" dirty="0"/>
              <a:t>After contact with blood, body fluids or contaminated surfaces.</a:t>
            </a:r>
            <a:endParaRPr lang="en-US" sz="2000" dirty="0"/>
          </a:p>
          <a:p>
            <a:pPr lvl="1"/>
            <a:r>
              <a:rPr lang="en-US" dirty="0"/>
              <a:t>Immediately after glove removal.</a:t>
            </a:r>
            <a:endParaRPr lang="en-US" sz="2000"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5</a:t>
            </a:fld>
            <a:endParaRPr lang="en-US" dirty="0"/>
          </a:p>
        </p:txBody>
      </p:sp>
      <p:sp>
        <p:nvSpPr>
          <p:cNvPr id="4" name="Footer Placeholder 3"/>
          <p:cNvSpPr>
            <a:spLocks noGrp="1"/>
          </p:cNvSpPr>
          <p:nvPr>
            <p:ph type="ftr" sz="quarter" idx="3"/>
          </p:nvPr>
        </p:nvSpPr>
        <p:spPr/>
        <p:txBody>
          <a:bodyPr/>
          <a:lstStyle/>
          <a:p>
            <a:r>
              <a:rPr lang="en-US" dirty="0"/>
              <a:t>©2017 Trinity Health Senior Communities</a:t>
            </a:r>
          </a:p>
        </p:txBody>
      </p:sp>
      <p:sp>
        <p:nvSpPr>
          <p:cNvPr id="3" name="Title 2"/>
          <p:cNvSpPr>
            <a:spLocks noGrp="1"/>
          </p:cNvSpPr>
          <p:nvPr>
            <p:ph type="title"/>
          </p:nvPr>
        </p:nvSpPr>
        <p:spPr>
          <a:xfrm>
            <a:off x="393408" y="400819"/>
            <a:ext cx="8229600" cy="664874"/>
          </a:xfrm>
        </p:spPr>
        <p:txBody>
          <a:bodyPr>
            <a:noAutofit/>
          </a:bodyPr>
          <a:lstStyle/>
          <a:p>
            <a:r>
              <a:rPr lang="en-US" dirty="0"/>
              <a:t>Hand Hygiene Instances</a:t>
            </a:r>
          </a:p>
        </p:txBody>
      </p:sp>
    </p:spTree>
    <p:extLst>
      <p:ext uri="{BB962C8B-B14F-4D97-AF65-F5344CB8AC3E}">
        <p14:creationId xmlns:p14="http://schemas.microsoft.com/office/powerpoint/2010/main" val="370378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lnSpcReduction="10000"/>
          </a:bodyPr>
          <a:lstStyle/>
          <a:p>
            <a:r>
              <a:rPr lang="en-US" b="1" dirty="0"/>
              <a:t>Handwashing with Soap and Water</a:t>
            </a:r>
            <a:endParaRPr lang="en-US" dirty="0"/>
          </a:p>
          <a:p>
            <a:r>
              <a:rPr lang="en-US" dirty="0"/>
              <a:t>The following guidelines should be followed when performing handwashing with soap and water:</a:t>
            </a:r>
          </a:p>
          <a:p>
            <a:r>
              <a:rPr lang="en-US" b="1" dirty="0"/>
              <a:t>HANDWASHING</a:t>
            </a:r>
            <a:r>
              <a:rPr lang="en-US" dirty="0"/>
              <a:t> </a:t>
            </a:r>
          </a:p>
          <a:p>
            <a:pPr lvl="1"/>
            <a:r>
              <a:rPr lang="en-US" dirty="0"/>
              <a:t>Wet hands with water.</a:t>
            </a:r>
          </a:p>
          <a:p>
            <a:pPr lvl="1"/>
            <a:r>
              <a:rPr lang="en-US" dirty="0"/>
              <a:t>Apply soap.</a:t>
            </a:r>
          </a:p>
          <a:p>
            <a:pPr lvl="1"/>
            <a:r>
              <a:rPr lang="en-US" dirty="0"/>
              <a:t>Rub hands together for at least 20 seconds, covering all surfaces, focusing on fingertips and fingernails.</a:t>
            </a:r>
          </a:p>
          <a:p>
            <a:pPr lvl="1"/>
            <a:r>
              <a:rPr lang="en-US" dirty="0"/>
              <a:t>Rinse under running water and dry with disposable towel</a:t>
            </a:r>
          </a:p>
          <a:p>
            <a:pPr lvl="1"/>
            <a:r>
              <a:rPr lang="en-US" dirty="0"/>
              <a:t>Use the towel to turn off the faucet.        </a:t>
            </a:r>
          </a:p>
          <a:p>
            <a:pPr marL="514350" indent="-514350">
              <a:buFont typeface="+mj-lt"/>
              <a:buAutoNum type="arabicPeriod"/>
            </a:pPr>
            <a:endParaRPr lang="en-US" dirty="0"/>
          </a:p>
          <a:p>
            <a:pPr marL="514350" indent="-514350">
              <a:buFont typeface="+mj-lt"/>
              <a:buAutoNum type="arabicPeriod"/>
            </a:pPr>
            <a:endParaRPr lang="en-US" dirty="0"/>
          </a:p>
          <a:p>
            <a:endParaRPr lang="en-US" dirty="0"/>
          </a:p>
          <a:p>
            <a:pPr marL="514350" indent="-514350">
              <a:buFont typeface="+mj-lt"/>
              <a:buAutoNum type="arabicPeriod"/>
            </a:pPr>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6</a:t>
            </a:fld>
            <a:endParaRPr lang="en-US" dirty="0"/>
          </a:p>
        </p:txBody>
      </p:sp>
      <p:sp>
        <p:nvSpPr>
          <p:cNvPr id="4" name="Footer Placeholder 3"/>
          <p:cNvSpPr>
            <a:spLocks noGrp="1"/>
          </p:cNvSpPr>
          <p:nvPr>
            <p:ph type="ftr" sz="quarter" idx="3"/>
          </p:nvPr>
        </p:nvSpPr>
        <p:spPr/>
        <p:txBody>
          <a:bodyPr/>
          <a:lstStyle/>
          <a:p>
            <a:r>
              <a:rPr lang="en-US" dirty="0"/>
              <a:t>©2017 Trinity Health Senior Communities</a:t>
            </a:r>
          </a:p>
        </p:txBody>
      </p:sp>
      <p:sp>
        <p:nvSpPr>
          <p:cNvPr id="5" name="Title 4"/>
          <p:cNvSpPr>
            <a:spLocks noGrp="1"/>
          </p:cNvSpPr>
          <p:nvPr>
            <p:ph type="title"/>
          </p:nvPr>
        </p:nvSpPr>
        <p:spPr/>
        <p:txBody>
          <a:bodyPr>
            <a:noAutofit/>
          </a:bodyPr>
          <a:lstStyle/>
          <a:p>
            <a:r>
              <a:rPr lang="en-US" dirty="0"/>
              <a:t>Handwashing</a:t>
            </a:r>
          </a:p>
        </p:txBody>
      </p:sp>
    </p:spTree>
    <p:extLst>
      <p:ext uri="{BB962C8B-B14F-4D97-AF65-F5344CB8AC3E}">
        <p14:creationId xmlns:p14="http://schemas.microsoft.com/office/powerpoint/2010/main" val="105303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93407" y="1319372"/>
            <a:ext cx="8316609" cy="5044851"/>
          </a:xfrm>
        </p:spPr>
        <p:txBody>
          <a:bodyPr>
            <a:noAutofit/>
          </a:bodyPr>
          <a:lstStyle/>
          <a:p>
            <a:pPr marL="0" indent="0">
              <a:buNone/>
            </a:pPr>
            <a:r>
              <a:rPr lang="en-US" b="1" dirty="0"/>
              <a:t>Alcohol- based hand rubs.</a:t>
            </a:r>
            <a:endParaRPr lang="en-US" dirty="0"/>
          </a:p>
          <a:p>
            <a:pPr lvl="0"/>
            <a:r>
              <a:rPr lang="en-US" dirty="0"/>
              <a:t>Apply to palm of one hand (use enough alcohol-based hand sanitizer to cover all surfaces of your hands)</a:t>
            </a:r>
            <a:endParaRPr lang="en-US" sz="2400" dirty="0"/>
          </a:p>
          <a:p>
            <a:pPr lvl="0"/>
            <a:r>
              <a:rPr lang="en-US" dirty="0"/>
              <a:t>Rub hands together, covering all surfaces, focusing in particular on the fingertips and </a:t>
            </a:r>
            <a:endParaRPr lang="en-US" sz="2400" dirty="0"/>
          </a:p>
          <a:p>
            <a:r>
              <a:rPr lang="en-US" dirty="0"/>
              <a:t>Fingernails until dry. </a:t>
            </a:r>
            <a:endParaRPr lang="en-US" sz="2400" dirty="0"/>
          </a:p>
          <a:p>
            <a:pPr lvl="0"/>
            <a:r>
              <a:rPr lang="en-US" dirty="0"/>
              <a:t>Use enough rub to require at least 20 seconds to dry.      </a:t>
            </a:r>
            <a:endParaRPr lang="en-US" sz="2400"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7</a:t>
            </a:fld>
            <a:endParaRPr lang="en-US" dirty="0"/>
          </a:p>
        </p:txBody>
      </p:sp>
      <p:sp>
        <p:nvSpPr>
          <p:cNvPr id="4" name="Footer Placeholder 3"/>
          <p:cNvSpPr>
            <a:spLocks noGrp="1"/>
          </p:cNvSpPr>
          <p:nvPr>
            <p:ph type="ftr" sz="quarter" idx="3"/>
          </p:nvPr>
        </p:nvSpPr>
        <p:spPr/>
        <p:txBody>
          <a:bodyPr/>
          <a:lstStyle/>
          <a:p>
            <a:r>
              <a:rPr lang="en-US" dirty="0"/>
              <a:t>©2017 Trinity Health Senior Communities</a:t>
            </a:r>
          </a:p>
        </p:txBody>
      </p:sp>
      <p:sp>
        <p:nvSpPr>
          <p:cNvPr id="3" name="Title 2"/>
          <p:cNvSpPr>
            <a:spLocks noGrp="1"/>
          </p:cNvSpPr>
          <p:nvPr>
            <p:ph type="title"/>
          </p:nvPr>
        </p:nvSpPr>
        <p:spPr/>
        <p:txBody>
          <a:bodyPr/>
          <a:lstStyle/>
          <a:p>
            <a:r>
              <a:rPr lang="en-US" dirty="0"/>
              <a:t>Hand Hygiene with Alcohol based hand rub </a:t>
            </a:r>
          </a:p>
        </p:txBody>
      </p:sp>
    </p:spTree>
    <p:extLst>
      <p:ext uri="{BB962C8B-B14F-4D97-AF65-F5344CB8AC3E}">
        <p14:creationId xmlns:p14="http://schemas.microsoft.com/office/powerpoint/2010/main" val="132087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a:t>©2017 Trinity Health Senior Communities</a:t>
            </a:r>
          </a:p>
        </p:txBody>
      </p:sp>
      <p:sp>
        <p:nvSpPr>
          <p:cNvPr id="3" name="Slide Number Placeholder 2"/>
          <p:cNvSpPr>
            <a:spLocks noGrp="1"/>
          </p:cNvSpPr>
          <p:nvPr>
            <p:ph type="sldNum" sz="quarter" idx="4"/>
          </p:nvPr>
        </p:nvSpPr>
        <p:spPr/>
        <p:txBody>
          <a:bodyPr/>
          <a:lstStyle/>
          <a:p>
            <a:fld id="{489F9553-C816-6842-8939-EE75ECF7EB2B}" type="slidenum">
              <a:rPr lang="en-US" smtClean="0"/>
              <a:pPr/>
              <a:t>8</a:t>
            </a:fld>
            <a:endParaRPr lang="en-US" dirty="0"/>
          </a:p>
        </p:txBody>
      </p:sp>
      <p:sp>
        <p:nvSpPr>
          <p:cNvPr id="4" name="Title 3"/>
          <p:cNvSpPr>
            <a:spLocks noGrp="1"/>
          </p:cNvSpPr>
          <p:nvPr>
            <p:ph type="title"/>
          </p:nvPr>
        </p:nvSpPr>
        <p:spPr/>
        <p:txBody>
          <a:bodyPr/>
          <a:lstStyle/>
          <a:p>
            <a:r>
              <a:rPr lang="en-US" dirty="0"/>
              <a:t>Standard Precautions</a:t>
            </a:r>
            <a:br>
              <a:rPr lang="en-US" dirty="0"/>
            </a:br>
            <a:endParaRPr lang="en-US" dirty="0"/>
          </a:p>
        </p:txBody>
      </p:sp>
    </p:spTree>
    <p:extLst>
      <p:ext uri="{BB962C8B-B14F-4D97-AF65-F5344CB8AC3E}">
        <p14:creationId xmlns:p14="http://schemas.microsoft.com/office/powerpoint/2010/main" val="272292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r>
              <a:rPr lang="en-US" dirty="0"/>
              <a:t>Standard precautions, is applied to all residents, regardless of the suspected or confirmed presence of an infectious agent. </a:t>
            </a:r>
          </a:p>
          <a:p>
            <a:r>
              <a:rPr lang="en-US" dirty="0"/>
              <a:t>Standard precaution principles are designed to reduce the risk of transmitting microorganisms from both recognized and unrecognized sources of infection in healthcare settings. </a:t>
            </a:r>
          </a:p>
          <a:p>
            <a:r>
              <a:rPr lang="en-US" dirty="0"/>
              <a:t>Standard precautions are designed to protect both healthcare colleagues and residents from contact with infectious agents.</a:t>
            </a:r>
          </a:p>
          <a:p>
            <a:endParaRPr lang="en-US" dirty="0"/>
          </a:p>
        </p:txBody>
      </p:sp>
      <p:sp>
        <p:nvSpPr>
          <p:cNvPr id="3" name="Slide Number Placeholder 2"/>
          <p:cNvSpPr>
            <a:spLocks noGrp="1"/>
          </p:cNvSpPr>
          <p:nvPr>
            <p:ph type="sldNum" sz="quarter" idx="4"/>
          </p:nvPr>
        </p:nvSpPr>
        <p:spPr/>
        <p:txBody>
          <a:bodyPr/>
          <a:lstStyle/>
          <a:p>
            <a:fld id="{489F9553-C816-6842-8939-EE75ECF7EB2B}" type="slidenum">
              <a:rPr lang="en-US" smtClean="0"/>
              <a:pPr/>
              <a:t>9</a:t>
            </a:fld>
            <a:endParaRPr lang="en-US" dirty="0"/>
          </a:p>
        </p:txBody>
      </p:sp>
      <p:sp>
        <p:nvSpPr>
          <p:cNvPr id="2" name="Footer Placeholder 1"/>
          <p:cNvSpPr>
            <a:spLocks noGrp="1"/>
          </p:cNvSpPr>
          <p:nvPr>
            <p:ph type="ftr" sz="quarter" idx="3"/>
          </p:nvPr>
        </p:nvSpPr>
        <p:spPr/>
        <p:txBody>
          <a:bodyPr/>
          <a:lstStyle/>
          <a:p>
            <a:r>
              <a:rPr lang="en-US"/>
              <a:t>©2017 Trinity Health Senior Communities</a:t>
            </a:r>
            <a:endParaRPr lang="en-US" dirty="0"/>
          </a:p>
        </p:txBody>
      </p:sp>
      <p:sp>
        <p:nvSpPr>
          <p:cNvPr id="5" name="Title 4"/>
          <p:cNvSpPr>
            <a:spLocks noGrp="1"/>
          </p:cNvSpPr>
          <p:nvPr>
            <p:ph type="title"/>
          </p:nvPr>
        </p:nvSpPr>
        <p:spPr/>
        <p:txBody>
          <a:bodyPr/>
          <a:lstStyle/>
          <a:p>
            <a:r>
              <a:rPr lang="en-US" dirty="0"/>
              <a:t>Stand Precautions</a:t>
            </a:r>
          </a:p>
        </p:txBody>
      </p:sp>
    </p:spTree>
    <p:extLst>
      <p:ext uri="{BB962C8B-B14F-4D97-AF65-F5344CB8AC3E}">
        <p14:creationId xmlns:p14="http://schemas.microsoft.com/office/powerpoint/2010/main" val="774112347"/>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b91531d-a4f7-47e3-8687-1e7e838a3343">VWZWURQ6C24W-2684-18</_dlc_DocId>
    <_dlc_DocIdUrl xmlns="4b91531d-a4f7-47e3-8687-1e7e838a3343">
      <Url>http://content.che.org/sysoff/mc/_layouts/DocIdRedir.aspx?ID=VWZWURQ6C24W-2684-18</Url>
      <Description>VWZWURQ6C24W-2684-18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5CF6746CADB541B8704E3A76B43D75" ma:contentTypeVersion="0" ma:contentTypeDescription="Create a new document." ma:contentTypeScope="" ma:versionID="3d1b3bda66ff206962cbffb4b1f19dd6">
  <xsd:schema xmlns:xsd="http://www.w3.org/2001/XMLSchema" xmlns:xs="http://www.w3.org/2001/XMLSchema" xmlns:p="http://schemas.microsoft.com/office/2006/metadata/properties" xmlns:ns2="4b91531d-a4f7-47e3-8687-1e7e838a3343" targetNamespace="http://schemas.microsoft.com/office/2006/metadata/properties" ma:root="true" ma:fieldsID="0343b9f753f350af6d0219bbd4f1bbc3" ns2:_="">
    <xsd:import namespace="4b91531d-a4f7-47e3-8687-1e7e838a334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2435B7-6774-4581-B2BB-770337A5A823}">
  <ds:schemaRefs>
    <ds:schemaRef ds:uri="http://schemas.microsoft.com/sharepoint/events"/>
  </ds:schemaRefs>
</ds:datastoreItem>
</file>

<file path=customXml/itemProps2.xml><?xml version="1.0" encoding="utf-8"?>
<ds:datastoreItem xmlns:ds="http://schemas.openxmlformats.org/officeDocument/2006/customXml" ds:itemID="{A189451C-B86D-43F5-AA06-34D722258368}">
  <ds:schemaRef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4b91531d-a4f7-47e3-8687-1e7e838a3343"/>
    <ds:schemaRef ds:uri="http://www.w3.org/XML/1998/namespace"/>
  </ds:schemaRefs>
</ds:datastoreItem>
</file>

<file path=customXml/itemProps3.xml><?xml version="1.0" encoding="utf-8"?>
<ds:datastoreItem xmlns:ds="http://schemas.openxmlformats.org/officeDocument/2006/customXml" ds:itemID="{1F78F947-66A3-4B2D-A65A-DD43B04E66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12363</TotalTime>
  <Words>1779</Words>
  <Application>Microsoft Office PowerPoint</Application>
  <PresentationFormat>On-screen Show (4:3)</PresentationFormat>
  <Paragraphs>234</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Main Content Slide Layout</vt:lpstr>
      <vt:lpstr>Infection Prevention</vt:lpstr>
      <vt:lpstr>Infection Prevention Strategies</vt:lpstr>
      <vt:lpstr>Hand Hygiene </vt:lpstr>
      <vt:lpstr>Hand Hygiene</vt:lpstr>
      <vt:lpstr>Hand Hygiene Instances</vt:lpstr>
      <vt:lpstr>Handwashing</vt:lpstr>
      <vt:lpstr>Hand Hygiene with Alcohol based hand rub </vt:lpstr>
      <vt:lpstr>Standard Precautions </vt:lpstr>
      <vt:lpstr>Stand Precautions</vt:lpstr>
      <vt:lpstr>Standard Precautions</vt:lpstr>
      <vt:lpstr>Respiratory  Etiquette </vt:lpstr>
      <vt:lpstr>Respiratory Etiquette</vt:lpstr>
      <vt:lpstr>Droplet and Contact Precautions</vt:lpstr>
      <vt:lpstr>Droplet Precautions</vt:lpstr>
      <vt:lpstr>Droplet and Contact Precautions</vt:lpstr>
      <vt:lpstr>Mask Usage</vt:lpstr>
      <vt:lpstr>Mask Usage</vt:lpstr>
      <vt:lpstr>Don and Doff PPE</vt:lpstr>
      <vt:lpstr>Don and Doff PPE</vt:lpstr>
      <vt:lpstr>Safe Linen Handling</vt:lpstr>
      <vt:lpstr>Safe linen handling </vt:lpstr>
      <vt:lpstr>Cleaning and Disinfection of Patient Care Equipment</vt:lpstr>
      <vt:lpstr>Cleaning and Disinfection of Patient Care Equipment</vt:lpstr>
      <vt:lpstr>Stay home if you are sick</vt:lpstr>
      <vt:lpstr>Colleague Illness</vt:lpstr>
      <vt:lpstr>Residents who are suspected of COVID-19</vt:lpstr>
      <vt:lpstr>Residents who are suspected of COVID-19</vt:lpstr>
      <vt:lpstr>COVID19 Coronavirus</vt:lpstr>
      <vt:lpstr>Coronavirus FAQs</vt:lpstr>
      <vt:lpstr>Corona Virus FAQs </vt:lpstr>
      <vt:lpstr>See CDC.gov for additional information</vt:lpstr>
      <vt:lpstr>References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Stacey Johnson</cp:lastModifiedBy>
  <cp:revision>199</cp:revision>
  <cp:lastPrinted>2016-09-16T19:16:28Z</cp:lastPrinted>
  <dcterms:created xsi:type="dcterms:W3CDTF">2015-06-01T18:54:58Z</dcterms:created>
  <dcterms:modified xsi:type="dcterms:W3CDTF">2020-08-06T12:37:55Z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0x010100E75CF6746CADB541B8704E3A76B43D75</vt:lpwstr>
  </property>
  <property fmtid="{D5CDD505-2E9C-101B-9397-08002B2CF9AE}" pid="3" name="_dlc_DocIdItemGuid">
    <vt:lpwstr>f0c6c5fb-63b8-43da-acbf-b28da6a0a69e</vt:lpwstr>
  </property>
</Properties>
</file>