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1" r:id="rId2"/>
    <p:sldMasterId id="2147483682" r:id="rId3"/>
  </p:sldMasterIdLst>
  <p:notesMasterIdLst>
    <p:notesMasterId r:id="rId78"/>
  </p:notesMasterIdLst>
  <p:sldIdLst>
    <p:sldId id="282" r:id="rId4"/>
    <p:sldId id="258" r:id="rId5"/>
    <p:sldId id="276" r:id="rId6"/>
    <p:sldId id="384" r:id="rId7"/>
    <p:sldId id="386" r:id="rId8"/>
    <p:sldId id="403" r:id="rId9"/>
    <p:sldId id="385" r:id="rId10"/>
    <p:sldId id="404" r:id="rId11"/>
    <p:sldId id="387" r:id="rId12"/>
    <p:sldId id="388" r:id="rId13"/>
    <p:sldId id="426" r:id="rId14"/>
    <p:sldId id="427" r:id="rId15"/>
    <p:sldId id="428" r:id="rId16"/>
    <p:sldId id="429" r:id="rId17"/>
    <p:sldId id="389" r:id="rId18"/>
    <p:sldId id="405" r:id="rId19"/>
    <p:sldId id="407" r:id="rId20"/>
    <p:sldId id="408" r:id="rId21"/>
    <p:sldId id="409" r:id="rId22"/>
    <p:sldId id="410" r:id="rId23"/>
    <p:sldId id="367" r:id="rId24"/>
    <p:sldId id="381" r:id="rId25"/>
    <p:sldId id="368" r:id="rId26"/>
    <p:sldId id="369" r:id="rId27"/>
    <p:sldId id="390" r:id="rId28"/>
    <p:sldId id="391" r:id="rId29"/>
    <p:sldId id="392" r:id="rId30"/>
    <p:sldId id="393" r:id="rId31"/>
    <p:sldId id="394" r:id="rId32"/>
    <p:sldId id="395" r:id="rId33"/>
    <p:sldId id="396" r:id="rId34"/>
    <p:sldId id="397" r:id="rId35"/>
    <p:sldId id="398" r:id="rId36"/>
    <p:sldId id="431" r:id="rId37"/>
    <p:sldId id="342" r:id="rId38"/>
    <p:sldId id="356" r:id="rId39"/>
    <p:sldId id="399" r:id="rId40"/>
    <p:sldId id="430" r:id="rId41"/>
    <p:sldId id="400" r:id="rId42"/>
    <p:sldId id="401" r:id="rId43"/>
    <p:sldId id="406" r:id="rId44"/>
    <p:sldId id="328" r:id="rId45"/>
    <p:sldId id="358" r:id="rId46"/>
    <p:sldId id="359" r:id="rId47"/>
    <p:sldId id="360" r:id="rId48"/>
    <p:sldId id="357" r:id="rId49"/>
    <p:sldId id="402" r:id="rId50"/>
    <p:sldId id="375" r:id="rId51"/>
    <p:sldId id="411" r:id="rId52"/>
    <p:sldId id="412" r:id="rId53"/>
    <p:sldId id="413" r:id="rId54"/>
    <p:sldId id="415" r:id="rId55"/>
    <p:sldId id="434" r:id="rId56"/>
    <p:sldId id="416" r:id="rId57"/>
    <p:sldId id="432" r:id="rId58"/>
    <p:sldId id="417" r:id="rId59"/>
    <p:sldId id="418" r:id="rId60"/>
    <p:sldId id="419" r:id="rId61"/>
    <p:sldId id="420" r:id="rId62"/>
    <p:sldId id="339" r:id="rId63"/>
    <p:sldId id="299" r:id="rId64"/>
    <p:sldId id="421" r:id="rId65"/>
    <p:sldId id="422" r:id="rId66"/>
    <p:sldId id="423" r:id="rId67"/>
    <p:sldId id="424" r:id="rId68"/>
    <p:sldId id="425" r:id="rId69"/>
    <p:sldId id="340" r:id="rId70"/>
    <p:sldId id="341" r:id="rId71"/>
    <p:sldId id="302" r:id="rId72"/>
    <p:sldId id="336" r:id="rId73"/>
    <p:sldId id="433" r:id="rId74"/>
    <p:sldId id="337" r:id="rId75"/>
    <p:sldId id="287" r:id="rId76"/>
    <p:sldId id="275" r:id="rId7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025" autoAdjust="0"/>
    <p:restoredTop sz="67454" autoAdjust="0"/>
  </p:normalViewPr>
  <p:slideViewPr>
    <p:cSldViewPr>
      <p:cViewPr varScale="1">
        <p:scale>
          <a:sx n="79" d="100"/>
          <a:sy n="79" d="100"/>
        </p:scale>
        <p:origin x="144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slide" Target="slides/slide52.xml"/><Relationship Id="rId63" Type="http://schemas.openxmlformats.org/officeDocument/2006/relationships/slide" Target="slides/slide60.xml"/><Relationship Id="rId68" Type="http://schemas.openxmlformats.org/officeDocument/2006/relationships/slide" Target="slides/slide65.xml"/><Relationship Id="rId76" Type="http://schemas.openxmlformats.org/officeDocument/2006/relationships/slide" Target="slides/slide73.xml"/><Relationship Id="rId7" Type="http://schemas.openxmlformats.org/officeDocument/2006/relationships/slide" Target="slides/slide4.xml"/><Relationship Id="rId71" Type="http://schemas.openxmlformats.org/officeDocument/2006/relationships/slide" Target="slides/slide68.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slide" Target="slides/slide55.xml"/><Relationship Id="rId66" Type="http://schemas.openxmlformats.org/officeDocument/2006/relationships/slide" Target="slides/slide63.xml"/><Relationship Id="rId74" Type="http://schemas.openxmlformats.org/officeDocument/2006/relationships/slide" Target="slides/slide71.xml"/><Relationship Id="rId79" Type="http://schemas.openxmlformats.org/officeDocument/2006/relationships/presProps" Target="presProps.xml"/><Relationship Id="rId5" Type="http://schemas.openxmlformats.org/officeDocument/2006/relationships/slide" Target="slides/slide2.xml"/><Relationship Id="rId61" Type="http://schemas.openxmlformats.org/officeDocument/2006/relationships/slide" Target="slides/slide58.xml"/><Relationship Id="rId82"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slide" Target="slides/slide62.xml"/><Relationship Id="rId73" Type="http://schemas.openxmlformats.org/officeDocument/2006/relationships/slide" Target="slides/slide70.xml"/><Relationship Id="rId78" Type="http://schemas.openxmlformats.org/officeDocument/2006/relationships/notesMaster" Target="notesMasters/notesMaster1.xml"/><Relationship Id="rId81"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64" Type="http://schemas.openxmlformats.org/officeDocument/2006/relationships/slide" Target="slides/slide61.xml"/><Relationship Id="rId69" Type="http://schemas.openxmlformats.org/officeDocument/2006/relationships/slide" Target="slides/slide66.xml"/><Relationship Id="rId77" Type="http://schemas.openxmlformats.org/officeDocument/2006/relationships/slide" Target="slides/slide74.xml"/><Relationship Id="rId8" Type="http://schemas.openxmlformats.org/officeDocument/2006/relationships/slide" Target="slides/slide5.xml"/><Relationship Id="rId51" Type="http://schemas.openxmlformats.org/officeDocument/2006/relationships/slide" Target="slides/slide48.xml"/><Relationship Id="rId72" Type="http://schemas.openxmlformats.org/officeDocument/2006/relationships/slide" Target="slides/slide69.xml"/><Relationship Id="rId80" Type="http://schemas.openxmlformats.org/officeDocument/2006/relationships/viewProps" Target="viewProps.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slide" Target="slides/slide56.xml"/><Relationship Id="rId67" Type="http://schemas.openxmlformats.org/officeDocument/2006/relationships/slide" Target="slides/slide64.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slide" Target="slides/slide59.xml"/><Relationship Id="rId70" Type="http://schemas.openxmlformats.org/officeDocument/2006/relationships/slide" Target="slides/slide67.xml"/><Relationship Id="rId75" Type="http://schemas.openxmlformats.org/officeDocument/2006/relationships/slide" Target="slides/slide72.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CC2D5A2-2648-441D-886E-FBFCFEE2564D}" type="doc">
      <dgm:prSet loTypeId="urn:microsoft.com/office/officeart/2005/8/layout/cycle1" loCatId="cycle" qsTypeId="urn:microsoft.com/office/officeart/2005/8/quickstyle/3d3" qsCatId="3D" csTypeId="urn:microsoft.com/office/officeart/2005/8/colors/colorful1" csCatId="colorful" phldr="1"/>
      <dgm:spPr/>
      <dgm:t>
        <a:bodyPr/>
        <a:lstStyle/>
        <a:p>
          <a:endParaRPr lang="en-US"/>
        </a:p>
      </dgm:t>
    </dgm:pt>
    <dgm:pt modelId="{C9D7C41B-2458-4E10-B0CD-B096FE381CD0}">
      <dgm:prSet phldrT="[Text]"/>
      <dgm:spPr/>
      <dgm:t>
        <a:bodyPr/>
        <a:lstStyle/>
        <a:p>
          <a:r>
            <a:rPr lang="en-US" dirty="0"/>
            <a:t>Understand</a:t>
          </a:r>
        </a:p>
      </dgm:t>
    </dgm:pt>
    <dgm:pt modelId="{0A0C60C5-C706-48B9-995E-A488798C9F2E}" type="parTrans" cxnId="{FEAEDDCB-069D-4C53-B611-89EFDF3272D6}">
      <dgm:prSet/>
      <dgm:spPr/>
      <dgm:t>
        <a:bodyPr/>
        <a:lstStyle/>
        <a:p>
          <a:endParaRPr lang="en-US"/>
        </a:p>
      </dgm:t>
    </dgm:pt>
    <dgm:pt modelId="{2A8DDC20-F70F-473B-9F8E-AB194C4E21A2}" type="sibTrans" cxnId="{FEAEDDCB-069D-4C53-B611-89EFDF3272D6}">
      <dgm:prSet/>
      <dgm:spPr/>
      <dgm:t>
        <a:bodyPr/>
        <a:lstStyle/>
        <a:p>
          <a:endParaRPr lang="en-US"/>
        </a:p>
      </dgm:t>
    </dgm:pt>
    <dgm:pt modelId="{0373D090-4C6D-4D20-A0CD-5842F2A3B967}">
      <dgm:prSet phldrT="[Text]"/>
      <dgm:spPr/>
      <dgm:t>
        <a:bodyPr/>
        <a:lstStyle/>
        <a:p>
          <a:r>
            <a:rPr lang="en-US" dirty="0"/>
            <a:t>Inform</a:t>
          </a:r>
        </a:p>
      </dgm:t>
    </dgm:pt>
    <dgm:pt modelId="{DE3A3E21-8F40-42F4-B853-446B551963C0}" type="parTrans" cxnId="{C447140E-16E0-4944-8480-0C16AFC9F2EA}">
      <dgm:prSet/>
      <dgm:spPr/>
      <dgm:t>
        <a:bodyPr/>
        <a:lstStyle/>
        <a:p>
          <a:endParaRPr lang="en-US"/>
        </a:p>
      </dgm:t>
    </dgm:pt>
    <dgm:pt modelId="{9F150001-DB0C-406F-9A3F-57A28CE6770D}" type="sibTrans" cxnId="{C447140E-16E0-4944-8480-0C16AFC9F2EA}">
      <dgm:prSet/>
      <dgm:spPr/>
      <dgm:t>
        <a:bodyPr/>
        <a:lstStyle/>
        <a:p>
          <a:endParaRPr lang="en-US"/>
        </a:p>
      </dgm:t>
    </dgm:pt>
    <dgm:pt modelId="{14EB3EA9-D4F0-4B47-AB62-EABAD72DFE4A}">
      <dgm:prSet phldrT="[Text]"/>
      <dgm:spPr/>
      <dgm:t>
        <a:bodyPr/>
        <a:lstStyle/>
        <a:p>
          <a:r>
            <a:rPr lang="en-US" dirty="0"/>
            <a:t>Limitations</a:t>
          </a:r>
        </a:p>
      </dgm:t>
    </dgm:pt>
    <dgm:pt modelId="{D5EF5B8F-E2B2-4EAB-8B7E-E5357546671C}" type="parTrans" cxnId="{6F87C2AD-5B02-41D8-8EE4-39A59B1BA48C}">
      <dgm:prSet/>
      <dgm:spPr/>
      <dgm:t>
        <a:bodyPr/>
        <a:lstStyle/>
        <a:p>
          <a:endParaRPr lang="en-US"/>
        </a:p>
      </dgm:t>
    </dgm:pt>
    <dgm:pt modelId="{397A921E-02C0-4A34-B61F-E808010A8BE2}" type="sibTrans" cxnId="{6F87C2AD-5B02-41D8-8EE4-39A59B1BA48C}">
      <dgm:prSet/>
      <dgm:spPr/>
      <dgm:t>
        <a:bodyPr/>
        <a:lstStyle/>
        <a:p>
          <a:endParaRPr lang="en-US"/>
        </a:p>
      </dgm:t>
    </dgm:pt>
    <dgm:pt modelId="{5BDBC498-A2B6-4254-BE47-090F0729E8F8}">
      <dgm:prSet phldrT="[Text]"/>
      <dgm:spPr/>
      <dgm:t>
        <a:bodyPr/>
        <a:lstStyle/>
        <a:p>
          <a:r>
            <a:rPr lang="en-US" dirty="0"/>
            <a:t>Monitor</a:t>
          </a:r>
        </a:p>
      </dgm:t>
    </dgm:pt>
    <dgm:pt modelId="{ADFEF54D-244D-461E-B730-89ECCA20F6B0}" type="parTrans" cxnId="{5D91D1C3-2414-4CCA-A34C-592CF98B02C1}">
      <dgm:prSet/>
      <dgm:spPr/>
      <dgm:t>
        <a:bodyPr/>
        <a:lstStyle/>
        <a:p>
          <a:endParaRPr lang="en-US"/>
        </a:p>
      </dgm:t>
    </dgm:pt>
    <dgm:pt modelId="{8B2557B0-EA9E-4044-8F24-7BD0DD1CDA47}" type="sibTrans" cxnId="{5D91D1C3-2414-4CCA-A34C-592CF98B02C1}">
      <dgm:prSet/>
      <dgm:spPr/>
      <dgm:t>
        <a:bodyPr/>
        <a:lstStyle/>
        <a:p>
          <a:endParaRPr lang="en-US"/>
        </a:p>
      </dgm:t>
    </dgm:pt>
    <dgm:pt modelId="{7AD44568-F12E-4516-A34B-218396103CE2}" type="pres">
      <dgm:prSet presAssocID="{FCC2D5A2-2648-441D-886E-FBFCFEE2564D}" presName="cycle" presStyleCnt="0">
        <dgm:presLayoutVars>
          <dgm:dir/>
          <dgm:resizeHandles val="exact"/>
        </dgm:presLayoutVars>
      </dgm:prSet>
      <dgm:spPr/>
      <dgm:t>
        <a:bodyPr/>
        <a:lstStyle/>
        <a:p>
          <a:endParaRPr lang="en-US"/>
        </a:p>
      </dgm:t>
    </dgm:pt>
    <dgm:pt modelId="{BEBF08FB-385A-43D8-B420-64A3AAAD7358}" type="pres">
      <dgm:prSet presAssocID="{C9D7C41B-2458-4E10-B0CD-B096FE381CD0}" presName="dummy" presStyleCnt="0"/>
      <dgm:spPr/>
    </dgm:pt>
    <dgm:pt modelId="{203CF8CD-E385-4216-A519-06CD9D747BE6}" type="pres">
      <dgm:prSet presAssocID="{C9D7C41B-2458-4E10-B0CD-B096FE381CD0}" presName="node" presStyleLbl="revTx" presStyleIdx="0" presStyleCnt="4">
        <dgm:presLayoutVars>
          <dgm:bulletEnabled val="1"/>
        </dgm:presLayoutVars>
      </dgm:prSet>
      <dgm:spPr/>
      <dgm:t>
        <a:bodyPr/>
        <a:lstStyle/>
        <a:p>
          <a:endParaRPr lang="en-US"/>
        </a:p>
      </dgm:t>
    </dgm:pt>
    <dgm:pt modelId="{E4E99182-7810-485D-847B-84AC2032BE89}" type="pres">
      <dgm:prSet presAssocID="{2A8DDC20-F70F-473B-9F8E-AB194C4E21A2}" presName="sibTrans" presStyleLbl="node1" presStyleIdx="0" presStyleCnt="4"/>
      <dgm:spPr/>
      <dgm:t>
        <a:bodyPr/>
        <a:lstStyle/>
        <a:p>
          <a:endParaRPr lang="en-US"/>
        </a:p>
      </dgm:t>
    </dgm:pt>
    <dgm:pt modelId="{1E78247B-BCC3-4CDE-AF1F-AAF325037514}" type="pres">
      <dgm:prSet presAssocID="{0373D090-4C6D-4D20-A0CD-5842F2A3B967}" presName="dummy" presStyleCnt="0"/>
      <dgm:spPr/>
    </dgm:pt>
    <dgm:pt modelId="{DB3C95C6-132D-4D03-916C-6A2E15EDBC75}" type="pres">
      <dgm:prSet presAssocID="{0373D090-4C6D-4D20-A0CD-5842F2A3B967}" presName="node" presStyleLbl="revTx" presStyleIdx="1" presStyleCnt="4">
        <dgm:presLayoutVars>
          <dgm:bulletEnabled val="1"/>
        </dgm:presLayoutVars>
      </dgm:prSet>
      <dgm:spPr/>
      <dgm:t>
        <a:bodyPr/>
        <a:lstStyle/>
        <a:p>
          <a:endParaRPr lang="en-US"/>
        </a:p>
      </dgm:t>
    </dgm:pt>
    <dgm:pt modelId="{695AD7B6-8693-49C8-A6A3-10FA9D26045F}" type="pres">
      <dgm:prSet presAssocID="{9F150001-DB0C-406F-9A3F-57A28CE6770D}" presName="sibTrans" presStyleLbl="node1" presStyleIdx="1" presStyleCnt="4"/>
      <dgm:spPr/>
      <dgm:t>
        <a:bodyPr/>
        <a:lstStyle/>
        <a:p>
          <a:endParaRPr lang="en-US"/>
        </a:p>
      </dgm:t>
    </dgm:pt>
    <dgm:pt modelId="{EB76DEBF-397D-455F-8ADC-8CCED1830A99}" type="pres">
      <dgm:prSet presAssocID="{14EB3EA9-D4F0-4B47-AB62-EABAD72DFE4A}" presName="dummy" presStyleCnt="0"/>
      <dgm:spPr/>
    </dgm:pt>
    <dgm:pt modelId="{23011174-8D9A-4182-86C8-1DF75B59DE28}" type="pres">
      <dgm:prSet presAssocID="{14EB3EA9-D4F0-4B47-AB62-EABAD72DFE4A}" presName="node" presStyleLbl="revTx" presStyleIdx="2" presStyleCnt="4">
        <dgm:presLayoutVars>
          <dgm:bulletEnabled val="1"/>
        </dgm:presLayoutVars>
      </dgm:prSet>
      <dgm:spPr/>
      <dgm:t>
        <a:bodyPr/>
        <a:lstStyle/>
        <a:p>
          <a:endParaRPr lang="en-US"/>
        </a:p>
      </dgm:t>
    </dgm:pt>
    <dgm:pt modelId="{C4A1B6D8-E1A9-4E5D-88B2-67D5CA1BF43E}" type="pres">
      <dgm:prSet presAssocID="{397A921E-02C0-4A34-B61F-E808010A8BE2}" presName="sibTrans" presStyleLbl="node1" presStyleIdx="2" presStyleCnt="4"/>
      <dgm:spPr/>
      <dgm:t>
        <a:bodyPr/>
        <a:lstStyle/>
        <a:p>
          <a:endParaRPr lang="en-US"/>
        </a:p>
      </dgm:t>
    </dgm:pt>
    <dgm:pt modelId="{490D168D-BEC4-4E33-802F-6ECC7E30FF07}" type="pres">
      <dgm:prSet presAssocID="{5BDBC498-A2B6-4254-BE47-090F0729E8F8}" presName="dummy" presStyleCnt="0"/>
      <dgm:spPr/>
    </dgm:pt>
    <dgm:pt modelId="{43764AAE-3CB5-427D-8D34-9BEF7F699D17}" type="pres">
      <dgm:prSet presAssocID="{5BDBC498-A2B6-4254-BE47-090F0729E8F8}" presName="node" presStyleLbl="revTx" presStyleIdx="3" presStyleCnt="4">
        <dgm:presLayoutVars>
          <dgm:bulletEnabled val="1"/>
        </dgm:presLayoutVars>
      </dgm:prSet>
      <dgm:spPr/>
      <dgm:t>
        <a:bodyPr/>
        <a:lstStyle/>
        <a:p>
          <a:endParaRPr lang="en-US"/>
        </a:p>
      </dgm:t>
    </dgm:pt>
    <dgm:pt modelId="{D15EFBE0-5E71-43D6-8BEF-A4E514CD43F5}" type="pres">
      <dgm:prSet presAssocID="{8B2557B0-EA9E-4044-8F24-7BD0DD1CDA47}" presName="sibTrans" presStyleLbl="node1" presStyleIdx="3" presStyleCnt="4"/>
      <dgm:spPr/>
      <dgm:t>
        <a:bodyPr/>
        <a:lstStyle/>
        <a:p>
          <a:endParaRPr lang="en-US"/>
        </a:p>
      </dgm:t>
    </dgm:pt>
  </dgm:ptLst>
  <dgm:cxnLst>
    <dgm:cxn modelId="{FEAEDDCB-069D-4C53-B611-89EFDF3272D6}" srcId="{FCC2D5A2-2648-441D-886E-FBFCFEE2564D}" destId="{C9D7C41B-2458-4E10-B0CD-B096FE381CD0}" srcOrd="0" destOrd="0" parTransId="{0A0C60C5-C706-48B9-995E-A488798C9F2E}" sibTransId="{2A8DDC20-F70F-473B-9F8E-AB194C4E21A2}"/>
    <dgm:cxn modelId="{52190B54-3B6C-41E2-B7E2-7B40DF4BAFD8}" type="presOf" srcId="{9F150001-DB0C-406F-9A3F-57A28CE6770D}" destId="{695AD7B6-8693-49C8-A6A3-10FA9D26045F}" srcOrd="0" destOrd="0" presId="urn:microsoft.com/office/officeart/2005/8/layout/cycle1"/>
    <dgm:cxn modelId="{5D111555-CE41-41EF-9B3C-2EC75DB9AFDA}" type="presOf" srcId="{5BDBC498-A2B6-4254-BE47-090F0729E8F8}" destId="{43764AAE-3CB5-427D-8D34-9BEF7F699D17}" srcOrd="0" destOrd="0" presId="urn:microsoft.com/office/officeart/2005/8/layout/cycle1"/>
    <dgm:cxn modelId="{CCB81922-20DE-4A73-B667-7B019CBED8EC}" type="presOf" srcId="{397A921E-02C0-4A34-B61F-E808010A8BE2}" destId="{C4A1B6D8-E1A9-4E5D-88B2-67D5CA1BF43E}" srcOrd="0" destOrd="0" presId="urn:microsoft.com/office/officeart/2005/8/layout/cycle1"/>
    <dgm:cxn modelId="{D2B69E6C-74B3-482E-B363-B2455864A7CB}" type="presOf" srcId="{8B2557B0-EA9E-4044-8F24-7BD0DD1CDA47}" destId="{D15EFBE0-5E71-43D6-8BEF-A4E514CD43F5}" srcOrd="0" destOrd="0" presId="urn:microsoft.com/office/officeart/2005/8/layout/cycle1"/>
    <dgm:cxn modelId="{8002C93C-5ECC-4BD6-B3F9-119D2D07A505}" type="presOf" srcId="{14EB3EA9-D4F0-4B47-AB62-EABAD72DFE4A}" destId="{23011174-8D9A-4182-86C8-1DF75B59DE28}" srcOrd="0" destOrd="0" presId="urn:microsoft.com/office/officeart/2005/8/layout/cycle1"/>
    <dgm:cxn modelId="{C447140E-16E0-4944-8480-0C16AFC9F2EA}" srcId="{FCC2D5A2-2648-441D-886E-FBFCFEE2564D}" destId="{0373D090-4C6D-4D20-A0CD-5842F2A3B967}" srcOrd="1" destOrd="0" parTransId="{DE3A3E21-8F40-42F4-B853-446B551963C0}" sibTransId="{9F150001-DB0C-406F-9A3F-57A28CE6770D}"/>
    <dgm:cxn modelId="{6F87C2AD-5B02-41D8-8EE4-39A59B1BA48C}" srcId="{FCC2D5A2-2648-441D-886E-FBFCFEE2564D}" destId="{14EB3EA9-D4F0-4B47-AB62-EABAD72DFE4A}" srcOrd="2" destOrd="0" parTransId="{D5EF5B8F-E2B2-4EAB-8B7E-E5357546671C}" sibTransId="{397A921E-02C0-4A34-B61F-E808010A8BE2}"/>
    <dgm:cxn modelId="{1FCF5187-5B60-47BB-BA26-BF0E4070F2BE}" type="presOf" srcId="{C9D7C41B-2458-4E10-B0CD-B096FE381CD0}" destId="{203CF8CD-E385-4216-A519-06CD9D747BE6}" srcOrd="0" destOrd="0" presId="urn:microsoft.com/office/officeart/2005/8/layout/cycle1"/>
    <dgm:cxn modelId="{1EAEE478-E101-44A7-9B14-FAA0BE39B38B}" type="presOf" srcId="{0373D090-4C6D-4D20-A0CD-5842F2A3B967}" destId="{DB3C95C6-132D-4D03-916C-6A2E15EDBC75}" srcOrd="0" destOrd="0" presId="urn:microsoft.com/office/officeart/2005/8/layout/cycle1"/>
    <dgm:cxn modelId="{A0FC0312-B40C-45F1-908B-2E4FC859F997}" type="presOf" srcId="{FCC2D5A2-2648-441D-886E-FBFCFEE2564D}" destId="{7AD44568-F12E-4516-A34B-218396103CE2}" srcOrd="0" destOrd="0" presId="urn:microsoft.com/office/officeart/2005/8/layout/cycle1"/>
    <dgm:cxn modelId="{A8E0B17E-9BA0-485C-94B0-8A695C632ACC}" type="presOf" srcId="{2A8DDC20-F70F-473B-9F8E-AB194C4E21A2}" destId="{E4E99182-7810-485D-847B-84AC2032BE89}" srcOrd="0" destOrd="0" presId="urn:microsoft.com/office/officeart/2005/8/layout/cycle1"/>
    <dgm:cxn modelId="{5D91D1C3-2414-4CCA-A34C-592CF98B02C1}" srcId="{FCC2D5A2-2648-441D-886E-FBFCFEE2564D}" destId="{5BDBC498-A2B6-4254-BE47-090F0729E8F8}" srcOrd="3" destOrd="0" parTransId="{ADFEF54D-244D-461E-B730-89ECCA20F6B0}" sibTransId="{8B2557B0-EA9E-4044-8F24-7BD0DD1CDA47}"/>
    <dgm:cxn modelId="{F80960A4-4ED9-47FA-A1FF-B666B57289E8}" type="presParOf" srcId="{7AD44568-F12E-4516-A34B-218396103CE2}" destId="{BEBF08FB-385A-43D8-B420-64A3AAAD7358}" srcOrd="0" destOrd="0" presId="urn:microsoft.com/office/officeart/2005/8/layout/cycle1"/>
    <dgm:cxn modelId="{133803CC-D0FA-4BCD-A997-0DEEB39978BB}" type="presParOf" srcId="{7AD44568-F12E-4516-A34B-218396103CE2}" destId="{203CF8CD-E385-4216-A519-06CD9D747BE6}" srcOrd="1" destOrd="0" presId="urn:microsoft.com/office/officeart/2005/8/layout/cycle1"/>
    <dgm:cxn modelId="{690D3E38-273F-4170-B692-195FC6F2F8F0}" type="presParOf" srcId="{7AD44568-F12E-4516-A34B-218396103CE2}" destId="{E4E99182-7810-485D-847B-84AC2032BE89}" srcOrd="2" destOrd="0" presId="urn:microsoft.com/office/officeart/2005/8/layout/cycle1"/>
    <dgm:cxn modelId="{E509181D-C372-4521-B5B6-526B66757116}" type="presParOf" srcId="{7AD44568-F12E-4516-A34B-218396103CE2}" destId="{1E78247B-BCC3-4CDE-AF1F-AAF325037514}" srcOrd="3" destOrd="0" presId="urn:microsoft.com/office/officeart/2005/8/layout/cycle1"/>
    <dgm:cxn modelId="{D4AF7F89-BE8A-49E1-A5B0-0AC31D4621F2}" type="presParOf" srcId="{7AD44568-F12E-4516-A34B-218396103CE2}" destId="{DB3C95C6-132D-4D03-916C-6A2E15EDBC75}" srcOrd="4" destOrd="0" presId="urn:microsoft.com/office/officeart/2005/8/layout/cycle1"/>
    <dgm:cxn modelId="{1CC7FAC0-0FBC-491F-8F19-FD243A6637B3}" type="presParOf" srcId="{7AD44568-F12E-4516-A34B-218396103CE2}" destId="{695AD7B6-8693-49C8-A6A3-10FA9D26045F}" srcOrd="5" destOrd="0" presId="urn:microsoft.com/office/officeart/2005/8/layout/cycle1"/>
    <dgm:cxn modelId="{5AF30A80-660A-4EDF-A7E0-05ADA6380EFF}" type="presParOf" srcId="{7AD44568-F12E-4516-A34B-218396103CE2}" destId="{EB76DEBF-397D-455F-8ADC-8CCED1830A99}" srcOrd="6" destOrd="0" presId="urn:microsoft.com/office/officeart/2005/8/layout/cycle1"/>
    <dgm:cxn modelId="{7FF41EB3-AB83-418F-BF96-7FD9AEDD317C}" type="presParOf" srcId="{7AD44568-F12E-4516-A34B-218396103CE2}" destId="{23011174-8D9A-4182-86C8-1DF75B59DE28}" srcOrd="7" destOrd="0" presId="urn:microsoft.com/office/officeart/2005/8/layout/cycle1"/>
    <dgm:cxn modelId="{991BAE63-B6B3-4B99-B06F-8D142E106A87}" type="presParOf" srcId="{7AD44568-F12E-4516-A34B-218396103CE2}" destId="{C4A1B6D8-E1A9-4E5D-88B2-67D5CA1BF43E}" srcOrd="8" destOrd="0" presId="urn:microsoft.com/office/officeart/2005/8/layout/cycle1"/>
    <dgm:cxn modelId="{B7B41EE2-55CB-4202-96F4-93473137A004}" type="presParOf" srcId="{7AD44568-F12E-4516-A34B-218396103CE2}" destId="{490D168D-BEC4-4E33-802F-6ECC7E30FF07}" srcOrd="9" destOrd="0" presId="urn:microsoft.com/office/officeart/2005/8/layout/cycle1"/>
    <dgm:cxn modelId="{F8D2387A-16CB-4598-B91C-B133AD1D68E8}" type="presParOf" srcId="{7AD44568-F12E-4516-A34B-218396103CE2}" destId="{43764AAE-3CB5-427D-8D34-9BEF7F699D17}" srcOrd="10" destOrd="0" presId="urn:microsoft.com/office/officeart/2005/8/layout/cycle1"/>
    <dgm:cxn modelId="{1C0067A4-D2FD-4439-9736-766FE6BF7756}" type="presParOf" srcId="{7AD44568-F12E-4516-A34B-218396103CE2}" destId="{D15EFBE0-5E71-43D6-8BEF-A4E514CD43F5}" srcOrd="11" destOrd="0" presId="urn:microsoft.com/office/officeart/2005/8/layout/cycle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DCD7AC6-8690-49F4-B667-7E888A4204C1}" type="datetimeFigureOut">
              <a:rPr lang="en-US" smtClean="0"/>
              <a:t>9/15/2017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40EFB6F-2E6B-49DF-B9D1-FCCC23D65BEF}" type="slidenum">
              <a:rPr lang="en-US" smtClean="0"/>
              <a:t>‹#›</a:t>
            </a:fld>
            <a:endParaRPr lang="en-US"/>
          </a:p>
        </p:txBody>
      </p:sp>
    </p:spTree>
    <p:extLst>
      <p:ext uri="{BB962C8B-B14F-4D97-AF65-F5344CB8AC3E}">
        <p14:creationId xmlns:p14="http://schemas.microsoft.com/office/powerpoint/2010/main" val="32688501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training is designed to provide facility supervisors</a:t>
            </a:r>
            <a:r>
              <a:rPr lang="en-US" baseline="0" dirty="0"/>
              <a:t> and leaders and front line staff with an overview of the new Smoking regulations</a:t>
            </a:r>
            <a:endParaRPr lang="en-US" dirty="0"/>
          </a:p>
        </p:txBody>
      </p:sp>
      <p:sp>
        <p:nvSpPr>
          <p:cNvPr id="4" name="Slide Number Placeholder 3"/>
          <p:cNvSpPr>
            <a:spLocks noGrp="1"/>
          </p:cNvSpPr>
          <p:nvPr>
            <p:ph type="sldNum" sz="quarter" idx="10"/>
          </p:nvPr>
        </p:nvSpPr>
        <p:spPr/>
        <p:txBody>
          <a:bodyPr/>
          <a:lstStyle/>
          <a:p>
            <a:fld id="{62583AE9-5228-4641-AE46-DAC04049BDD6}"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35754942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prevent the spread of any respiratory infections</a:t>
            </a:r>
          </a:p>
        </p:txBody>
      </p:sp>
      <p:sp>
        <p:nvSpPr>
          <p:cNvPr id="4" name="Slide Number Placeholder 3"/>
          <p:cNvSpPr>
            <a:spLocks noGrp="1"/>
          </p:cNvSpPr>
          <p:nvPr>
            <p:ph type="sldNum" sz="quarter" idx="10"/>
          </p:nvPr>
        </p:nvSpPr>
        <p:spPr/>
        <p:txBody>
          <a:bodyPr/>
          <a:lstStyle/>
          <a:p>
            <a:fld id="{640EFB6F-2E6B-49DF-B9D1-FCCC23D65BEF}" type="slidenum">
              <a:rPr lang="en-US" smtClean="0"/>
              <a:t>11</a:t>
            </a:fld>
            <a:endParaRPr lang="en-US"/>
          </a:p>
        </p:txBody>
      </p:sp>
    </p:spTree>
    <p:extLst>
      <p:ext uri="{BB962C8B-B14F-4D97-AF65-F5344CB8AC3E}">
        <p14:creationId xmlns:p14="http://schemas.microsoft.com/office/powerpoint/2010/main" val="3296908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(e.g., resident has diarrhea, vomiting, draining wounds, or other uncontained excretions or secretions)</a:t>
            </a:r>
          </a:p>
          <a:p>
            <a:r>
              <a:rPr lang="en-US" dirty="0"/>
              <a:t>For</a:t>
            </a:r>
            <a:r>
              <a:rPr lang="en-US" baseline="0" dirty="0"/>
              <a:t> example—Norovirus, C-</a:t>
            </a:r>
            <a:r>
              <a:rPr lang="en-US" i="1" baseline="0" dirty="0"/>
              <a:t>diff</a:t>
            </a:r>
          </a:p>
          <a:p>
            <a:pPr marL="171450" indent="-171450">
              <a:buFont typeface="Arial" panose="020B0604020202020204" pitchFamily="34" charset="0"/>
              <a:buChar char="•"/>
            </a:pPr>
            <a:r>
              <a:rPr lang="en-US" i="1" baseline="0" dirty="0"/>
              <a:t>The facility needs to balance whether the resident is able to leave the room or if they can only leave for medically necessary purposes</a:t>
            </a:r>
            <a:endParaRPr lang="en-US" i="1" dirty="0"/>
          </a:p>
        </p:txBody>
      </p:sp>
      <p:sp>
        <p:nvSpPr>
          <p:cNvPr id="4" name="Slide Number Placeholder 3"/>
          <p:cNvSpPr>
            <a:spLocks noGrp="1"/>
          </p:cNvSpPr>
          <p:nvPr>
            <p:ph type="sldNum" sz="quarter" idx="10"/>
          </p:nvPr>
        </p:nvSpPr>
        <p:spPr/>
        <p:txBody>
          <a:bodyPr/>
          <a:lstStyle/>
          <a:p>
            <a:fld id="{640EFB6F-2E6B-49DF-B9D1-FCCC23D65BEF}" type="slidenum">
              <a:rPr lang="en-US" smtClean="0"/>
              <a:t>13</a:t>
            </a:fld>
            <a:endParaRPr lang="en-US"/>
          </a:p>
        </p:txBody>
      </p:sp>
    </p:spTree>
    <p:extLst>
      <p:ext uri="{BB962C8B-B14F-4D97-AF65-F5344CB8AC3E}">
        <p14:creationId xmlns:p14="http://schemas.microsoft.com/office/powerpoint/2010/main" val="31653172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facility needs to have policies and procedures for respiratory hygiene/cough</a:t>
            </a:r>
            <a:r>
              <a:rPr lang="en-US" baseline="0" dirty="0"/>
              <a:t> etiquette</a:t>
            </a:r>
            <a:endParaRPr lang="en-US" dirty="0"/>
          </a:p>
        </p:txBody>
      </p:sp>
      <p:sp>
        <p:nvSpPr>
          <p:cNvPr id="4" name="Slide Number Placeholder 3"/>
          <p:cNvSpPr>
            <a:spLocks noGrp="1"/>
          </p:cNvSpPr>
          <p:nvPr>
            <p:ph type="sldNum" sz="quarter" idx="10"/>
          </p:nvPr>
        </p:nvSpPr>
        <p:spPr/>
        <p:txBody>
          <a:bodyPr/>
          <a:lstStyle/>
          <a:p>
            <a:fld id="{640EFB6F-2E6B-49DF-B9D1-FCCC23D65BEF}" type="slidenum">
              <a:rPr lang="en-US" smtClean="0"/>
              <a:t>14</a:t>
            </a:fld>
            <a:endParaRPr lang="en-US"/>
          </a:p>
        </p:txBody>
      </p:sp>
    </p:spTree>
    <p:extLst>
      <p:ext uri="{BB962C8B-B14F-4D97-AF65-F5344CB8AC3E}">
        <p14:creationId xmlns:p14="http://schemas.microsoft.com/office/powerpoint/2010/main" val="10491574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must include an ongoing system of surveillance designed to identify possible communicable diseases or infections before they can spread to other persons in the facility and procedures for reporting possible incidents of communicable disease or infections;</a:t>
            </a:r>
          </a:p>
        </p:txBody>
      </p:sp>
      <p:sp>
        <p:nvSpPr>
          <p:cNvPr id="4" name="Slide Number Placeholder 3"/>
          <p:cNvSpPr>
            <a:spLocks noGrp="1"/>
          </p:cNvSpPr>
          <p:nvPr>
            <p:ph type="sldNum" sz="quarter" idx="10"/>
          </p:nvPr>
        </p:nvSpPr>
        <p:spPr/>
        <p:txBody>
          <a:bodyPr/>
          <a:lstStyle/>
          <a:p>
            <a:fld id="{640EFB6F-2E6B-49DF-B9D1-FCCC23D65BEF}" type="slidenum">
              <a:rPr lang="en-US" smtClean="0"/>
              <a:t>15</a:t>
            </a:fld>
            <a:endParaRPr lang="en-US"/>
          </a:p>
        </p:txBody>
      </p:sp>
    </p:spTree>
    <p:extLst>
      <p:ext uri="{BB962C8B-B14F-4D97-AF65-F5344CB8AC3E}">
        <p14:creationId xmlns:p14="http://schemas.microsoft.com/office/powerpoint/2010/main" val="15182177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0EFB6F-2E6B-49DF-B9D1-FCCC23D65BEF}" type="slidenum">
              <a:rPr lang="en-US" smtClean="0"/>
              <a:t>16</a:t>
            </a:fld>
            <a:endParaRPr lang="en-US"/>
          </a:p>
        </p:txBody>
      </p:sp>
    </p:spTree>
    <p:extLst>
      <p:ext uri="{BB962C8B-B14F-4D97-AF65-F5344CB8AC3E}">
        <p14:creationId xmlns:p14="http://schemas.microsoft.com/office/powerpoint/2010/main" val="41136458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Equipment or items in the resident environment likely to have been contaminated with infectious fluids or other potentially infectious matter must be handled in a manner so as to prevent transmission of infectious agents, (e.g., wear </a:t>
            </a:r>
            <a:r>
              <a:rPr lang="en-US" dirty="0" err="1"/>
              <a:t>glovesfor</a:t>
            </a:r>
            <a:r>
              <a:rPr lang="en-US" dirty="0"/>
              <a:t> handling soiled equipment and properly clean and disinfect or sterilize reusable equipment before use on another resident)</a:t>
            </a:r>
          </a:p>
        </p:txBody>
      </p:sp>
      <p:sp>
        <p:nvSpPr>
          <p:cNvPr id="4" name="Slide Number Placeholder 3"/>
          <p:cNvSpPr>
            <a:spLocks noGrp="1"/>
          </p:cNvSpPr>
          <p:nvPr>
            <p:ph type="sldNum" sz="quarter" idx="10"/>
          </p:nvPr>
        </p:nvSpPr>
        <p:spPr/>
        <p:txBody>
          <a:bodyPr/>
          <a:lstStyle/>
          <a:p>
            <a:fld id="{640EFB6F-2E6B-49DF-B9D1-FCCC23D65BEF}" type="slidenum">
              <a:rPr lang="en-US" smtClean="0"/>
              <a:t>19</a:t>
            </a:fld>
            <a:endParaRPr lang="en-US"/>
          </a:p>
        </p:txBody>
      </p:sp>
    </p:spTree>
    <p:extLst>
      <p:ext uri="{BB962C8B-B14F-4D97-AF65-F5344CB8AC3E}">
        <p14:creationId xmlns:p14="http://schemas.microsoft.com/office/powerpoint/2010/main" val="17262116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During outbreaks, healthcare staff may be assigned to a specific cohort of residents to further limit opportunities for transmission (cohorting staff). The terms “cohort or cohorting” is standardized language used in the practice of infection prevention and control; the use of this terminology is not intended to offend residents or staff.</a:t>
            </a:r>
          </a:p>
        </p:txBody>
      </p:sp>
      <p:sp>
        <p:nvSpPr>
          <p:cNvPr id="4" name="Slide Number Placeholder 3"/>
          <p:cNvSpPr>
            <a:spLocks noGrp="1"/>
          </p:cNvSpPr>
          <p:nvPr>
            <p:ph type="sldNum" sz="quarter" idx="10"/>
          </p:nvPr>
        </p:nvSpPr>
        <p:spPr/>
        <p:txBody>
          <a:bodyPr/>
          <a:lstStyle/>
          <a:p>
            <a:fld id="{640EFB6F-2E6B-49DF-B9D1-FCCC23D65BEF}" type="slidenum">
              <a:rPr lang="en-US" smtClean="0"/>
              <a:t>22</a:t>
            </a:fld>
            <a:endParaRPr lang="en-US"/>
          </a:p>
        </p:txBody>
      </p:sp>
    </p:spTree>
    <p:extLst>
      <p:ext uri="{BB962C8B-B14F-4D97-AF65-F5344CB8AC3E}">
        <p14:creationId xmlns:p14="http://schemas.microsoft.com/office/powerpoint/2010/main" val="398645855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0EFB6F-2E6B-49DF-B9D1-FCCC23D65BEF}" type="slidenum">
              <a:rPr lang="en-US" smtClean="0"/>
              <a:t>24</a:t>
            </a:fld>
            <a:endParaRPr lang="en-US"/>
          </a:p>
        </p:txBody>
      </p:sp>
    </p:spTree>
    <p:extLst>
      <p:ext uri="{BB962C8B-B14F-4D97-AF65-F5344CB8AC3E}">
        <p14:creationId xmlns:p14="http://schemas.microsoft.com/office/powerpoint/2010/main" val="28379971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Disinfection is less lethal than sterilization because it destroys most recognized pathogenic microorganisms but not necessarily all microbial forms (e.g., bacterial spores). </a:t>
            </a:r>
          </a:p>
        </p:txBody>
      </p:sp>
      <p:sp>
        <p:nvSpPr>
          <p:cNvPr id="4" name="Slide Number Placeholder 3"/>
          <p:cNvSpPr>
            <a:spLocks noGrp="1"/>
          </p:cNvSpPr>
          <p:nvPr>
            <p:ph type="sldNum" sz="quarter" idx="10"/>
          </p:nvPr>
        </p:nvSpPr>
        <p:spPr/>
        <p:txBody>
          <a:bodyPr/>
          <a:lstStyle/>
          <a:p>
            <a:fld id="{640EFB6F-2E6B-49DF-B9D1-FCCC23D65BEF}" type="slidenum">
              <a:rPr lang="en-US" smtClean="0"/>
              <a:t>25</a:t>
            </a:fld>
            <a:endParaRPr lang="en-US"/>
          </a:p>
        </p:txBody>
      </p:sp>
    </p:spTree>
    <p:extLst>
      <p:ext uri="{BB962C8B-B14F-4D97-AF65-F5344CB8AC3E}">
        <p14:creationId xmlns:p14="http://schemas.microsoft.com/office/powerpoint/2010/main" val="251625885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HAI-formerly</a:t>
            </a:r>
            <a:r>
              <a:rPr lang="en-US" baseline="0" dirty="0"/>
              <a:t> know as a “nosocomial” infection—that term is no longer used but many times nurses remember that term</a:t>
            </a:r>
            <a:endParaRPr lang="en-US" dirty="0"/>
          </a:p>
        </p:txBody>
      </p:sp>
      <p:sp>
        <p:nvSpPr>
          <p:cNvPr id="4" name="Slide Number Placeholder 3"/>
          <p:cNvSpPr>
            <a:spLocks noGrp="1"/>
          </p:cNvSpPr>
          <p:nvPr>
            <p:ph type="sldNum" sz="quarter" idx="10"/>
          </p:nvPr>
        </p:nvSpPr>
        <p:spPr/>
        <p:txBody>
          <a:bodyPr/>
          <a:lstStyle/>
          <a:p>
            <a:fld id="{640EFB6F-2E6B-49DF-B9D1-FCCC23D65BEF}" type="slidenum">
              <a:rPr lang="en-US" smtClean="0"/>
              <a:t>26</a:t>
            </a:fld>
            <a:endParaRPr lang="en-US"/>
          </a:p>
        </p:txBody>
      </p:sp>
    </p:spTree>
    <p:extLst>
      <p:ext uri="{BB962C8B-B14F-4D97-AF65-F5344CB8AC3E}">
        <p14:creationId xmlns:p14="http://schemas.microsoft.com/office/powerpoint/2010/main" val="8576963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kern="1200" dirty="0">
                <a:solidFill>
                  <a:schemeClr val="tx1"/>
                </a:solidFill>
                <a:latin typeface="+mn-lt"/>
                <a:ea typeface="+mn-ea"/>
                <a:cs typeface="+mn-cs"/>
              </a:rPr>
              <a:t> </a:t>
            </a:r>
            <a:r>
              <a:rPr lang="en-US" sz="1200" kern="1200" dirty="0">
                <a:solidFill>
                  <a:schemeClr val="tx1"/>
                </a:solidFill>
                <a:latin typeface="+mn-lt"/>
                <a:ea typeface="+mn-ea"/>
                <a:cs typeface="+mn-cs"/>
              </a:rPr>
              <a:t>Objectives of the education is to review </a:t>
            </a:r>
            <a:r>
              <a:rPr lang="en-US" sz="1200" kern="1200" dirty="0" err="1">
                <a:solidFill>
                  <a:schemeClr val="tx1"/>
                </a:solidFill>
                <a:latin typeface="+mn-lt"/>
                <a:ea typeface="+mn-ea"/>
                <a:cs typeface="+mn-cs"/>
              </a:rPr>
              <a:t>RoP</a:t>
            </a:r>
            <a:r>
              <a:rPr lang="en-US" sz="1200" kern="1200" baseline="0" dirty="0">
                <a:solidFill>
                  <a:schemeClr val="tx1"/>
                </a:solidFill>
                <a:latin typeface="+mn-lt"/>
                <a:ea typeface="+mn-ea"/>
                <a:cs typeface="+mn-cs"/>
              </a:rPr>
              <a:t> for Infection Control</a:t>
            </a:r>
            <a:endParaRPr lang="en-US" dirty="0"/>
          </a:p>
        </p:txBody>
      </p:sp>
      <p:sp>
        <p:nvSpPr>
          <p:cNvPr id="4" name="Slide Number Placeholder 3"/>
          <p:cNvSpPr>
            <a:spLocks noGrp="1"/>
          </p:cNvSpPr>
          <p:nvPr>
            <p:ph type="sldNum" sz="quarter" idx="10"/>
          </p:nvPr>
        </p:nvSpPr>
        <p:spPr/>
        <p:txBody>
          <a:bodyPr/>
          <a:lstStyle/>
          <a:p>
            <a:fld id="{640EFB6F-2E6B-49DF-B9D1-FCCC23D65BEF}" type="slidenum">
              <a:rPr lang="en-US" smtClean="0"/>
              <a:t>2</a:t>
            </a:fld>
            <a:endParaRPr lang="en-US"/>
          </a:p>
        </p:txBody>
      </p:sp>
    </p:spTree>
    <p:extLst>
      <p:ext uri="{BB962C8B-B14F-4D97-AF65-F5344CB8AC3E}">
        <p14:creationId xmlns:p14="http://schemas.microsoft.com/office/powerpoint/2010/main" val="50411574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0EFB6F-2E6B-49DF-B9D1-FCCC23D65BEF}" type="slidenum">
              <a:rPr lang="en-US" smtClean="0"/>
              <a:t>27</a:t>
            </a:fld>
            <a:endParaRPr lang="en-US"/>
          </a:p>
        </p:txBody>
      </p:sp>
    </p:spTree>
    <p:extLst>
      <p:ext uri="{BB962C8B-B14F-4D97-AF65-F5344CB8AC3E}">
        <p14:creationId xmlns:p14="http://schemas.microsoft.com/office/powerpoint/2010/main" val="411252937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e.g., wear gloves for direct contact, properly clean and disinfect or sterilize reusable equipment before use on another patient).</a:t>
            </a:r>
          </a:p>
        </p:txBody>
      </p:sp>
      <p:sp>
        <p:nvSpPr>
          <p:cNvPr id="4" name="Slide Number Placeholder 3"/>
          <p:cNvSpPr>
            <a:spLocks noGrp="1"/>
          </p:cNvSpPr>
          <p:nvPr>
            <p:ph type="sldNum" sz="quarter" idx="10"/>
          </p:nvPr>
        </p:nvSpPr>
        <p:spPr/>
        <p:txBody>
          <a:bodyPr/>
          <a:lstStyle/>
          <a:p>
            <a:fld id="{640EFB6F-2E6B-49DF-B9D1-FCCC23D65BEF}" type="slidenum">
              <a:rPr lang="en-US" smtClean="0"/>
              <a:t>31</a:t>
            </a:fld>
            <a:endParaRPr lang="en-US"/>
          </a:p>
        </p:txBody>
      </p:sp>
    </p:spTree>
    <p:extLst>
      <p:ext uri="{BB962C8B-B14F-4D97-AF65-F5344CB8AC3E}">
        <p14:creationId xmlns:p14="http://schemas.microsoft.com/office/powerpoint/2010/main" val="14632103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Surveyors will be looking</a:t>
            </a:r>
            <a:r>
              <a:rPr lang="en-US" baseline="0" dirty="0"/>
              <a:t> to see if PPE supplies are readily available and who to contact for replacement.  It is important that the staff communicate when supplies are getting low</a:t>
            </a:r>
            <a:endParaRPr lang="en-US" dirty="0"/>
          </a:p>
        </p:txBody>
      </p:sp>
      <p:sp>
        <p:nvSpPr>
          <p:cNvPr id="4" name="Slide Number Placeholder 3"/>
          <p:cNvSpPr>
            <a:spLocks noGrp="1"/>
          </p:cNvSpPr>
          <p:nvPr>
            <p:ph type="sldNum" sz="quarter" idx="10"/>
          </p:nvPr>
        </p:nvSpPr>
        <p:spPr/>
        <p:txBody>
          <a:bodyPr/>
          <a:lstStyle/>
          <a:p>
            <a:fld id="{640EFB6F-2E6B-49DF-B9D1-FCCC23D65BEF}" type="slidenum">
              <a:rPr lang="en-US" smtClean="0"/>
              <a:t>32</a:t>
            </a:fld>
            <a:endParaRPr lang="en-US"/>
          </a:p>
        </p:txBody>
      </p:sp>
    </p:spTree>
    <p:extLst>
      <p:ext uri="{BB962C8B-B14F-4D97-AF65-F5344CB8AC3E}">
        <p14:creationId xmlns:p14="http://schemas.microsoft.com/office/powerpoint/2010/main" val="86889487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Although the regulatory language refers to “isolation,” the nomenclature widely accepted and used in this guidance will refer to “transmission-based precautions” instead of “isolation”.</a:t>
            </a:r>
          </a:p>
        </p:txBody>
      </p:sp>
      <p:sp>
        <p:nvSpPr>
          <p:cNvPr id="4" name="Slide Number Placeholder 3"/>
          <p:cNvSpPr>
            <a:spLocks noGrp="1"/>
          </p:cNvSpPr>
          <p:nvPr>
            <p:ph type="sldNum" sz="quarter" idx="10"/>
          </p:nvPr>
        </p:nvSpPr>
        <p:spPr/>
        <p:txBody>
          <a:bodyPr/>
          <a:lstStyle/>
          <a:p>
            <a:fld id="{640EFB6F-2E6B-49DF-B9D1-FCCC23D65BEF}" type="slidenum">
              <a:rPr lang="en-US" smtClean="0"/>
              <a:t>33</a:t>
            </a:fld>
            <a:endParaRPr lang="en-US"/>
          </a:p>
        </p:txBody>
      </p:sp>
    </p:spTree>
    <p:extLst>
      <p:ext uri="{BB962C8B-B14F-4D97-AF65-F5344CB8AC3E}">
        <p14:creationId xmlns:p14="http://schemas.microsoft.com/office/powerpoint/2010/main" val="28729276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based upon the facility assessment conducted according to regulatory requirements and following accepted national standards.</a:t>
            </a:r>
            <a:endParaRPr lang="en-US" dirty="0"/>
          </a:p>
        </p:txBody>
      </p:sp>
      <p:sp>
        <p:nvSpPr>
          <p:cNvPr id="4" name="Slide Number Placeholder 3"/>
          <p:cNvSpPr>
            <a:spLocks noGrp="1"/>
          </p:cNvSpPr>
          <p:nvPr>
            <p:ph type="sldNum" sz="quarter" idx="10"/>
          </p:nvPr>
        </p:nvSpPr>
        <p:spPr/>
        <p:txBody>
          <a:bodyPr/>
          <a:lstStyle/>
          <a:p>
            <a:fld id="{640EFB6F-2E6B-49DF-B9D1-FCCC23D65BEF}" type="slidenum">
              <a:rPr lang="en-US" smtClean="0"/>
              <a:t>35</a:t>
            </a:fld>
            <a:endParaRPr lang="en-US"/>
          </a:p>
        </p:txBody>
      </p:sp>
    </p:spTree>
    <p:extLst>
      <p:ext uri="{BB962C8B-B14F-4D97-AF65-F5344CB8AC3E}">
        <p14:creationId xmlns:p14="http://schemas.microsoft.com/office/powerpoint/2010/main" val="236721674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Isolation (Transmission-based precautions) need to be individualized depending upon the infectious agent, where</a:t>
            </a:r>
            <a:r>
              <a:rPr lang="en-US" baseline="0" dirty="0"/>
              <a:t> the infection is and resident characteristics:  (for example—if a resident is alert and oriented and their infectious area is contained, their situation would be different from someone who is confused and has uncontrolled diarrhea, etc.  It would also depend upon what the organism is—so for example, there are a few Multi-Drug Resistant Organisms (CP-</a:t>
            </a:r>
            <a:r>
              <a:rPr lang="en-US" baseline="0" dirty="0" err="1"/>
              <a:t>CRE</a:t>
            </a:r>
            <a:r>
              <a:rPr lang="en-US" baseline="0" dirty="0"/>
              <a:t>) where the facility may need to keep them in transmission based precautions.</a:t>
            </a:r>
            <a:endParaRPr lang="en-US" dirty="0"/>
          </a:p>
        </p:txBody>
      </p:sp>
      <p:sp>
        <p:nvSpPr>
          <p:cNvPr id="4" name="Slide Number Placeholder 3"/>
          <p:cNvSpPr>
            <a:spLocks noGrp="1"/>
          </p:cNvSpPr>
          <p:nvPr>
            <p:ph type="sldNum" sz="quarter" idx="10"/>
          </p:nvPr>
        </p:nvSpPr>
        <p:spPr/>
        <p:txBody>
          <a:bodyPr/>
          <a:lstStyle/>
          <a:p>
            <a:fld id="{640EFB6F-2E6B-49DF-B9D1-FCCC23D65BEF}" type="slidenum">
              <a:rPr lang="en-US" smtClean="0"/>
              <a:t>36</a:t>
            </a:fld>
            <a:endParaRPr lang="en-US"/>
          </a:p>
        </p:txBody>
      </p:sp>
    </p:spTree>
    <p:extLst>
      <p:ext uri="{BB962C8B-B14F-4D97-AF65-F5344CB8AC3E}">
        <p14:creationId xmlns:p14="http://schemas.microsoft.com/office/powerpoint/2010/main" val="406860692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facility is required</a:t>
            </a:r>
            <a:r>
              <a:rPr lang="en-US" baseline="0" dirty="0"/>
              <a:t> to ensure that all staff show evidence of education and when indicated –competency:</a:t>
            </a:r>
          </a:p>
          <a:p>
            <a:r>
              <a:rPr lang="en-US" baseline="0" dirty="0"/>
              <a:t>For example:  Return demonstration, post tests, skills checklists</a:t>
            </a:r>
            <a:endParaRPr lang="en-US" dirty="0"/>
          </a:p>
        </p:txBody>
      </p:sp>
      <p:sp>
        <p:nvSpPr>
          <p:cNvPr id="4" name="Slide Number Placeholder 3"/>
          <p:cNvSpPr>
            <a:spLocks noGrp="1"/>
          </p:cNvSpPr>
          <p:nvPr>
            <p:ph type="sldNum" sz="quarter" idx="10"/>
          </p:nvPr>
        </p:nvSpPr>
        <p:spPr/>
        <p:txBody>
          <a:bodyPr/>
          <a:lstStyle/>
          <a:p>
            <a:fld id="{640EFB6F-2E6B-49DF-B9D1-FCCC23D65BEF}" type="slidenum">
              <a:rPr lang="en-US" smtClean="0"/>
              <a:t>37</a:t>
            </a:fld>
            <a:endParaRPr lang="en-US"/>
          </a:p>
        </p:txBody>
      </p:sp>
    </p:spTree>
    <p:extLst>
      <p:ext uri="{BB962C8B-B14F-4D97-AF65-F5344CB8AC3E}">
        <p14:creationId xmlns:p14="http://schemas.microsoft.com/office/powerpoint/2010/main" val="27509690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Antibiotics</a:t>
            </a:r>
            <a:r>
              <a:rPr lang="en-US" baseline="0" dirty="0"/>
              <a:t> can cause antibiotic resistant organisms, c-</a:t>
            </a:r>
            <a:r>
              <a:rPr lang="en-US" i="1" baseline="0" dirty="0"/>
              <a:t>difficile</a:t>
            </a:r>
            <a:r>
              <a:rPr lang="en-US" baseline="0" dirty="0"/>
              <a:t> , adverse consequences and side effects.  They are only indicated for infections caused by bacteria.</a:t>
            </a:r>
            <a:endParaRPr lang="en-US" dirty="0"/>
          </a:p>
        </p:txBody>
      </p:sp>
      <p:sp>
        <p:nvSpPr>
          <p:cNvPr id="4" name="Slide Number Placeholder 3"/>
          <p:cNvSpPr>
            <a:spLocks noGrp="1"/>
          </p:cNvSpPr>
          <p:nvPr>
            <p:ph type="sldNum" sz="quarter" idx="10"/>
          </p:nvPr>
        </p:nvSpPr>
        <p:spPr/>
        <p:txBody>
          <a:bodyPr/>
          <a:lstStyle/>
          <a:p>
            <a:fld id="{640EFB6F-2E6B-49DF-B9D1-FCCC23D65BEF}" type="slidenum">
              <a:rPr lang="en-US" smtClean="0"/>
              <a:t>40</a:t>
            </a:fld>
            <a:endParaRPr lang="en-US"/>
          </a:p>
        </p:txBody>
      </p:sp>
    </p:spTree>
    <p:extLst>
      <p:ext uri="{BB962C8B-B14F-4D97-AF65-F5344CB8AC3E}">
        <p14:creationId xmlns:p14="http://schemas.microsoft.com/office/powerpoint/2010/main" val="283411629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a:t>
            </a:r>
            <a:r>
              <a:rPr lang="en-US" baseline="0" dirty="0"/>
              <a:t> will address a few examples today</a:t>
            </a:r>
            <a:endParaRPr lang="en-US" dirty="0"/>
          </a:p>
        </p:txBody>
      </p:sp>
      <p:sp>
        <p:nvSpPr>
          <p:cNvPr id="4" name="Slide Number Placeholder 3"/>
          <p:cNvSpPr>
            <a:spLocks noGrp="1"/>
          </p:cNvSpPr>
          <p:nvPr>
            <p:ph type="sldNum" sz="quarter" idx="10"/>
          </p:nvPr>
        </p:nvSpPr>
        <p:spPr/>
        <p:txBody>
          <a:bodyPr/>
          <a:lstStyle/>
          <a:p>
            <a:fld id="{640EFB6F-2E6B-49DF-B9D1-FCCC23D65BEF}" type="slidenum">
              <a:rPr lang="en-US" smtClean="0"/>
              <a:t>42</a:t>
            </a:fld>
            <a:endParaRPr lang="en-US"/>
          </a:p>
        </p:txBody>
      </p:sp>
    </p:spTree>
    <p:extLst>
      <p:ext uri="{BB962C8B-B14F-4D97-AF65-F5344CB8AC3E}">
        <p14:creationId xmlns:p14="http://schemas.microsoft.com/office/powerpoint/2010/main" val="251202026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Hand Hygiene</a:t>
            </a:r>
            <a:r>
              <a:rPr lang="en-US" baseline="0" dirty="0"/>
              <a:t> </a:t>
            </a:r>
            <a:r>
              <a:rPr lang="en-US" dirty="0"/>
              <a:t>is the single most important</a:t>
            </a:r>
            <a:r>
              <a:rPr lang="en-US" baseline="0" dirty="0"/>
              <a:t> prevention measure healthcare workers can do to prevent infections</a:t>
            </a:r>
            <a:endParaRPr lang="en-US" dirty="0"/>
          </a:p>
        </p:txBody>
      </p:sp>
      <p:sp>
        <p:nvSpPr>
          <p:cNvPr id="4" name="Slide Number Placeholder 3"/>
          <p:cNvSpPr>
            <a:spLocks noGrp="1"/>
          </p:cNvSpPr>
          <p:nvPr>
            <p:ph type="sldNum" sz="quarter" idx="10"/>
          </p:nvPr>
        </p:nvSpPr>
        <p:spPr/>
        <p:txBody>
          <a:bodyPr/>
          <a:lstStyle/>
          <a:p>
            <a:fld id="{640EFB6F-2E6B-49DF-B9D1-FCCC23D65BEF}" type="slidenum">
              <a:rPr lang="en-US" smtClean="0"/>
              <a:t>43</a:t>
            </a:fld>
            <a:endParaRPr lang="en-US"/>
          </a:p>
        </p:txBody>
      </p:sp>
    </p:spTree>
    <p:extLst>
      <p:ext uri="{BB962C8B-B14F-4D97-AF65-F5344CB8AC3E}">
        <p14:creationId xmlns:p14="http://schemas.microsoft.com/office/powerpoint/2010/main" val="2912747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40EFB6F-2E6B-49DF-B9D1-FCCC23D65BEF}" type="slidenum">
              <a:rPr lang="en-US" smtClean="0"/>
              <a:t>3</a:t>
            </a:fld>
            <a:endParaRPr lang="en-US"/>
          </a:p>
        </p:txBody>
      </p:sp>
    </p:spTree>
    <p:extLst>
      <p:ext uri="{BB962C8B-B14F-4D97-AF65-F5344CB8AC3E}">
        <p14:creationId xmlns:p14="http://schemas.microsoft.com/office/powerpoint/2010/main" val="151450357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0EFB6F-2E6B-49DF-B9D1-FCCC23D65BEF}" type="slidenum">
              <a:rPr lang="en-US" smtClean="0"/>
              <a:t>44</a:t>
            </a:fld>
            <a:endParaRPr lang="en-US"/>
          </a:p>
        </p:txBody>
      </p:sp>
    </p:spTree>
    <p:extLst>
      <p:ext uri="{BB962C8B-B14F-4D97-AF65-F5344CB8AC3E}">
        <p14:creationId xmlns:p14="http://schemas.microsoft.com/office/powerpoint/2010/main" val="19038988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NOTE:</a:t>
            </a:r>
            <a:r>
              <a:rPr lang="en-US" sz="1200" kern="1200" dirty="0">
                <a:solidFill>
                  <a:schemeClr val="tx1"/>
                </a:solidFill>
                <a:effectLst/>
                <a:latin typeface="+mn-lt"/>
                <a:ea typeface="+mn-ea"/>
                <a:cs typeface="+mn-cs"/>
              </a:rPr>
              <a:t>  According to the CDC, strict adherence to glove use is the most effective means of preventing hand contamination with C. difficile spores as spores are not killed by ABHR and may be difficult to remove even with thorough hand washing. </a:t>
            </a:r>
          </a:p>
          <a:p>
            <a:endParaRPr lang="en-US" dirty="0"/>
          </a:p>
        </p:txBody>
      </p:sp>
      <p:sp>
        <p:nvSpPr>
          <p:cNvPr id="4" name="Slide Number Placeholder 3"/>
          <p:cNvSpPr>
            <a:spLocks noGrp="1"/>
          </p:cNvSpPr>
          <p:nvPr>
            <p:ph type="sldNum" sz="quarter" idx="10"/>
          </p:nvPr>
        </p:nvSpPr>
        <p:spPr/>
        <p:txBody>
          <a:bodyPr/>
          <a:lstStyle/>
          <a:p>
            <a:fld id="{640EFB6F-2E6B-49DF-B9D1-FCCC23D65BEF}" type="slidenum">
              <a:rPr lang="en-US" smtClean="0"/>
              <a:t>45</a:t>
            </a:fld>
            <a:endParaRPr lang="en-US"/>
          </a:p>
        </p:txBody>
      </p:sp>
    </p:spTree>
    <p:extLst>
      <p:ext uri="{BB962C8B-B14F-4D97-AF65-F5344CB8AC3E}">
        <p14:creationId xmlns:p14="http://schemas.microsoft.com/office/powerpoint/2010/main" val="166182146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(Soap, water, Alcohol-based hand rub – ABHR), and a sink should be readily available in appropriate locations including but not limited to resident care areas and food and medication preparation areas. </a:t>
            </a:r>
            <a:endParaRPr lang="en-US" dirty="0"/>
          </a:p>
        </p:txBody>
      </p:sp>
      <p:sp>
        <p:nvSpPr>
          <p:cNvPr id="4" name="Slide Number Placeholder 3"/>
          <p:cNvSpPr>
            <a:spLocks noGrp="1"/>
          </p:cNvSpPr>
          <p:nvPr>
            <p:ph type="sldNum" sz="quarter" idx="10"/>
          </p:nvPr>
        </p:nvSpPr>
        <p:spPr/>
        <p:txBody>
          <a:bodyPr/>
          <a:lstStyle/>
          <a:p>
            <a:fld id="{640EFB6F-2E6B-49DF-B9D1-FCCC23D65BEF}" type="slidenum">
              <a:rPr lang="en-US" smtClean="0"/>
              <a:t>46</a:t>
            </a:fld>
            <a:endParaRPr lang="en-US"/>
          </a:p>
        </p:txBody>
      </p:sp>
    </p:spTree>
    <p:extLst>
      <p:ext uri="{BB962C8B-B14F-4D97-AF65-F5344CB8AC3E}">
        <p14:creationId xmlns:p14="http://schemas.microsoft.com/office/powerpoint/2010/main" val="406912401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Develop an organizational policy on the wearing of non-natural nails by healthcare personnel who have direct contact with patients outside of the groups specified above.  Recommend direct care staff to keep natural nail tips less than ½ inch long.</a:t>
            </a:r>
          </a:p>
          <a:p>
            <a:endParaRPr lang="en-US" dirty="0"/>
          </a:p>
        </p:txBody>
      </p:sp>
      <p:sp>
        <p:nvSpPr>
          <p:cNvPr id="4" name="Slide Number Placeholder 3"/>
          <p:cNvSpPr>
            <a:spLocks noGrp="1"/>
          </p:cNvSpPr>
          <p:nvPr>
            <p:ph type="sldNum" sz="quarter" idx="10"/>
          </p:nvPr>
        </p:nvSpPr>
        <p:spPr/>
        <p:txBody>
          <a:bodyPr/>
          <a:lstStyle/>
          <a:p>
            <a:fld id="{640EFB6F-2E6B-49DF-B9D1-FCCC23D65BEF}" type="slidenum">
              <a:rPr lang="en-US" smtClean="0"/>
              <a:t>47</a:t>
            </a:fld>
            <a:endParaRPr lang="en-US"/>
          </a:p>
        </p:txBody>
      </p:sp>
    </p:spTree>
    <p:extLst>
      <p:ext uri="{BB962C8B-B14F-4D97-AF65-F5344CB8AC3E}">
        <p14:creationId xmlns:p14="http://schemas.microsoft.com/office/powerpoint/2010/main" val="34949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0EFB6F-2E6B-49DF-B9D1-FCCC23D65BEF}" type="slidenum">
              <a:rPr lang="en-US" smtClean="0"/>
              <a:t>48</a:t>
            </a:fld>
            <a:endParaRPr lang="en-US"/>
          </a:p>
        </p:txBody>
      </p:sp>
    </p:spTree>
    <p:extLst>
      <p:ext uri="{BB962C8B-B14F-4D97-AF65-F5344CB8AC3E}">
        <p14:creationId xmlns:p14="http://schemas.microsoft.com/office/powerpoint/2010/main" val="235509138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While a single case of a rare infectious condition or one that has serious health implications may or may not constitute an outbreak, facilities should not wait for the definition of an outbreak to act. For example, one case of laboratory confirmed influenza in a resident should alert the facility to begin an outbreak investigation. If an outbreak is identified, the facility must: </a:t>
            </a:r>
          </a:p>
          <a:p>
            <a:r>
              <a:rPr lang="en-US" dirty="0"/>
              <a:t>• Take the appropriate steps</a:t>
            </a:r>
            <a:r>
              <a:rPr lang="en-US" baseline="0" dirty="0"/>
              <a:t> </a:t>
            </a:r>
            <a:r>
              <a:rPr lang="en-US" dirty="0"/>
              <a:t>to diagnose and manage cases, implement appropriate precautions, and prevent further transmission of the disease as well as documentation of follow-up activity in response; and </a:t>
            </a:r>
          </a:p>
          <a:p>
            <a:r>
              <a:rPr lang="en-US" dirty="0"/>
              <a:t>• Comply with state and local public health authority requirements for identification, reporting, and containing communicable diseases and outbreaks. </a:t>
            </a:r>
          </a:p>
        </p:txBody>
      </p:sp>
      <p:sp>
        <p:nvSpPr>
          <p:cNvPr id="4" name="Slide Number Placeholder 3"/>
          <p:cNvSpPr>
            <a:spLocks noGrp="1"/>
          </p:cNvSpPr>
          <p:nvPr>
            <p:ph type="sldNum" sz="quarter" idx="10"/>
          </p:nvPr>
        </p:nvSpPr>
        <p:spPr/>
        <p:txBody>
          <a:bodyPr/>
          <a:lstStyle/>
          <a:p>
            <a:fld id="{640EFB6F-2E6B-49DF-B9D1-FCCC23D65BEF}" type="slidenum">
              <a:rPr lang="en-US" smtClean="0"/>
              <a:t>49</a:t>
            </a:fld>
            <a:endParaRPr lang="en-US"/>
          </a:p>
        </p:txBody>
      </p:sp>
    </p:spTree>
    <p:extLst>
      <p:ext uri="{BB962C8B-B14F-4D97-AF65-F5344CB8AC3E}">
        <p14:creationId xmlns:p14="http://schemas.microsoft.com/office/powerpoint/2010/main" val="189557202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If multi-dose vials enter the immediate resident treatment area, they should be discarded immediately after use. </a:t>
            </a:r>
            <a:endParaRPr lang="en-US" dirty="0"/>
          </a:p>
        </p:txBody>
      </p:sp>
      <p:sp>
        <p:nvSpPr>
          <p:cNvPr id="4" name="Slide Number Placeholder 3"/>
          <p:cNvSpPr>
            <a:spLocks noGrp="1"/>
          </p:cNvSpPr>
          <p:nvPr>
            <p:ph type="sldNum" sz="quarter" idx="10"/>
          </p:nvPr>
        </p:nvSpPr>
        <p:spPr/>
        <p:txBody>
          <a:bodyPr/>
          <a:lstStyle/>
          <a:p>
            <a:fld id="{640EFB6F-2E6B-49DF-B9D1-FCCC23D65BEF}" type="slidenum">
              <a:rPr lang="en-US" smtClean="0"/>
              <a:t>52</a:t>
            </a:fld>
            <a:endParaRPr lang="en-US"/>
          </a:p>
        </p:txBody>
      </p:sp>
    </p:spTree>
    <p:extLst>
      <p:ext uri="{BB962C8B-B14F-4D97-AF65-F5344CB8AC3E}">
        <p14:creationId xmlns:p14="http://schemas.microsoft.com/office/powerpoint/2010/main" val="236760672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not all used linens are handled as potentially contaminated, staff would provide separation with special identification of bags and containers for contaminated linens with labels, color coding, or other alternative means of separation of the laundry for appropriate handling and processing. </a:t>
            </a:r>
          </a:p>
        </p:txBody>
      </p:sp>
      <p:sp>
        <p:nvSpPr>
          <p:cNvPr id="4" name="Slide Number Placeholder 3"/>
          <p:cNvSpPr>
            <a:spLocks noGrp="1"/>
          </p:cNvSpPr>
          <p:nvPr>
            <p:ph type="sldNum" sz="quarter" idx="10"/>
          </p:nvPr>
        </p:nvSpPr>
        <p:spPr/>
        <p:txBody>
          <a:bodyPr/>
          <a:lstStyle/>
          <a:p>
            <a:fld id="{640EFB6F-2E6B-49DF-B9D1-FCCC23D65BEF}" type="slidenum">
              <a:rPr lang="en-US" smtClean="0"/>
              <a:t>54</a:t>
            </a:fld>
            <a:endParaRPr lang="en-US"/>
          </a:p>
        </p:txBody>
      </p:sp>
    </p:spTree>
    <p:extLst>
      <p:ext uri="{BB962C8B-B14F-4D97-AF65-F5344CB8AC3E}">
        <p14:creationId xmlns:p14="http://schemas.microsoft.com/office/powerpoint/2010/main" val="281688002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Staff should also observe</a:t>
            </a:r>
            <a:r>
              <a:rPr lang="en-US" baseline="0" dirty="0"/>
              <a:t> mattresses, pillows, and linens to ensure they are all in good condition</a:t>
            </a:r>
            <a:endParaRPr lang="en-US" dirty="0"/>
          </a:p>
        </p:txBody>
      </p:sp>
      <p:sp>
        <p:nvSpPr>
          <p:cNvPr id="4" name="Slide Number Placeholder 3"/>
          <p:cNvSpPr>
            <a:spLocks noGrp="1"/>
          </p:cNvSpPr>
          <p:nvPr>
            <p:ph type="sldNum" sz="quarter" idx="10"/>
          </p:nvPr>
        </p:nvSpPr>
        <p:spPr/>
        <p:txBody>
          <a:bodyPr/>
          <a:lstStyle/>
          <a:p>
            <a:fld id="{640EFB6F-2E6B-49DF-B9D1-FCCC23D65BEF}" type="slidenum">
              <a:rPr lang="en-US" smtClean="0"/>
              <a:t>55</a:t>
            </a:fld>
            <a:endParaRPr lang="en-US"/>
          </a:p>
        </p:txBody>
      </p:sp>
    </p:spTree>
    <p:extLst>
      <p:ext uri="{BB962C8B-B14F-4D97-AF65-F5344CB8AC3E}">
        <p14:creationId xmlns:p14="http://schemas.microsoft.com/office/powerpoint/2010/main" val="179758165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10"/>
          </p:nvPr>
        </p:nvSpPr>
        <p:spPr/>
        <p:txBody>
          <a:bodyPr/>
          <a:lstStyle/>
          <a:p>
            <a:fld id="{640EFB6F-2E6B-49DF-B9D1-FCCC23D65BEF}" type="slidenum">
              <a:rPr lang="en-US" smtClean="0"/>
              <a:t>56</a:t>
            </a:fld>
            <a:endParaRPr lang="en-US"/>
          </a:p>
        </p:txBody>
      </p:sp>
    </p:spTree>
    <p:extLst>
      <p:ext uri="{BB962C8B-B14F-4D97-AF65-F5344CB8AC3E}">
        <p14:creationId xmlns:p14="http://schemas.microsoft.com/office/powerpoint/2010/main" val="35905111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Infections can</a:t>
            </a:r>
            <a:r>
              <a:rPr lang="en-US" baseline="0" dirty="0"/>
              <a:t> result in harm for the resident.  If facilities don’t have good systems in place, the facility may have problems with poor care and regulatory compliance</a:t>
            </a:r>
            <a:endParaRPr lang="en-US" dirty="0"/>
          </a:p>
        </p:txBody>
      </p:sp>
      <p:sp>
        <p:nvSpPr>
          <p:cNvPr id="4" name="Slide Number Placeholder 3"/>
          <p:cNvSpPr>
            <a:spLocks noGrp="1"/>
          </p:cNvSpPr>
          <p:nvPr>
            <p:ph type="sldNum" sz="quarter" idx="10"/>
          </p:nvPr>
        </p:nvSpPr>
        <p:spPr/>
        <p:txBody>
          <a:bodyPr/>
          <a:lstStyle/>
          <a:p>
            <a:fld id="{640EFB6F-2E6B-49DF-B9D1-FCCC23D65BEF}" type="slidenum">
              <a:rPr lang="en-US" smtClean="0"/>
              <a:t>4</a:t>
            </a:fld>
            <a:endParaRPr lang="en-US"/>
          </a:p>
        </p:txBody>
      </p:sp>
    </p:spTree>
    <p:extLst>
      <p:ext uri="{BB962C8B-B14F-4D97-AF65-F5344CB8AC3E}">
        <p14:creationId xmlns:p14="http://schemas.microsoft.com/office/powerpoint/2010/main" val="267478603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10"/>
          </p:nvPr>
        </p:nvSpPr>
        <p:spPr/>
        <p:txBody>
          <a:bodyPr/>
          <a:lstStyle/>
          <a:p>
            <a:fld id="{640EFB6F-2E6B-49DF-B9D1-FCCC23D65BEF}" type="slidenum">
              <a:rPr lang="en-US" smtClean="0"/>
              <a:t>57</a:t>
            </a:fld>
            <a:endParaRPr lang="en-US"/>
          </a:p>
        </p:txBody>
      </p:sp>
    </p:spTree>
    <p:extLst>
      <p:ext uri="{BB962C8B-B14F-4D97-AF65-F5344CB8AC3E}">
        <p14:creationId xmlns:p14="http://schemas.microsoft.com/office/powerpoint/2010/main" val="151688603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10"/>
          </p:nvPr>
        </p:nvSpPr>
        <p:spPr/>
        <p:txBody>
          <a:bodyPr/>
          <a:lstStyle/>
          <a:p>
            <a:fld id="{640EFB6F-2E6B-49DF-B9D1-FCCC23D65BEF}" type="slidenum">
              <a:rPr lang="en-US" smtClean="0"/>
              <a:t>58</a:t>
            </a:fld>
            <a:endParaRPr lang="en-US"/>
          </a:p>
        </p:txBody>
      </p:sp>
    </p:spTree>
    <p:extLst>
      <p:ext uri="{BB962C8B-B14F-4D97-AF65-F5344CB8AC3E}">
        <p14:creationId xmlns:p14="http://schemas.microsoft.com/office/powerpoint/2010/main" val="287842563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There are additional requirements for processing laundry, use of laundry equipment and detergent</a:t>
            </a:r>
          </a:p>
        </p:txBody>
      </p:sp>
      <p:sp>
        <p:nvSpPr>
          <p:cNvPr id="4" name="Slide Number Placeholder 3"/>
          <p:cNvSpPr>
            <a:spLocks noGrp="1"/>
          </p:cNvSpPr>
          <p:nvPr>
            <p:ph type="sldNum" sz="quarter" idx="10"/>
          </p:nvPr>
        </p:nvSpPr>
        <p:spPr/>
        <p:txBody>
          <a:bodyPr/>
          <a:lstStyle/>
          <a:p>
            <a:fld id="{640EFB6F-2E6B-49DF-B9D1-FCCC23D65BEF}" type="slidenum">
              <a:rPr lang="en-US" smtClean="0"/>
              <a:t>59</a:t>
            </a:fld>
            <a:endParaRPr lang="en-US"/>
          </a:p>
        </p:txBody>
      </p:sp>
    </p:spTree>
    <p:extLst>
      <p:ext uri="{BB962C8B-B14F-4D97-AF65-F5344CB8AC3E}">
        <p14:creationId xmlns:p14="http://schemas.microsoft.com/office/powerpoint/2010/main" val="290854368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Our response to these updated regulations includes:</a:t>
            </a:r>
          </a:p>
          <a:p>
            <a:endParaRPr lang="en-US" dirty="0"/>
          </a:p>
          <a:p>
            <a:r>
              <a:rPr lang="en-US" dirty="0"/>
              <a:t>Understand</a:t>
            </a:r>
            <a:r>
              <a:rPr lang="en-US" baseline="0" dirty="0"/>
              <a:t> – understanding the new regulations regarding the Infection Control Policy.  Todays training will walked us through the changes and our roles and responsibilities. </a:t>
            </a:r>
          </a:p>
          <a:p>
            <a:r>
              <a:rPr lang="en-US" baseline="0" dirty="0"/>
              <a:t>Inform –  ALL staff will be informed of new requirements</a:t>
            </a:r>
          </a:p>
          <a:p>
            <a:r>
              <a:rPr lang="en-US" baseline="0" dirty="0"/>
              <a:t>Limitations and Concerns – we will discuss how we handle any limitations and concerns</a:t>
            </a:r>
          </a:p>
          <a:p>
            <a:r>
              <a:rPr lang="en-US" baseline="0" dirty="0"/>
              <a:t>Monitor – we will monitor our policy via our QAPI program as applicable </a:t>
            </a:r>
          </a:p>
          <a:p>
            <a:endParaRPr lang="en-US" dirty="0"/>
          </a:p>
        </p:txBody>
      </p:sp>
      <p:sp>
        <p:nvSpPr>
          <p:cNvPr id="4" name="Slide Number Placeholder 3"/>
          <p:cNvSpPr>
            <a:spLocks noGrp="1"/>
          </p:cNvSpPr>
          <p:nvPr>
            <p:ph type="sldNum" sz="quarter" idx="10"/>
          </p:nvPr>
        </p:nvSpPr>
        <p:spPr/>
        <p:txBody>
          <a:bodyPr/>
          <a:lstStyle/>
          <a:p>
            <a:fld id="{62583AE9-5228-4641-AE46-DAC04049BDD6}" type="slidenum">
              <a:rPr lang="en-US" smtClean="0"/>
              <a:pPr/>
              <a:t>60</a:t>
            </a:fld>
            <a:endParaRPr lang="en-US"/>
          </a:p>
        </p:txBody>
      </p:sp>
    </p:spTree>
    <p:extLst>
      <p:ext uri="{BB962C8B-B14F-4D97-AF65-F5344CB8AC3E}">
        <p14:creationId xmlns:p14="http://schemas.microsoft.com/office/powerpoint/2010/main" val="50753641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have covered quite a bit of material today about Infection Control</a:t>
            </a:r>
          </a:p>
        </p:txBody>
      </p:sp>
      <p:sp>
        <p:nvSpPr>
          <p:cNvPr id="4" name="Slide Number Placeholder 3"/>
          <p:cNvSpPr>
            <a:spLocks noGrp="1"/>
          </p:cNvSpPr>
          <p:nvPr>
            <p:ph type="sldNum" sz="quarter" idx="10"/>
          </p:nvPr>
        </p:nvSpPr>
        <p:spPr/>
        <p:txBody>
          <a:bodyPr/>
          <a:lstStyle/>
          <a:p>
            <a:fld id="{640EFB6F-2E6B-49DF-B9D1-FCCC23D65BEF}" type="slidenum">
              <a:rPr lang="en-US" smtClean="0"/>
              <a:t>61</a:t>
            </a:fld>
            <a:endParaRPr lang="en-US"/>
          </a:p>
        </p:txBody>
      </p:sp>
    </p:spTree>
    <p:extLst>
      <p:ext uri="{BB962C8B-B14F-4D97-AF65-F5344CB8AC3E}">
        <p14:creationId xmlns:p14="http://schemas.microsoft.com/office/powerpoint/2010/main" val="301991901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a:t>There</a:t>
            </a:r>
            <a:r>
              <a:rPr lang="en-US" baseline="0" dirty="0"/>
              <a:t> are many items that need to be communicated—here are just a few reminders</a:t>
            </a:r>
            <a:endParaRPr lang="en-US" dirty="0"/>
          </a:p>
        </p:txBody>
      </p:sp>
      <p:sp>
        <p:nvSpPr>
          <p:cNvPr id="4" name="Slide Number Placeholder 3"/>
          <p:cNvSpPr>
            <a:spLocks noGrp="1"/>
          </p:cNvSpPr>
          <p:nvPr>
            <p:ph type="sldNum" sz="quarter" idx="10"/>
          </p:nvPr>
        </p:nvSpPr>
        <p:spPr/>
        <p:txBody>
          <a:bodyPr/>
          <a:lstStyle/>
          <a:p>
            <a:fld id="{640EFB6F-2E6B-49DF-B9D1-FCCC23D65BEF}" type="slidenum">
              <a:rPr lang="en-US" smtClean="0"/>
              <a:t>67</a:t>
            </a:fld>
            <a:endParaRPr lang="en-US"/>
          </a:p>
        </p:txBody>
      </p:sp>
    </p:spTree>
    <p:extLst>
      <p:ext uri="{BB962C8B-B14F-4D97-AF65-F5344CB8AC3E}">
        <p14:creationId xmlns:p14="http://schemas.microsoft.com/office/powerpoint/2010/main" val="292580310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Identification example:</a:t>
            </a:r>
          </a:p>
          <a:p>
            <a:endParaRPr lang="en-US" b="1" dirty="0"/>
          </a:p>
          <a:p>
            <a:pPr marL="171450" indent="-171450">
              <a:buFont typeface="Arial" panose="020B0604020202020204" pitchFamily="34" charset="0"/>
              <a:buChar char="•"/>
            </a:pPr>
            <a:r>
              <a:rPr lang="en-US" b="0" baseline="0" dirty="0"/>
              <a:t>A resident has diarrhea and the staff believe it is related to the bean soup for lunch.  It is not identified as a potential outbreak until 5 more residents have symptoms.</a:t>
            </a:r>
          </a:p>
        </p:txBody>
      </p:sp>
      <p:sp>
        <p:nvSpPr>
          <p:cNvPr id="4" name="Slide Number Placeholder 3"/>
          <p:cNvSpPr>
            <a:spLocks noGrp="1"/>
          </p:cNvSpPr>
          <p:nvPr>
            <p:ph type="sldNum" sz="quarter" idx="10"/>
          </p:nvPr>
        </p:nvSpPr>
        <p:spPr/>
        <p:txBody>
          <a:bodyPr/>
          <a:lstStyle/>
          <a:p>
            <a:fld id="{640EFB6F-2E6B-49DF-B9D1-FCCC23D65BEF}" type="slidenum">
              <a:rPr lang="en-US" smtClean="0"/>
              <a:t>68</a:t>
            </a:fld>
            <a:endParaRPr lang="en-US"/>
          </a:p>
        </p:txBody>
      </p:sp>
    </p:spTree>
    <p:extLst>
      <p:ext uri="{BB962C8B-B14F-4D97-AF65-F5344CB8AC3E}">
        <p14:creationId xmlns:p14="http://schemas.microsoft.com/office/powerpoint/2010/main" val="9402811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0EFB6F-2E6B-49DF-B9D1-FCCC23D65BEF}" type="slidenum">
              <a:rPr lang="en-US" smtClean="0"/>
              <a:t>70</a:t>
            </a:fld>
            <a:endParaRPr lang="en-US"/>
          </a:p>
        </p:txBody>
      </p:sp>
    </p:spTree>
    <p:extLst>
      <p:ext uri="{BB962C8B-B14F-4D97-AF65-F5344CB8AC3E}">
        <p14:creationId xmlns:p14="http://schemas.microsoft.com/office/powerpoint/2010/main" val="4025791828"/>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40EFB6F-2E6B-49DF-B9D1-FCCC23D65BEF}" type="slidenum">
              <a:rPr lang="en-US" smtClean="0"/>
              <a:t>71</a:t>
            </a:fld>
            <a:endParaRPr lang="en-US"/>
          </a:p>
        </p:txBody>
      </p:sp>
    </p:spTree>
    <p:extLst>
      <p:ext uri="{BB962C8B-B14F-4D97-AF65-F5344CB8AC3E}">
        <p14:creationId xmlns:p14="http://schemas.microsoft.com/office/powerpoint/2010/main" val="1888653204"/>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DA1A54-E777-4EF1-B51C-A307AA47CB5F}" type="slidenum">
              <a:rPr lang="en-US" smtClean="0">
                <a:solidFill>
                  <a:prstClr val="black"/>
                </a:solidFill>
              </a:rPr>
              <a:pPr/>
              <a:t>73</a:t>
            </a:fld>
            <a:endParaRPr lang="en-US">
              <a:solidFill>
                <a:prstClr val="black"/>
              </a:solidFill>
            </a:endParaRPr>
          </a:p>
        </p:txBody>
      </p:sp>
    </p:spTree>
    <p:extLst>
      <p:ext uri="{BB962C8B-B14F-4D97-AF65-F5344CB8AC3E}">
        <p14:creationId xmlns:p14="http://schemas.microsoft.com/office/powerpoint/2010/main" val="35323103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a:t>
            </a:r>
            <a:r>
              <a:rPr lang="en-US" baseline="0" dirty="0"/>
              <a:t> regulations require that there is a system for the facility to report any signs or symptoms OR knowledge of a communicable disease right away in order for action to be put in place—such as transmission-based precautions, even an outbreak management process—therefore the nurse needs to know-then it needs to be reported to the Infection Preventionist or the DON—and then sometimes, by State Law, a communicable disease will have to be reported to the State and some of them have to be reported right away—there are timeframes.</a:t>
            </a:r>
            <a:endParaRPr lang="en-US" dirty="0"/>
          </a:p>
        </p:txBody>
      </p:sp>
      <p:sp>
        <p:nvSpPr>
          <p:cNvPr id="4" name="Slide Number Placeholder 3"/>
          <p:cNvSpPr>
            <a:spLocks noGrp="1"/>
          </p:cNvSpPr>
          <p:nvPr>
            <p:ph type="sldNum" sz="quarter" idx="10"/>
          </p:nvPr>
        </p:nvSpPr>
        <p:spPr/>
        <p:txBody>
          <a:bodyPr/>
          <a:lstStyle/>
          <a:p>
            <a:fld id="{640EFB6F-2E6B-49DF-B9D1-FCCC23D65BEF}" type="slidenum">
              <a:rPr lang="en-US" smtClean="0"/>
              <a:t>5</a:t>
            </a:fld>
            <a:endParaRPr lang="en-US"/>
          </a:p>
        </p:txBody>
      </p:sp>
    </p:spTree>
    <p:extLst>
      <p:ext uri="{BB962C8B-B14F-4D97-AF65-F5344CB8AC3E}">
        <p14:creationId xmlns:p14="http://schemas.microsoft.com/office/powerpoint/2010/main" val="35066198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is restrictive and even scary for residents</a:t>
            </a:r>
            <a:r>
              <a:rPr lang="en-US" baseline="0" dirty="0"/>
              <a:t> to be on transmission-based precautions if they don’t need to.  This is why the Infection Preventionist will determine what the resident needs in order to balance the need to prevent the infection from spreading and to ensure the resident with the infection is not over-isolated.</a:t>
            </a:r>
            <a:endParaRPr lang="en-US" dirty="0"/>
          </a:p>
        </p:txBody>
      </p:sp>
      <p:sp>
        <p:nvSpPr>
          <p:cNvPr id="4" name="Slide Number Placeholder 3"/>
          <p:cNvSpPr>
            <a:spLocks noGrp="1"/>
          </p:cNvSpPr>
          <p:nvPr>
            <p:ph type="sldNum" sz="quarter" idx="10"/>
          </p:nvPr>
        </p:nvSpPr>
        <p:spPr/>
        <p:txBody>
          <a:bodyPr/>
          <a:lstStyle/>
          <a:p>
            <a:fld id="{640EFB6F-2E6B-49DF-B9D1-FCCC23D65BEF}" type="slidenum">
              <a:rPr lang="en-US" smtClean="0"/>
              <a:t>6</a:t>
            </a:fld>
            <a:endParaRPr lang="en-US"/>
          </a:p>
        </p:txBody>
      </p:sp>
    </p:spTree>
    <p:extLst>
      <p:ext uri="{BB962C8B-B14F-4D97-AF65-F5344CB8AC3E}">
        <p14:creationId xmlns:p14="http://schemas.microsoft.com/office/powerpoint/2010/main" val="38655153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this is the case, you will</a:t>
            </a:r>
            <a:r>
              <a:rPr lang="en-US" baseline="0" dirty="0"/>
              <a:t> not be able to work if the communicable disease or infected skin lesion will transmit the disease to others</a:t>
            </a:r>
            <a:endParaRPr lang="en-US" dirty="0"/>
          </a:p>
        </p:txBody>
      </p:sp>
      <p:sp>
        <p:nvSpPr>
          <p:cNvPr id="4" name="Slide Number Placeholder 3"/>
          <p:cNvSpPr>
            <a:spLocks noGrp="1"/>
          </p:cNvSpPr>
          <p:nvPr>
            <p:ph type="sldNum" sz="quarter" idx="10"/>
          </p:nvPr>
        </p:nvSpPr>
        <p:spPr/>
        <p:txBody>
          <a:bodyPr/>
          <a:lstStyle/>
          <a:p>
            <a:fld id="{640EFB6F-2E6B-49DF-B9D1-FCCC23D65BEF}" type="slidenum">
              <a:rPr lang="en-US" smtClean="0"/>
              <a:t>7</a:t>
            </a:fld>
            <a:endParaRPr lang="en-US"/>
          </a:p>
        </p:txBody>
      </p:sp>
    </p:spTree>
    <p:extLst>
      <p:ext uri="{BB962C8B-B14F-4D97-AF65-F5344CB8AC3E}">
        <p14:creationId xmlns:p14="http://schemas.microsoft.com/office/powerpoint/2010/main" val="3584953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Incidents can include a variety of different things to include:  New</a:t>
            </a:r>
            <a:r>
              <a:rPr lang="en-US" baseline="0" dirty="0"/>
              <a:t> infections developed in the facility (</a:t>
            </a:r>
            <a:r>
              <a:rPr lang="en-US" baseline="0" dirty="0" err="1"/>
              <a:t>HAI’s</a:t>
            </a:r>
            <a:r>
              <a:rPr lang="en-US" baseline="0" dirty="0"/>
              <a:t>) and the resident has not gone out of the facility, multiple residents with </a:t>
            </a:r>
            <a:r>
              <a:rPr lang="en-US" baseline="0" dirty="0" err="1"/>
              <a:t>UTI’s</a:t>
            </a:r>
            <a:r>
              <a:rPr lang="en-US" baseline="0" dirty="0"/>
              <a:t> on the same unit with the same organism, OR it could be that during an Infection Control Audit, staff were observed not washing hands or gloving according to procedure.</a:t>
            </a:r>
            <a:endParaRPr lang="en-US" dirty="0"/>
          </a:p>
        </p:txBody>
      </p:sp>
      <p:sp>
        <p:nvSpPr>
          <p:cNvPr id="4" name="Slide Number Placeholder 3"/>
          <p:cNvSpPr>
            <a:spLocks noGrp="1"/>
          </p:cNvSpPr>
          <p:nvPr>
            <p:ph type="sldNum" sz="quarter" idx="10"/>
          </p:nvPr>
        </p:nvSpPr>
        <p:spPr/>
        <p:txBody>
          <a:bodyPr/>
          <a:lstStyle/>
          <a:p>
            <a:fld id="{640EFB6F-2E6B-49DF-B9D1-FCCC23D65BEF}" type="slidenum">
              <a:rPr lang="en-US" smtClean="0"/>
              <a:t>9</a:t>
            </a:fld>
            <a:endParaRPr lang="en-US"/>
          </a:p>
        </p:txBody>
      </p:sp>
    </p:spTree>
    <p:extLst>
      <p:ext uri="{BB962C8B-B14F-4D97-AF65-F5344CB8AC3E}">
        <p14:creationId xmlns:p14="http://schemas.microsoft.com/office/powerpoint/2010/main" val="1575829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Even if linens are cleaned outside</a:t>
            </a:r>
            <a:r>
              <a:rPr lang="en-US" baseline="0" dirty="0"/>
              <a:t> of the facility, the facility needs to have assurance of the integrity of the process</a:t>
            </a:r>
          </a:p>
          <a:p>
            <a:endParaRPr lang="en-US" baseline="0" dirty="0"/>
          </a:p>
          <a:p>
            <a:r>
              <a:rPr lang="en-US" baseline="0" dirty="0"/>
              <a:t>The annual review will determine if the facility has the resources necessary for a solid Infection Prevention and Control Program—it looks at risks of infections in the facility and community and even the resources (staff, supplies, equipment) to do the job properly.  The assessment will even address staff competency!</a:t>
            </a:r>
            <a:endParaRPr lang="en-US" dirty="0"/>
          </a:p>
        </p:txBody>
      </p:sp>
      <p:sp>
        <p:nvSpPr>
          <p:cNvPr id="4" name="Slide Number Placeholder 3"/>
          <p:cNvSpPr>
            <a:spLocks noGrp="1"/>
          </p:cNvSpPr>
          <p:nvPr>
            <p:ph type="sldNum" sz="quarter" idx="10"/>
          </p:nvPr>
        </p:nvSpPr>
        <p:spPr/>
        <p:txBody>
          <a:bodyPr/>
          <a:lstStyle/>
          <a:p>
            <a:fld id="{640EFB6F-2E6B-49DF-B9D1-FCCC23D65BEF}" type="slidenum">
              <a:rPr lang="en-US" smtClean="0"/>
              <a:t>10</a:t>
            </a:fld>
            <a:endParaRPr lang="en-US"/>
          </a:p>
        </p:txBody>
      </p:sp>
    </p:spTree>
    <p:extLst>
      <p:ext uri="{BB962C8B-B14F-4D97-AF65-F5344CB8AC3E}">
        <p14:creationId xmlns:p14="http://schemas.microsoft.com/office/powerpoint/2010/main" val="26439553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5" name="Footer Placeholder 4"/>
          <p:cNvSpPr>
            <a:spLocks noGrp="1"/>
          </p:cNvSpPr>
          <p:nvPr>
            <p:ph type="ftr" sz="quarter" idx="11"/>
          </p:nvPr>
        </p:nvSpPr>
        <p:spPr>
          <a:xfrm>
            <a:off x="457200" y="6356350"/>
            <a:ext cx="5943600" cy="365125"/>
          </a:xfrm>
        </p:spPr>
        <p:txBody>
          <a:bodyPr/>
          <a:lstStyle>
            <a:lvl1pPr>
              <a:defRPr sz="800" baseline="0">
                <a:latin typeface="Calibri" panose="020F0502020204030204" pitchFamily="34" charset="0"/>
              </a:defRPr>
            </a:lvl1pPr>
          </a:lstStyle>
          <a:p>
            <a:endParaRPr lang="en-US"/>
          </a:p>
        </p:txBody>
      </p:sp>
    </p:spTree>
    <p:extLst>
      <p:ext uri="{BB962C8B-B14F-4D97-AF65-F5344CB8AC3E}">
        <p14:creationId xmlns:p14="http://schemas.microsoft.com/office/powerpoint/2010/main" val="31157447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9487ED3-A5E5-48E5-93A8-733354317C3C}" type="datetimeFigureOut">
              <a:rPr lang="en-US" smtClean="0"/>
              <a:t>9/15/2017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C37840-F4A2-4D7F-87B1-D6C0D51FFD3A}" type="slidenum">
              <a:rPr lang="en-US" smtClean="0"/>
              <a:t>‹#›</a:t>
            </a:fld>
            <a:endParaRPr lang="en-US"/>
          </a:p>
        </p:txBody>
      </p:sp>
    </p:spTree>
    <p:extLst>
      <p:ext uri="{BB962C8B-B14F-4D97-AF65-F5344CB8AC3E}">
        <p14:creationId xmlns:p14="http://schemas.microsoft.com/office/powerpoint/2010/main" val="36152232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5" name="Footer Placeholder 4"/>
          <p:cNvSpPr>
            <a:spLocks noGrp="1"/>
          </p:cNvSpPr>
          <p:nvPr>
            <p:ph type="ftr" sz="quarter" idx="11"/>
          </p:nvPr>
        </p:nvSpPr>
        <p:spPr>
          <a:xfrm>
            <a:off x="457200" y="6356350"/>
            <a:ext cx="5943600" cy="365125"/>
          </a:xfrm>
        </p:spPr>
        <p:txBody>
          <a:bodyPr/>
          <a:lstStyle>
            <a:lvl1pPr>
              <a:defRPr sz="800" baseline="0">
                <a:latin typeface="Calibri" panose="020F0502020204030204" pitchFamily="34" charset="0"/>
              </a:defRPr>
            </a:lvl1pPr>
          </a:lstStyle>
          <a:p>
            <a:r>
              <a:rPr lang="en-US" dirty="0">
                <a:solidFill>
                  <a:prstClr val="black"/>
                </a:solidFill>
              </a:rPr>
              <a:t>This document is for general informational purposes only.  </a:t>
            </a:r>
          </a:p>
          <a:p>
            <a:r>
              <a:rPr lang="en-US" dirty="0">
                <a:solidFill>
                  <a:prstClr val="black"/>
                </a:solidFill>
              </a:rPr>
              <a:t>It does not represent legal advice nor relied upon as supporting documentation or advice with CMS or other regulatory entities.</a:t>
            </a:r>
          </a:p>
          <a:p>
            <a:r>
              <a:rPr lang="en-US" dirty="0">
                <a:solidFill>
                  <a:prstClr val="black"/>
                </a:solidFill>
              </a:rPr>
              <a:t>© Pathway Health Services, Inc. – All Rights Reserved – Copy with Permission Only - Requirements of Participation P&amp;P Manual 2017</a:t>
            </a:r>
          </a:p>
          <a:p>
            <a:endParaRPr lang="en-US" dirty="0">
              <a:solidFill>
                <a:prstClr val="black"/>
              </a:solidFill>
            </a:endParaRPr>
          </a:p>
        </p:txBody>
      </p:sp>
    </p:spTree>
    <p:extLst>
      <p:ext uri="{BB962C8B-B14F-4D97-AF65-F5344CB8AC3E}">
        <p14:creationId xmlns:p14="http://schemas.microsoft.com/office/powerpoint/2010/main" val="15385407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B36801-8505-4C0E-A75F-6C61E9D43F90}" type="datetimeFigureOut">
              <a:rPr lang="en-US" smtClean="0">
                <a:solidFill>
                  <a:prstClr val="black"/>
                </a:solidFill>
              </a:rPr>
              <a:pPr/>
              <a:t>9/15/2017</a:t>
            </a:fld>
            <a:endParaRPr lang="en-US">
              <a:solidFill>
                <a:prstClr val="black"/>
              </a:solidFill>
            </a:endParaRPr>
          </a:p>
        </p:txBody>
      </p:sp>
      <p:sp>
        <p:nvSpPr>
          <p:cNvPr id="5" name="Footer Placeholder 4"/>
          <p:cNvSpPr>
            <a:spLocks noGrp="1"/>
          </p:cNvSpPr>
          <p:nvPr>
            <p:ph type="ftr" sz="quarter" idx="11"/>
          </p:nvPr>
        </p:nvSpPr>
        <p:spPr/>
        <p:txBody>
          <a:bodyPr/>
          <a:lstStyle/>
          <a:p>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p:spPr>
        <p:txBody>
          <a:bodyPr/>
          <a:lstStyle/>
          <a:p>
            <a:fld id="{8ED21966-C764-4C40-97C3-3CEDFB59A7F5}" type="slidenum">
              <a:rPr lang="en-US" smtClean="0">
                <a:solidFill>
                  <a:prstClr val="black"/>
                </a:solidFill>
              </a:rPr>
              <a:pPr/>
              <a:t>‹#›</a:t>
            </a:fld>
            <a:endParaRPr lang="en-US">
              <a:solidFill>
                <a:prstClr val="black"/>
              </a:solidFill>
            </a:endParaRPr>
          </a:p>
        </p:txBody>
      </p:sp>
      <p:pic>
        <p:nvPicPr>
          <p:cNvPr id="7" name="Picture 6"/>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228600" y="6013287"/>
            <a:ext cx="1981200" cy="708188"/>
          </a:xfrm>
          <a:prstGeom prst="rect">
            <a:avLst/>
          </a:prstGeom>
        </p:spPr>
      </p:pic>
    </p:spTree>
    <p:extLst>
      <p:ext uri="{BB962C8B-B14F-4D97-AF65-F5344CB8AC3E}">
        <p14:creationId xmlns:p14="http://schemas.microsoft.com/office/powerpoint/2010/main" val="12641879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B36801-8505-4C0E-A75F-6C61E9D43F90}" type="datetimeFigureOut">
              <a:rPr lang="en-US" smtClean="0">
                <a:solidFill>
                  <a:prstClr val="black"/>
                </a:solidFill>
              </a:rPr>
              <a:pPr/>
              <a:t>9/15/2017</a:t>
            </a:fld>
            <a:endParaRPr lang="en-US">
              <a:solidFill>
                <a:prstClr val="black"/>
              </a:solidFill>
            </a:endParaRPr>
          </a:p>
        </p:txBody>
      </p:sp>
      <p:sp>
        <p:nvSpPr>
          <p:cNvPr id="5" name="Footer Placeholder 4"/>
          <p:cNvSpPr>
            <a:spLocks noGrp="1"/>
          </p:cNvSpPr>
          <p:nvPr>
            <p:ph type="ftr" sz="quarter" idx="11"/>
          </p:nvPr>
        </p:nvSpPr>
        <p:spPr/>
        <p:txBody>
          <a:bodyPr/>
          <a:lstStyle/>
          <a:p>
            <a:endParaRPr lang="en-US">
              <a:solidFill>
                <a:prstClr val="black"/>
              </a:solidFill>
            </a:endParaRPr>
          </a:p>
        </p:txBody>
      </p:sp>
      <p:sp>
        <p:nvSpPr>
          <p:cNvPr id="6" name="Slide Number Placeholder 5"/>
          <p:cNvSpPr>
            <a:spLocks noGrp="1"/>
          </p:cNvSpPr>
          <p:nvPr>
            <p:ph type="sldNum" sz="quarter" idx="12"/>
          </p:nvPr>
        </p:nvSpPr>
        <p:spPr/>
        <p:txBody>
          <a:bodyPr/>
          <a:lstStyle/>
          <a:p>
            <a:fld id="{8ED21966-C764-4C40-97C3-3CEDFB59A7F5}"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32358168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6B36801-8505-4C0E-A75F-6C61E9D43F90}" type="datetimeFigureOut">
              <a:rPr lang="en-US" smtClean="0">
                <a:solidFill>
                  <a:prstClr val="black"/>
                </a:solidFill>
              </a:rPr>
              <a:pPr/>
              <a:t>9/15/2017</a:t>
            </a:fld>
            <a:endParaRPr lang="en-US">
              <a:solidFill>
                <a:prstClr val="black"/>
              </a:solidFill>
            </a:endParaRPr>
          </a:p>
        </p:txBody>
      </p:sp>
      <p:sp>
        <p:nvSpPr>
          <p:cNvPr id="6" name="Footer Placeholder 5"/>
          <p:cNvSpPr>
            <a:spLocks noGrp="1"/>
          </p:cNvSpPr>
          <p:nvPr>
            <p:ph type="ftr" sz="quarter" idx="11"/>
          </p:nvPr>
        </p:nvSpPr>
        <p:spPr/>
        <p:txBody>
          <a:bodyPr/>
          <a:lstStyle/>
          <a:p>
            <a:endParaRPr lang="en-US">
              <a:solidFill>
                <a:prstClr val="black"/>
              </a:solidFill>
            </a:endParaRPr>
          </a:p>
        </p:txBody>
      </p:sp>
      <p:sp>
        <p:nvSpPr>
          <p:cNvPr id="7" name="Slide Number Placeholder 6"/>
          <p:cNvSpPr>
            <a:spLocks noGrp="1"/>
          </p:cNvSpPr>
          <p:nvPr>
            <p:ph type="sldNum" sz="quarter" idx="12"/>
          </p:nvPr>
        </p:nvSpPr>
        <p:spPr/>
        <p:txBody>
          <a:bodyPr/>
          <a:lstStyle/>
          <a:p>
            <a:fld id="{8ED21966-C764-4C40-97C3-3CEDFB59A7F5}"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5715620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6B36801-8505-4C0E-A75F-6C61E9D43F90}" type="datetimeFigureOut">
              <a:rPr lang="en-US" smtClean="0">
                <a:solidFill>
                  <a:prstClr val="black"/>
                </a:solidFill>
              </a:rPr>
              <a:pPr/>
              <a:t>9/15/2017</a:t>
            </a:fld>
            <a:endParaRPr lang="en-US">
              <a:solidFill>
                <a:prstClr val="black"/>
              </a:solidFill>
            </a:endParaRPr>
          </a:p>
        </p:txBody>
      </p:sp>
      <p:sp>
        <p:nvSpPr>
          <p:cNvPr id="8" name="Footer Placeholder 7"/>
          <p:cNvSpPr>
            <a:spLocks noGrp="1"/>
          </p:cNvSpPr>
          <p:nvPr>
            <p:ph type="ftr" sz="quarter" idx="11"/>
          </p:nvPr>
        </p:nvSpPr>
        <p:spPr/>
        <p:txBody>
          <a:bodyPr/>
          <a:lstStyle/>
          <a:p>
            <a:endParaRPr lang="en-US">
              <a:solidFill>
                <a:prstClr val="black"/>
              </a:solidFill>
            </a:endParaRPr>
          </a:p>
        </p:txBody>
      </p:sp>
      <p:sp>
        <p:nvSpPr>
          <p:cNvPr id="9" name="Slide Number Placeholder 8"/>
          <p:cNvSpPr>
            <a:spLocks noGrp="1"/>
          </p:cNvSpPr>
          <p:nvPr>
            <p:ph type="sldNum" sz="quarter" idx="12"/>
          </p:nvPr>
        </p:nvSpPr>
        <p:spPr/>
        <p:txBody>
          <a:bodyPr/>
          <a:lstStyle/>
          <a:p>
            <a:fld id="{8ED21966-C764-4C40-97C3-3CEDFB59A7F5}"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36525760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6B36801-8505-4C0E-A75F-6C61E9D43F90}" type="datetimeFigureOut">
              <a:rPr lang="en-US" smtClean="0">
                <a:solidFill>
                  <a:prstClr val="black"/>
                </a:solidFill>
              </a:rPr>
              <a:pPr/>
              <a:t>9/15/2017</a:t>
            </a:fld>
            <a:endParaRPr lang="en-US">
              <a:solidFill>
                <a:prstClr val="black"/>
              </a:solidFill>
            </a:endParaRPr>
          </a:p>
        </p:txBody>
      </p:sp>
      <p:sp>
        <p:nvSpPr>
          <p:cNvPr id="4" name="Footer Placeholder 3"/>
          <p:cNvSpPr>
            <a:spLocks noGrp="1"/>
          </p:cNvSpPr>
          <p:nvPr>
            <p:ph type="ftr" sz="quarter" idx="11"/>
          </p:nvPr>
        </p:nvSpPr>
        <p:spPr/>
        <p:txBody>
          <a:bodyPr/>
          <a:lstStyle/>
          <a:p>
            <a:endParaRPr lang="en-US">
              <a:solidFill>
                <a:prstClr val="black"/>
              </a:solidFill>
            </a:endParaRPr>
          </a:p>
        </p:txBody>
      </p:sp>
      <p:sp>
        <p:nvSpPr>
          <p:cNvPr id="5" name="Slide Number Placeholder 4"/>
          <p:cNvSpPr>
            <a:spLocks noGrp="1"/>
          </p:cNvSpPr>
          <p:nvPr>
            <p:ph type="sldNum" sz="quarter" idx="12"/>
          </p:nvPr>
        </p:nvSpPr>
        <p:spPr/>
        <p:txBody>
          <a:bodyPr/>
          <a:lstStyle/>
          <a:p>
            <a:fld id="{8ED21966-C764-4C40-97C3-3CEDFB59A7F5}"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35749378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B36801-8505-4C0E-A75F-6C61E9D43F90}" type="datetimeFigureOut">
              <a:rPr lang="en-US" smtClean="0">
                <a:solidFill>
                  <a:prstClr val="black"/>
                </a:solidFill>
              </a:rPr>
              <a:pPr/>
              <a:t>9/15/2017</a:t>
            </a:fld>
            <a:endParaRPr lang="en-US">
              <a:solidFill>
                <a:prstClr val="black"/>
              </a:solidFill>
            </a:endParaRPr>
          </a:p>
        </p:txBody>
      </p:sp>
      <p:sp>
        <p:nvSpPr>
          <p:cNvPr id="3" name="Footer Placeholder 2"/>
          <p:cNvSpPr>
            <a:spLocks noGrp="1"/>
          </p:cNvSpPr>
          <p:nvPr>
            <p:ph type="ftr" sz="quarter" idx="11"/>
          </p:nvPr>
        </p:nvSpPr>
        <p:spPr/>
        <p:txBody>
          <a:bodyPr/>
          <a:lstStyle/>
          <a:p>
            <a:endParaRPr lang="en-US">
              <a:solidFill>
                <a:prstClr val="black"/>
              </a:solidFill>
            </a:endParaRPr>
          </a:p>
        </p:txBody>
      </p:sp>
      <p:sp>
        <p:nvSpPr>
          <p:cNvPr id="4" name="Slide Number Placeholder 3"/>
          <p:cNvSpPr>
            <a:spLocks noGrp="1"/>
          </p:cNvSpPr>
          <p:nvPr>
            <p:ph type="sldNum" sz="quarter" idx="12"/>
          </p:nvPr>
        </p:nvSpPr>
        <p:spPr/>
        <p:txBody>
          <a:bodyPr/>
          <a:lstStyle/>
          <a:p>
            <a:fld id="{8ED21966-C764-4C40-97C3-3CEDFB59A7F5}"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228708324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B36801-8505-4C0E-A75F-6C61E9D43F90}" type="datetimeFigureOut">
              <a:rPr lang="en-US" smtClean="0">
                <a:solidFill>
                  <a:prstClr val="black"/>
                </a:solidFill>
              </a:rPr>
              <a:pPr/>
              <a:t>9/15/2017</a:t>
            </a:fld>
            <a:endParaRPr lang="en-US">
              <a:solidFill>
                <a:prstClr val="black"/>
              </a:solidFill>
            </a:endParaRPr>
          </a:p>
        </p:txBody>
      </p:sp>
      <p:sp>
        <p:nvSpPr>
          <p:cNvPr id="6" name="Footer Placeholder 5"/>
          <p:cNvSpPr>
            <a:spLocks noGrp="1"/>
          </p:cNvSpPr>
          <p:nvPr>
            <p:ph type="ftr" sz="quarter" idx="11"/>
          </p:nvPr>
        </p:nvSpPr>
        <p:spPr/>
        <p:txBody>
          <a:bodyPr/>
          <a:lstStyle/>
          <a:p>
            <a:endParaRPr lang="en-US">
              <a:solidFill>
                <a:prstClr val="black"/>
              </a:solidFill>
            </a:endParaRPr>
          </a:p>
        </p:txBody>
      </p:sp>
      <p:sp>
        <p:nvSpPr>
          <p:cNvPr id="7" name="Slide Number Placeholder 6"/>
          <p:cNvSpPr>
            <a:spLocks noGrp="1"/>
          </p:cNvSpPr>
          <p:nvPr>
            <p:ph type="sldNum" sz="quarter" idx="12"/>
          </p:nvPr>
        </p:nvSpPr>
        <p:spPr/>
        <p:txBody>
          <a:bodyPr/>
          <a:lstStyle/>
          <a:p>
            <a:fld id="{8ED21966-C764-4C40-97C3-3CEDFB59A7F5}"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3582254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B36801-8505-4C0E-A75F-6C61E9D43F90}" type="datetimeFigureOut">
              <a:rPr lang="en-US" smtClean="0">
                <a:solidFill>
                  <a:prstClr val="black"/>
                </a:solidFill>
              </a:rPr>
              <a:pPr/>
              <a:t>9/15/2017</a:t>
            </a:fld>
            <a:endParaRPr lang="en-US">
              <a:solidFill>
                <a:prstClr val="black"/>
              </a:solidFill>
            </a:endParaRPr>
          </a:p>
        </p:txBody>
      </p:sp>
      <p:sp>
        <p:nvSpPr>
          <p:cNvPr id="6" name="Footer Placeholder 5"/>
          <p:cNvSpPr>
            <a:spLocks noGrp="1"/>
          </p:cNvSpPr>
          <p:nvPr>
            <p:ph type="ftr" sz="quarter" idx="11"/>
          </p:nvPr>
        </p:nvSpPr>
        <p:spPr/>
        <p:txBody>
          <a:bodyPr/>
          <a:lstStyle/>
          <a:p>
            <a:endParaRPr lang="en-US">
              <a:solidFill>
                <a:prstClr val="black"/>
              </a:solidFill>
            </a:endParaRPr>
          </a:p>
        </p:txBody>
      </p:sp>
      <p:sp>
        <p:nvSpPr>
          <p:cNvPr id="7" name="Slide Number Placeholder 6"/>
          <p:cNvSpPr>
            <a:spLocks noGrp="1"/>
          </p:cNvSpPr>
          <p:nvPr>
            <p:ph type="sldNum" sz="quarter" idx="12"/>
          </p:nvPr>
        </p:nvSpPr>
        <p:spPr/>
        <p:txBody>
          <a:bodyPr/>
          <a:lstStyle/>
          <a:p>
            <a:fld id="{8ED21966-C764-4C40-97C3-3CEDFB59A7F5}"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17564757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9487ED3-A5E5-48E5-93A8-733354317C3C}" type="datetimeFigureOut">
              <a:rPr lang="en-US" smtClean="0"/>
              <a:t>9/15/2017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553200" y="6356350"/>
            <a:ext cx="2133600" cy="365125"/>
          </a:xfrm>
        </p:spPr>
        <p:txBody>
          <a:bodyPr/>
          <a:lstStyle/>
          <a:p>
            <a:fld id="{C0C37840-F4A2-4D7F-87B1-D6C0D51FFD3A}" type="slidenum">
              <a:rPr lang="en-US" smtClean="0"/>
              <a:t>‹#›</a:t>
            </a:fld>
            <a:endParaRPr lang="en-US"/>
          </a:p>
        </p:txBody>
      </p:sp>
      <p:pic>
        <p:nvPicPr>
          <p:cNvPr id="7" name="Picture 6"/>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28600" y="6013287"/>
            <a:ext cx="1981200" cy="708188"/>
          </a:xfrm>
          <a:prstGeom prst="rect">
            <a:avLst/>
          </a:prstGeom>
        </p:spPr>
      </p:pic>
    </p:spTree>
    <p:extLst>
      <p:ext uri="{BB962C8B-B14F-4D97-AF65-F5344CB8AC3E}">
        <p14:creationId xmlns:p14="http://schemas.microsoft.com/office/powerpoint/2010/main" val="379220428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6B36801-8505-4C0E-A75F-6C61E9D43F90}" type="datetimeFigureOut">
              <a:rPr lang="en-US" smtClean="0">
                <a:solidFill>
                  <a:prstClr val="black"/>
                </a:solidFill>
              </a:rPr>
              <a:pPr/>
              <a:t>9/15/2017</a:t>
            </a:fld>
            <a:endParaRPr lang="en-US">
              <a:solidFill>
                <a:prstClr val="black"/>
              </a:solidFill>
            </a:endParaRPr>
          </a:p>
        </p:txBody>
      </p:sp>
      <p:sp>
        <p:nvSpPr>
          <p:cNvPr id="4" name="Footer Placeholder 3"/>
          <p:cNvSpPr>
            <a:spLocks noGrp="1"/>
          </p:cNvSpPr>
          <p:nvPr>
            <p:ph type="ftr" sz="quarter" idx="11"/>
          </p:nvPr>
        </p:nvSpPr>
        <p:spPr/>
        <p:txBody>
          <a:bodyPr/>
          <a:lstStyle/>
          <a:p>
            <a:endParaRPr lang="en-US">
              <a:solidFill>
                <a:prstClr val="black"/>
              </a:solidFill>
            </a:endParaRPr>
          </a:p>
        </p:txBody>
      </p:sp>
      <p:sp>
        <p:nvSpPr>
          <p:cNvPr id="5" name="Slide Number Placeholder 4"/>
          <p:cNvSpPr>
            <a:spLocks noGrp="1"/>
          </p:cNvSpPr>
          <p:nvPr>
            <p:ph type="sldNum" sz="quarter" idx="12"/>
          </p:nvPr>
        </p:nvSpPr>
        <p:spPr/>
        <p:txBody>
          <a:bodyPr/>
          <a:lstStyle/>
          <a:p>
            <a:fld id="{8ED21966-C764-4C40-97C3-3CEDFB59A7F5}"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80446554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5" name="Footer Placeholder 4"/>
          <p:cNvSpPr>
            <a:spLocks noGrp="1"/>
          </p:cNvSpPr>
          <p:nvPr>
            <p:ph type="ftr" sz="quarter" idx="11"/>
          </p:nvPr>
        </p:nvSpPr>
        <p:spPr>
          <a:xfrm>
            <a:off x="457200" y="6356350"/>
            <a:ext cx="5943600" cy="365125"/>
          </a:xfrm>
        </p:spPr>
        <p:txBody>
          <a:bodyPr/>
          <a:lstStyle>
            <a:lvl1pPr>
              <a:defRPr sz="800" baseline="0">
                <a:latin typeface="Calibri" panose="020F0502020204030204" pitchFamily="34" charset="0"/>
              </a:defRPr>
            </a:lvl1pPr>
          </a:lstStyle>
          <a:p>
            <a:r>
              <a:rPr lang="en-US" dirty="0">
                <a:solidFill>
                  <a:prstClr val="black"/>
                </a:solidFill>
              </a:rPr>
              <a:t>This document is for general informational purposes only.  </a:t>
            </a:r>
          </a:p>
          <a:p>
            <a:r>
              <a:rPr lang="en-US" dirty="0">
                <a:solidFill>
                  <a:prstClr val="black"/>
                </a:solidFill>
              </a:rPr>
              <a:t>It does not represent legal advice nor relied upon as supporting documentation or advice with CMS or other regulatory entities.</a:t>
            </a:r>
          </a:p>
          <a:p>
            <a:r>
              <a:rPr lang="en-US" dirty="0">
                <a:solidFill>
                  <a:prstClr val="black"/>
                </a:solidFill>
              </a:rPr>
              <a:t>© Pathway Health Services, Inc. – All Rights Reserved – Copy with Permission Only - Requirements of Participation P&amp;P Manual 2017</a:t>
            </a:r>
          </a:p>
          <a:p>
            <a:endParaRPr lang="en-US" dirty="0">
              <a:solidFill>
                <a:prstClr val="black"/>
              </a:solidFill>
            </a:endParaRPr>
          </a:p>
        </p:txBody>
      </p:sp>
    </p:spTree>
    <p:extLst>
      <p:ext uri="{BB962C8B-B14F-4D97-AF65-F5344CB8AC3E}">
        <p14:creationId xmlns:p14="http://schemas.microsoft.com/office/powerpoint/2010/main" val="10237099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B36801-8505-4C0E-A75F-6C61E9D43F90}" type="datetimeFigureOut">
              <a:rPr lang="en-US" smtClean="0">
                <a:solidFill>
                  <a:prstClr val="black"/>
                </a:solidFill>
              </a:rPr>
              <a:pPr/>
              <a:t>9/15/2017</a:t>
            </a:fld>
            <a:endParaRPr lang="en-US">
              <a:solidFill>
                <a:prstClr val="black"/>
              </a:solidFill>
            </a:endParaRPr>
          </a:p>
        </p:txBody>
      </p:sp>
      <p:sp>
        <p:nvSpPr>
          <p:cNvPr id="5" name="Footer Placeholder 4"/>
          <p:cNvSpPr>
            <a:spLocks noGrp="1"/>
          </p:cNvSpPr>
          <p:nvPr>
            <p:ph type="ftr" sz="quarter" idx="11"/>
          </p:nvPr>
        </p:nvSpPr>
        <p:spPr/>
        <p:txBody>
          <a:bodyPr/>
          <a:lstStyle/>
          <a:p>
            <a:endParaRPr lang="en-US" dirty="0">
              <a:solidFill>
                <a:prstClr val="black"/>
              </a:solidFill>
            </a:endParaRPr>
          </a:p>
        </p:txBody>
      </p:sp>
      <p:sp>
        <p:nvSpPr>
          <p:cNvPr id="6" name="Slide Number Placeholder 5"/>
          <p:cNvSpPr>
            <a:spLocks noGrp="1"/>
          </p:cNvSpPr>
          <p:nvPr>
            <p:ph type="sldNum" sz="quarter" idx="12"/>
          </p:nvPr>
        </p:nvSpPr>
        <p:spPr>
          <a:xfrm>
            <a:off x="6553200" y="6356350"/>
            <a:ext cx="2133600" cy="365125"/>
          </a:xfrm>
        </p:spPr>
        <p:txBody>
          <a:bodyPr/>
          <a:lstStyle/>
          <a:p>
            <a:fld id="{8ED21966-C764-4C40-97C3-3CEDFB59A7F5}" type="slidenum">
              <a:rPr lang="en-US" smtClean="0">
                <a:solidFill>
                  <a:prstClr val="black"/>
                </a:solidFill>
              </a:rPr>
              <a:pPr/>
              <a:t>‹#›</a:t>
            </a:fld>
            <a:endParaRPr lang="en-US">
              <a:solidFill>
                <a:prstClr val="black"/>
              </a:solidFill>
            </a:endParaRPr>
          </a:p>
        </p:txBody>
      </p:sp>
      <p:pic>
        <p:nvPicPr>
          <p:cNvPr id="7" name="Picture 6"/>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228600" y="6013287"/>
            <a:ext cx="1981200" cy="708188"/>
          </a:xfrm>
          <a:prstGeom prst="rect">
            <a:avLst/>
          </a:prstGeom>
        </p:spPr>
      </p:pic>
    </p:spTree>
    <p:extLst>
      <p:ext uri="{BB962C8B-B14F-4D97-AF65-F5344CB8AC3E}">
        <p14:creationId xmlns:p14="http://schemas.microsoft.com/office/powerpoint/2010/main" val="108294035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B36801-8505-4C0E-A75F-6C61E9D43F90}" type="datetimeFigureOut">
              <a:rPr lang="en-US" smtClean="0">
                <a:solidFill>
                  <a:prstClr val="black"/>
                </a:solidFill>
              </a:rPr>
              <a:pPr/>
              <a:t>9/15/2017</a:t>
            </a:fld>
            <a:endParaRPr lang="en-US">
              <a:solidFill>
                <a:prstClr val="black"/>
              </a:solidFill>
            </a:endParaRPr>
          </a:p>
        </p:txBody>
      </p:sp>
      <p:sp>
        <p:nvSpPr>
          <p:cNvPr id="5" name="Footer Placeholder 4"/>
          <p:cNvSpPr>
            <a:spLocks noGrp="1"/>
          </p:cNvSpPr>
          <p:nvPr>
            <p:ph type="ftr" sz="quarter" idx="11"/>
          </p:nvPr>
        </p:nvSpPr>
        <p:spPr/>
        <p:txBody>
          <a:bodyPr/>
          <a:lstStyle/>
          <a:p>
            <a:endParaRPr lang="en-US">
              <a:solidFill>
                <a:prstClr val="black"/>
              </a:solidFill>
            </a:endParaRPr>
          </a:p>
        </p:txBody>
      </p:sp>
      <p:sp>
        <p:nvSpPr>
          <p:cNvPr id="6" name="Slide Number Placeholder 5"/>
          <p:cNvSpPr>
            <a:spLocks noGrp="1"/>
          </p:cNvSpPr>
          <p:nvPr>
            <p:ph type="sldNum" sz="quarter" idx="12"/>
          </p:nvPr>
        </p:nvSpPr>
        <p:spPr/>
        <p:txBody>
          <a:bodyPr/>
          <a:lstStyle/>
          <a:p>
            <a:fld id="{8ED21966-C764-4C40-97C3-3CEDFB59A7F5}"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136193946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6B36801-8505-4C0E-A75F-6C61E9D43F90}" type="datetimeFigureOut">
              <a:rPr lang="en-US" smtClean="0">
                <a:solidFill>
                  <a:prstClr val="black"/>
                </a:solidFill>
              </a:rPr>
              <a:pPr/>
              <a:t>9/15/2017</a:t>
            </a:fld>
            <a:endParaRPr lang="en-US">
              <a:solidFill>
                <a:prstClr val="black"/>
              </a:solidFill>
            </a:endParaRPr>
          </a:p>
        </p:txBody>
      </p:sp>
      <p:sp>
        <p:nvSpPr>
          <p:cNvPr id="6" name="Footer Placeholder 5"/>
          <p:cNvSpPr>
            <a:spLocks noGrp="1"/>
          </p:cNvSpPr>
          <p:nvPr>
            <p:ph type="ftr" sz="quarter" idx="11"/>
          </p:nvPr>
        </p:nvSpPr>
        <p:spPr/>
        <p:txBody>
          <a:bodyPr/>
          <a:lstStyle/>
          <a:p>
            <a:endParaRPr lang="en-US">
              <a:solidFill>
                <a:prstClr val="black"/>
              </a:solidFill>
            </a:endParaRPr>
          </a:p>
        </p:txBody>
      </p:sp>
      <p:sp>
        <p:nvSpPr>
          <p:cNvPr id="7" name="Slide Number Placeholder 6"/>
          <p:cNvSpPr>
            <a:spLocks noGrp="1"/>
          </p:cNvSpPr>
          <p:nvPr>
            <p:ph type="sldNum" sz="quarter" idx="12"/>
          </p:nvPr>
        </p:nvSpPr>
        <p:spPr/>
        <p:txBody>
          <a:bodyPr/>
          <a:lstStyle/>
          <a:p>
            <a:fld id="{8ED21966-C764-4C40-97C3-3CEDFB59A7F5}"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47323525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6B36801-8505-4C0E-A75F-6C61E9D43F90}" type="datetimeFigureOut">
              <a:rPr lang="en-US" smtClean="0">
                <a:solidFill>
                  <a:prstClr val="black"/>
                </a:solidFill>
              </a:rPr>
              <a:pPr/>
              <a:t>9/15/2017</a:t>
            </a:fld>
            <a:endParaRPr lang="en-US">
              <a:solidFill>
                <a:prstClr val="black"/>
              </a:solidFill>
            </a:endParaRPr>
          </a:p>
        </p:txBody>
      </p:sp>
      <p:sp>
        <p:nvSpPr>
          <p:cNvPr id="8" name="Footer Placeholder 7"/>
          <p:cNvSpPr>
            <a:spLocks noGrp="1"/>
          </p:cNvSpPr>
          <p:nvPr>
            <p:ph type="ftr" sz="quarter" idx="11"/>
          </p:nvPr>
        </p:nvSpPr>
        <p:spPr/>
        <p:txBody>
          <a:bodyPr/>
          <a:lstStyle/>
          <a:p>
            <a:endParaRPr lang="en-US">
              <a:solidFill>
                <a:prstClr val="black"/>
              </a:solidFill>
            </a:endParaRPr>
          </a:p>
        </p:txBody>
      </p:sp>
      <p:sp>
        <p:nvSpPr>
          <p:cNvPr id="9" name="Slide Number Placeholder 8"/>
          <p:cNvSpPr>
            <a:spLocks noGrp="1"/>
          </p:cNvSpPr>
          <p:nvPr>
            <p:ph type="sldNum" sz="quarter" idx="12"/>
          </p:nvPr>
        </p:nvSpPr>
        <p:spPr/>
        <p:txBody>
          <a:bodyPr/>
          <a:lstStyle/>
          <a:p>
            <a:fld id="{8ED21966-C764-4C40-97C3-3CEDFB59A7F5}"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311813156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6B36801-8505-4C0E-A75F-6C61E9D43F90}" type="datetimeFigureOut">
              <a:rPr lang="en-US" smtClean="0">
                <a:solidFill>
                  <a:prstClr val="black"/>
                </a:solidFill>
              </a:rPr>
              <a:pPr/>
              <a:t>9/15/2017</a:t>
            </a:fld>
            <a:endParaRPr lang="en-US">
              <a:solidFill>
                <a:prstClr val="black"/>
              </a:solidFill>
            </a:endParaRPr>
          </a:p>
        </p:txBody>
      </p:sp>
      <p:sp>
        <p:nvSpPr>
          <p:cNvPr id="4" name="Footer Placeholder 3"/>
          <p:cNvSpPr>
            <a:spLocks noGrp="1"/>
          </p:cNvSpPr>
          <p:nvPr>
            <p:ph type="ftr" sz="quarter" idx="11"/>
          </p:nvPr>
        </p:nvSpPr>
        <p:spPr/>
        <p:txBody>
          <a:bodyPr/>
          <a:lstStyle/>
          <a:p>
            <a:endParaRPr lang="en-US">
              <a:solidFill>
                <a:prstClr val="black"/>
              </a:solidFill>
            </a:endParaRPr>
          </a:p>
        </p:txBody>
      </p:sp>
      <p:sp>
        <p:nvSpPr>
          <p:cNvPr id="5" name="Slide Number Placeholder 4"/>
          <p:cNvSpPr>
            <a:spLocks noGrp="1"/>
          </p:cNvSpPr>
          <p:nvPr>
            <p:ph type="sldNum" sz="quarter" idx="12"/>
          </p:nvPr>
        </p:nvSpPr>
        <p:spPr/>
        <p:txBody>
          <a:bodyPr/>
          <a:lstStyle/>
          <a:p>
            <a:fld id="{8ED21966-C764-4C40-97C3-3CEDFB59A7F5}"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306045150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B36801-8505-4C0E-A75F-6C61E9D43F90}" type="datetimeFigureOut">
              <a:rPr lang="en-US" smtClean="0">
                <a:solidFill>
                  <a:prstClr val="black"/>
                </a:solidFill>
              </a:rPr>
              <a:pPr/>
              <a:t>9/15/2017</a:t>
            </a:fld>
            <a:endParaRPr lang="en-US">
              <a:solidFill>
                <a:prstClr val="black"/>
              </a:solidFill>
            </a:endParaRPr>
          </a:p>
        </p:txBody>
      </p:sp>
      <p:sp>
        <p:nvSpPr>
          <p:cNvPr id="3" name="Footer Placeholder 2"/>
          <p:cNvSpPr>
            <a:spLocks noGrp="1"/>
          </p:cNvSpPr>
          <p:nvPr>
            <p:ph type="ftr" sz="quarter" idx="11"/>
          </p:nvPr>
        </p:nvSpPr>
        <p:spPr/>
        <p:txBody>
          <a:bodyPr/>
          <a:lstStyle/>
          <a:p>
            <a:endParaRPr lang="en-US">
              <a:solidFill>
                <a:prstClr val="black"/>
              </a:solidFill>
            </a:endParaRPr>
          </a:p>
        </p:txBody>
      </p:sp>
      <p:sp>
        <p:nvSpPr>
          <p:cNvPr id="4" name="Slide Number Placeholder 3"/>
          <p:cNvSpPr>
            <a:spLocks noGrp="1"/>
          </p:cNvSpPr>
          <p:nvPr>
            <p:ph type="sldNum" sz="quarter" idx="12"/>
          </p:nvPr>
        </p:nvSpPr>
        <p:spPr/>
        <p:txBody>
          <a:bodyPr/>
          <a:lstStyle/>
          <a:p>
            <a:fld id="{8ED21966-C764-4C40-97C3-3CEDFB59A7F5}"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167922522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B36801-8505-4C0E-A75F-6C61E9D43F90}" type="datetimeFigureOut">
              <a:rPr lang="en-US" smtClean="0">
                <a:solidFill>
                  <a:prstClr val="black"/>
                </a:solidFill>
              </a:rPr>
              <a:pPr/>
              <a:t>9/15/2017</a:t>
            </a:fld>
            <a:endParaRPr lang="en-US">
              <a:solidFill>
                <a:prstClr val="black"/>
              </a:solidFill>
            </a:endParaRPr>
          </a:p>
        </p:txBody>
      </p:sp>
      <p:sp>
        <p:nvSpPr>
          <p:cNvPr id="6" name="Footer Placeholder 5"/>
          <p:cNvSpPr>
            <a:spLocks noGrp="1"/>
          </p:cNvSpPr>
          <p:nvPr>
            <p:ph type="ftr" sz="quarter" idx="11"/>
          </p:nvPr>
        </p:nvSpPr>
        <p:spPr/>
        <p:txBody>
          <a:bodyPr/>
          <a:lstStyle/>
          <a:p>
            <a:endParaRPr lang="en-US">
              <a:solidFill>
                <a:prstClr val="black"/>
              </a:solidFill>
            </a:endParaRPr>
          </a:p>
        </p:txBody>
      </p:sp>
      <p:sp>
        <p:nvSpPr>
          <p:cNvPr id="7" name="Slide Number Placeholder 6"/>
          <p:cNvSpPr>
            <a:spLocks noGrp="1"/>
          </p:cNvSpPr>
          <p:nvPr>
            <p:ph type="sldNum" sz="quarter" idx="12"/>
          </p:nvPr>
        </p:nvSpPr>
        <p:spPr/>
        <p:txBody>
          <a:bodyPr/>
          <a:lstStyle/>
          <a:p>
            <a:fld id="{8ED21966-C764-4C40-97C3-3CEDFB59A7F5}"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373074864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B36801-8505-4C0E-A75F-6C61E9D43F90}" type="datetimeFigureOut">
              <a:rPr lang="en-US" smtClean="0">
                <a:solidFill>
                  <a:prstClr val="black"/>
                </a:solidFill>
              </a:rPr>
              <a:pPr/>
              <a:t>9/15/2017</a:t>
            </a:fld>
            <a:endParaRPr lang="en-US">
              <a:solidFill>
                <a:prstClr val="black"/>
              </a:solidFill>
            </a:endParaRPr>
          </a:p>
        </p:txBody>
      </p:sp>
      <p:sp>
        <p:nvSpPr>
          <p:cNvPr id="6" name="Footer Placeholder 5"/>
          <p:cNvSpPr>
            <a:spLocks noGrp="1"/>
          </p:cNvSpPr>
          <p:nvPr>
            <p:ph type="ftr" sz="quarter" idx="11"/>
          </p:nvPr>
        </p:nvSpPr>
        <p:spPr/>
        <p:txBody>
          <a:bodyPr/>
          <a:lstStyle/>
          <a:p>
            <a:endParaRPr lang="en-US">
              <a:solidFill>
                <a:prstClr val="black"/>
              </a:solidFill>
            </a:endParaRPr>
          </a:p>
        </p:txBody>
      </p:sp>
      <p:sp>
        <p:nvSpPr>
          <p:cNvPr id="7" name="Slide Number Placeholder 6"/>
          <p:cNvSpPr>
            <a:spLocks noGrp="1"/>
          </p:cNvSpPr>
          <p:nvPr>
            <p:ph type="sldNum" sz="quarter" idx="12"/>
          </p:nvPr>
        </p:nvSpPr>
        <p:spPr/>
        <p:txBody>
          <a:bodyPr/>
          <a:lstStyle/>
          <a:p>
            <a:fld id="{8ED21966-C764-4C40-97C3-3CEDFB59A7F5}"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40941735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9487ED3-A5E5-48E5-93A8-733354317C3C}" type="datetimeFigureOut">
              <a:rPr lang="en-US" smtClean="0"/>
              <a:t>9/15/2017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C37840-F4A2-4D7F-87B1-D6C0D51FFD3A}" type="slidenum">
              <a:rPr lang="en-US" smtClean="0"/>
              <a:t>‹#›</a:t>
            </a:fld>
            <a:endParaRPr lang="en-US"/>
          </a:p>
        </p:txBody>
      </p:sp>
    </p:spTree>
    <p:extLst>
      <p:ext uri="{BB962C8B-B14F-4D97-AF65-F5344CB8AC3E}">
        <p14:creationId xmlns:p14="http://schemas.microsoft.com/office/powerpoint/2010/main" val="166914021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6B36801-8505-4C0E-A75F-6C61E9D43F90}" type="datetimeFigureOut">
              <a:rPr lang="en-US" smtClean="0">
                <a:solidFill>
                  <a:prstClr val="black"/>
                </a:solidFill>
              </a:rPr>
              <a:pPr/>
              <a:t>9/15/2017</a:t>
            </a:fld>
            <a:endParaRPr lang="en-US">
              <a:solidFill>
                <a:prstClr val="black"/>
              </a:solidFill>
            </a:endParaRPr>
          </a:p>
        </p:txBody>
      </p:sp>
      <p:sp>
        <p:nvSpPr>
          <p:cNvPr id="4" name="Footer Placeholder 3"/>
          <p:cNvSpPr>
            <a:spLocks noGrp="1"/>
          </p:cNvSpPr>
          <p:nvPr>
            <p:ph type="ftr" sz="quarter" idx="11"/>
          </p:nvPr>
        </p:nvSpPr>
        <p:spPr/>
        <p:txBody>
          <a:bodyPr/>
          <a:lstStyle/>
          <a:p>
            <a:endParaRPr lang="en-US">
              <a:solidFill>
                <a:prstClr val="black"/>
              </a:solidFill>
            </a:endParaRPr>
          </a:p>
        </p:txBody>
      </p:sp>
      <p:sp>
        <p:nvSpPr>
          <p:cNvPr id="5" name="Slide Number Placeholder 4"/>
          <p:cNvSpPr>
            <a:spLocks noGrp="1"/>
          </p:cNvSpPr>
          <p:nvPr>
            <p:ph type="sldNum" sz="quarter" idx="12"/>
          </p:nvPr>
        </p:nvSpPr>
        <p:spPr/>
        <p:txBody>
          <a:bodyPr/>
          <a:lstStyle/>
          <a:p>
            <a:fld id="{8ED21966-C764-4C40-97C3-3CEDFB59A7F5}"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32478030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9487ED3-A5E5-48E5-93A8-733354317C3C}" type="datetimeFigureOut">
              <a:rPr lang="en-US" smtClean="0"/>
              <a:t>9/15/2017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C37840-F4A2-4D7F-87B1-D6C0D51FFD3A}" type="slidenum">
              <a:rPr lang="en-US" smtClean="0"/>
              <a:t>‹#›</a:t>
            </a:fld>
            <a:endParaRPr lang="en-US"/>
          </a:p>
        </p:txBody>
      </p:sp>
    </p:spTree>
    <p:extLst>
      <p:ext uri="{BB962C8B-B14F-4D97-AF65-F5344CB8AC3E}">
        <p14:creationId xmlns:p14="http://schemas.microsoft.com/office/powerpoint/2010/main" val="11918909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9487ED3-A5E5-48E5-93A8-733354317C3C}" type="datetimeFigureOut">
              <a:rPr lang="en-US" smtClean="0"/>
              <a:t>9/15/2017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C37840-F4A2-4D7F-87B1-D6C0D51FFD3A}" type="slidenum">
              <a:rPr lang="en-US" smtClean="0"/>
              <a:t>‹#›</a:t>
            </a:fld>
            <a:endParaRPr lang="en-US"/>
          </a:p>
        </p:txBody>
      </p:sp>
    </p:spTree>
    <p:extLst>
      <p:ext uri="{BB962C8B-B14F-4D97-AF65-F5344CB8AC3E}">
        <p14:creationId xmlns:p14="http://schemas.microsoft.com/office/powerpoint/2010/main" val="35882754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9487ED3-A5E5-48E5-93A8-733354317C3C}" type="datetimeFigureOut">
              <a:rPr lang="en-US" smtClean="0"/>
              <a:t>9/15/2017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C37840-F4A2-4D7F-87B1-D6C0D51FFD3A}" type="slidenum">
              <a:rPr lang="en-US" smtClean="0"/>
              <a:t>‹#›</a:t>
            </a:fld>
            <a:endParaRPr lang="en-US"/>
          </a:p>
        </p:txBody>
      </p:sp>
    </p:spTree>
    <p:extLst>
      <p:ext uri="{BB962C8B-B14F-4D97-AF65-F5344CB8AC3E}">
        <p14:creationId xmlns:p14="http://schemas.microsoft.com/office/powerpoint/2010/main" val="36145377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487ED3-A5E5-48E5-93A8-733354317C3C}" type="datetimeFigureOut">
              <a:rPr lang="en-US" smtClean="0"/>
              <a:t>9/15/2017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C37840-F4A2-4D7F-87B1-D6C0D51FFD3A}" type="slidenum">
              <a:rPr lang="en-US" smtClean="0"/>
              <a:t>‹#›</a:t>
            </a:fld>
            <a:endParaRPr lang="en-US"/>
          </a:p>
        </p:txBody>
      </p:sp>
    </p:spTree>
    <p:extLst>
      <p:ext uri="{BB962C8B-B14F-4D97-AF65-F5344CB8AC3E}">
        <p14:creationId xmlns:p14="http://schemas.microsoft.com/office/powerpoint/2010/main" val="19813449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9487ED3-A5E5-48E5-93A8-733354317C3C}" type="datetimeFigureOut">
              <a:rPr lang="en-US" smtClean="0"/>
              <a:t>9/15/2017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C37840-F4A2-4D7F-87B1-D6C0D51FFD3A}" type="slidenum">
              <a:rPr lang="en-US" smtClean="0"/>
              <a:t>‹#›</a:t>
            </a:fld>
            <a:endParaRPr lang="en-US"/>
          </a:p>
        </p:txBody>
      </p:sp>
    </p:spTree>
    <p:extLst>
      <p:ext uri="{BB962C8B-B14F-4D97-AF65-F5344CB8AC3E}">
        <p14:creationId xmlns:p14="http://schemas.microsoft.com/office/powerpoint/2010/main" val="2193369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9487ED3-A5E5-48E5-93A8-733354317C3C}" type="datetimeFigureOut">
              <a:rPr lang="en-US" smtClean="0"/>
              <a:t>9/15/2017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C37840-F4A2-4D7F-87B1-D6C0D51FFD3A}" type="slidenum">
              <a:rPr lang="en-US" smtClean="0"/>
              <a:t>‹#›</a:t>
            </a:fld>
            <a:endParaRPr lang="en-US"/>
          </a:p>
        </p:txBody>
      </p:sp>
    </p:spTree>
    <p:extLst>
      <p:ext uri="{BB962C8B-B14F-4D97-AF65-F5344CB8AC3E}">
        <p14:creationId xmlns:p14="http://schemas.microsoft.com/office/powerpoint/2010/main" val="16381132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file:///S:\CREATIVE_SERVICES\LeadingAge%20Collateral\LeadingAge%20PowerPoint\2017%20PPTs\PPT%20images\LeadingAge_PMS%20Cool%20Grey%2011.jpg"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13" Type="http://schemas.openxmlformats.org/officeDocument/2006/relationships/image" Target="file:///S:\CREATIVE_SERVICES\LeadingAge%20Collateral\LeadingAge%20PowerPoint\2017%20PPTs\PPT%20images\LeadingAge_PMS%20Cool%20Grey%2011.jpg" TargetMode="Externa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image" Target="../media/image1.jpeg"/><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theme" Target="../theme/theme2.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8.xml"/><Relationship Id="rId13" Type="http://schemas.openxmlformats.org/officeDocument/2006/relationships/image" Target="file:///S:\CREATIVE_SERVICES\LeadingAge%20Collateral\LeadingAge%20PowerPoint\2017%20PPTs\PPT%20images\LeadingAge_PMS%20Cool%20Grey%2011.jpg" TargetMode="External"/><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image" Target="../media/image3.jpeg"/><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theme" Target="../theme/theme3.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solidFill>
              </a:defRPr>
            </a:lvl1pPr>
          </a:lstStyle>
          <a:p>
            <a:fld id="{99487ED3-A5E5-48E5-93A8-733354317C3C}" type="datetimeFigureOut">
              <a:rPr lang="en-US" smtClean="0"/>
              <a:t>9/15/2017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fld id="{C0C37840-F4A2-4D7F-87B1-D6C0D51FFD3A}" type="slidenum">
              <a:rPr lang="en-US" smtClean="0"/>
              <a:t>‹#›</a:t>
            </a:fld>
            <a:endParaRPr lang="en-US"/>
          </a:p>
        </p:txBody>
      </p:sp>
      <p:pic>
        <p:nvPicPr>
          <p:cNvPr id="9" name="Picture 8"/>
          <p:cNvPicPr>
            <a:picLocks noChangeAspect="1"/>
          </p:cNvPicPr>
          <p:nvPr/>
        </p:nvPicPr>
        <p:blipFill>
          <a:blip r:embed="rId12" r:link="rId13" cstate="email">
            <a:extLst>
              <a:ext uri="{28A0092B-C50C-407E-A947-70E740481C1C}">
                <a14:useLocalDpi xmlns:a14="http://schemas.microsoft.com/office/drawing/2010/main"/>
              </a:ext>
            </a:extLst>
          </a:blip>
          <a:stretch>
            <a:fillRect/>
          </a:stretch>
        </p:blipFill>
        <p:spPr>
          <a:xfrm>
            <a:off x="6743700" y="6070579"/>
            <a:ext cx="2209800" cy="650896"/>
          </a:xfrm>
          <a:prstGeom prst="rect">
            <a:avLst/>
          </a:prstGeom>
        </p:spPr>
      </p:pic>
      <p:sp>
        <p:nvSpPr>
          <p:cNvPr id="7" name="TextBox 6"/>
          <p:cNvSpPr txBox="1"/>
          <p:nvPr/>
        </p:nvSpPr>
        <p:spPr>
          <a:xfrm>
            <a:off x="2590800" y="6259810"/>
            <a:ext cx="3962400" cy="323165"/>
          </a:xfrm>
          <a:prstGeom prst="rect">
            <a:avLst/>
          </a:prstGeom>
          <a:noFill/>
        </p:spPr>
        <p:txBody>
          <a:bodyPr wrap="square" rtlCol="0">
            <a:spAutoFit/>
          </a:bodyPr>
          <a:lstStyle/>
          <a:p>
            <a:pPr algn="ctr"/>
            <a:r>
              <a:rPr lang="en-US" sz="500" kern="1200" dirty="0">
                <a:solidFill>
                  <a:schemeClr val="tx1"/>
                </a:solidFill>
                <a:effectLst/>
                <a:latin typeface="Calibri" panose="020F0502020204030204" pitchFamily="34" charset="0"/>
                <a:ea typeface="+mn-ea"/>
                <a:cs typeface="Arial" charset="0"/>
              </a:rPr>
              <a:t>This document is for general informational purposes only.  </a:t>
            </a:r>
          </a:p>
          <a:p>
            <a:pPr algn="ctr"/>
            <a:r>
              <a:rPr lang="en-US" sz="500" kern="1200" dirty="0">
                <a:solidFill>
                  <a:schemeClr val="tx1"/>
                </a:solidFill>
                <a:effectLst/>
                <a:latin typeface="Calibri" panose="020F0502020204030204" pitchFamily="34" charset="0"/>
                <a:ea typeface="+mn-ea"/>
                <a:cs typeface="Arial" charset="0"/>
              </a:rPr>
              <a:t>It does not represent legal advice nor relied upon as supporting documentation or advice with CMS or other regulatory entities.</a:t>
            </a:r>
          </a:p>
          <a:p>
            <a:pPr algn="ctr"/>
            <a:r>
              <a:rPr lang="en-US" sz="500" kern="1200" dirty="0">
                <a:solidFill>
                  <a:schemeClr val="tx1"/>
                </a:solidFill>
                <a:effectLst/>
                <a:latin typeface="Calibri" panose="020F0502020204030204" pitchFamily="34" charset="0"/>
                <a:ea typeface="+mn-ea"/>
                <a:cs typeface="Arial" charset="0"/>
              </a:rPr>
              <a:t>© Pathway Health Services, Inc. – All Rights Reserved – Copy with Permission Only - 2017</a:t>
            </a:r>
          </a:p>
        </p:txBody>
      </p:sp>
    </p:spTree>
    <p:extLst>
      <p:ext uri="{BB962C8B-B14F-4D97-AF65-F5344CB8AC3E}">
        <p14:creationId xmlns:p14="http://schemas.microsoft.com/office/powerpoint/2010/main" val="13039616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solidFill>
              </a:defRPr>
            </a:lvl1pPr>
          </a:lstStyle>
          <a:p>
            <a:pPr fontAlgn="base">
              <a:spcBef>
                <a:spcPct val="0"/>
              </a:spcBef>
              <a:spcAft>
                <a:spcPct val="0"/>
              </a:spcAft>
            </a:pPr>
            <a:fld id="{B6B36801-8505-4C0E-A75F-6C61E9D43F90}" type="datetimeFigureOut">
              <a:rPr lang="en-US" smtClean="0">
                <a:solidFill>
                  <a:prstClr val="black"/>
                </a:solidFill>
                <a:latin typeface="Arial" charset="0"/>
                <a:cs typeface="Arial" charset="0"/>
              </a:rPr>
              <a:pPr fontAlgn="base">
                <a:spcBef>
                  <a:spcPct val="0"/>
                </a:spcBef>
                <a:spcAft>
                  <a:spcPct val="0"/>
                </a:spcAft>
              </a:pPr>
              <a:t>9/15/2017</a:t>
            </a:fld>
            <a:endParaRPr lang="en-US" dirty="0">
              <a:solidFill>
                <a:prstClr val="black"/>
              </a:solidFill>
              <a:latin typeface="Arial" charset="0"/>
              <a:cs typeface="Arial" charset="0"/>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solidFill>
              </a:defRPr>
            </a:lvl1pPr>
          </a:lstStyle>
          <a:p>
            <a:pPr fontAlgn="base">
              <a:spcBef>
                <a:spcPct val="0"/>
              </a:spcBef>
              <a:spcAft>
                <a:spcPct val="0"/>
              </a:spcAft>
            </a:pPr>
            <a:endParaRPr lang="en-US" dirty="0">
              <a:solidFill>
                <a:prstClr val="black"/>
              </a:solidFill>
              <a:latin typeface="Arial" charset="0"/>
              <a:cs typeface="Arial" charset="0"/>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pPr fontAlgn="base">
              <a:spcBef>
                <a:spcPct val="0"/>
              </a:spcBef>
              <a:spcAft>
                <a:spcPct val="0"/>
              </a:spcAft>
            </a:pPr>
            <a:fld id="{8ED21966-C764-4C40-97C3-3CEDFB59A7F5}" type="slidenum">
              <a:rPr lang="en-US" smtClean="0">
                <a:solidFill>
                  <a:prstClr val="black"/>
                </a:solidFill>
                <a:latin typeface="Arial" charset="0"/>
                <a:cs typeface="Arial" charset="0"/>
              </a:rPr>
              <a:pPr fontAlgn="base">
                <a:spcBef>
                  <a:spcPct val="0"/>
                </a:spcBef>
                <a:spcAft>
                  <a:spcPct val="0"/>
                </a:spcAft>
              </a:pPr>
              <a:t>‹#›</a:t>
            </a:fld>
            <a:endParaRPr lang="en-US" dirty="0">
              <a:solidFill>
                <a:prstClr val="black"/>
              </a:solidFill>
              <a:latin typeface="Arial" charset="0"/>
              <a:cs typeface="Arial" charset="0"/>
            </a:endParaRPr>
          </a:p>
        </p:txBody>
      </p:sp>
      <p:pic>
        <p:nvPicPr>
          <p:cNvPr id="9" name="Picture 8"/>
          <p:cNvPicPr>
            <a:picLocks noChangeAspect="1"/>
          </p:cNvPicPr>
          <p:nvPr userDrawn="1"/>
        </p:nvPicPr>
        <p:blipFill>
          <a:blip r:embed="rId12" r:link="rId13" cstate="email">
            <a:extLst>
              <a:ext uri="{28A0092B-C50C-407E-A947-70E740481C1C}">
                <a14:useLocalDpi xmlns:a14="http://schemas.microsoft.com/office/drawing/2010/main"/>
              </a:ext>
            </a:extLst>
          </a:blip>
          <a:stretch>
            <a:fillRect/>
          </a:stretch>
        </p:blipFill>
        <p:spPr>
          <a:xfrm>
            <a:off x="6743700" y="6070579"/>
            <a:ext cx="2209800" cy="650896"/>
          </a:xfrm>
          <a:prstGeom prst="rect">
            <a:avLst/>
          </a:prstGeom>
        </p:spPr>
      </p:pic>
      <p:sp>
        <p:nvSpPr>
          <p:cNvPr id="7" name="TextBox 6"/>
          <p:cNvSpPr txBox="1"/>
          <p:nvPr userDrawn="1"/>
        </p:nvSpPr>
        <p:spPr>
          <a:xfrm>
            <a:off x="2590800" y="6259810"/>
            <a:ext cx="3962400" cy="323165"/>
          </a:xfrm>
          <a:prstGeom prst="rect">
            <a:avLst/>
          </a:prstGeom>
          <a:noFill/>
        </p:spPr>
        <p:txBody>
          <a:bodyPr wrap="square" rtlCol="0">
            <a:spAutoFit/>
          </a:bodyPr>
          <a:lstStyle/>
          <a:p>
            <a:pPr algn="ctr" fontAlgn="base">
              <a:spcBef>
                <a:spcPct val="0"/>
              </a:spcBef>
              <a:spcAft>
                <a:spcPct val="0"/>
              </a:spcAft>
            </a:pPr>
            <a:r>
              <a:rPr lang="en-US" sz="500" dirty="0">
                <a:solidFill>
                  <a:prstClr val="black"/>
                </a:solidFill>
                <a:cs typeface="Arial" charset="0"/>
              </a:rPr>
              <a:t>This document is for general informational purposes only.  </a:t>
            </a:r>
          </a:p>
          <a:p>
            <a:pPr algn="ctr" fontAlgn="base">
              <a:spcBef>
                <a:spcPct val="0"/>
              </a:spcBef>
              <a:spcAft>
                <a:spcPct val="0"/>
              </a:spcAft>
            </a:pPr>
            <a:r>
              <a:rPr lang="en-US" sz="500" dirty="0">
                <a:solidFill>
                  <a:prstClr val="black"/>
                </a:solidFill>
                <a:cs typeface="Arial" charset="0"/>
              </a:rPr>
              <a:t>It does not represent legal advice nor relied upon as supporting documentation or advice with CMS or other regulatory entities.</a:t>
            </a:r>
          </a:p>
          <a:p>
            <a:pPr algn="ctr" fontAlgn="base">
              <a:spcBef>
                <a:spcPct val="0"/>
              </a:spcBef>
              <a:spcAft>
                <a:spcPct val="0"/>
              </a:spcAft>
            </a:pPr>
            <a:r>
              <a:rPr lang="en-US" sz="500" dirty="0">
                <a:solidFill>
                  <a:prstClr val="black"/>
                </a:solidFill>
                <a:cs typeface="Arial" charset="0"/>
              </a:rPr>
              <a:t>© Pathway Health Services, Inc. – All Rights Reserved – Copy with Permission Only - Requirements of Participation P&amp;P Manual 2017</a:t>
            </a:r>
          </a:p>
        </p:txBody>
      </p:sp>
    </p:spTree>
    <p:extLst>
      <p:ext uri="{BB962C8B-B14F-4D97-AF65-F5344CB8AC3E}">
        <p14:creationId xmlns:p14="http://schemas.microsoft.com/office/powerpoint/2010/main" val="2516661428"/>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solidFill>
              </a:defRPr>
            </a:lvl1pPr>
          </a:lstStyle>
          <a:p>
            <a:pPr fontAlgn="base">
              <a:spcBef>
                <a:spcPct val="0"/>
              </a:spcBef>
              <a:spcAft>
                <a:spcPct val="0"/>
              </a:spcAft>
            </a:pPr>
            <a:fld id="{B6B36801-8505-4C0E-A75F-6C61E9D43F90}" type="datetimeFigureOut">
              <a:rPr lang="en-US" smtClean="0">
                <a:solidFill>
                  <a:prstClr val="black"/>
                </a:solidFill>
                <a:latin typeface="Arial" charset="0"/>
                <a:cs typeface="Arial" charset="0"/>
              </a:rPr>
              <a:pPr fontAlgn="base">
                <a:spcBef>
                  <a:spcPct val="0"/>
                </a:spcBef>
                <a:spcAft>
                  <a:spcPct val="0"/>
                </a:spcAft>
              </a:pPr>
              <a:t>9/15/2017</a:t>
            </a:fld>
            <a:endParaRPr lang="en-US" dirty="0">
              <a:solidFill>
                <a:prstClr val="black"/>
              </a:solidFill>
              <a:latin typeface="Arial" charset="0"/>
              <a:cs typeface="Arial" charset="0"/>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solidFill>
              </a:defRPr>
            </a:lvl1pPr>
          </a:lstStyle>
          <a:p>
            <a:pPr fontAlgn="base">
              <a:spcBef>
                <a:spcPct val="0"/>
              </a:spcBef>
              <a:spcAft>
                <a:spcPct val="0"/>
              </a:spcAft>
            </a:pPr>
            <a:endParaRPr lang="en-US" dirty="0">
              <a:solidFill>
                <a:prstClr val="black"/>
              </a:solidFill>
              <a:latin typeface="Arial" charset="0"/>
              <a:cs typeface="Arial" charset="0"/>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pPr fontAlgn="base">
              <a:spcBef>
                <a:spcPct val="0"/>
              </a:spcBef>
              <a:spcAft>
                <a:spcPct val="0"/>
              </a:spcAft>
            </a:pPr>
            <a:fld id="{8ED21966-C764-4C40-97C3-3CEDFB59A7F5}" type="slidenum">
              <a:rPr lang="en-US" smtClean="0">
                <a:solidFill>
                  <a:prstClr val="black"/>
                </a:solidFill>
                <a:latin typeface="Arial" charset="0"/>
                <a:cs typeface="Arial" charset="0"/>
              </a:rPr>
              <a:pPr fontAlgn="base">
                <a:spcBef>
                  <a:spcPct val="0"/>
                </a:spcBef>
                <a:spcAft>
                  <a:spcPct val="0"/>
                </a:spcAft>
              </a:pPr>
              <a:t>‹#›</a:t>
            </a:fld>
            <a:endParaRPr lang="en-US" dirty="0">
              <a:solidFill>
                <a:prstClr val="black"/>
              </a:solidFill>
              <a:latin typeface="Arial" charset="0"/>
              <a:cs typeface="Arial" charset="0"/>
            </a:endParaRPr>
          </a:p>
        </p:txBody>
      </p:sp>
      <p:pic>
        <p:nvPicPr>
          <p:cNvPr id="9" name="Picture 8"/>
          <p:cNvPicPr>
            <a:picLocks noChangeAspect="1"/>
          </p:cNvPicPr>
          <p:nvPr userDrawn="1"/>
        </p:nvPicPr>
        <p:blipFill>
          <a:blip r:embed="rId12" r:link="rId13" cstate="email">
            <a:extLst>
              <a:ext uri="{28A0092B-C50C-407E-A947-70E740481C1C}">
                <a14:useLocalDpi xmlns:a14="http://schemas.microsoft.com/office/drawing/2010/main"/>
              </a:ext>
            </a:extLst>
          </a:blip>
          <a:stretch>
            <a:fillRect/>
          </a:stretch>
        </p:blipFill>
        <p:spPr>
          <a:xfrm>
            <a:off x="6743700" y="6070579"/>
            <a:ext cx="2209800" cy="650896"/>
          </a:xfrm>
          <a:prstGeom prst="rect">
            <a:avLst/>
          </a:prstGeom>
        </p:spPr>
      </p:pic>
      <p:sp>
        <p:nvSpPr>
          <p:cNvPr id="7" name="TextBox 6"/>
          <p:cNvSpPr txBox="1"/>
          <p:nvPr userDrawn="1"/>
        </p:nvSpPr>
        <p:spPr>
          <a:xfrm>
            <a:off x="2590800" y="6259810"/>
            <a:ext cx="3962400" cy="323165"/>
          </a:xfrm>
          <a:prstGeom prst="rect">
            <a:avLst/>
          </a:prstGeom>
          <a:noFill/>
        </p:spPr>
        <p:txBody>
          <a:bodyPr wrap="square" rtlCol="0">
            <a:spAutoFit/>
          </a:bodyPr>
          <a:lstStyle/>
          <a:p>
            <a:pPr algn="ctr" fontAlgn="base">
              <a:spcBef>
                <a:spcPct val="0"/>
              </a:spcBef>
              <a:spcAft>
                <a:spcPct val="0"/>
              </a:spcAft>
            </a:pPr>
            <a:r>
              <a:rPr lang="en-US" sz="500" dirty="0">
                <a:solidFill>
                  <a:prstClr val="black"/>
                </a:solidFill>
                <a:cs typeface="Arial" charset="0"/>
              </a:rPr>
              <a:t>This document is for general informational purposes only.  </a:t>
            </a:r>
          </a:p>
          <a:p>
            <a:pPr algn="ctr" fontAlgn="base">
              <a:spcBef>
                <a:spcPct val="0"/>
              </a:spcBef>
              <a:spcAft>
                <a:spcPct val="0"/>
              </a:spcAft>
            </a:pPr>
            <a:r>
              <a:rPr lang="en-US" sz="500" dirty="0">
                <a:solidFill>
                  <a:prstClr val="black"/>
                </a:solidFill>
                <a:cs typeface="Arial" charset="0"/>
              </a:rPr>
              <a:t>It does not represent legal advice nor relied upon as supporting documentation or advice with CMS or other regulatory entities.</a:t>
            </a:r>
          </a:p>
          <a:p>
            <a:pPr algn="ctr" fontAlgn="base">
              <a:spcBef>
                <a:spcPct val="0"/>
              </a:spcBef>
              <a:spcAft>
                <a:spcPct val="0"/>
              </a:spcAft>
            </a:pPr>
            <a:r>
              <a:rPr lang="en-US" sz="500" dirty="0">
                <a:solidFill>
                  <a:prstClr val="black"/>
                </a:solidFill>
                <a:cs typeface="Arial" charset="0"/>
              </a:rPr>
              <a:t>© Pathway Health Services, Inc. – All Rights Reserved – Copy with Permission Only - Requirements of Participation P&amp;P Manual 2017</a:t>
            </a:r>
          </a:p>
        </p:txBody>
      </p:sp>
    </p:spTree>
    <p:extLst>
      <p:ext uri="{BB962C8B-B14F-4D97-AF65-F5344CB8AC3E}">
        <p14:creationId xmlns:p14="http://schemas.microsoft.com/office/powerpoint/2010/main" val="96655074"/>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1.xml"/><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www.cms.gov/Medicare/Provider-Enrollment-and-Certification/GuidanceforLawsAndRegulations/Downloads/Advance-Appendix-PP-Including-Phase-2-.pdf"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www.cms.gov/Medicare/Provider-Enrollment-and-Certification/GuidanceforLawsAndRegulations/Downloads/Advance-Appendix-PP-Including-Phase-2-.pdf"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s://www.cms.gov/Medicare/Provider-Enrollment-and-Certification/GuidanceforLawsAndRegulations/Downloads/Advance-Appendix-PP-Including-Phase-2-.pdf"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21.jpeg"/><Relationship Id="rId1" Type="http://schemas.openxmlformats.org/officeDocument/2006/relationships/slideLayout" Target="../slideLayouts/slideLayout2.xml"/><Relationship Id="rId4" Type="http://schemas.openxmlformats.org/officeDocument/2006/relationships/hyperlink" Target="https://www.cms.gov/Medicare/Provider-Enrollment-and-Certification/GuidanceforLawsAndRegulations/Downloads/Advance-Appendix-PP-Including-Phase-2-.pdf" TargetMode="External"/></Relationships>
</file>

<file path=ppt/slides/_rels/slide18.xml.rels><?xml version="1.0" encoding="UTF-8" standalone="yes"?>
<Relationships xmlns="http://schemas.openxmlformats.org/package/2006/relationships"><Relationship Id="rId2" Type="http://schemas.openxmlformats.org/officeDocument/2006/relationships/hyperlink" Target="https://www.cms.gov/Medicare/Provider-Enrollment-and-Certification/GuidanceforLawsAndRegulations/Downloads/Advance-Appendix-PP-Including-Phase-2-.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s://www.cms.gov/Medicare/Provider-Enrollment-and-Certification/GuidanceforLawsAndRegulations/Downloads/Advance-Appendix-PP-Including-Phase-2-.pdf"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cms.gov/Medicare/Provider-Enrollment-and-Certification/GuidanceforLawsAndRegulations/Downloads/Advance-Appendix-PP-Including-Phase-2-.pdf"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www.cms.gov/Medicare/Provider-Enrollment-and-Certification/GuidanceforLawsAndRegulations/Downloads/Advance-Appendix-PP-Including-Phase-2-.pdf"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www.cms.gov/Medicare/Provider-Enrollment-and-Certification/GuidanceforLawsAndRegulations/Downloads/Advance-Appendix-PP-Including-Phase-2-.pdf"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www.cms.gov/Medicare/Provider-Enrollment-and-Certification/GuidanceforLawsAndRegulations/Downloads/Advance-Appendix-PP-Including-Phase-2-.pdf"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www.cms.gov/Medicare/Provider-Enrollment-and-Certification/GuidanceforLawsAndRegulations/Downloads/Advance-Appendix-PP-Including-Phase-2-.pdf"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www.cms.gov/Medicare/Provider-Enrollment-and-Certification/GuidanceforLawsAndRegulations/Downloads/Advance-Appendix-PP-Including-Phase-2-.pdf"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hyperlink" Target="https://www.cms.gov/Medicare/Provider-Enrollment-and-Certification/GuidanceforLawsAndRegulations/Downloads/Advance-Appendix-PP-Including-Phase-2-.pdf" TargetMode="External"/></Relationships>
</file>

<file path=ppt/slides/_rels/slide28.xml.rels><?xml version="1.0" encoding="UTF-8" standalone="yes"?>
<Relationships xmlns="http://schemas.openxmlformats.org/package/2006/relationships"><Relationship Id="rId2" Type="http://schemas.openxmlformats.org/officeDocument/2006/relationships/hyperlink" Target="https://www.cms.gov/Medicare/Provider-Enrollment-and-Certification/GuidanceforLawsAndRegulations/Downloads/Advance-Appendix-PP-Including-Phase-2-.pdf"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www.cms.gov/Medicare/Provider-Enrollment-and-Certification/GuidanceforLawsAndRegulations/Downloads/Advance-Appendix-PP-Including-Phase-2-.pdf" TargetMode="External"/><Relationship Id="rId2" Type="http://schemas.openxmlformats.org/officeDocument/2006/relationships/image" Target="../media/image2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www.cms.gov/Medicare/Provider-Enrollment-and-Certification/GuidanceforLawsAndRegulations/Downloads/Advance-Appendix-PP-Including-Phase-2-.pdf" TargetMode="External"/><Relationship Id="rId2" Type="http://schemas.openxmlformats.org/officeDocument/2006/relationships/image" Target="../media/image27.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8.jpe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hyperlink" Target="https://www.cms.gov/Medicare/Provider-Enrollment-and-Certification/GuidanceforLawsAndRegulations/Downloads/Advance-Appendix-PP-Including-Phase-2-.pdf" TargetMode="External"/></Relationships>
</file>

<file path=ppt/slides/_rels/slide32.xml.rels><?xml version="1.0" encoding="UTF-8" standalone="yes"?>
<Relationships xmlns="http://schemas.openxmlformats.org/package/2006/relationships"><Relationship Id="rId3" Type="http://schemas.openxmlformats.org/officeDocument/2006/relationships/image" Target="../media/image29.jpe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hyperlink" Target="https://www.cms.gov/Medicare/Provider-Enrollment-and-Certification/GuidanceforLawsAndRegulations/Downloads/Advance-Appendix-PP-Including-Phase-2-.pdf" TargetMode="External"/></Relationships>
</file>

<file path=ppt/slides/_rels/slide33.xml.rels><?xml version="1.0" encoding="UTF-8" standalone="yes"?>
<Relationships xmlns="http://schemas.openxmlformats.org/package/2006/relationships"><Relationship Id="rId3" Type="http://schemas.openxmlformats.org/officeDocument/2006/relationships/image" Target="../media/image30.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1.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3" Type="http://schemas.openxmlformats.org/officeDocument/2006/relationships/image" Target="../media/image32.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33.jpe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34.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3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www.cms.gov/Medicare/Provider-Enrollment-and-Certification/GuidanceforLawsAndRegulations/Downloads/Advance-Appendix-PP-Including-Phase-2-.pdf" TargetMode="External"/></Relationships>
</file>

<file path=ppt/slides/_rels/slide40.xml.rels><?xml version="1.0" encoding="UTF-8" standalone="yes"?>
<Relationships xmlns="http://schemas.openxmlformats.org/package/2006/relationships"><Relationship Id="rId3" Type="http://schemas.openxmlformats.org/officeDocument/2006/relationships/image" Target="../media/image36.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37.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38.jpe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39.jpeg"/><Relationship Id="rId2" Type="http://schemas.openxmlformats.org/officeDocument/2006/relationships/notesSlide" Target="../notesSlides/notesSlide30.xml"/><Relationship Id="rId1" Type="http://schemas.openxmlformats.org/officeDocument/2006/relationships/slideLayout" Target="../slideLayouts/slideLayout2.xml"/><Relationship Id="rId5" Type="http://schemas.openxmlformats.org/officeDocument/2006/relationships/hyperlink" Target="https://www.cms.gov/Medicare/Provider-Enrollment-and-Certification/GuidanceforLawsAndRegulations/Downloads/Advance-Appendix-PP-Including-Phase-2-.pdf" TargetMode="External"/><Relationship Id="rId4" Type="http://schemas.openxmlformats.org/officeDocument/2006/relationships/image" Target="../media/image40.jpeg"/></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41.jpe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42.jpe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https://www.cdc.gov/handhygiene/providers/index.html" TargetMode="External"/><Relationship Id="rId2" Type="http://schemas.openxmlformats.org/officeDocument/2006/relationships/notesSlide" Target="../notesSlides/notesSlide34.xml"/><Relationship Id="rId1" Type="http://schemas.openxmlformats.org/officeDocument/2006/relationships/slideLayout" Target="../slideLayouts/slideLayout2.xml"/><Relationship Id="rId4" Type="http://schemas.openxmlformats.org/officeDocument/2006/relationships/image" Target="../media/image43.jpeg"/></Relationships>
</file>

<file path=ppt/slides/_rels/slide49.xml.rels><?xml version="1.0" encoding="UTF-8" standalone="yes"?>
<Relationships xmlns="http://schemas.openxmlformats.org/package/2006/relationships"><Relationship Id="rId3" Type="http://schemas.openxmlformats.org/officeDocument/2006/relationships/image" Target="../media/image44.jpe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www.cms.gov/Medicare/Provider-Enrollment-and-Certification/GuidanceforLawsAndRegulations/Downloads/Advance-Appendix-PP-Including-Phase-2-.pdf" TargetMode="External"/></Relationships>
</file>

<file path=ppt/slides/_rels/slide50.xml.rels><?xml version="1.0" encoding="UTF-8" standalone="yes"?>
<Relationships xmlns="http://schemas.openxmlformats.org/package/2006/relationships"><Relationship Id="rId2" Type="http://schemas.openxmlformats.org/officeDocument/2006/relationships/hyperlink" Target="https://www.cms.gov/Medicare/Provider-Enrollment-and-Certification/GuidanceforLawsAndRegulations/Downloads/Advance-Appendix-PP-Including-Phase-2-.pdf"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www.cms.gov/Medicare/Provider-Enrollment-and-Certification/GuidanceforLawsAndRegulations/Downloads/Advance-Appendix-PP-Including-Phase-2-.pdf"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https://www.cms.gov/Medicare/Provider-Enrollment-and-Certification/GuidanceforLawsAndRegulations/Downloads/Advance-Appendix-PP-Including-Phase-2-.pdf" TargetMode="External"/><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45.jpe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hyperlink" Target="https://www.cms.gov/Medicare/Provider-Enrollment-and-Certification/GuidanceforLawsAndRegulations/Downloads/Advance-Appendix-PP-Including-Phase-2-.pdf" TargetMode="External"/><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46.jpe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hyperlink" Target="https://www.cms.gov/Medicare/Provider-Enrollment-and-Certification/GuidanceforLawsAndRegulations/Downloads/Advance-Appendix-PP-Including-Phase-2-.pdf" TargetMode="External"/><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hyperlink" Target="https://www.cms.gov/Medicare/Provider-Enrollment-and-Certification/GuidanceforLawsAndRegulations/Downloads/Advance-Appendix-PP-Including-Phase-2-.pdf" TargetMode="External"/><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hyperlink" Target="https://www.cms.gov/Medicare/Provider-Enrollment-and-Certification/GuidanceforLawsAndRegulations/Downloads/Advance-Appendix-PP-Including-Phase-2-.pdf" TargetMode="External"/><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hyperlink" Target="https://www.cms.gov/Medicare/Provider-Enrollment-and-Certification/GuidanceforLawsAndRegulations/Downloads/Advance-Appendix-PP-Including-Phase-2-.pdf" TargetMode="External"/><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www.cms.gov/Medicare/Provider-Enrollment-and-Certification/GuidanceforLawsAndRegulations/Downloads/Advance-Appendix-PP-Including-Phase-2-.pdf" TargetMode="External"/></Relationships>
</file>

<file path=ppt/slides/_rels/slide60.xml.rels><?xml version="1.0" encoding="UTF-8" standalone="yes"?>
<Relationships xmlns="http://schemas.openxmlformats.org/package/2006/relationships"><Relationship Id="rId8" Type="http://schemas.openxmlformats.org/officeDocument/2006/relationships/image" Target="../media/image47.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1.xml.rels><?xml version="1.0" encoding="UTF-8" standalone="yes"?>
<Relationships xmlns="http://schemas.openxmlformats.org/package/2006/relationships"><Relationship Id="rId3" Type="http://schemas.openxmlformats.org/officeDocument/2006/relationships/image" Target="../media/image48.jpeg"/><Relationship Id="rId2" Type="http://schemas.openxmlformats.org/officeDocument/2006/relationships/notesSlide" Target="../notesSlides/notesSlide44.xml"/><Relationship Id="rId1" Type="http://schemas.openxmlformats.org/officeDocument/2006/relationships/slideLayout" Target="../slideLayouts/slideLayout2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67.xml.rels><?xml version="1.0" encoding="UTF-8" standalone="yes"?>
<Relationships xmlns="http://schemas.openxmlformats.org/package/2006/relationships"><Relationship Id="rId3" Type="http://schemas.openxmlformats.org/officeDocument/2006/relationships/image" Target="../media/image49.jpeg"/><Relationship Id="rId2" Type="http://schemas.openxmlformats.org/officeDocument/2006/relationships/notesSlide" Target="../notesSlides/notesSlide45.xml"/><Relationship Id="rId1" Type="http://schemas.openxmlformats.org/officeDocument/2006/relationships/slideLayout" Target="../slideLayouts/slideLayout22.xml"/></Relationships>
</file>

<file path=ppt/slides/_rels/slide68.xml.rels><?xml version="1.0" encoding="UTF-8" standalone="yes"?>
<Relationships xmlns="http://schemas.openxmlformats.org/package/2006/relationships"><Relationship Id="rId3" Type="http://schemas.openxmlformats.org/officeDocument/2006/relationships/image" Target="../media/image50.jpeg"/><Relationship Id="rId2" Type="http://schemas.openxmlformats.org/officeDocument/2006/relationships/notesSlide" Target="../notesSlides/notesSlide46.xml"/><Relationship Id="rId1" Type="http://schemas.openxmlformats.org/officeDocument/2006/relationships/slideLayout" Target="../slideLayouts/slideLayout22.xml"/></Relationships>
</file>

<file path=ppt/slides/_rels/slide69.xml.rels><?xml version="1.0" encoding="UTF-8" standalone="yes"?>
<Relationships xmlns="http://schemas.openxmlformats.org/package/2006/relationships"><Relationship Id="rId2" Type="http://schemas.openxmlformats.org/officeDocument/2006/relationships/image" Target="../media/image51.jpeg"/><Relationship Id="rId1" Type="http://schemas.openxmlformats.org/officeDocument/2006/relationships/slideLayout" Target="../slideLayouts/slideLayout22.xml"/></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www.cms.gov/Medicare/Provider-Enrollment-and-Certification/GuidanceforLawsAndRegulations/Downloads/Advance-Appendix-PP-Including-Phase-2-.pdf" TargetMode="External"/></Relationships>
</file>

<file path=ppt/slides/_rels/slide70.xml.rels><?xml version="1.0" encoding="UTF-8" standalone="yes"?>
<Relationships xmlns="http://schemas.openxmlformats.org/package/2006/relationships"><Relationship Id="rId3" Type="http://schemas.openxmlformats.org/officeDocument/2006/relationships/image" Target="../media/image52.jpeg"/><Relationship Id="rId2" Type="http://schemas.openxmlformats.org/officeDocument/2006/relationships/notesSlide" Target="../notesSlides/notesSlide47.xml"/><Relationship Id="rId1" Type="http://schemas.openxmlformats.org/officeDocument/2006/relationships/slideLayout" Target="../slideLayouts/slideLayout2.xml"/><Relationship Id="rId4" Type="http://schemas.openxmlformats.org/officeDocument/2006/relationships/hyperlink" Target="https://www.cdc.gov/longtermcare/index.html" TargetMode="External"/></Relationships>
</file>

<file path=ppt/slides/_rels/slide71.xml.rels><?xml version="1.0" encoding="UTF-8" standalone="yes"?>
<Relationships xmlns="http://schemas.openxmlformats.org/package/2006/relationships"><Relationship Id="rId3" Type="http://schemas.openxmlformats.org/officeDocument/2006/relationships/image" Target="../media/image53.jpeg"/><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image" Target="../media/image54.jpeg"/><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3" Type="http://schemas.openxmlformats.org/officeDocument/2006/relationships/image" Target="../media/image55.jpeg"/><Relationship Id="rId2" Type="http://schemas.openxmlformats.org/officeDocument/2006/relationships/notesSlide" Target="../notesSlides/notesSlide49.xml"/><Relationship Id="rId1" Type="http://schemas.openxmlformats.org/officeDocument/2006/relationships/slideLayout" Target="../slideLayouts/slideLayout22.xml"/></Relationships>
</file>

<file path=ppt/slides/_rels/slide74.xml.rels><?xml version="1.0" encoding="UTF-8" standalone="yes"?>
<Relationships xmlns="http://schemas.openxmlformats.org/package/2006/relationships"><Relationship Id="rId3" Type="http://schemas.openxmlformats.org/officeDocument/2006/relationships/hyperlink" Target="http://www.cdc.gov/" TargetMode="External"/><Relationship Id="rId2" Type="http://schemas.openxmlformats.org/officeDocument/2006/relationships/hyperlink" Target="https://www.cms.gov/Medicare/Provider-Enrollment-and-Certification/GuidanceforLawsAndRegulations/Downloads/Advance-Appendix-PP-Including-Phase-2-.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cms.gov/Medicare/Provider-Enrollment-and-Certification/GuidanceforLawsAndRegulations/Downloads/Advance-Appendix-PP-Including-Phase-2-.pdf" TargetMode="External"/><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www.cms.gov/Medicare/Provider-Enrollment-and-Certification/GuidanceforLawsAndRegulations/Downloads/Advance-Appendix-PP-Including-Phase-2-.pdf"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6" name="Title 5"/>
          <p:cNvSpPr>
            <a:spLocks noGrp="1"/>
          </p:cNvSpPr>
          <p:nvPr>
            <p:ph type="ctrTitle"/>
          </p:nvPr>
        </p:nvSpPr>
        <p:spPr>
          <a:xfrm>
            <a:off x="457200" y="1219200"/>
            <a:ext cx="8229600" cy="1162050"/>
          </a:xfrm>
        </p:spPr>
        <p:txBody>
          <a:bodyPr>
            <a:noAutofit/>
          </a:bodyPr>
          <a:lstStyle/>
          <a:p>
            <a:r>
              <a:rPr lang="en-US" b="1" dirty="0">
                <a:solidFill>
                  <a:schemeClr val="bg1"/>
                </a:solidFill>
              </a:rPr>
              <a:t>INFECTION CONTROL</a:t>
            </a:r>
          </a:p>
        </p:txBody>
      </p:sp>
      <p:pic>
        <p:nvPicPr>
          <p:cNvPr id="4" name="Picture 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590800" y="2743200"/>
            <a:ext cx="3884258" cy="2590800"/>
          </a:xfrm>
          <a:prstGeom prst="rect">
            <a:avLst/>
          </a:prstGeom>
        </p:spPr>
      </p:pic>
    </p:spTree>
    <p:extLst>
      <p:ext uri="{BB962C8B-B14F-4D97-AF65-F5344CB8AC3E}">
        <p14:creationId xmlns:p14="http://schemas.microsoft.com/office/powerpoint/2010/main" val="34513762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F880</a:t>
            </a:r>
            <a:r>
              <a:rPr lang="en-US" dirty="0"/>
              <a:t> Infection Control</a:t>
            </a:r>
          </a:p>
        </p:txBody>
      </p:sp>
      <p:sp>
        <p:nvSpPr>
          <p:cNvPr id="3" name="Content Placeholder 2"/>
          <p:cNvSpPr>
            <a:spLocks noGrp="1"/>
          </p:cNvSpPr>
          <p:nvPr>
            <p:ph idx="1"/>
          </p:nvPr>
        </p:nvSpPr>
        <p:spPr>
          <a:xfrm>
            <a:off x="473765" y="1387821"/>
            <a:ext cx="8229600" cy="4525963"/>
          </a:xfrm>
        </p:spPr>
        <p:txBody>
          <a:bodyPr/>
          <a:lstStyle/>
          <a:p>
            <a:r>
              <a:rPr lang="en-US" b="1" dirty="0"/>
              <a:t>Linens. </a:t>
            </a:r>
          </a:p>
          <a:p>
            <a:pPr lvl="1"/>
            <a:r>
              <a:rPr lang="en-US" dirty="0"/>
              <a:t>Personnel must handle, store, process, and transport linens so as to prevent the spread of infection. </a:t>
            </a:r>
          </a:p>
          <a:p>
            <a:r>
              <a:rPr lang="en-US" b="1" dirty="0"/>
              <a:t>Annual review</a:t>
            </a:r>
            <a:r>
              <a:rPr lang="en-US" dirty="0"/>
              <a:t>. </a:t>
            </a:r>
          </a:p>
          <a:p>
            <a:pPr lvl="1"/>
            <a:r>
              <a:rPr lang="en-US" dirty="0"/>
              <a:t>The facility will conduct an annual review of its </a:t>
            </a:r>
            <a:r>
              <a:rPr lang="en-US" dirty="0" err="1"/>
              <a:t>IPCP</a:t>
            </a:r>
            <a:r>
              <a:rPr lang="en-US" dirty="0"/>
              <a:t> and update their program, as necessary. </a:t>
            </a:r>
          </a:p>
        </p:txBody>
      </p:sp>
      <p:pic>
        <p:nvPicPr>
          <p:cNvPr id="5" name="Picture 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486400" y="5013841"/>
            <a:ext cx="1257300" cy="1225868"/>
          </a:xfrm>
          <a:prstGeom prst="rect">
            <a:avLst/>
          </a:prstGeom>
        </p:spPr>
      </p:pic>
      <p:sp>
        <p:nvSpPr>
          <p:cNvPr id="6" name="Rectangle 5"/>
          <p:cNvSpPr/>
          <p:nvPr/>
        </p:nvSpPr>
        <p:spPr>
          <a:xfrm>
            <a:off x="609600" y="5275481"/>
            <a:ext cx="4572000" cy="553998"/>
          </a:xfrm>
          <a:prstGeom prst="rect">
            <a:avLst/>
          </a:prstGeom>
        </p:spPr>
        <p:txBody>
          <a:bodyPr>
            <a:spAutoFit/>
          </a:bodyPr>
          <a:lstStyle/>
          <a:p>
            <a:r>
              <a:rPr lang="en-US" sz="1000" dirty="0">
                <a:hlinkClick r:id="rId4"/>
              </a:rPr>
              <a:t>https://www.cms.gov/Medicare/Provider-Enrollment-and-Certification/GuidanceforLawsAndRegulations/Downloads/Advance-Appendix-PP-Including-Phase-2-.pdf</a:t>
            </a:r>
            <a:r>
              <a:rPr lang="en-US" sz="1000" dirty="0"/>
              <a:t> </a:t>
            </a:r>
          </a:p>
        </p:txBody>
      </p:sp>
    </p:spTree>
    <p:extLst>
      <p:ext uri="{BB962C8B-B14F-4D97-AF65-F5344CB8AC3E}">
        <p14:creationId xmlns:p14="http://schemas.microsoft.com/office/powerpoint/2010/main" val="1269498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1000"/>
                                        <p:tgtEl>
                                          <p:spTgt spid="3">
                                            <p:txEl>
                                              <p:pRg st="3" end="3"/>
                                            </p:txEl>
                                          </p:spTgt>
                                        </p:tgtEl>
                                      </p:cBhvr>
                                    </p:animEffect>
                                    <p:anim calcmode="lin" valueType="num">
                                      <p:cBhvr>
                                        <p:cTn id="1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F880</a:t>
            </a:r>
            <a:r>
              <a:rPr lang="en-US" dirty="0"/>
              <a:t>:  Infection Control</a:t>
            </a:r>
          </a:p>
        </p:txBody>
      </p:sp>
      <p:sp>
        <p:nvSpPr>
          <p:cNvPr id="3" name="Content Placeholder 2"/>
          <p:cNvSpPr>
            <a:spLocks noGrp="1"/>
          </p:cNvSpPr>
          <p:nvPr>
            <p:ph idx="1"/>
          </p:nvPr>
        </p:nvSpPr>
        <p:spPr/>
        <p:txBody>
          <a:bodyPr/>
          <a:lstStyle/>
          <a:p>
            <a:r>
              <a:rPr lang="en-US" dirty="0"/>
              <a:t>The regulations also indicate that the facility needs to address the provision of facemasks for residents with new respiratory symptoms</a:t>
            </a:r>
          </a:p>
        </p:txBody>
      </p:sp>
      <p:pic>
        <p:nvPicPr>
          <p:cNvPr id="5" name="Picture 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352800" y="3429000"/>
            <a:ext cx="1942892" cy="2331640"/>
          </a:xfrm>
          <a:prstGeom prst="rect">
            <a:avLst/>
          </a:prstGeom>
        </p:spPr>
      </p:pic>
    </p:spTree>
    <p:extLst>
      <p:ext uri="{BB962C8B-B14F-4D97-AF65-F5344CB8AC3E}">
        <p14:creationId xmlns:p14="http://schemas.microsoft.com/office/powerpoint/2010/main" val="14755502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F880</a:t>
            </a:r>
            <a:r>
              <a:rPr lang="en-US" dirty="0"/>
              <a:t>:  Infection Control</a:t>
            </a:r>
          </a:p>
        </p:txBody>
      </p:sp>
      <p:sp>
        <p:nvSpPr>
          <p:cNvPr id="3" name="Content Placeholder 2"/>
          <p:cNvSpPr>
            <a:spLocks noGrp="1"/>
          </p:cNvSpPr>
          <p:nvPr>
            <p:ph idx="1"/>
          </p:nvPr>
        </p:nvSpPr>
        <p:spPr/>
        <p:txBody>
          <a:bodyPr/>
          <a:lstStyle/>
          <a:p>
            <a:r>
              <a:rPr lang="en-US" dirty="0"/>
              <a:t>Decisions on room placement:</a:t>
            </a:r>
          </a:p>
          <a:p>
            <a:pPr lvl="1"/>
            <a:r>
              <a:rPr lang="en-US" dirty="0"/>
              <a:t>Determining whether a resident needs a single or shared room or if it okay to “cohort” if necessary</a:t>
            </a:r>
          </a:p>
          <a:p>
            <a:pPr lvl="1"/>
            <a:r>
              <a:rPr lang="en-US" dirty="0"/>
              <a:t>The process to manage a resident on transmission-based precautions when a private room is not available</a:t>
            </a:r>
          </a:p>
        </p:txBody>
      </p:sp>
      <p:pic>
        <p:nvPicPr>
          <p:cNvPr id="5" name="Picture 4"/>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3276600" y="4703052"/>
            <a:ext cx="2133600" cy="1423111"/>
          </a:xfrm>
          <a:prstGeom prst="rect">
            <a:avLst/>
          </a:prstGeom>
        </p:spPr>
      </p:pic>
    </p:spTree>
    <p:extLst>
      <p:ext uri="{BB962C8B-B14F-4D97-AF65-F5344CB8AC3E}">
        <p14:creationId xmlns:p14="http://schemas.microsoft.com/office/powerpoint/2010/main" val="8330666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F880</a:t>
            </a:r>
            <a:r>
              <a:rPr lang="en-US" dirty="0"/>
              <a:t> Infection Control</a:t>
            </a:r>
          </a:p>
        </p:txBody>
      </p:sp>
      <p:sp>
        <p:nvSpPr>
          <p:cNvPr id="3" name="Content Placeholder 2"/>
          <p:cNvSpPr>
            <a:spLocks noGrp="1"/>
          </p:cNvSpPr>
          <p:nvPr>
            <p:ph idx="1"/>
          </p:nvPr>
        </p:nvSpPr>
        <p:spPr/>
        <p:txBody>
          <a:bodyPr/>
          <a:lstStyle/>
          <a:p>
            <a:r>
              <a:rPr lang="en-US" dirty="0"/>
              <a:t>The facility will need to determine-based upon individual resident evaluation and the type of organism, if the resident is able to be outside their room</a:t>
            </a:r>
          </a:p>
        </p:txBody>
      </p:sp>
      <p:pic>
        <p:nvPicPr>
          <p:cNvPr id="5" name="Picture 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581400" y="3863181"/>
            <a:ext cx="2381250" cy="1905000"/>
          </a:xfrm>
          <a:prstGeom prst="rect">
            <a:avLst/>
          </a:prstGeom>
        </p:spPr>
      </p:pic>
    </p:spTree>
    <p:extLst>
      <p:ext uri="{BB962C8B-B14F-4D97-AF65-F5344CB8AC3E}">
        <p14:creationId xmlns:p14="http://schemas.microsoft.com/office/powerpoint/2010/main" val="31943822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F880</a:t>
            </a:r>
            <a:r>
              <a:rPr lang="en-US" dirty="0"/>
              <a:t> Infection Control</a:t>
            </a:r>
          </a:p>
        </p:txBody>
      </p:sp>
      <p:sp>
        <p:nvSpPr>
          <p:cNvPr id="3" name="Content Placeholder 2"/>
          <p:cNvSpPr>
            <a:spLocks noGrp="1"/>
          </p:cNvSpPr>
          <p:nvPr>
            <p:ph idx="1"/>
          </p:nvPr>
        </p:nvSpPr>
        <p:spPr>
          <a:xfrm>
            <a:off x="457200" y="1417638"/>
            <a:ext cx="7239000" cy="4708525"/>
          </a:xfrm>
        </p:spPr>
        <p:txBody>
          <a:bodyPr>
            <a:normAutofit lnSpcReduction="10000"/>
          </a:bodyPr>
          <a:lstStyle/>
          <a:p>
            <a:r>
              <a:rPr lang="en-US" sz="2400" dirty="0"/>
              <a:t>Respiratory Hygiene/Cough Etiquette</a:t>
            </a:r>
          </a:p>
          <a:p>
            <a:pPr lvl="1"/>
            <a:r>
              <a:rPr lang="en-US" sz="2400" dirty="0"/>
              <a:t>Instructions and resources should be available at the lobby and entrances</a:t>
            </a:r>
          </a:p>
          <a:p>
            <a:pPr lvl="2"/>
            <a:r>
              <a:rPr lang="en-US" sz="2000" dirty="0"/>
              <a:t>Alcohol based hand rub dispensers</a:t>
            </a:r>
          </a:p>
          <a:p>
            <a:pPr lvl="1"/>
            <a:r>
              <a:rPr lang="en-US" sz="2400" dirty="0"/>
              <a:t>When there is an increased prevalence of respiratory infections in the community the facility will need to have facemasks available</a:t>
            </a:r>
          </a:p>
          <a:p>
            <a:pPr lvl="2"/>
            <a:r>
              <a:rPr lang="en-US" sz="2000" dirty="0"/>
              <a:t>If visitor is symptomatic, a facemask needs to be worn and they should stay at least 3 ft. away from others in common areas</a:t>
            </a:r>
          </a:p>
          <a:p>
            <a:pPr lvl="1"/>
            <a:r>
              <a:rPr lang="en-US" sz="2400" dirty="0"/>
              <a:t>Signs should be posted with instructions on how to properly cover mouth/nose, dispose of tissues and perform hand hygiene</a:t>
            </a:r>
          </a:p>
        </p:txBody>
      </p:sp>
      <p:pic>
        <p:nvPicPr>
          <p:cNvPr id="5" name="Picture 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339697" y="2286000"/>
            <a:ext cx="1370915" cy="914400"/>
          </a:xfrm>
          <a:prstGeom prst="rect">
            <a:avLst/>
          </a:prstGeom>
        </p:spPr>
      </p:pic>
    </p:spTree>
    <p:extLst>
      <p:ext uri="{BB962C8B-B14F-4D97-AF65-F5344CB8AC3E}">
        <p14:creationId xmlns:p14="http://schemas.microsoft.com/office/powerpoint/2010/main" val="26124619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INTENT</a:t>
            </a:r>
          </a:p>
        </p:txBody>
      </p:sp>
      <p:sp>
        <p:nvSpPr>
          <p:cNvPr id="3" name="Content Placeholder 2"/>
          <p:cNvSpPr>
            <a:spLocks noGrp="1"/>
          </p:cNvSpPr>
          <p:nvPr>
            <p:ph idx="1"/>
          </p:nvPr>
        </p:nvSpPr>
        <p:spPr>
          <a:xfrm>
            <a:off x="609600" y="1417638"/>
            <a:ext cx="7315200" cy="4830762"/>
          </a:xfrm>
        </p:spPr>
        <p:txBody>
          <a:bodyPr>
            <a:normAutofit/>
          </a:bodyPr>
          <a:lstStyle/>
          <a:p>
            <a:r>
              <a:rPr lang="en-US" sz="2800" dirty="0"/>
              <a:t>Develops and implements an ongoing infection prevention and control program (</a:t>
            </a:r>
            <a:r>
              <a:rPr lang="en-US" sz="2800" dirty="0" err="1"/>
              <a:t>IPCP</a:t>
            </a:r>
            <a:r>
              <a:rPr lang="en-US" sz="2800" dirty="0"/>
              <a:t>) to prevent, recognize, and control the onset and spread of infection to the extent possible and reviews and updates the </a:t>
            </a:r>
            <a:r>
              <a:rPr lang="en-US" sz="2800" dirty="0" err="1"/>
              <a:t>IPCP</a:t>
            </a:r>
            <a:r>
              <a:rPr lang="en-US" sz="2800" dirty="0"/>
              <a:t> annually and as necessary</a:t>
            </a:r>
          </a:p>
          <a:p>
            <a:r>
              <a:rPr lang="en-US" sz="2800" dirty="0"/>
              <a:t>Establishes facility-wide systems for the prevention, identification, investigation and control of infections of residents, staff, and visitors</a:t>
            </a:r>
          </a:p>
        </p:txBody>
      </p:sp>
      <p:pic>
        <p:nvPicPr>
          <p:cNvPr id="5" name="Picture 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924800" y="3833019"/>
            <a:ext cx="1016508" cy="1524000"/>
          </a:xfrm>
          <a:prstGeom prst="rect">
            <a:avLst/>
          </a:prstGeom>
        </p:spPr>
      </p:pic>
      <p:sp>
        <p:nvSpPr>
          <p:cNvPr id="6" name="Rectangle 5"/>
          <p:cNvSpPr/>
          <p:nvPr/>
        </p:nvSpPr>
        <p:spPr>
          <a:xfrm>
            <a:off x="2438400" y="5638711"/>
            <a:ext cx="4572000" cy="600164"/>
          </a:xfrm>
          <a:prstGeom prst="rect">
            <a:avLst/>
          </a:prstGeom>
        </p:spPr>
        <p:txBody>
          <a:bodyPr>
            <a:spAutoFit/>
          </a:bodyPr>
          <a:lstStyle/>
          <a:p>
            <a:r>
              <a:rPr lang="en-US" sz="1100" dirty="0">
                <a:hlinkClick r:id="rId4"/>
              </a:rPr>
              <a:t>https://www.cms.gov/Medicare/Provider-Enrollment-and-Certification/GuidanceforLawsAndRegulations/Downloads/Advance-Appendix-PP-Including-Phase-2-.pdf</a:t>
            </a:r>
            <a:r>
              <a:rPr lang="en-US" sz="1100" dirty="0"/>
              <a:t> </a:t>
            </a:r>
          </a:p>
        </p:txBody>
      </p:sp>
    </p:spTree>
    <p:extLst>
      <p:ext uri="{BB962C8B-B14F-4D97-AF65-F5344CB8AC3E}">
        <p14:creationId xmlns:p14="http://schemas.microsoft.com/office/powerpoint/2010/main" val="10158311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INTENT</a:t>
            </a:r>
          </a:p>
        </p:txBody>
      </p:sp>
      <p:sp>
        <p:nvSpPr>
          <p:cNvPr id="3" name="Content Placeholder 2"/>
          <p:cNvSpPr>
            <a:spLocks noGrp="1"/>
          </p:cNvSpPr>
          <p:nvPr>
            <p:ph idx="1"/>
          </p:nvPr>
        </p:nvSpPr>
        <p:spPr/>
        <p:txBody>
          <a:bodyPr/>
          <a:lstStyle/>
          <a:p>
            <a:r>
              <a:rPr lang="en-US" dirty="0"/>
              <a:t>Develops and implements written policies and procedures for infection control</a:t>
            </a:r>
          </a:p>
          <a:p>
            <a:r>
              <a:rPr lang="en-US" dirty="0"/>
              <a:t>Linen handling  in accordance with accepted national standards to produce hygienically clean laundry and prevent the spread of infection</a:t>
            </a:r>
          </a:p>
          <a:p>
            <a:endParaRPr lang="en-US" dirty="0"/>
          </a:p>
        </p:txBody>
      </p:sp>
      <p:pic>
        <p:nvPicPr>
          <p:cNvPr id="5" name="Picture 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486400" y="4325938"/>
            <a:ext cx="1219810" cy="1828800"/>
          </a:xfrm>
          <a:prstGeom prst="rect">
            <a:avLst/>
          </a:prstGeom>
        </p:spPr>
      </p:pic>
      <p:sp>
        <p:nvSpPr>
          <p:cNvPr id="6" name="Rectangle 5"/>
          <p:cNvSpPr/>
          <p:nvPr/>
        </p:nvSpPr>
        <p:spPr>
          <a:xfrm>
            <a:off x="595312" y="5209480"/>
            <a:ext cx="4572000" cy="646331"/>
          </a:xfrm>
          <a:prstGeom prst="rect">
            <a:avLst/>
          </a:prstGeom>
        </p:spPr>
        <p:txBody>
          <a:bodyPr>
            <a:spAutoFit/>
          </a:bodyPr>
          <a:lstStyle/>
          <a:p>
            <a:r>
              <a:rPr lang="en-US" sz="1200" dirty="0">
                <a:hlinkClick r:id="rId4"/>
              </a:rPr>
              <a:t>https://www.cms.gov/Medicare/Provider-Enrollment-and-Certification/GuidanceforLawsAndRegulations/Downloads/Advance-Appendix-PP-Including-Phase-2-.pdf</a:t>
            </a:r>
            <a:r>
              <a:rPr lang="en-US" sz="1200" dirty="0"/>
              <a:t> </a:t>
            </a:r>
          </a:p>
        </p:txBody>
      </p:sp>
    </p:spTree>
    <p:extLst>
      <p:ext uri="{BB962C8B-B14F-4D97-AF65-F5344CB8AC3E}">
        <p14:creationId xmlns:p14="http://schemas.microsoft.com/office/powerpoint/2010/main" val="11783924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Infection Control</a:t>
            </a:r>
          </a:p>
        </p:txBody>
      </p:sp>
      <p:sp>
        <p:nvSpPr>
          <p:cNvPr id="3" name="Content Placeholder 2"/>
          <p:cNvSpPr>
            <a:spLocks noGrp="1"/>
          </p:cNvSpPr>
          <p:nvPr>
            <p:ph idx="1"/>
          </p:nvPr>
        </p:nvSpPr>
        <p:spPr/>
        <p:txBody>
          <a:bodyPr/>
          <a:lstStyle/>
          <a:p>
            <a:r>
              <a:rPr lang="en-US"/>
              <a:t>Infectious organisms can be transmitted  by:</a:t>
            </a:r>
          </a:p>
          <a:p>
            <a:pPr lvl="1"/>
            <a:r>
              <a:rPr lang="en-US" b="1"/>
              <a:t>Direct Contact:  </a:t>
            </a:r>
            <a:r>
              <a:rPr lang="en-US"/>
              <a:t>microorganism or mites, etc. are transferred from an infected or colonized person to another person</a:t>
            </a:r>
          </a:p>
          <a:p>
            <a:pPr lvl="2"/>
            <a:r>
              <a:rPr lang="en-US"/>
              <a:t>MRSA, CRE, etc.</a:t>
            </a:r>
          </a:p>
          <a:p>
            <a:pPr lvl="2"/>
            <a:r>
              <a:rPr lang="en-US"/>
              <a:t>Scabies</a:t>
            </a:r>
            <a:endParaRPr lang="en-US" dirty="0"/>
          </a:p>
        </p:txBody>
      </p:sp>
      <p:pic>
        <p:nvPicPr>
          <p:cNvPr id="5" name="Picture 4"/>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181600" y="3657600"/>
            <a:ext cx="3048000" cy="2033016"/>
          </a:xfrm>
          <a:prstGeom prst="rect">
            <a:avLst/>
          </a:prstGeom>
        </p:spPr>
      </p:pic>
      <p:pic>
        <p:nvPicPr>
          <p:cNvPr id="7" name="Picture 6"/>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657600" y="4026408"/>
            <a:ext cx="1295400" cy="1295400"/>
          </a:xfrm>
          <a:prstGeom prst="rect">
            <a:avLst/>
          </a:prstGeom>
        </p:spPr>
      </p:pic>
      <p:sp>
        <p:nvSpPr>
          <p:cNvPr id="8" name="Rectangle 7"/>
          <p:cNvSpPr/>
          <p:nvPr/>
        </p:nvSpPr>
        <p:spPr>
          <a:xfrm>
            <a:off x="609600" y="5374440"/>
            <a:ext cx="4572000" cy="646331"/>
          </a:xfrm>
          <a:prstGeom prst="rect">
            <a:avLst/>
          </a:prstGeom>
        </p:spPr>
        <p:txBody>
          <a:bodyPr>
            <a:spAutoFit/>
          </a:bodyPr>
          <a:lstStyle/>
          <a:p>
            <a:r>
              <a:rPr lang="en-US" sz="1200" dirty="0">
                <a:hlinkClick r:id="rId4"/>
              </a:rPr>
              <a:t>https://www.cms.gov/Medicare/Provider-Enrollment-and-Certification/GuidanceforLawsAndRegulations/Downloads/Advance-Appendix-PP-Including-Phase-2-.pdf</a:t>
            </a:r>
            <a:r>
              <a:rPr lang="en-US" sz="1200" dirty="0"/>
              <a:t> </a:t>
            </a:r>
          </a:p>
        </p:txBody>
      </p:sp>
    </p:spTree>
    <p:extLst>
      <p:ext uri="{BB962C8B-B14F-4D97-AF65-F5344CB8AC3E}">
        <p14:creationId xmlns:p14="http://schemas.microsoft.com/office/powerpoint/2010/main" val="15845636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Infection Control</a:t>
            </a:r>
          </a:p>
        </p:txBody>
      </p:sp>
      <p:sp>
        <p:nvSpPr>
          <p:cNvPr id="3" name="Content Placeholder 2"/>
          <p:cNvSpPr>
            <a:spLocks noGrp="1"/>
          </p:cNvSpPr>
          <p:nvPr>
            <p:ph idx="1"/>
          </p:nvPr>
        </p:nvSpPr>
        <p:spPr/>
        <p:txBody>
          <a:bodyPr/>
          <a:lstStyle/>
          <a:p>
            <a:r>
              <a:rPr lang="en-US" dirty="0"/>
              <a:t>Indirect Contact involves the transfer of an infectious agent by a contaminated inanimate object or person:</a:t>
            </a:r>
          </a:p>
          <a:p>
            <a:pPr lvl="1"/>
            <a:r>
              <a:rPr lang="en-US" dirty="0"/>
              <a:t>Clothing, uniforms, lab coats, isolation gowns, etc.</a:t>
            </a:r>
          </a:p>
          <a:p>
            <a:pPr lvl="1"/>
            <a:r>
              <a:rPr lang="en-US" dirty="0"/>
              <a:t>Environmental surfaces such as:  bedside tales, toilets, handrails, etc.</a:t>
            </a:r>
          </a:p>
        </p:txBody>
      </p:sp>
      <p:sp>
        <p:nvSpPr>
          <p:cNvPr id="4" name="Rectangle 3"/>
          <p:cNvSpPr/>
          <p:nvPr/>
        </p:nvSpPr>
        <p:spPr>
          <a:xfrm>
            <a:off x="433387" y="5486400"/>
            <a:ext cx="7772400" cy="461665"/>
          </a:xfrm>
          <a:prstGeom prst="rect">
            <a:avLst/>
          </a:prstGeom>
        </p:spPr>
        <p:txBody>
          <a:bodyPr wrap="square">
            <a:spAutoFit/>
          </a:bodyPr>
          <a:lstStyle/>
          <a:p>
            <a:r>
              <a:rPr lang="en-US" sz="1200" dirty="0">
                <a:hlinkClick r:id="rId2"/>
              </a:rPr>
              <a:t>https://www.cms.gov/Medicare/Provider-Enrollment-and-Certification/GuidanceforLawsAndRegulations/Downloads/Advance-Appendix-PP-Including-Phase-2-.pdf</a:t>
            </a:r>
            <a:r>
              <a:rPr lang="en-US" sz="1200" dirty="0"/>
              <a:t> </a:t>
            </a:r>
          </a:p>
        </p:txBody>
      </p:sp>
    </p:spTree>
    <p:extLst>
      <p:ext uri="{BB962C8B-B14F-4D97-AF65-F5344CB8AC3E}">
        <p14:creationId xmlns:p14="http://schemas.microsoft.com/office/powerpoint/2010/main" val="14399801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Infection Control</a:t>
            </a:r>
          </a:p>
        </p:txBody>
      </p:sp>
      <p:sp>
        <p:nvSpPr>
          <p:cNvPr id="3" name="Content Placeholder 2"/>
          <p:cNvSpPr>
            <a:spLocks noGrp="1"/>
          </p:cNvSpPr>
          <p:nvPr>
            <p:ph idx="1"/>
          </p:nvPr>
        </p:nvSpPr>
        <p:spPr>
          <a:xfrm>
            <a:off x="466725" y="1470818"/>
            <a:ext cx="8229600" cy="4525963"/>
          </a:xfrm>
        </p:spPr>
        <p:txBody>
          <a:bodyPr/>
          <a:lstStyle/>
          <a:p>
            <a:r>
              <a:rPr lang="en-US"/>
              <a:t>Facilities must have a system for decontamination based on the risk of infection of the resident coming into contact with equipment or medical devices</a:t>
            </a:r>
            <a:endParaRPr lang="en-US" dirty="0"/>
          </a:p>
        </p:txBody>
      </p:sp>
      <p:pic>
        <p:nvPicPr>
          <p:cNvPr id="5" name="Picture 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743200" y="3534926"/>
            <a:ext cx="2743200" cy="1898294"/>
          </a:xfrm>
          <a:prstGeom prst="rect">
            <a:avLst/>
          </a:prstGeom>
        </p:spPr>
      </p:pic>
      <p:sp>
        <p:nvSpPr>
          <p:cNvPr id="6" name="Rectangle 5"/>
          <p:cNvSpPr/>
          <p:nvPr/>
        </p:nvSpPr>
        <p:spPr>
          <a:xfrm>
            <a:off x="2209800" y="5486400"/>
            <a:ext cx="4572000" cy="646331"/>
          </a:xfrm>
          <a:prstGeom prst="rect">
            <a:avLst/>
          </a:prstGeom>
        </p:spPr>
        <p:txBody>
          <a:bodyPr>
            <a:spAutoFit/>
          </a:bodyPr>
          <a:lstStyle/>
          <a:p>
            <a:r>
              <a:rPr lang="en-US" sz="1200" dirty="0">
                <a:hlinkClick r:id="rId4"/>
              </a:rPr>
              <a:t>https://www.cms.gov/Medicare/Provider-Enrollment-and-Certification/GuidanceforLawsAndRegulations/Downloads/Advance-Appendix-PP-Including-Phase-2-.pdf</a:t>
            </a:r>
            <a:r>
              <a:rPr lang="en-US" sz="1200" dirty="0"/>
              <a:t> </a:t>
            </a:r>
          </a:p>
        </p:txBody>
      </p:sp>
    </p:spTree>
    <p:extLst>
      <p:ext uri="{BB962C8B-B14F-4D97-AF65-F5344CB8AC3E}">
        <p14:creationId xmlns:p14="http://schemas.microsoft.com/office/powerpoint/2010/main" val="10890173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OBJECTIVES </a:t>
            </a:r>
            <a:endParaRPr lang="en-US" dirty="0"/>
          </a:p>
        </p:txBody>
      </p:sp>
      <p:sp>
        <p:nvSpPr>
          <p:cNvPr id="3" name="Content Placeholder 2"/>
          <p:cNvSpPr>
            <a:spLocks noGrp="1"/>
          </p:cNvSpPr>
          <p:nvPr>
            <p:ph idx="1"/>
          </p:nvPr>
        </p:nvSpPr>
        <p:spPr>
          <a:xfrm>
            <a:off x="304800" y="1524000"/>
            <a:ext cx="8382000" cy="4602163"/>
          </a:xfrm>
        </p:spPr>
        <p:txBody>
          <a:bodyPr>
            <a:normAutofit/>
          </a:bodyPr>
          <a:lstStyle/>
          <a:p>
            <a:pPr marL="0" indent="0">
              <a:buNone/>
            </a:pPr>
            <a:r>
              <a:rPr lang="en-US" sz="3500" dirty="0"/>
              <a:t>Participants will:</a:t>
            </a:r>
          </a:p>
          <a:p>
            <a:r>
              <a:rPr lang="en-US" dirty="0"/>
              <a:t>Review the Federal regulation at  </a:t>
            </a:r>
            <a:r>
              <a:rPr lang="en-US" b="1" dirty="0"/>
              <a:t>§483.80</a:t>
            </a:r>
          </a:p>
          <a:p>
            <a:pPr marL="0" indent="0" algn="ctr">
              <a:buNone/>
            </a:pPr>
            <a:endParaRPr lang="en-US" b="1" dirty="0"/>
          </a:p>
          <a:p>
            <a:pPr marL="0" indent="0" algn="ctr">
              <a:buNone/>
            </a:pPr>
            <a:r>
              <a:rPr lang="en-US" sz="4400" b="1" dirty="0"/>
              <a:t>INFECTION CONTROL</a:t>
            </a:r>
          </a:p>
          <a:p>
            <a:pPr marL="457200" lvl="1" indent="0">
              <a:buNone/>
            </a:pPr>
            <a:endParaRPr lang="en-US" dirty="0"/>
          </a:p>
          <a:p>
            <a:endParaRPr lang="en-US" dirty="0"/>
          </a:p>
          <a:p>
            <a:endParaRPr lang="en-US" dirty="0"/>
          </a:p>
        </p:txBody>
      </p:sp>
      <p:pic>
        <p:nvPicPr>
          <p:cNvPr id="6" name="Picture 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200400" y="4490050"/>
            <a:ext cx="3048000" cy="1606296"/>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Infection Control</a:t>
            </a:r>
          </a:p>
        </p:txBody>
      </p:sp>
      <p:sp>
        <p:nvSpPr>
          <p:cNvPr id="3" name="Content Placeholder 2"/>
          <p:cNvSpPr>
            <a:spLocks noGrp="1"/>
          </p:cNvSpPr>
          <p:nvPr>
            <p:ph idx="1"/>
          </p:nvPr>
        </p:nvSpPr>
        <p:spPr/>
        <p:txBody>
          <a:bodyPr>
            <a:normAutofit/>
          </a:bodyPr>
          <a:lstStyle/>
          <a:p>
            <a:pPr marL="0" indent="0">
              <a:buNone/>
            </a:pPr>
            <a:r>
              <a:rPr lang="en-US" sz="2400" dirty="0"/>
              <a:t>The CDC has adopted the Spaulding classification system that identifies three risk levels associated with medical and surgical instruments: </a:t>
            </a:r>
          </a:p>
          <a:p>
            <a:pPr marL="514350" indent="-514350">
              <a:buAutoNum type="arabicPeriod"/>
            </a:pPr>
            <a:r>
              <a:rPr lang="en-US" sz="2400" dirty="0"/>
              <a:t>Critical items enter the sterile tissue or vascular system</a:t>
            </a:r>
          </a:p>
          <a:p>
            <a:pPr lvl="1" indent="-342900">
              <a:buFont typeface="Arial" panose="020B0604020202020204" pitchFamily="34" charset="0"/>
              <a:buChar char="•"/>
            </a:pPr>
            <a:r>
              <a:rPr lang="en-US" sz="2000" dirty="0"/>
              <a:t>Needles, IV catheters, Indwelling urinary catheters</a:t>
            </a:r>
          </a:p>
          <a:p>
            <a:pPr marL="514350" indent="-514350">
              <a:buAutoNum type="arabicPeriod"/>
            </a:pPr>
            <a:r>
              <a:rPr lang="en-US" sz="2400" dirty="0"/>
              <a:t>Semi-critical items contact mucous membranes or intact skin</a:t>
            </a:r>
          </a:p>
          <a:p>
            <a:pPr lvl="1" indent="-342900">
              <a:buFont typeface="Arial" panose="020B0604020202020204" pitchFamily="34" charset="0"/>
              <a:buChar char="•"/>
            </a:pPr>
            <a:r>
              <a:rPr lang="en-US" sz="2000" dirty="0"/>
              <a:t>Dental, Podiatry equipment, razors</a:t>
            </a:r>
          </a:p>
          <a:p>
            <a:pPr marL="514350" indent="-514350">
              <a:buAutoNum type="arabicPeriod"/>
            </a:pPr>
            <a:r>
              <a:rPr lang="en-US" sz="2400" dirty="0"/>
              <a:t>Noncritical items come in contact with intact skin and not mucous membranes</a:t>
            </a:r>
          </a:p>
          <a:p>
            <a:pPr lvl="1" indent="-342900">
              <a:buFont typeface="Arial" panose="020B0604020202020204" pitchFamily="34" charset="0"/>
              <a:buChar char="•"/>
            </a:pPr>
            <a:r>
              <a:rPr lang="en-US" sz="2000" dirty="0"/>
              <a:t>Bed rails, bedside tables</a:t>
            </a:r>
          </a:p>
        </p:txBody>
      </p:sp>
      <p:sp>
        <p:nvSpPr>
          <p:cNvPr id="4" name="Rectangle 3"/>
          <p:cNvSpPr/>
          <p:nvPr/>
        </p:nvSpPr>
        <p:spPr>
          <a:xfrm>
            <a:off x="1295400" y="5671463"/>
            <a:ext cx="6629400" cy="430887"/>
          </a:xfrm>
          <a:prstGeom prst="rect">
            <a:avLst/>
          </a:prstGeom>
        </p:spPr>
        <p:txBody>
          <a:bodyPr wrap="square">
            <a:spAutoFit/>
          </a:bodyPr>
          <a:lstStyle/>
          <a:p>
            <a:r>
              <a:rPr lang="en-US" sz="1100" dirty="0">
                <a:hlinkClick r:id="rId2"/>
              </a:rPr>
              <a:t>https://www.cms.gov/Medicare/Provider-Enrollment-and-Certification/GuidanceforLawsAndRegulations/Downloads/Advance-Appendix-PP-Including-Phase-2-.pdf</a:t>
            </a:r>
            <a:r>
              <a:rPr lang="en-US" sz="1100" dirty="0"/>
              <a:t> </a:t>
            </a:r>
          </a:p>
        </p:txBody>
      </p:sp>
    </p:spTree>
    <p:extLst>
      <p:ext uri="{BB962C8B-B14F-4D97-AF65-F5344CB8AC3E}">
        <p14:creationId xmlns:p14="http://schemas.microsoft.com/office/powerpoint/2010/main" val="4150251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Definitions</a:t>
            </a:r>
          </a:p>
        </p:txBody>
      </p:sp>
      <p:sp>
        <p:nvSpPr>
          <p:cNvPr id="3" name="Content Placeholder 2"/>
          <p:cNvSpPr>
            <a:spLocks noGrp="1"/>
          </p:cNvSpPr>
          <p:nvPr>
            <p:ph idx="1"/>
          </p:nvPr>
        </p:nvSpPr>
        <p:spPr>
          <a:xfrm>
            <a:off x="457200" y="1209889"/>
            <a:ext cx="8229600" cy="4708525"/>
          </a:xfrm>
        </p:spPr>
        <p:txBody>
          <a:bodyPr>
            <a:normAutofit fontScale="85000" lnSpcReduction="10000"/>
          </a:bodyPr>
          <a:lstStyle/>
          <a:p>
            <a:r>
              <a:rPr lang="en-US" dirty="0"/>
              <a:t>“</a:t>
            </a:r>
            <a:r>
              <a:rPr lang="en-US" b="1" dirty="0"/>
              <a:t>Airborne precautions</a:t>
            </a:r>
            <a:r>
              <a:rPr lang="en-US" dirty="0"/>
              <a:t>”: actions taken to prevent or minimize the transmission of infectious agents/organisms that remain infectious over long distances when suspended in the air. These infectious particles can remain suspended in the air for prolonged periods of time and can be carried on normal air currents in a room or beyond, to adjacent spaces or areas receiving exhaust air.</a:t>
            </a:r>
          </a:p>
          <a:p>
            <a:r>
              <a:rPr lang="en-US" dirty="0"/>
              <a:t>“</a:t>
            </a:r>
            <a:r>
              <a:rPr lang="en-US" b="1" dirty="0"/>
              <a:t>Alcohol-based </a:t>
            </a:r>
            <a:r>
              <a:rPr lang="en-US" b="1" dirty="0" err="1"/>
              <a:t>handrub</a:t>
            </a:r>
            <a:r>
              <a:rPr lang="en-US" b="1" dirty="0"/>
              <a:t> (ABHR)”: </a:t>
            </a:r>
            <a:r>
              <a:rPr lang="en-US" dirty="0"/>
              <a:t>a 60-95 percent ethanol or isopropyl alcohol- containing preparation base designed for application to the hands to reduce the number of viable microorganisms. </a:t>
            </a:r>
          </a:p>
        </p:txBody>
      </p:sp>
      <p:sp>
        <p:nvSpPr>
          <p:cNvPr id="4" name="Rectangle 3"/>
          <p:cNvSpPr/>
          <p:nvPr/>
        </p:nvSpPr>
        <p:spPr>
          <a:xfrm>
            <a:off x="1524000" y="5710665"/>
            <a:ext cx="6934200" cy="415498"/>
          </a:xfrm>
          <a:prstGeom prst="rect">
            <a:avLst/>
          </a:prstGeom>
        </p:spPr>
        <p:txBody>
          <a:bodyPr wrap="square">
            <a:spAutoFit/>
          </a:bodyPr>
          <a:lstStyle/>
          <a:p>
            <a:r>
              <a:rPr lang="en-US" sz="1050" dirty="0">
                <a:hlinkClick r:id="rId2"/>
              </a:rPr>
              <a:t>https://www.cms.gov/Medicare/Provider-Enrollment-and-Certification/GuidanceforLawsAndRegulations/Downloads/Advance-Appendix-PP-Including-Phase-2-.pdf</a:t>
            </a:r>
            <a:r>
              <a:rPr lang="en-US" sz="1050" dirty="0"/>
              <a:t> </a:t>
            </a:r>
          </a:p>
        </p:txBody>
      </p:sp>
    </p:spTree>
    <p:extLst>
      <p:ext uri="{BB962C8B-B14F-4D97-AF65-F5344CB8AC3E}">
        <p14:creationId xmlns:p14="http://schemas.microsoft.com/office/powerpoint/2010/main" val="34985782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Definitions</a:t>
            </a:r>
          </a:p>
        </p:txBody>
      </p:sp>
      <p:sp>
        <p:nvSpPr>
          <p:cNvPr id="3" name="Content Placeholder 2"/>
          <p:cNvSpPr>
            <a:spLocks noGrp="1"/>
          </p:cNvSpPr>
          <p:nvPr>
            <p:ph idx="1"/>
          </p:nvPr>
        </p:nvSpPr>
        <p:spPr>
          <a:xfrm>
            <a:off x="228600" y="1295400"/>
            <a:ext cx="8458200" cy="4830763"/>
          </a:xfrm>
        </p:spPr>
        <p:txBody>
          <a:bodyPr>
            <a:normAutofit/>
          </a:bodyPr>
          <a:lstStyle/>
          <a:p>
            <a:pPr lvl="1">
              <a:buFont typeface="Arial" panose="020B0604020202020204" pitchFamily="34" charset="0"/>
              <a:buChar char="•"/>
            </a:pPr>
            <a:r>
              <a:rPr lang="en-US" dirty="0"/>
              <a:t>“</a:t>
            </a:r>
            <a:r>
              <a:rPr lang="en-US" b="1" dirty="0"/>
              <a:t>Cohorting”: </a:t>
            </a:r>
            <a:r>
              <a:rPr lang="en-US" dirty="0"/>
              <a:t>the practice of grouping residents infected or colonized with the same infectious agent together to confine their care to one area and prevent contact with susceptible residents (cohorting residents). </a:t>
            </a:r>
          </a:p>
          <a:p>
            <a:pPr lvl="1">
              <a:buFont typeface="Arial" panose="020B0604020202020204" pitchFamily="34" charset="0"/>
              <a:buChar char="•"/>
            </a:pPr>
            <a:r>
              <a:rPr lang="en-US" b="1" dirty="0"/>
              <a:t>“Colonization”: </a:t>
            </a:r>
            <a:r>
              <a:rPr lang="en-US" dirty="0"/>
              <a:t>the presence of microorganisms on or within body sites without detectable host immune response, cellular damage, or clinical expression</a:t>
            </a:r>
          </a:p>
          <a:p>
            <a:pPr marL="0" indent="0">
              <a:buNone/>
            </a:pPr>
            <a:endParaRPr lang="en-US" dirty="0"/>
          </a:p>
        </p:txBody>
      </p:sp>
      <p:pic>
        <p:nvPicPr>
          <p:cNvPr id="5" name="Picture 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918317" y="5154448"/>
            <a:ext cx="1307366" cy="994906"/>
          </a:xfrm>
          <a:prstGeom prst="rect">
            <a:avLst/>
          </a:prstGeom>
        </p:spPr>
      </p:pic>
    </p:spTree>
    <p:extLst>
      <p:ext uri="{BB962C8B-B14F-4D97-AF65-F5344CB8AC3E}">
        <p14:creationId xmlns:p14="http://schemas.microsoft.com/office/powerpoint/2010/main" val="16517409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Definitions</a:t>
            </a:r>
          </a:p>
        </p:txBody>
      </p:sp>
      <p:sp>
        <p:nvSpPr>
          <p:cNvPr id="3" name="Content Placeholder 2"/>
          <p:cNvSpPr>
            <a:spLocks noGrp="1"/>
          </p:cNvSpPr>
          <p:nvPr>
            <p:ph idx="1"/>
          </p:nvPr>
        </p:nvSpPr>
        <p:spPr>
          <a:xfrm>
            <a:off x="304800" y="1417638"/>
            <a:ext cx="8382000" cy="4708525"/>
          </a:xfrm>
        </p:spPr>
        <p:txBody>
          <a:bodyPr>
            <a:normAutofit lnSpcReduction="10000"/>
          </a:bodyPr>
          <a:lstStyle/>
          <a:p>
            <a:r>
              <a:rPr lang="en-US" sz="2400" dirty="0"/>
              <a:t>“</a:t>
            </a:r>
            <a:r>
              <a:rPr lang="en-US" sz="2400" b="1" dirty="0"/>
              <a:t>Communicable disease” </a:t>
            </a:r>
            <a:r>
              <a:rPr lang="en-US" sz="2400" dirty="0"/>
              <a:t>(also known as [a.k.a.] “contagious disease”): an infection transmissible (e.g., from person-to-person) by direct contact with an affected individual or the individual's body fluids or by indirect means (e.g., contaminated object). </a:t>
            </a:r>
          </a:p>
          <a:p>
            <a:r>
              <a:rPr lang="en-US" sz="2400" dirty="0"/>
              <a:t>“</a:t>
            </a:r>
            <a:r>
              <a:rPr lang="en-US" sz="2400" b="1" dirty="0"/>
              <a:t>Community-acquired infections” </a:t>
            </a:r>
            <a:r>
              <a:rPr lang="en-US" sz="2400" dirty="0"/>
              <a:t>(a.k.a. “present on admission”): infections that are present or incubating at the time of admission and which generally develop within 72 hours of admission.</a:t>
            </a:r>
          </a:p>
          <a:p>
            <a:r>
              <a:rPr lang="en-US" sz="2400" b="1" dirty="0"/>
              <a:t>“Contact precautions</a:t>
            </a:r>
            <a:r>
              <a:rPr lang="en-US" sz="2400" dirty="0"/>
              <a:t>”: measures that are intended to prevent transmission of infectious ag gents </a:t>
            </a:r>
            <a:r>
              <a:rPr lang="en-US" sz="2400" dirty="0" err="1"/>
              <a:t>whichare</a:t>
            </a:r>
            <a:r>
              <a:rPr lang="en-US" sz="2400" dirty="0"/>
              <a:t> spread by direct or indirect contact with the resident or the resident’s environment.</a:t>
            </a:r>
          </a:p>
        </p:txBody>
      </p:sp>
      <p:sp>
        <p:nvSpPr>
          <p:cNvPr id="4" name="Rectangle 3"/>
          <p:cNvSpPr/>
          <p:nvPr/>
        </p:nvSpPr>
        <p:spPr>
          <a:xfrm>
            <a:off x="2667000" y="5638800"/>
            <a:ext cx="4495800" cy="577081"/>
          </a:xfrm>
          <a:prstGeom prst="rect">
            <a:avLst/>
          </a:prstGeom>
        </p:spPr>
        <p:txBody>
          <a:bodyPr wrap="square">
            <a:spAutoFit/>
          </a:bodyPr>
          <a:lstStyle/>
          <a:p>
            <a:r>
              <a:rPr lang="en-US" sz="1050" dirty="0">
                <a:hlinkClick r:id="rId2"/>
              </a:rPr>
              <a:t>https://www.cms.gov/Medicare/Provider-Enrollment-and-Certification/GuidanceforLawsAndRegulations/Downloads/Advance-Appendix-PP-Including-Phase-2-.pdf</a:t>
            </a:r>
            <a:r>
              <a:rPr lang="en-US" sz="1050" dirty="0"/>
              <a:t> </a:t>
            </a:r>
          </a:p>
        </p:txBody>
      </p:sp>
    </p:spTree>
    <p:extLst>
      <p:ext uri="{BB962C8B-B14F-4D97-AF65-F5344CB8AC3E}">
        <p14:creationId xmlns:p14="http://schemas.microsoft.com/office/powerpoint/2010/main" val="20931627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Definitions</a:t>
            </a:r>
          </a:p>
        </p:txBody>
      </p:sp>
      <p:sp>
        <p:nvSpPr>
          <p:cNvPr id="3" name="Content Placeholder 2"/>
          <p:cNvSpPr>
            <a:spLocks noGrp="1"/>
          </p:cNvSpPr>
          <p:nvPr>
            <p:ph idx="1"/>
          </p:nvPr>
        </p:nvSpPr>
        <p:spPr>
          <a:xfrm>
            <a:off x="457200" y="1440829"/>
            <a:ext cx="8229600" cy="4525963"/>
          </a:xfrm>
        </p:spPr>
        <p:txBody>
          <a:bodyPr>
            <a:normAutofit lnSpcReduction="10000"/>
          </a:bodyPr>
          <a:lstStyle/>
          <a:p>
            <a:r>
              <a:rPr lang="en-US" sz="2400" dirty="0"/>
              <a:t>“</a:t>
            </a:r>
            <a:r>
              <a:rPr lang="en-US" sz="2400" b="1" dirty="0"/>
              <a:t>Contaminated laundry”: </a:t>
            </a:r>
            <a:r>
              <a:rPr lang="en-US" sz="2400" dirty="0"/>
              <a:t>laundry which has been soiled with blood/body fluids or other potentially infectious materials or may contain sharps. </a:t>
            </a:r>
          </a:p>
          <a:p>
            <a:r>
              <a:rPr lang="en-US" sz="2400" dirty="0"/>
              <a:t>“</a:t>
            </a:r>
            <a:r>
              <a:rPr lang="en-US" sz="2400" b="1" dirty="0"/>
              <a:t>Decontamination”: </a:t>
            </a:r>
            <a:r>
              <a:rPr lang="en-US" sz="2400" dirty="0"/>
              <a:t>the use of physical or chemical means to remove, inactivate, or destroy pathogenic organisms on a surface or item to the point where they are no longer capable of transmitting infectious particles and the surface or item is rendered safe for handling, use, or disposal. </a:t>
            </a:r>
          </a:p>
          <a:p>
            <a:r>
              <a:rPr lang="en-US" sz="2400" b="1" dirty="0"/>
              <a:t>“Disinfectant”: </a:t>
            </a:r>
            <a:r>
              <a:rPr lang="en-US" sz="2400" dirty="0"/>
              <a:t>usually a chemical agent (but sometimes a physical agent) that destroys disease causing pathogens or other harmful microorganisms but might not kill bacterial spores. It refers to substances applied to inanimate objects</a:t>
            </a:r>
          </a:p>
        </p:txBody>
      </p:sp>
      <p:sp>
        <p:nvSpPr>
          <p:cNvPr id="4" name="Rectangle 3"/>
          <p:cNvSpPr/>
          <p:nvPr/>
        </p:nvSpPr>
        <p:spPr>
          <a:xfrm>
            <a:off x="1828800" y="5710665"/>
            <a:ext cx="6943725" cy="415498"/>
          </a:xfrm>
          <a:prstGeom prst="rect">
            <a:avLst/>
          </a:prstGeom>
        </p:spPr>
        <p:txBody>
          <a:bodyPr wrap="square">
            <a:spAutoFit/>
          </a:bodyPr>
          <a:lstStyle/>
          <a:p>
            <a:r>
              <a:rPr lang="en-US" sz="1050" dirty="0">
                <a:hlinkClick r:id="rId3"/>
              </a:rPr>
              <a:t>https://www.cms.gov/Medicare/Provider-Enrollment-and-Certification/GuidanceforLawsAndRegulations/Downloads/Advance-Appendix-PP-Including-Phase-2-.pdf</a:t>
            </a:r>
            <a:r>
              <a:rPr lang="en-US" sz="1050" dirty="0"/>
              <a:t> </a:t>
            </a:r>
          </a:p>
        </p:txBody>
      </p:sp>
    </p:spTree>
    <p:extLst>
      <p:ext uri="{BB962C8B-B14F-4D97-AF65-F5344CB8AC3E}">
        <p14:creationId xmlns:p14="http://schemas.microsoft.com/office/powerpoint/2010/main" val="15689204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Definitions</a:t>
            </a:r>
          </a:p>
        </p:txBody>
      </p:sp>
      <p:sp>
        <p:nvSpPr>
          <p:cNvPr id="3" name="Content Placeholder 2"/>
          <p:cNvSpPr>
            <a:spLocks noGrp="1"/>
          </p:cNvSpPr>
          <p:nvPr>
            <p:ph idx="1"/>
          </p:nvPr>
        </p:nvSpPr>
        <p:spPr>
          <a:xfrm>
            <a:off x="457200" y="1417638"/>
            <a:ext cx="8382000" cy="5029200"/>
          </a:xfrm>
        </p:spPr>
        <p:txBody>
          <a:bodyPr>
            <a:normAutofit fontScale="85000" lnSpcReduction="20000"/>
          </a:bodyPr>
          <a:lstStyle/>
          <a:p>
            <a:r>
              <a:rPr lang="en-US" dirty="0"/>
              <a:t>“</a:t>
            </a:r>
            <a:r>
              <a:rPr lang="en-US" b="1" dirty="0"/>
              <a:t>Disinfection”: </a:t>
            </a:r>
            <a:r>
              <a:rPr lang="en-US" dirty="0"/>
              <a:t>thermal or chemical destruction of pathogenic and other types of microorganisms.</a:t>
            </a:r>
          </a:p>
          <a:p>
            <a:r>
              <a:rPr lang="en-US" dirty="0"/>
              <a:t>“</a:t>
            </a:r>
            <a:r>
              <a:rPr lang="en-US" b="1" dirty="0"/>
              <a:t>Droplet precautions”: </a:t>
            </a:r>
            <a:r>
              <a:rPr lang="en-US" dirty="0"/>
              <a:t>actions designed to reduce/prevent the transmission of pathogens spread through close respiratory or mucous membrane contact with respiratory secretions. </a:t>
            </a:r>
          </a:p>
          <a:p>
            <a:r>
              <a:rPr lang="en-US" dirty="0"/>
              <a:t>“</a:t>
            </a:r>
            <a:r>
              <a:rPr lang="en-US" b="1" dirty="0"/>
              <a:t>Hand hygiene”: </a:t>
            </a:r>
            <a:r>
              <a:rPr lang="en-US" dirty="0"/>
              <a:t>a general term that applies to hand washing, antiseptic hand wash, and alcohol-based hand rub. </a:t>
            </a:r>
          </a:p>
          <a:p>
            <a:r>
              <a:rPr lang="en-US" dirty="0"/>
              <a:t>“</a:t>
            </a:r>
            <a:r>
              <a:rPr lang="en-US" b="1" dirty="0"/>
              <a:t>Hand washing”: </a:t>
            </a:r>
            <a:r>
              <a:rPr lang="en-US" dirty="0"/>
              <a:t>the vigorous, brief rubbing together of all surfaces of hands with plain (i.e., nonantimicrobial) soap and water, followed by rinsing under a stream of water. </a:t>
            </a:r>
          </a:p>
        </p:txBody>
      </p:sp>
      <p:sp>
        <p:nvSpPr>
          <p:cNvPr id="4" name="Rectangle 3"/>
          <p:cNvSpPr/>
          <p:nvPr/>
        </p:nvSpPr>
        <p:spPr>
          <a:xfrm>
            <a:off x="2362200" y="5715000"/>
            <a:ext cx="4572000" cy="553998"/>
          </a:xfrm>
          <a:prstGeom prst="rect">
            <a:avLst/>
          </a:prstGeom>
        </p:spPr>
        <p:txBody>
          <a:bodyPr>
            <a:spAutoFit/>
          </a:bodyPr>
          <a:lstStyle/>
          <a:p>
            <a:r>
              <a:rPr lang="en-US" sz="1000" dirty="0">
                <a:hlinkClick r:id="rId3"/>
              </a:rPr>
              <a:t>https://www.cms.gov/Medicare/Provider-Enrollment-and-Certification/GuidanceforLawsAndRegulations/Downloads/Advance-Appendix-PP-Including-Phase-2-.pdf</a:t>
            </a:r>
            <a:r>
              <a:rPr lang="en-US" sz="1000" dirty="0"/>
              <a:t> </a:t>
            </a:r>
          </a:p>
        </p:txBody>
      </p:sp>
    </p:spTree>
    <p:extLst>
      <p:ext uri="{BB962C8B-B14F-4D97-AF65-F5344CB8AC3E}">
        <p14:creationId xmlns:p14="http://schemas.microsoft.com/office/powerpoint/2010/main" val="27355966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Definitions</a:t>
            </a:r>
          </a:p>
        </p:txBody>
      </p:sp>
      <p:sp>
        <p:nvSpPr>
          <p:cNvPr id="3" name="Content Placeholder 2"/>
          <p:cNvSpPr>
            <a:spLocks noGrp="1"/>
          </p:cNvSpPr>
          <p:nvPr>
            <p:ph idx="1"/>
          </p:nvPr>
        </p:nvSpPr>
        <p:spPr>
          <a:xfrm>
            <a:off x="457200" y="1417639"/>
            <a:ext cx="8077200" cy="3687761"/>
          </a:xfrm>
        </p:spPr>
        <p:txBody>
          <a:bodyPr>
            <a:noAutofit/>
          </a:bodyPr>
          <a:lstStyle/>
          <a:p>
            <a:r>
              <a:rPr lang="en-US" sz="2400" dirty="0"/>
              <a:t>“</a:t>
            </a:r>
            <a:r>
              <a:rPr lang="en-US" sz="2400" b="1" dirty="0"/>
              <a:t>Healthcare-associated infection (HAI)”: </a:t>
            </a:r>
            <a:r>
              <a:rPr lang="en-US" sz="2400" dirty="0"/>
              <a:t>an infection that residents acquire, that is associated with a medical or surgical intervention (e.g., podiatry, wound care debridement) within a nursing home and was not present or incubating at the time of admission. </a:t>
            </a:r>
          </a:p>
          <a:p>
            <a:r>
              <a:rPr lang="en-US" sz="2400" dirty="0"/>
              <a:t>“</a:t>
            </a:r>
            <a:r>
              <a:rPr lang="en-US" sz="2400" b="1" dirty="0"/>
              <a:t>Hygienically clean”: </a:t>
            </a:r>
            <a:r>
              <a:rPr lang="en-US" sz="2400" dirty="0"/>
              <a:t>being free of pathogens in sufficient numbers to cause human illness. </a:t>
            </a:r>
          </a:p>
          <a:p>
            <a:r>
              <a:rPr lang="en-US" sz="2400" b="1" dirty="0"/>
              <a:t>“Infection”: </a:t>
            </a:r>
            <a:r>
              <a:rPr lang="en-US" sz="2400" dirty="0"/>
              <a:t>the establishment of an infective agent in or on a suitable host, producing clinical signs and symptoms (e.g., fever, redness, heat, purulent </a:t>
            </a:r>
            <a:r>
              <a:rPr lang="en-US" sz="2400" dirty="0" err="1"/>
              <a:t>exudates,etc</a:t>
            </a:r>
            <a:r>
              <a:rPr lang="en-US" sz="2400" dirty="0"/>
              <a:t>.).</a:t>
            </a:r>
          </a:p>
        </p:txBody>
      </p:sp>
      <p:sp>
        <p:nvSpPr>
          <p:cNvPr id="4" name="Rectangle 3"/>
          <p:cNvSpPr/>
          <p:nvPr/>
        </p:nvSpPr>
        <p:spPr>
          <a:xfrm>
            <a:off x="2209800" y="5562600"/>
            <a:ext cx="4572000" cy="577081"/>
          </a:xfrm>
          <a:prstGeom prst="rect">
            <a:avLst/>
          </a:prstGeom>
        </p:spPr>
        <p:txBody>
          <a:bodyPr>
            <a:spAutoFit/>
          </a:bodyPr>
          <a:lstStyle/>
          <a:p>
            <a:r>
              <a:rPr lang="en-US" sz="1050" dirty="0">
                <a:hlinkClick r:id="rId3"/>
              </a:rPr>
              <a:t>https://www.cms.gov/Medicare/Provider-Enrollment-and-Certification/GuidanceforLawsAndRegulations/Downloads/Advance-Appendix-PP-Including-Phase-2-.pdf</a:t>
            </a:r>
            <a:r>
              <a:rPr lang="en-US" sz="1050" dirty="0"/>
              <a:t> </a:t>
            </a:r>
          </a:p>
        </p:txBody>
      </p:sp>
    </p:spTree>
    <p:extLst>
      <p:ext uri="{BB962C8B-B14F-4D97-AF65-F5344CB8AC3E}">
        <p14:creationId xmlns:p14="http://schemas.microsoft.com/office/powerpoint/2010/main" val="21531201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Definitions</a:t>
            </a:r>
          </a:p>
        </p:txBody>
      </p:sp>
      <p:sp>
        <p:nvSpPr>
          <p:cNvPr id="3" name="Content Placeholder 2"/>
          <p:cNvSpPr>
            <a:spLocks noGrp="1"/>
          </p:cNvSpPr>
          <p:nvPr>
            <p:ph idx="1"/>
          </p:nvPr>
        </p:nvSpPr>
        <p:spPr>
          <a:xfrm>
            <a:off x="609600" y="1164043"/>
            <a:ext cx="8229600" cy="4830763"/>
          </a:xfrm>
        </p:spPr>
        <p:txBody>
          <a:bodyPr>
            <a:normAutofit/>
          </a:bodyPr>
          <a:lstStyle/>
          <a:p>
            <a:r>
              <a:rPr lang="en-US" sz="2800" dirty="0"/>
              <a:t>“</a:t>
            </a:r>
            <a:r>
              <a:rPr lang="en-US" sz="2800" b="1" dirty="0"/>
              <a:t>Infection preventionist”: </a:t>
            </a:r>
            <a:r>
              <a:rPr lang="en-US" sz="2800" dirty="0"/>
              <a:t>term used for the person(s) designated by the facility to be responsible for the infection prevention and control program. </a:t>
            </a:r>
          </a:p>
          <a:p>
            <a:r>
              <a:rPr lang="en-US" sz="2800" dirty="0"/>
              <a:t>“</a:t>
            </a:r>
            <a:r>
              <a:rPr lang="en-US" sz="2800" b="1" dirty="0"/>
              <a:t>Personal protective equipment (PPE)”: </a:t>
            </a:r>
            <a:r>
              <a:rPr lang="en-US" sz="2800" dirty="0"/>
              <a:t>protective items or garments worn to protect the body or clothing from hazards that can cause injury and to protect residents from cross-transmission. </a:t>
            </a:r>
          </a:p>
        </p:txBody>
      </p:sp>
      <p:pic>
        <p:nvPicPr>
          <p:cNvPr id="5" name="Picture 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581400" y="4419600"/>
            <a:ext cx="1524000" cy="813206"/>
          </a:xfrm>
          <a:prstGeom prst="rect">
            <a:avLst/>
          </a:prstGeom>
        </p:spPr>
      </p:pic>
      <p:sp>
        <p:nvSpPr>
          <p:cNvPr id="6" name="Rectangle 5"/>
          <p:cNvSpPr/>
          <p:nvPr/>
        </p:nvSpPr>
        <p:spPr>
          <a:xfrm>
            <a:off x="2286000" y="5474665"/>
            <a:ext cx="4572000" cy="646331"/>
          </a:xfrm>
          <a:prstGeom prst="rect">
            <a:avLst/>
          </a:prstGeom>
        </p:spPr>
        <p:txBody>
          <a:bodyPr>
            <a:spAutoFit/>
          </a:bodyPr>
          <a:lstStyle/>
          <a:p>
            <a:r>
              <a:rPr lang="en-US" sz="1200" dirty="0">
                <a:hlinkClick r:id="rId4"/>
              </a:rPr>
              <a:t>https://www.cms.gov/Medicare/Provider-Enrollment-and-Certification/GuidanceforLawsAndRegulations/Downloads/Advance-Appendix-PP-Including-Phase-2-.pdf</a:t>
            </a:r>
            <a:r>
              <a:rPr lang="en-US" sz="1200" dirty="0"/>
              <a:t> </a:t>
            </a:r>
          </a:p>
        </p:txBody>
      </p:sp>
    </p:spTree>
    <p:extLst>
      <p:ext uri="{BB962C8B-B14F-4D97-AF65-F5344CB8AC3E}">
        <p14:creationId xmlns:p14="http://schemas.microsoft.com/office/powerpoint/2010/main" val="38626008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Definitions</a:t>
            </a:r>
          </a:p>
        </p:txBody>
      </p:sp>
      <p:sp>
        <p:nvSpPr>
          <p:cNvPr id="3" name="Content Placeholder 2"/>
          <p:cNvSpPr>
            <a:spLocks noGrp="1"/>
          </p:cNvSpPr>
          <p:nvPr>
            <p:ph idx="1"/>
          </p:nvPr>
        </p:nvSpPr>
        <p:spPr/>
        <p:txBody>
          <a:bodyPr>
            <a:normAutofit/>
          </a:bodyPr>
          <a:lstStyle/>
          <a:p>
            <a:r>
              <a:rPr lang="en-US" sz="2800" b="1" dirty="0"/>
              <a:t>“(Regulated) Medical waste”: </a:t>
            </a:r>
            <a:r>
              <a:rPr lang="en-US" sz="2800" dirty="0"/>
              <a:t>liquid or semi-liquid blood or other potentially infectious materials; contaminated items that would release blood or other potentially infectious materials in a liquid or semi-liquid state if compressed; items that are caked with dried blood or other potentially infectious materials and are capable of releasing these materials during handling (e.g., blood-soaked bandages); contaminated sharps</a:t>
            </a:r>
          </a:p>
        </p:txBody>
      </p:sp>
      <p:sp>
        <p:nvSpPr>
          <p:cNvPr id="4" name="Rectangle 3"/>
          <p:cNvSpPr/>
          <p:nvPr/>
        </p:nvSpPr>
        <p:spPr>
          <a:xfrm>
            <a:off x="2286000" y="5525999"/>
            <a:ext cx="4572000" cy="600164"/>
          </a:xfrm>
          <a:prstGeom prst="rect">
            <a:avLst/>
          </a:prstGeom>
        </p:spPr>
        <p:txBody>
          <a:bodyPr>
            <a:spAutoFit/>
          </a:bodyPr>
          <a:lstStyle/>
          <a:p>
            <a:r>
              <a:rPr lang="en-US" sz="1100" dirty="0">
                <a:hlinkClick r:id="rId2"/>
              </a:rPr>
              <a:t>https://www.cms.gov/Medicare/Provider-Enrollment-and-Certification/GuidanceforLawsAndRegulations/Downloads/Advance-Appendix-PP-Including-Phase-2-.pdf</a:t>
            </a:r>
            <a:r>
              <a:rPr lang="en-US" sz="1100" dirty="0"/>
              <a:t> </a:t>
            </a:r>
          </a:p>
        </p:txBody>
      </p:sp>
    </p:spTree>
    <p:extLst>
      <p:ext uri="{BB962C8B-B14F-4D97-AF65-F5344CB8AC3E}">
        <p14:creationId xmlns:p14="http://schemas.microsoft.com/office/powerpoint/2010/main" val="22875574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Definitions</a:t>
            </a:r>
          </a:p>
        </p:txBody>
      </p:sp>
      <p:sp>
        <p:nvSpPr>
          <p:cNvPr id="3" name="Content Placeholder 2"/>
          <p:cNvSpPr>
            <a:spLocks noGrp="1"/>
          </p:cNvSpPr>
          <p:nvPr>
            <p:ph idx="1"/>
          </p:nvPr>
        </p:nvSpPr>
        <p:spPr/>
        <p:txBody>
          <a:bodyPr/>
          <a:lstStyle/>
          <a:p>
            <a:r>
              <a:rPr lang="en-US" dirty="0"/>
              <a:t>“</a:t>
            </a:r>
            <a:r>
              <a:rPr lang="en-US" b="1" dirty="0"/>
              <a:t>Standard Precautions”: </a:t>
            </a:r>
            <a:r>
              <a:rPr lang="en-US" dirty="0"/>
              <a:t>infection prevention practices that apply to all residents, regardless of suspected or confirmed diagnosis or presumed infection status.</a:t>
            </a:r>
          </a:p>
        </p:txBody>
      </p:sp>
      <p:pic>
        <p:nvPicPr>
          <p:cNvPr id="5" name="Picture 4"/>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3352800" y="3848893"/>
            <a:ext cx="2209800" cy="1473937"/>
          </a:xfrm>
          <a:prstGeom prst="rect">
            <a:avLst/>
          </a:prstGeom>
        </p:spPr>
      </p:pic>
      <p:sp>
        <p:nvSpPr>
          <p:cNvPr id="4" name="Rectangle 3"/>
          <p:cNvSpPr/>
          <p:nvPr/>
        </p:nvSpPr>
        <p:spPr>
          <a:xfrm>
            <a:off x="2171700" y="5572165"/>
            <a:ext cx="4572000" cy="553998"/>
          </a:xfrm>
          <a:prstGeom prst="rect">
            <a:avLst/>
          </a:prstGeom>
        </p:spPr>
        <p:txBody>
          <a:bodyPr>
            <a:spAutoFit/>
          </a:bodyPr>
          <a:lstStyle/>
          <a:p>
            <a:r>
              <a:rPr lang="en-US" sz="1000" dirty="0">
                <a:hlinkClick r:id="rId3"/>
              </a:rPr>
              <a:t>https://www.cms.gov/Medicare/Provider-Enrollment-and-Certification/GuidanceforLawsAndRegulations/Downloads/Advance-Appendix-PP-Including-Phase-2-.pdf</a:t>
            </a:r>
            <a:r>
              <a:rPr lang="en-US" sz="1000" dirty="0"/>
              <a:t> </a:t>
            </a:r>
          </a:p>
        </p:txBody>
      </p:sp>
    </p:spTree>
    <p:extLst>
      <p:ext uri="{BB962C8B-B14F-4D97-AF65-F5344CB8AC3E}">
        <p14:creationId xmlns:p14="http://schemas.microsoft.com/office/powerpoint/2010/main" val="39903837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OVERVIEW</a:t>
            </a:r>
            <a:endParaRPr lang="en-US" dirty="0"/>
          </a:p>
        </p:txBody>
      </p:sp>
      <p:sp>
        <p:nvSpPr>
          <p:cNvPr id="3" name="Content Placeholder 2"/>
          <p:cNvSpPr>
            <a:spLocks noGrp="1"/>
          </p:cNvSpPr>
          <p:nvPr>
            <p:ph idx="1"/>
          </p:nvPr>
        </p:nvSpPr>
        <p:spPr>
          <a:xfrm>
            <a:off x="228600" y="1219200"/>
            <a:ext cx="8686800" cy="4572000"/>
          </a:xfrm>
        </p:spPr>
        <p:txBody>
          <a:bodyPr>
            <a:normAutofit/>
          </a:bodyPr>
          <a:lstStyle/>
          <a:p>
            <a:pPr marL="0" indent="0">
              <a:buNone/>
            </a:pPr>
            <a:r>
              <a:rPr lang="en-US" b="1" dirty="0"/>
              <a:t>483.80-Infection Control</a:t>
            </a:r>
          </a:p>
          <a:p>
            <a:pPr marL="0" indent="0">
              <a:buNone/>
            </a:pPr>
            <a:r>
              <a:rPr lang="en-US" dirty="0"/>
              <a:t>The facility must establish and maintain an infection prevention and control program designed to provide a safe, sanitary and comfortable environment and to help prevent the development and transmission of communicable diseases and infections. </a:t>
            </a:r>
          </a:p>
        </p:txBody>
      </p:sp>
      <p:pic>
        <p:nvPicPr>
          <p:cNvPr id="4" name="Picture 3"/>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3620693" y="4648200"/>
            <a:ext cx="1902614" cy="1265238"/>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Definitions</a:t>
            </a:r>
          </a:p>
        </p:txBody>
      </p:sp>
      <p:sp>
        <p:nvSpPr>
          <p:cNvPr id="3" name="Content Placeholder 2"/>
          <p:cNvSpPr>
            <a:spLocks noGrp="1"/>
          </p:cNvSpPr>
          <p:nvPr>
            <p:ph idx="1"/>
          </p:nvPr>
        </p:nvSpPr>
        <p:spPr>
          <a:xfrm>
            <a:off x="457200" y="1389063"/>
            <a:ext cx="8229600" cy="4525963"/>
          </a:xfrm>
        </p:spPr>
        <p:txBody>
          <a:bodyPr/>
          <a:lstStyle/>
          <a:p>
            <a:r>
              <a:rPr lang="en-US" b="1" dirty="0"/>
              <a:t>Standard precautions </a:t>
            </a:r>
            <a:r>
              <a:rPr lang="en-US" dirty="0"/>
              <a:t>is based on the principle that </a:t>
            </a:r>
            <a:r>
              <a:rPr lang="en-US" b="1" dirty="0">
                <a:solidFill>
                  <a:srgbClr val="FF0000"/>
                </a:solidFill>
              </a:rPr>
              <a:t>all</a:t>
            </a:r>
            <a:r>
              <a:rPr lang="en-US" dirty="0"/>
              <a:t> blood, body fluids, secretions, excretions except sweat, regardless of whether they contain visible blood, non-intact skin, and mucous membranes may contain transmissible infectious agents</a:t>
            </a:r>
            <a:endParaRPr lang="en-US" b="1" dirty="0"/>
          </a:p>
        </p:txBody>
      </p:sp>
      <p:pic>
        <p:nvPicPr>
          <p:cNvPr id="5" name="Picture 4"/>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3276600" y="4419600"/>
            <a:ext cx="1828800" cy="1225296"/>
          </a:xfrm>
          <a:prstGeom prst="rect">
            <a:avLst/>
          </a:prstGeom>
        </p:spPr>
      </p:pic>
      <p:sp>
        <p:nvSpPr>
          <p:cNvPr id="4" name="Rectangle 3"/>
          <p:cNvSpPr/>
          <p:nvPr/>
        </p:nvSpPr>
        <p:spPr>
          <a:xfrm>
            <a:off x="2286000" y="5773092"/>
            <a:ext cx="4572000" cy="553998"/>
          </a:xfrm>
          <a:prstGeom prst="rect">
            <a:avLst/>
          </a:prstGeom>
        </p:spPr>
        <p:txBody>
          <a:bodyPr>
            <a:spAutoFit/>
          </a:bodyPr>
          <a:lstStyle/>
          <a:p>
            <a:r>
              <a:rPr lang="en-US" sz="1000" dirty="0">
                <a:hlinkClick r:id="rId3"/>
              </a:rPr>
              <a:t>https://www.cms.gov/Medicare/Provider-Enrollment-and-Certification/GuidanceforLawsAndRegulations/Downloads/Advance-Appendix-PP-Including-Phase-2-.pdf</a:t>
            </a:r>
            <a:r>
              <a:rPr lang="en-US" sz="1000" dirty="0"/>
              <a:t> </a:t>
            </a:r>
          </a:p>
        </p:txBody>
      </p:sp>
    </p:spTree>
    <p:extLst>
      <p:ext uri="{BB962C8B-B14F-4D97-AF65-F5344CB8AC3E}">
        <p14:creationId xmlns:p14="http://schemas.microsoft.com/office/powerpoint/2010/main" val="30289097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Definitions</a:t>
            </a:r>
          </a:p>
        </p:txBody>
      </p:sp>
      <p:sp>
        <p:nvSpPr>
          <p:cNvPr id="3" name="Content Placeholder 2"/>
          <p:cNvSpPr>
            <a:spLocks noGrp="1"/>
          </p:cNvSpPr>
          <p:nvPr>
            <p:ph idx="1"/>
          </p:nvPr>
        </p:nvSpPr>
        <p:spPr>
          <a:xfrm>
            <a:off x="457200" y="1417638"/>
            <a:ext cx="8229600" cy="4525963"/>
          </a:xfrm>
        </p:spPr>
        <p:txBody>
          <a:bodyPr/>
          <a:lstStyle/>
          <a:p>
            <a:r>
              <a:rPr lang="en-US" b="1" dirty="0"/>
              <a:t>Standard Precautions-continued</a:t>
            </a:r>
            <a:r>
              <a:rPr lang="en-US" dirty="0"/>
              <a:t>:</a:t>
            </a:r>
          </a:p>
          <a:p>
            <a:pPr marL="0" indent="0">
              <a:buNone/>
            </a:pPr>
            <a:r>
              <a:rPr lang="en-US" dirty="0"/>
              <a:t>Equipment or items in the patient environment likely to have been contaminated with infectious body fluids must be handled in a manner to prevent transmission of infectious agents</a:t>
            </a:r>
          </a:p>
        </p:txBody>
      </p:sp>
      <p:pic>
        <p:nvPicPr>
          <p:cNvPr id="5" name="Picture 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819400" y="4226278"/>
            <a:ext cx="3048000" cy="1286256"/>
          </a:xfrm>
          <a:prstGeom prst="rect">
            <a:avLst/>
          </a:prstGeom>
        </p:spPr>
      </p:pic>
      <p:sp>
        <p:nvSpPr>
          <p:cNvPr id="4" name="Rectangle 3"/>
          <p:cNvSpPr/>
          <p:nvPr/>
        </p:nvSpPr>
        <p:spPr>
          <a:xfrm>
            <a:off x="2286000" y="5562600"/>
            <a:ext cx="4572000" cy="553998"/>
          </a:xfrm>
          <a:prstGeom prst="rect">
            <a:avLst/>
          </a:prstGeom>
        </p:spPr>
        <p:txBody>
          <a:bodyPr>
            <a:spAutoFit/>
          </a:bodyPr>
          <a:lstStyle/>
          <a:p>
            <a:r>
              <a:rPr lang="en-US" sz="1000" dirty="0">
                <a:hlinkClick r:id="rId4"/>
              </a:rPr>
              <a:t>https://www.cms.gov/Medicare/Provider-Enrollment-and-Certification/GuidanceforLawsAndRegulations/Downloads/Advance-Appendix-PP-Including-Phase-2-.pdf</a:t>
            </a:r>
            <a:r>
              <a:rPr lang="en-US" sz="1000" dirty="0"/>
              <a:t> </a:t>
            </a:r>
          </a:p>
        </p:txBody>
      </p:sp>
    </p:spTree>
    <p:extLst>
      <p:ext uri="{BB962C8B-B14F-4D97-AF65-F5344CB8AC3E}">
        <p14:creationId xmlns:p14="http://schemas.microsoft.com/office/powerpoint/2010/main" val="51617697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Definitions</a:t>
            </a:r>
          </a:p>
        </p:txBody>
      </p:sp>
      <p:sp>
        <p:nvSpPr>
          <p:cNvPr id="3" name="Content Placeholder 2"/>
          <p:cNvSpPr>
            <a:spLocks noGrp="1"/>
          </p:cNvSpPr>
          <p:nvPr>
            <p:ph idx="1"/>
          </p:nvPr>
        </p:nvSpPr>
        <p:spPr/>
        <p:txBody>
          <a:bodyPr/>
          <a:lstStyle/>
          <a:p>
            <a:r>
              <a:rPr lang="en-US" b="1" dirty="0"/>
              <a:t>Standard Precautions-continued</a:t>
            </a:r>
            <a:r>
              <a:rPr lang="en-US" dirty="0"/>
              <a:t>:</a:t>
            </a:r>
          </a:p>
          <a:p>
            <a:pPr marL="0" indent="0">
              <a:buNone/>
            </a:pPr>
            <a:r>
              <a:rPr lang="en-US" dirty="0"/>
              <a:t>Standard precautions include but are not limited to hand hygiene; use of gloves, gown, mask, eye protection, or face shield, depending on the anticipated exposure; safe injection practices, and respiratory hygiene/cough etiquette</a:t>
            </a:r>
          </a:p>
        </p:txBody>
      </p:sp>
      <p:pic>
        <p:nvPicPr>
          <p:cNvPr id="7" name="Picture 6"/>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619500" y="4855528"/>
            <a:ext cx="1905000" cy="1270635"/>
          </a:xfrm>
          <a:prstGeom prst="rect">
            <a:avLst/>
          </a:prstGeom>
        </p:spPr>
      </p:pic>
      <p:sp>
        <p:nvSpPr>
          <p:cNvPr id="4" name="Rectangle 3"/>
          <p:cNvSpPr/>
          <p:nvPr/>
        </p:nvSpPr>
        <p:spPr>
          <a:xfrm>
            <a:off x="442912" y="5059958"/>
            <a:ext cx="2495550" cy="861774"/>
          </a:xfrm>
          <a:prstGeom prst="rect">
            <a:avLst/>
          </a:prstGeom>
        </p:spPr>
        <p:txBody>
          <a:bodyPr wrap="square">
            <a:spAutoFit/>
          </a:bodyPr>
          <a:lstStyle/>
          <a:p>
            <a:r>
              <a:rPr lang="en-US" sz="1000" dirty="0">
                <a:hlinkClick r:id="rId4"/>
              </a:rPr>
              <a:t>https://www.cms.gov/Medicare/Provider-Enrollment-and-Certification/GuidanceforLawsAndRegulations/Downloads/Advance-Appendix-PP-Including-Phase-2-.pdf</a:t>
            </a:r>
            <a:r>
              <a:rPr lang="en-US" sz="1000" dirty="0"/>
              <a:t> </a:t>
            </a:r>
          </a:p>
        </p:txBody>
      </p:sp>
    </p:spTree>
    <p:extLst>
      <p:ext uri="{BB962C8B-B14F-4D97-AF65-F5344CB8AC3E}">
        <p14:creationId xmlns:p14="http://schemas.microsoft.com/office/powerpoint/2010/main" val="16762281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Definitions</a:t>
            </a:r>
          </a:p>
        </p:txBody>
      </p:sp>
      <p:sp>
        <p:nvSpPr>
          <p:cNvPr id="3" name="Content Placeholder 2"/>
          <p:cNvSpPr>
            <a:spLocks noGrp="1"/>
          </p:cNvSpPr>
          <p:nvPr>
            <p:ph idx="1"/>
          </p:nvPr>
        </p:nvSpPr>
        <p:spPr>
          <a:xfrm>
            <a:off x="457200" y="1417638"/>
            <a:ext cx="8229600" cy="4708525"/>
          </a:xfrm>
        </p:spPr>
        <p:txBody>
          <a:bodyPr/>
          <a:lstStyle/>
          <a:p>
            <a:r>
              <a:rPr lang="en-US" dirty="0"/>
              <a:t>“</a:t>
            </a:r>
            <a:r>
              <a:rPr lang="en-US" b="1" dirty="0"/>
              <a:t>Transmission-based precautions” (a.k.a. “Isolation Precautions”): </a:t>
            </a:r>
          </a:p>
          <a:p>
            <a:pPr lvl="1"/>
            <a:r>
              <a:rPr lang="en-US" dirty="0"/>
              <a:t>Actions (precautions) implemented, in addition to Standard Precautions, that are based upon the means of transmission (airborne, contact, and droplet) in order to prevent or control infections</a:t>
            </a:r>
          </a:p>
        </p:txBody>
      </p:sp>
      <p:pic>
        <p:nvPicPr>
          <p:cNvPr id="6" name="Picture 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429000" y="4419600"/>
            <a:ext cx="2705271" cy="1804416"/>
          </a:xfrm>
          <a:prstGeom prst="rect">
            <a:avLst/>
          </a:prstGeom>
        </p:spPr>
      </p:pic>
    </p:spTree>
    <p:extLst>
      <p:ext uri="{BB962C8B-B14F-4D97-AF65-F5344CB8AC3E}">
        <p14:creationId xmlns:p14="http://schemas.microsoft.com/office/powerpoint/2010/main" val="27096229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Transmission Based Precautions</a:t>
            </a:r>
          </a:p>
        </p:txBody>
      </p:sp>
      <p:sp>
        <p:nvSpPr>
          <p:cNvPr id="3" name="Content Placeholder 2"/>
          <p:cNvSpPr>
            <a:spLocks noGrp="1"/>
          </p:cNvSpPr>
          <p:nvPr>
            <p:ph idx="1"/>
          </p:nvPr>
        </p:nvSpPr>
        <p:spPr/>
        <p:txBody>
          <a:bodyPr>
            <a:normAutofit fontScale="92500" lnSpcReduction="20000"/>
          </a:bodyPr>
          <a:lstStyle/>
          <a:p>
            <a:r>
              <a:rPr lang="en-US" dirty="0"/>
              <a:t>Ensure you have dedicated or disposable resident care equipment for resident on transmission based precautions:</a:t>
            </a:r>
          </a:p>
          <a:p>
            <a:pPr lvl="1"/>
            <a:r>
              <a:rPr lang="en-US" dirty="0"/>
              <a:t>Blood Pressure cuffs</a:t>
            </a:r>
          </a:p>
          <a:p>
            <a:pPr lvl="1"/>
            <a:r>
              <a:rPr lang="en-US" dirty="0"/>
              <a:t>Blood glucose monitors</a:t>
            </a:r>
          </a:p>
          <a:p>
            <a:pPr lvl="1"/>
            <a:r>
              <a:rPr lang="en-US" dirty="0"/>
              <a:t>Stethoscopes</a:t>
            </a:r>
          </a:p>
          <a:p>
            <a:pPr lvl="1"/>
            <a:r>
              <a:rPr lang="en-US" dirty="0"/>
              <a:t>Gait belts</a:t>
            </a:r>
          </a:p>
          <a:p>
            <a:pPr lvl="1"/>
            <a:r>
              <a:rPr lang="en-US" dirty="0"/>
              <a:t>Etc.</a:t>
            </a:r>
          </a:p>
          <a:p>
            <a:pPr marL="457200" lvl="1" indent="0">
              <a:buNone/>
            </a:pPr>
            <a:r>
              <a:rPr lang="en-US" dirty="0"/>
              <a:t>**If dedicated equipment is not available, they MUST be disinfected according to manufacturers’ recommendations using an EPA-registered disinfectant before used on another resident</a:t>
            </a:r>
          </a:p>
        </p:txBody>
      </p:sp>
      <p:pic>
        <p:nvPicPr>
          <p:cNvPr id="5" name="Picture 4"/>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791200" y="2895600"/>
            <a:ext cx="1905000" cy="1270635"/>
          </a:xfrm>
          <a:prstGeom prst="rect">
            <a:avLst/>
          </a:prstGeom>
        </p:spPr>
      </p:pic>
    </p:spTree>
    <p:extLst>
      <p:ext uri="{BB962C8B-B14F-4D97-AF65-F5344CB8AC3E}">
        <p14:creationId xmlns:p14="http://schemas.microsoft.com/office/powerpoint/2010/main" val="365370833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POLICY</a:t>
            </a:r>
          </a:p>
        </p:txBody>
      </p:sp>
      <p:sp>
        <p:nvSpPr>
          <p:cNvPr id="3" name="Content Placeholder 2"/>
          <p:cNvSpPr>
            <a:spLocks noGrp="1"/>
          </p:cNvSpPr>
          <p:nvPr>
            <p:ph idx="1"/>
          </p:nvPr>
        </p:nvSpPr>
        <p:spPr/>
        <p:txBody>
          <a:bodyPr>
            <a:normAutofit lnSpcReduction="10000"/>
          </a:bodyPr>
          <a:lstStyle/>
          <a:p>
            <a:pPr marL="0" indent="0">
              <a:buNone/>
            </a:pPr>
            <a:r>
              <a:rPr lang="en-US" dirty="0"/>
              <a:t>It is the policy that this facility’s Infection Prevention and Control Program (</a:t>
            </a:r>
            <a:r>
              <a:rPr lang="en-US" dirty="0" err="1"/>
              <a:t>IPCP</a:t>
            </a:r>
            <a:r>
              <a:rPr lang="en-US" dirty="0"/>
              <a:t>), is based upon information from the Facility Assessment and follows national standards and guidelines to prevent, recognize and control the onset and spread of infection whenever possible. </a:t>
            </a:r>
          </a:p>
          <a:p>
            <a:r>
              <a:rPr lang="en-US" dirty="0"/>
              <a:t>A solid system for prevention, identification, reporting, investigating and controlling infections and communicable </a:t>
            </a:r>
            <a:r>
              <a:rPr lang="en-US" dirty="0" err="1"/>
              <a:t>diesases</a:t>
            </a:r>
            <a:endParaRPr lang="en-US" dirty="0"/>
          </a:p>
        </p:txBody>
      </p:sp>
    </p:spTree>
    <p:extLst>
      <p:ext uri="{BB962C8B-B14F-4D97-AF65-F5344CB8AC3E}">
        <p14:creationId xmlns:p14="http://schemas.microsoft.com/office/powerpoint/2010/main" val="155241521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POLICY-continued</a:t>
            </a:r>
          </a:p>
        </p:txBody>
      </p:sp>
      <p:sp>
        <p:nvSpPr>
          <p:cNvPr id="3" name="Content Placeholder 2"/>
          <p:cNvSpPr>
            <a:spLocks noGrp="1"/>
          </p:cNvSpPr>
          <p:nvPr>
            <p:ph idx="1"/>
          </p:nvPr>
        </p:nvSpPr>
        <p:spPr>
          <a:xfrm>
            <a:off x="447261" y="1401073"/>
            <a:ext cx="7477539" cy="4847327"/>
          </a:xfrm>
        </p:spPr>
        <p:txBody>
          <a:bodyPr/>
          <a:lstStyle/>
          <a:p>
            <a:r>
              <a:rPr lang="en-US" dirty="0"/>
              <a:t>The facility must have written standards that include:</a:t>
            </a:r>
          </a:p>
          <a:p>
            <a:pPr lvl="1"/>
            <a:r>
              <a:rPr lang="en-US" dirty="0"/>
              <a:t>Surveillance </a:t>
            </a:r>
          </a:p>
          <a:p>
            <a:pPr lvl="1"/>
            <a:r>
              <a:rPr lang="en-US" dirty="0"/>
              <a:t>Reporting</a:t>
            </a:r>
          </a:p>
          <a:p>
            <a:pPr lvl="1"/>
            <a:r>
              <a:rPr lang="en-US" dirty="0"/>
              <a:t>Standard and Transmission-based precautions</a:t>
            </a:r>
          </a:p>
          <a:p>
            <a:pPr lvl="1"/>
            <a:r>
              <a:rPr lang="en-US" dirty="0"/>
              <a:t>When and how Isolation should be used</a:t>
            </a:r>
          </a:p>
          <a:p>
            <a:pPr lvl="1"/>
            <a:r>
              <a:rPr lang="en-US" dirty="0"/>
              <a:t>Isolation must be least restrictive as possible</a:t>
            </a:r>
          </a:p>
        </p:txBody>
      </p:sp>
      <p:pic>
        <p:nvPicPr>
          <p:cNvPr id="5" name="Picture 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896100" y="2133600"/>
            <a:ext cx="2057400" cy="1543050"/>
          </a:xfrm>
          <a:prstGeom prst="rect">
            <a:avLst/>
          </a:prstGeom>
        </p:spPr>
      </p:pic>
    </p:spTree>
    <p:extLst>
      <p:ext uri="{BB962C8B-B14F-4D97-AF65-F5344CB8AC3E}">
        <p14:creationId xmlns:p14="http://schemas.microsoft.com/office/powerpoint/2010/main" val="384481713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Policy-Continued</a:t>
            </a:r>
          </a:p>
        </p:txBody>
      </p:sp>
      <p:sp>
        <p:nvSpPr>
          <p:cNvPr id="3" name="Content Placeholder 2"/>
          <p:cNvSpPr>
            <a:spLocks noGrp="1"/>
          </p:cNvSpPr>
          <p:nvPr>
            <p:ph idx="1"/>
          </p:nvPr>
        </p:nvSpPr>
        <p:spPr>
          <a:xfrm>
            <a:off x="457200" y="1417638"/>
            <a:ext cx="8229600" cy="4708525"/>
          </a:xfrm>
        </p:spPr>
        <p:txBody>
          <a:bodyPr/>
          <a:lstStyle/>
          <a:p>
            <a:r>
              <a:rPr lang="en-US" dirty="0"/>
              <a:t>Occupational Health:</a:t>
            </a:r>
          </a:p>
          <a:p>
            <a:pPr lvl="1"/>
            <a:r>
              <a:rPr lang="en-US" dirty="0"/>
              <a:t>Facility MUST prohibit employees with communicable disease or infected skin lesions from direct contact with residents or their food if direct contact will transmit the disease</a:t>
            </a:r>
          </a:p>
          <a:p>
            <a:pPr lvl="1"/>
            <a:r>
              <a:rPr lang="en-US" dirty="0"/>
              <a:t>TB screening of staff (INSERT STATE SPECIFIC)</a:t>
            </a:r>
          </a:p>
          <a:p>
            <a:pPr lvl="1"/>
            <a:r>
              <a:rPr lang="en-US" dirty="0"/>
              <a:t>Education and Competency testing</a:t>
            </a:r>
          </a:p>
          <a:p>
            <a:pPr lvl="1"/>
            <a:r>
              <a:rPr lang="en-US" dirty="0"/>
              <a:t>Implementation of an exposure control plan to address hazards posed by blood or body fluids</a:t>
            </a:r>
          </a:p>
        </p:txBody>
      </p:sp>
      <p:pic>
        <p:nvPicPr>
          <p:cNvPr id="5" name="Picture 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759327" y="1676400"/>
            <a:ext cx="927473" cy="600075"/>
          </a:xfrm>
          <a:prstGeom prst="rect">
            <a:avLst/>
          </a:prstGeom>
        </p:spPr>
      </p:pic>
    </p:spTree>
    <p:extLst>
      <p:ext uri="{BB962C8B-B14F-4D97-AF65-F5344CB8AC3E}">
        <p14:creationId xmlns:p14="http://schemas.microsoft.com/office/powerpoint/2010/main" val="55021986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Staff Competency</a:t>
            </a:r>
          </a:p>
        </p:txBody>
      </p:sp>
      <p:sp>
        <p:nvSpPr>
          <p:cNvPr id="3" name="Content Placeholder 2"/>
          <p:cNvSpPr>
            <a:spLocks noGrp="1"/>
          </p:cNvSpPr>
          <p:nvPr>
            <p:ph idx="1"/>
          </p:nvPr>
        </p:nvSpPr>
        <p:spPr/>
        <p:txBody>
          <a:bodyPr/>
          <a:lstStyle/>
          <a:p>
            <a:r>
              <a:rPr lang="en-US" dirty="0"/>
              <a:t>Dependent upon the job requirements, all staff will need to be proficient in hand hygiene and possibly personal protective equipment</a:t>
            </a:r>
          </a:p>
          <a:p>
            <a:r>
              <a:rPr lang="en-US" dirty="0"/>
              <a:t>Nurses will need to be proficient in other skills such as injection safety, point of care testing, etc.</a:t>
            </a:r>
          </a:p>
        </p:txBody>
      </p:sp>
      <p:pic>
        <p:nvPicPr>
          <p:cNvPr id="5" name="Picture 4"/>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3467100" y="4666513"/>
            <a:ext cx="2209800" cy="1473937"/>
          </a:xfrm>
          <a:prstGeom prst="rect">
            <a:avLst/>
          </a:prstGeom>
        </p:spPr>
      </p:pic>
    </p:spTree>
    <p:extLst>
      <p:ext uri="{BB962C8B-B14F-4D97-AF65-F5344CB8AC3E}">
        <p14:creationId xmlns:p14="http://schemas.microsoft.com/office/powerpoint/2010/main" val="50058805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Policy-Continued</a:t>
            </a:r>
          </a:p>
        </p:txBody>
      </p:sp>
      <p:sp>
        <p:nvSpPr>
          <p:cNvPr id="3" name="Content Placeholder 2"/>
          <p:cNvSpPr>
            <a:spLocks noGrp="1"/>
          </p:cNvSpPr>
          <p:nvPr>
            <p:ph idx="1"/>
          </p:nvPr>
        </p:nvSpPr>
        <p:spPr>
          <a:xfrm>
            <a:off x="609600" y="1417638"/>
            <a:ext cx="8229600" cy="4525963"/>
          </a:xfrm>
        </p:spPr>
        <p:txBody>
          <a:bodyPr/>
          <a:lstStyle/>
          <a:p>
            <a:r>
              <a:rPr lang="en-US" dirty="0"/>
              <a:t>The Facility must have hand hygiene procedures to be followed by all staff</a:t>
            </a:r>
          </a:p>
          <a:p>
            <a:r>
              <a:rPr lang="en-US" dirty="0"/>
              <a:t>Resident Care Activities (a few examples):</a:t>
            </a:r>
          </a:p>
          <a:p>
            <a:pPr lvl="1"/>
            <a:r>
              <a:rPr lang="en-US" dirty="0"/>
              <a:t>Use of indwelling catheters</a:t>
            </a:r>
          </a:p>
          <a:p>
            <a:pPr lvl="1"/>
            <a:r>
              <a:rPr lang="en-US" dirty="0"/>
              <a:t>Wound Care</a:t>
            </a:r>
          </a:p>
          <a:p>
            <a:pPr lvl="1"/>
            <a:r>
              <a:rPr lang="en-US" dirty="0"/>
              <a:t>Finger stick and point-of-care testing</a:t>
            </a:r>
          </a:p>
          <a:p>
            <a:r>
              <a:rPr lang="en-US" dirty="0"/>
              <a:t>Environmental Cleaning and Disinfection</a:t>
            </a:r>
          </a:p>
        </p:txBody>
      </p:sp>
      <p:pic>
        <p:nvPicPr>
          <p:cNvPr id="5" name="Picture 4"/>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208477" y="3128268"/>
            <a:ext cx="1630723" cy="1164336"/>
          </a:xfrm>
          <a:prstGeom prst="rect">
            <a:avLst/>
          </a:prstGeom>
        </p:spPr>
      </p:pic>
    </p:spTree>
    <p:extLst>
      <p:ext uri="{BB962C8B-B14F-4D97-AF65-F5344CB8AC3E}">
        <p14:creationId xmlns:p14="http://schemas.microsoft.com/office/powerpoint/2010/main" val="1716207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F880</a:t>
            </a:r>
            <a:r>
              <a:rPr lang="en-US" dirty="0"/>
              <a:t>:  Infection Control</a:t>
            </a:r>
          </a:p>
        </p:txBody>
      </p:sp>
      <p:sp>
        <p:nvSpPr>
          <p:cNvPr id="3" name="Content Placeholder 2"/>
          <p:cNvSpPr>
            <a:spLocks noGrp="1"/>
          </p:cNvSpPr>
          <p:nvPr>
            <p:ph idx="1"/>
          </p:nvPr>
        </p:nvSpPr>
        <p:spPr/>
        <p:txBody>
          <a:bodyPr/>
          <a:lstStyle/>
          <a:p>
            <a:pPr marL="0" indent="0">
              <a:buNone/>
            </a:pPr>
            <a:r>
              <a:rPr lang="en-US" dirty="0"/>
              <a:t>The Program must include:</a:t>
            </a:r>
          </a:p>
          <a:p>
            <a:pPr marL="0" indent="0">
              <a:buNone/>
            </a:pPr>
            <a:r>
              <a:rPr lang="en-US" sz="2400" dirty="0"/>
              <a:t>A system for preventing, identifying, reporting, investigating, and controlling infections and communicable diseases for all residents, staff, volunteers, visitors, and other individuals providing services under a contractual arrangement based upon the facility assessment</a:t>
            </a:r>
          </a:p>
        </p:txBody>
      </p:sp>
      <p:pic>
        <p:nvPicPr>
          <p:cNvPr id="5" name="Picture 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581400" y="4031086"/>
            <a:ext cx="3048000" cy="1606296"/>
          </a:xfrm>
          <a:prstGeom prst="rect">
            <a:avLst/>
          </a:prstGeom>
        </p:spPr>
      </p:pic>
      <p:sp>
        <p:nvSpPr>
          <p:cNvPr id="6" name="Rectangle 5"/>
          <p:cNvSpPr/>
          <p:nvPr/>
        </p:nvSpPr>
        <p:spPr>
          <a:xfrm>
            <a:off x="2514600" y="5800894"/>
            <a:ext cx="4572000" cy="507831"/>
          </a:xfrm>
          <a:prstGeom prst="rect">
            <a:avLst/>
          </a:prstGeom>
        </p:spPr>
        <p:txBody>
          <a:bodyPr>
            <a:spAutoFit/>
          </a:bodyPr>
          <a:lstStyle/>
          <a:p>
            <a:r>
              <a:rPr lang="en-US" sz="900" dirty="0">
                <a:hlinkClick r:id="rId4"/>
              </a:rPr>
              <a:t>https://www.cms.gov/Medicare/Provider-Enrollment-and-Certification/GuidanceforLawsAndRegulations/Downloads/Advance-Appendix-PP-Including-Phase-2-.pdf</a:t>
            </a:r>
            <a:r>
              <a:rPr lang="en-US" sz="900" dirty="0"/>
              <a:t> </a:t>
            </a:r>
          </a:p>
        </p:txBody>
      </p:sp>
    </p:spTree>
    <p:extLst>
      <p:ext uri="{BB962C8B-B14F-4D97-AF65-F5344CB8AC3E}">
        <p14:creationId xmlns:p14="http://schemas.microsoft.com/office/powerpoint/2010/main" val="415338065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Policy-Continued</a:t>
            </a:r>
          </a:p>
        </p:txBody>
      </p:sp>
      <p:sp>
        <p:nvSpPr>
          <p:cNvPr id="3" name="Content Placeholder 2"/>
          <p:cNvSpPr>
            <a:spLocks noGrp="1"/>
          </p:cNvSpPr>
          <p:nvPr>
            <p:ph idx="1"/>
          </p:nvPr>
        </p:nvSpPr>
        <p:spPr/>
        <p:txBody>
          <a:bodyPr>
            <a:normAutofit/>
          </a:bodyPr>
          <a:lstStyle/>
          <a:p>
            <a:r>
              <a:rPr lang="en-US" dirty="0"/>
              <a:t>The facility must have an Antibiotic Stewardship Program in place to monitor antibiotic use and ensure that they are only used as necessary</a:t>
            </a:r>
          </a:p>
        </p:txBody>
      </p:sp>
      <p:pic>
        <p:nvPicPr>
          <p:cNvPr id="5" name="Picture 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048000" y="3899624"/>
            <a:ext cx="3048000" cy="2033016"/>
          </a:xfrm>
          <a:prstGeom prst="rect">
            <a:avLst/>
          </a:prstGeom>
        </p:spPr>
      </p:pic>
    </p:spTree>
    <p:extLst>
      <p:ext uri="{BB962C8B-B14F-4D97-AF65-F5344CB8AC3E}">
        <p14:creationId xmlns:p14="http://schemas.microsoft.com/office/powerpoint/2010/main" val="203966028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Policy-Continued</a:t>
            </a:r>
          </a:p>
        </p:txBody>
      </p:sp>
      <p:sp>
        <p:nvSpPr>
          <p:cNvPr id="3" name="Content Placeholder 2"/>
          <p:cNvSpPr>
            <a:spLocks noGrp="1"/>
          </p:cNvSpPr>
          <p:nvPr>
            <p:ph idx="1"/>
          </p:nvPr>
        </p:nvSpPr>
        <p:spPr/>
        <p:txBody>
          <a:bodyPr/>
          <a:lstStyle/>
          <a:p>
            <a:r>
              <a:rPr lang="en-US" dirty="0"/>
              <a:t>The facility must have an Infection Preventionist in place with certain requirements by November 28, 2019</a:t>
            </a:r>
          </a:p>
          <a:p>
            <a:r>
              <a:rPr lang="en-US" dirty="0"/>
              <a:t>The facility must conduct an annual review in order to update the Infection Prevention and Control Program policy and procedures based upon identified risks, needs and data.</a:t>
            </a:r>
          </a:p>
          <a:p>
            <a:endParaRPr lang="en-US" dirty="0"/>
          </a:p>
        </p:txBody>
      </p:sp>
    </p:spTree>
    <p:extLst>
      <p:ext uri="{BB962C8B-B14F-4D97-AF65-F5344CB8AC3E}">
        <p14:creationId xmlns:p14="http://schemas.microsoft.com/office/powerpoint/2010/main" val="421790840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PROCEDURES</a:t>
            </a:r>
          </a:p>
        </p:txBody>
      </p:sp>
      <p:sp>
        <p:nvSpPr>
          <p:cNvPr id="3" name="Content Placeholder 2"/>
          <p:cNvSpPr>
            <a:spLocks noGrp="1"/>
          </p:cNvSpPr>
          <p:nvPr>
            <p:ph idx="1"/>
          </p:nvPr>
        </p:nvSpPr>
        <p:spPr/>
        <p:txBody>
          <a:bodyPr/>
          <a:lstStyle/>
          <a:p>
            <a:pPr marL="0" indent="0">
              <a:buNone/>
            </a:pPr>
            <a:r>
              <a:rPr lang="en-US" dirty="0"/>
              <a:t>There are many procedures that will be included in the facility Infection Prevention and Control Program.  </a:t>
            </a:r>
          </a:p>
        </p:txBody>
      </p:sp>
      <p:pic>
        <p:nvPicPr>
          <p:cNvPr id="6" name="Picture 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048000" y="3581400"/>
            <a:ext cx="2819400" cy="1866443"/>
          </a:xfrm>
          <a:prstGeom prst="rect">
            <a:avLst/>
          </a:prstGeom>
        </p:spPr>
      </p:pic>
    </p:spTree>
    <p:extLst>
      <p:ext uri="{BB962C8B-B14F-4D97-AF65-F5344CB8AC3E}">
        <p14:creationId xmlns:p14="http://schemas.microsoft.com/office/powerpoint/2010/main" val="123788624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PROCEDURE-Hand Hygiene</a:t>
            </a:r>
          </a:p>
        </p:txBody>
      </p:sp>
      <p:sp>
        <p:nvSpPr>
          <p:cNvPr id="3" name="Content Placeholder 2"/>
          <p:cNvSpPr>
            <a:spLocks noGrp="1"/>
          </p:cNvSpPr>
          <p:nvPr>
            <p:ph idx="1"/>
          </p:nvPr>
        </p:nvSpPr>
        <p:spPr>
          <a:xfrm>
            <a:off x="457200" y="1417638"/>
            <a:ext cx="8229600" cy="4708525"/>
          </a:xfrm>
        </p:spPr>
        <p:txBody>
          <a:bodyPr/>
          <a:lstStyle/>
          <a:p>
            <a:pPr marL="0" indent="0">
              <a:buNone/>
            </a:pPr>
            <a:r>
              <a:rPr lang="en-US" b="1" dirty="0"/>
              <a:t>Purpose:  </a:t>
            </a:r>
            <a:endParaRPr lang="en-US" dirty="0"/>
          </a:p>
          <a:p>
            <a:pPr lvl="0"/>
            <a:r>
              <a:rPr lang="en-US" sz="2800" dirty="0"/>
              <a:t>To cleanse hands to prevent the spread of potentially deadly infections </a:t>
            </a:r>
          </a:p>
          <a:p>
            <a:pPr lvl="0"/>
            <a:r>
              <a:rPr lang="en-US" sz="2800" dirty="0"/>
              <a:t>To provide a clean and healthy environment for residents, staff and visitors</a:t>
            </a:r>
          </a:p>
          <a:p>
            <a:pPr lvl="0"/>
            <a:r>
              <a:rPr lang="en-US" sz="2800" dirty="0"/>
              <a:t>To reduce the risk to the healthcare provider of colonization or infections acquired from a resident</a:t>
            </a:r>
          </a:p>
          <a:p>
            <a:endParaRPr lang="en-US" dirty="0"/>
          </a:p>
        </p:txBody>
      </p:sp>
      <p:pic>
        <p:nvPicPr>
          <p:cNvPr id="5" name="Picture 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695700" y="4957180"/>
            <a:ext cx="1752599" cy="1168983"/>
          </a:xfrm>
          <a:prstGeom prst="rect">
            <a:avLst/>
          </a:prstGeom>
        </p:spPr>
      </p:pic>
    </p:spTree>
    <p:extLst>
      <p:ext uri="{BB962C8B-B14F-4D97-AF65-F5344CB8AC3E}">
        <p14:creationId xmlns:p14="http://schemas.microsoft.com/office/powerpoint/2010/main" val="277478577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PROCEDURE-Hand Hygiene</a:t>
            </a:r>
          </a:p>
        </p:txBody>
      </p:sp>
      <p:sp>
        <p:nvSpPr>
          <p:cNvPr id="3" name="Content Placeholder 2"/>
          <p:cNvSpPr>
            <a:spLocks noGrp="1"/>
          </p:cNvSpPr>
          <p:nvPr>
            <p:ph idx="1"/>
          </p:nvPr>
        </p:nvSpPr>
        <p:spPr/>
        <p:txBody>
          <a:bodyPr>
            <a:normAutofit/>
          </a:bodyPr>
          <a:lstStyle/>
          <a:p>
            <a:r>
              <a:rPr lang="en-US" dirty="0"/>
              <a:t>Hand hygiene continues to be the primary means of preventing the transmission of infection. </a:t>
            </a:r>
          </a:p>
        </p:txBody>
      </p:sp>
      <p:pic>
        <p:nvPicPr>
          <p:cNvPr id="5" name="Picture 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838200" y="3581400"/>
            <a:ext cx="3048000" cy="2033016"/>
          </a:xfrm>
          <a:prstGeom prst="rect">
            <a:avLst/>
          </a:prstGeom>
        </p:spPr>
      </p:pic>
      <p:pic>
        <p:nvPicPr>
          <p:cNvPr id="8" name="Picture 7"/>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779065" y="3554896"/>
            <a:ext cx="3048000" cy="2033016"/>
          </a:xfrm>
          <a:prstGeom prst="rect">
            <a:avLst/>
          </a:prstGeom>
        </p:spPr>
      </p:pic>
      <p:sp>
        <p:nvSpPr>
          <p:cNvPr id="4" name="Rectangle 3"/>
          <p:cNvSpPr/>
          <p:nvPr/>
        </p:nvSpPr>
        <p:spPr>
          <a:xfrm>
            <a:off x="2362200" y="5754727"/>
            <a:ext cx="4572000" cy="553998"/>
          </a:xfrm>
          <a:prstGeom prst="rect">
            <a:avLst/>
          </a:prstGeom>
        </p:spPr>
        <p:txBody>
          <a:bodyPr>
            <a:spAutoFit/>
          </a:bodyPr>
          <a:lstStyle/>
          <a:p>
            <a:r>
              <a:rPr lang="en-US" sz="1000" dirty="0">
                <a:hlinkClick r:id="rId5"/>
              </a:rPr>
              <a:t>https://www.cms.gov/Medicare/Provider-Enrollment-and-Certification/GuidanceforLawsAndRegulations/Downloads/Advance-Appendix-PP-Including-Phase-2-.pdf</a:t>
            </a:r>
            <a:r>
              <a:rPr lang="en-US" sz="1000" dirty="0"/>
              <a:t> </a:t>
            </a:r>
          </a:p>
        </p:txBody>
      </p:sp>
    </p:spTree>
    <p:extLst>
      <p:ext uri="{BB962C8B-B14F-4D97-AF65-F5344CB8AC3E}">
        <p14:creationId xmlns:p14="http://schemas.microsoft.com/office/powerpoint/2010/main" val="341006378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PROCEDURE-Hand Hygiene</a:t>
            </a:r>
          </a:p>
        </p:txBody>
      </p:sp>
      <p:sp>
        <p:nvSpPr>
          <p:cNvPr id="3" name="Content Placeholder 2"/>
          <p:cNvSpPr>
            <a:spLocks noGrp="1"/>
          </p:cNvSpPr>
          <p:nvPr>
            <p:ph idx="1"/>
          </p:nvPr>
        </p:nvSpPr>
        <p:spPr>
          <a:xfrm>
            <a:off x="457200" y="1600200"/>
            <a:ext cx="8382000" cy="4525963"/>
          </a:xfrm>
        </p:spPr>
        <p:txBody>
          <a:bodyPr>
            <a:normAutofit fontScale="85000" lnSpcReduction="20000"/>
          </a:bodyPr>
          <a:lstStyle/>
          <a:p>
            <a:pPr marL="0" indent="0">
              <a:buNone/>
            </a:pPr>
            <a:r>
              <a:rPr lang="en-US" dirty="0"/>
              <a:t>Hand hygiene (</a:t>
            </a:r>
            <a:r>
              <a:rPr lang="en-US" dirty="0" err="1"/>
              <a:t>HH</a:t>
            </a:r>
            <a:r>
              <a:rPr lang="en-US" dirty="0"/>
              <a:t>) (e.g., hand washing and/or ABHR): consistent with accepted standards of practice such as the use of ABHR instead of soap and water in all clinical situations </a:t>
            </a:r>
            <a:r>
              <a:rPr lang="en-US" b="1" dirty="0"/>
              <a:t>except </a:t>
            </a:r>
            <a:r>
              <a:rPr lang="en-US" dirty="0"/>
              <a:t>when:</a:t>
            </a:r>
          </a:p>
          <a:p>
            <a:pPr lvl="0"/>
            <a:r>
              <a:rPr lang="en-US" dirty="0"/>
              <a:t>Hands are visibly soiled (e.g., blood, body fluids), or </a:t>
            </a:r>
          </a:p>
          <a:p>
            <a:pPr lvl="0"/>
            <a:r>
              <a:rPr lang="en-US" dirty="0"/>
              <a:t>After caring for a resident with known or suspected Clostridium (C.) difficile or norovirus infection during an outbreak, or if infection rates of C. difficile infection (CDI) </a:t>
            </a:r>
          </a:p>
          <a:p>
            <a:pPr lvl="0"/>
            <a:r>
              <a:rPr lang="en-US" dirty="0"/>
              <a:t>If exposure to Bacillus anthracis is suspected or proven, </a:t>
            </a:r>
          </a:p>
          <a:p>
            <a:pPr lvl="0"/>
            <a:r>
              <a:rPr lang="en-US" dirty="0"/>
              <a:t>Before eating and</a:t>
            </a:r>
          </a:p>
          <a:p>
            <a:pPr lvl="0"/>
            <a:r>
              <a:rPr lang="en-US" dirty="0"/>
              <a:t>After using the restroom.</a:t>
            </a:r>
          </a:p>
          <a:p>
            <a:endParaRPr lang="en-US" dirty="0"/>
          </a:p>
        </p:txBody>
      </p:sp>
    </p:spTree>
    <p:extLst>
      <p:ext uri="{BB962C8B-B14F-4D97-AF65-F5344CB8AC3E}">
        <p14:creationId xmlns:p14="http://schemas.microsoft.com/office/powerpoint/2010/main" val="427654482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PROCEDURE-Hand Hygiene</a:t>
            </a:r>
          </a:p>
        </p:txBody>
      </p:sp>
      <p:sp>
        <p:nvSpPr>
          <p:cNvPr id="3" name="Content Placeholder 2"/>
          <p:cNvSpPr>
            <a:spLocks noGrp="1"/>
          </p:cNvSpPr>
          <p:nvPr>
            <p:ph idx="1"/>
          </p:nvPr>
        </p:nvSpPr>
        <p:spPr/>
        <p:txBody>
          <a:bodyPr>
            <a:normAutofit fontScale="77500" lnSpcReduction="20000"/>
          </a:bodyPr>
          <a:lstStyle/>
          <a:p>
            <a:pPr marL="0" indent="0">
              <a:buNone/>
            </a:pPr>
            <a:r>
              <a:rPr lang="en-US" dirty="0"/>
              <a:t>Staff must perform hand hygiene even if gloves are utilized: </a:t>
            </a:r>
          </a:p>
          <a:p>
            <a:pPr lvl="0"/>
            <a:r>
              <a:rPr lang="en-US" dirty="0"/>
              <a:t>Recommended techniques for washing hands with soap and water include:</a:t>
            </a:r>
            <a:endParaRPr lang="en-US" sz="4000" dirty="0"/>
          </a:p>
          <a:p>
            <a:pPr lvl="1"/>
            <a:r>
              <a:rPr lang="en-US" dirty="0"/>
              <a:t>Wetting hands first with clean, running warm water, </a:t>
            </a:r>
            <a:endParaRPr lang="en-US" sz="3600" dirty="0"/>
          </a:p>
          <a:p>
            <a:pPr lvl="1"/>
            <a:r>
              <a:rPr lang="en-US" dirty="0"/>
              <a:t>Applying the amount of product recommended by the manufacturer to hands, and</a:t>
            </a:r>
            <a:endParaRPr lang="en-US" sz="3600" dirty="0"/>
          </a:p>
          <a:p>
            <a:pPr lvl="1"/>
            <a:r>
              <a:rPr lang="en-US" dirty="0"/>
              <a:t>Rubbing hands together vigorously for at least 15 </a:t>
            </a:r>
            <a:r>
              <a:rPr lang="en-US" b="1" dirty="0"/>
              <a:t>(Insert State Specific-i.e. 20 seconds) </a:t>
            </a:r>
            <a:r>
              <a:rPr lang="en-US" dirty="0"/>
              <a:t>seconds covering all surfaces of the hands and fingers; </a:t>
            </a:r>
            <a:endParaRPr lang="en-US" sz="3600" dirty="0"/>
          </a:p>
          <a:p>
            <a:pPr lvl="1"/>
            <a:r>
              <a:rPr lang="en-US" dirty="0"/>
              <a:t>Rinsing hands with water and </a:t>
            </a:r>
            <a:endParaRPr lang="en-US" sz="3600" dirty="0"/>
          </a:p>
          <a:p>
            <a:pPr lvl="1"/>
            <a:r>
              <a:rPr lang="en-US" dirty="0"/>
              <a:t>Drying thoroughly with a disposable towel; and </a:t>
            </a:r>
            <a:endParaRPr lang="en-US" sz="3600" dirty="0"/>
          </a:p>
          <a:p>
            <a:pPr lvl="1"/>
            <a:r>
              <a:rPr lang="en-US" dirty="0"/>
              <a:t>Turning off the faucet on the hand sink with the disposable paper towel</a:t>
            </a:r>
            <a:endParaRPr lang="en-US" sz="3600" dirty="0"/>
          </a:p>
          <a:p>
            <a:pPr marL="0" indent="0">
              <a:buNone/>
            </a:pPr>
            <a:endParaRPr lang="en-US" dirty="0"/>
          </a:p>
        </p:txBody>
      </p:sp>
      <p:pic>
        <p:nvPicPr>
          <p:cNvPr id="5" name="Picture 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038600" y="5580336"/>
            <a:ext cx="838200" cy="559079"/>
          </a:xfrm>
          <a:prstGeom prst="rect">
            <a:avLst/>
          </a:prstGeom>
        </p:spPr>
      </p:pic>
    </p:spTree>
    <p:extLst>
      <p:ext uri="{BB962C8B-B14F-4D97-AF65-F5344CB8AC3E}">
        <p14:creationId xmlns:p14="http://schemas.microsoft.com/office/powerpoint/2010/main" val="207533231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Procedure – Hand Hygiene</a:t>
            </a:r>
          </a:p>
        </p:txBody>
      </p:sp>
      <p:sp>
        <p:nvSpPr>
          <p:cNvPr id="3" name="Content Placeholder 2"/>
          <p:cNvSpPr>
            <a:spLocks noGrp="1"/>
          </p:cNvSpPr>
          <p:nvPr>
            <p:ph idx="1"/>
          </p:nvPr>
        </p:nvSpPr>
        <p:spPr/>
        <p:txBody>
          <a:bodyPr>
            <a:normAutofit/>
          </a:bodyPr>
          <a:lstStyle/>
          <a:p>
            <a:pPr lvl="0"/>
            <a:r>
              <a:rPr lang="en-US" dirty="0"/>
              <a:t>It is recommended avoiding hot water to prevent drying of the skin</a:t>
            </a:r>
          </a:p>
          <a:p>
            <a:pPr lvl="0"/>
            <a:r>
              <a:rPr lang="en-US" dirty="0"/>
              <a:t>Do not wear artificial fingernails or extenders if duties include direct contact with patients at high risk for infection and associated adverse outcomes. Recommend direct care staff to keep natural nail tips less than ½ inch long.</a:t>
            </a:r>
          </a:p>
          <a:p>
            <a:endParaRPr lang="en-US" dirty="0"/>
          </a:p>
        </p:txBody>
      </p:sp>
      <p:pic>
        <p:nvPicPr>
          <p:cNvPr id="5" name="Picture 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114800" y="5401640"/>
            <a:ext cx="1219200" cy="907085"/>
          </a:xfrm>
          <a:prstGeom prst="rect">
            <a:avLst/>
          </a:prstGeom>
        </p:spPr>
      </p:pic>
    </p:spTree>
    <p:extLst>
      <p:ext uri="{BB962C8B-B14F-4D97-AF65-F5344CB8AC3E}">
        <p14:creationId xmlns:p14="http://schemas.microsoft.com/office/powerpoint/2010/main" val="110799426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PROCEDURE</a:t>
            </a:r>
          </a:p>
        </p:txBody>
      </p:sp>
      <p:sp>
        <p:nvSpPr>
          <p:cNvPr id="3" name="Content Placeholder 2"/>
          <p:cNvSpPr>
            <a:spLocks noGrp="1"/>
          </p:cNvSpPr>
          <p:nvPr>
            <p:ph idx="1"/>
          </p:nvPr>
        </p:nvSpPr>
        <p:spPr/>
        <p:txBody>
          <a:bodyPr>
            <a:normAutofit fontScale="85000" lnSpcReduction="10000"/>
          </a:bodyPr>
          <a:lstStyle/>
          <a:p>
            <a:pPr lvl="0"/>
            <a:r>
              <a:rPr lang="en-US" dirty="0"/>
              <a:t>Recommended techniques for performing hand hygiene with an ABHR include applying the product to the palm of one hand and rubbing hands together, covering all surfaces of hands and fingers, until the hands are dry-approximately 20 seconds.</a:t>
            </a:r>
          </a:p>
          <a:p>
            <a:pPr lvl="0"/>
            <a:r>
              <a:rPr lang="en-US" dirty="0"/>
              <a:t>Gloves or the use of baby wipes are not a substitute for hand hygiene.</a:t>
            </a:r>
          </a:p>
          <a:p>
            <a:pPr lvl="0"/>
            <a:endParaRPr lang="en-US" dirty="0"/>
          </a:p>
          <a:p>
            <a:pPr marL="457200" lvl="1" indent="0">
              <a:buNone/>
            </a:pPr>
            <a:r>
              <a:rPr lang="en-US" sz="2400" b="1" dirty="0"/>
              <a:t>RESOURCE:</a:t>
            </a:r>
          </a:p>
          <a:p>
            <a:pPr marL="457200" lvl="1" indent="0">
              <a:buNone/>
            </a:pPr>
            <a:r>
              <a:rPr lang="en-US" sz="2400" dirty="0"/>
              <a:t>Centers for Disease Control and Prevention.  Healthcare Providers-Hand Hygiene Guideline.  </a:t>
            </a:r>
            <a:r>
              <a:rPr lang="en-US" sz="2400" u="sng" dirty="0">
                <a:hlinkClick r:id="rId3"/>
              </a:rPr>
              <a:t>https://www.cdc.gov/handhygiene/providers/index.html</a:t>
            </a:r>
            <a:r>
              <a:rPr lang="en-US" sz="2400" dirty="0"/>
              <a:t> </a:t>
            </a:r>
          </a:p>
          <a:p>
            <a:endParaRPr lang="en-US" dirty="0"/>
          </a:p>
        </p:txBody>
      </p:sp>
      <p:pic>
        <p:nvPicPr>
          <p:cNvPr id="5" name="Picture 4"/>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114800" y="4114800"/>
            <a:ext cx="1256671" cy="838200"/>
          </a:xfrm>
          <a:prstGeom prst="rect">
            <a:avLst/>
          </a:prstGeom>
        </p:spPr>
      </p:pic>
    </p:spTree>
    <p:extLst>
      <p:ext uri="{BB962C8B-B14F-4D97-AF65-F5344CB8AC3E}">
        <p14:creationId xmlns:p14="http://schemas.microsoft.com/office/powerpoint/2010/main" val="195105364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Outbreaks</a:t>
            </a:r>
          </a:p>
        </p:txBody>
      </p:sp>
      <p:sp>
        <p:nvSpPr>
          <p:cNvPr id="3" name="Content Placeholder 2"/>
          <p:cNvSpPr>
            <a:spLocks noGrp="1"/>
          </p:cNvSpPr>
          <p:nvPr>
            <p:ph idx="1"/>
          </p:nvPr>
        </p:nvSpPr>
        <p:spPr>
          <a:xfrm>
            <a:off x="457200" y="1417638"/>
            <a:ext cx="8229600" cy="4525963"/>
          </a:xfrm>
        </p:spPr>
        <p:txBody>
          <a:bodyPr>
            <a:normAutofit lnSpcReduction="10000"/>
          </a:bodyPr>
          <a:lstStyle/>
          <a:p>
            <a:r>
              <a:rPr lang="en-US" dirty="0"/>
              <a:t>The facility must know how to recognize and contain infectious disease outbreaks. An outbreak is the occurrence of more cases than expected in a given area or among a specific group of people over a particular period of time</a:t>
            </a:r>
          </a:p>
          <a:p>
            <a:r>
              <a:rPr lang="en-US" dirty="0"/>
              <a:t>If a condition is rare or has serious health implications, an outbreak may involve only one case. </a:t>
            </a:r>
          </a:p>
        </p:txBody>
      </p:sp>
      <p:pic>
        <p:nvPicPr>
          <p:cNvPr id="5" name="Picture 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581400" y="5181600"/>
            <a:ext cx="1447800" cy="965682"/>
          </a:xfrm>
          <a:prstGeom prst="rect">
            <a:avLst/>
          </a:prstGeom>
        </p:spPr>
      </p:pic>
    </p:spTree>
    <p:extLst>
      <p:ext uri="{BB962C8B-B14F-4D97-AF65-F5344CB8AC3E}">
        <p14:creationId xmlns:p14="http://schemas.microsoft.com/office/powerpoint/2010/main" val="26850169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F880</a:t>
            </a:r>
            <a:r>
              <a:rPr lang="en-US" dirty="0"/>
              <a:t>:  Infection Control</a:t>
            </a:r>
          </a:p>
        </p:txBody>
      </p:sp>
      <p:sp>
        <p:nvSpPr>
          <p:cNvPr id="3" name="Content Placeholder 2"/>
          <p:cNvSpPr>
            <a:spLocks noGrp="1"/>
          </p:cNvSpPr>
          <p:nvPr>
            <p:ph idx="1"/>
          </p:nvPr>
        </p:nvSpPr>
        <p:spPr>
          <a:xfrm>
            <a:off x="463826" y="1417638"/>
            <a:ext cx="8229600" cy="4525963"/>
          </a:xfrm>
        </p:spPr>
        <p:txBody>
          <a:bodyPr>
            <a:normAutofit/>
          </a:bodyPr>
          <a:lstStyle/>
          <a:p>
            <a:pPr marL="0" indent="0">
              <a:buNone/>
            </a:pPr>
            <a:r>
              <a:rPr lang="en-US" sz="4100" dirty="0"/>
              <a:t>The Program must include:</a:t>
            </a:r>
          </a:p>
          <a:p>
            <a:pPr marL="0" indent="0">
              <a:buNone/>
            </a:pPr>
            <a:r>
              <a:rPr lang="en-US" dirty="0"/>
              <a:t>(ii) When and to whom possible incidents of communicable disease or infections should be reported; </a:t>
            </a:r>
          </a:p>
        </p:txBody>
      </p:sp>
      <p:pic>
        <p:nvPicPr>
          <p:cNvPr id="5" name="Picture 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895600" y="3200400"/>
            <a:ext cx="3048000" cy="2167128"/>
          </a:xfrm>
          <a:prstGeom prst="rect">
            <a:avLst/>
          </a:prstGeom>
        </p:spPr>
      </p:pic>
      <p:sp>
        <p:nvSpPr>
          <p:cNvPr id="6" name="Rectangle 5"/>
          <p:cNvSpPr/>
          <p:nvPr/>
        </p:nvSpPr>
        <p:spPr>
          <a:xfrm>
            <a:off x="2514600" y="5677639"/>
            <a:ext cx="4572000" cy="553998"/>
          </a:xfrm>
          <a:prstGeom prst="rect">
            <a:avLst/>
          </a:prstGeom>
        </p:spPr>
        <p:txBody>
          <a:bodyPr>
            <a:spAutoFit/>
          </a:bodyPr>
          <a:lstStyle/>
          <a:p>
            <a:r>
              <a:rPr lang="en-US" sz="1000" dirty="0">
                <a:hlinkClick r:id="rId4"/>
              </a:rPr>
              <a:t>https://www.cms.gov/Medicare/Provider-Enrollment-and-Certification/GuidanceforLawsAndRegulations/Downloads/Advance-Appendix-PP-Including-Phase-2-.pdf</a:t>
            </a:r>
            <a:r>
              <a:rPr lang="en-US" sz="1000" dirty="0"/>
              <a:t> </a:t>
            </a:r>
          </a:p>
        </p:txBody>
      </p:sp>
    </p:spTree>
    <p:extLst>
      <p:ext uri="{BB962C8B-B14F-4D97-AF65-F5344CB8AC3E}">
        <p14:creationId xmlns:p14="http://schemas.microsoft.com/office/powerpoint/2010/main" val="84077536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Infection Control</a:t>
            </a:r>
          </a:p>
        </p:txBody>
      </p:sp>
      <p:sp>
        <p:nvSpPr>
          <p:cNvPr id="3" name="Content Placeholder 2"/>
          <p:cNvSpPr>
            <a:spLocks noGrp="1"/>
          </p:cNvSpPr>
          <p:nvPr>
            <p:ph idx="1"/>
          </p:nvPr>
        </p:nvSpPr>
        <p:spPr>
          <a:xfrm>
            <a:off x="457200" y="1417638"/>
            <a:ext cx="8229600" cy="4708525"/>
          </a:xfrm>
        </p:spPr>
        <p:txBody>
          <a:bodyPr>
            <a:normAutofit lnSpcReduction="10000"/>
          </a:bodyPr>
          <a:lstStyle/>
          <a:p>
            <a:pPr marL="0" indent="0">
              <a:buNone/>
            </a:pPr>
            <a:r>
              <a:rPr lang="en-US" sz="2800" dirty="0"/>
              <a:t>There are other items included in the regulations for Infection Control to include:</a:t>
            </a:r>
          </a:p>
          <a:p>
            <a:r>
              <a:rPr lang="en-US" sz="2400" b="1" dirty="0" err="1"/>
              <a:t>Fingerstick</a:t>
            </a:r>
            <a:r>
              <a:rPr lang="en-US" sz="2400" b="1" dirty="0"/>
              <a:t> Devices - </a:t>
            </a:r>
            <a:r>
              <a:rPr lang="en-US" sz="2400" dirty="0"/>
              <a:t>CDC recommends the use of single-use, auto-disabling </a:t>
            </a:r>
            <a:r>
              <a:rPr lang="en-US" sz="2400" dirty="0" err="1"/>
              <a:t>fingerstick</a:t>
            </a:r>
            <a:r>
              <a:rPr lang="en-US" sz="2400" dirty="0"/>
              <a:t> devices in settings where assisted blood glucose monitoring is performed. If reusable </a:t>
            </a:r>
            <a:r>
              <a:rPr lang="en-US" sz="2400" dirty="0" err="1"/>
              <a:t>fingerstick</a:t>
            </a:r>
            <a:r>
              <a:rPr lang="en-US" sz="2400" dirty="0"/>
              <a:t> devices are used for assisted monitoring of blood glucose, then </a:t>
            </a:r>
            <a:r>
              <a:rPr lang="en-US" sz="2400" b="1" dirty="0"/>
              <a:t>they must never be used for more than one resident</a:t>
            </a:r>
          </a:p>
          <a:p>
            <a:r>
              <a:rPr lang="en-US" sz="2400" b="1" dirty="0"/>
              <a:t>Blood Glucose Meters  </a:t>
            </a:r>
            <a:r>
              <a:rPr lang="en-US" sz="2400" dirty="0"/>
              <a:t>Blood glucose meters, can become contaminated with blood and, if used for multiple residents, must be cleaned and disinfected after each use according to manufacturer’s instructions for multi-patient use.  Staff must NOT carry blood glucose meters in their pockets.</a:t>
            </a:r>
            <a:endParaRPr lang="en-US" sz="2400" b="1" dirty="0"/>
          </a:p>
          <a:p>
            <a:pPr marL="0" indent="0">
              <a:buNone/>
            </a:pPr>
            <a:endParaRPr lang="en-US" dirty="0"/>
          </a:p>
        </p:txBody>
      </p:sp>
      <p:sp>
        <p:nvSpPr>
          <p:cNvPr id="4" name="Rectangle 3"/>
          <p:cNvSpPr/>
          <p:nvPr/>
        </p:nvSpPr>
        <p:spPr>
          <a:xfrm>
            <a:off x="2133600" y="5715000"/>
            <a:ext cx="4191000" cy="600164"/>
          </a:xfrm>
          <a:prstGeom prst="rect">
            <a:avLst/>
          </a:prstGeom>
        </p:spPr>
        <p:txBody>
          <a:bodyPr wrap="square">
            <a:spAutoFit/>
          </a:bodyPr>
          <a:lstStyle/>
          <a:p>
            <a:r>
              <a:rPr lang="en-US" sz="1100" dirty="0">
                <a:hlinkClick r:id="rId2"/>
              </a:rPr>
              <a:t>https://www.cms.gov/Medicare/Provider-Enrollment-and-Certification/GuidanceforLawsAndRegulations/Downloads/Advance-Appendix-PP-Including-Phase-2-.pdf</a:t>
            </a:r>
            <a:r>
              <a:rPr lang="en-US" sz="1100" dirty="0"/>
              <a:t> </a:t>
            </a:r>
          </a:p>
        </p:txBody>
      </p:sp>
    </p:spTree>
    <p:extLst>
      <p:ext uri="{BB962C8B-B14F-4D97-AF65-F5344CB8AC3E}">
        <p14:creationId xmlns:p14="http://schemas.microsoft.com/office/powerpoint/2010/main" val="415061183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Infection Control</a:t>
            </a:r>
          </a:p>
        </p:txBody>
      </p:sp>
      <p:sp>
        <p:nvSpPr>
          <p:cNvPr id="3" name="Content Placeholder 2"/>
          <p:cNvSpPr>
            <a:spLocks noGrp="1"/>
          </p:cNvSpPr>
          <p:nvPr>
            <p:ph idx="1"/>
          </p:nvPr>
        </p:nvSpPr>
        <p:spPr>
          <a:xfrm>
            <a:off x="457200" y="1417638"/>
            <a:ext cx="8229600" cy="4708525"/>
          </a:xfrm>
        </p:spPr>
        <p:txBody>
          <a:bodyPr>
            <a:normAutofit fontScale="92500"/>
          </a:bodyPr>
          <a:lstStyle/>
          <a:p>
            <a:pPr marL="0" indent="0">
              <a:buNone/>
            </a:pPr>
            <a:r>
              <a:rPr lang="en-US" sz="2800" dirty="0"/>
              <a:t>Additional requirements:</a:t>
            </a:r>
          </a:p>
          <a:p>
            <a:r>
              <a:rPr lang="en-US" sz="2400" dirty="0"/>
              <a:t>Safe Medication Administration:</a:t>
            </a:r>
          </a:p>
          <a:p>
            <a:pPr lvl="1"/>
            <a:r>
              <a:rPr lang="en-US" sz="2400" dirty="0"/>
              <a:t>Injectable meds must be prepared using aseptic technique in a clean area</a:t>
            </a:r>
          </a:p>
          <a:p>
            <a:pPr lvl="1"/>
            <a:r>
              <a:rPr lang="en-US" sz="2400" dirty="0"/>
              <a:t>Needles and syringes are used for only one person (including prefilled syringes and insulin pens)</a:t>
            </a:r>
          </a:p>
          <a:p>
            <a:pPr lvl="1"/>
            <a:r>
              <a:rPr lang="en-US" sz="2400" dirty="0"/>
              <a:t>Medication containers are entered with a new needle and new syringe even if additional doses are for the same resident</a:t>
            </a:r>
          </a:p>
          <a:p>
            <a:pPr lvl="1"/>
            <a:r>
              <a:rPr lang="en-US" sz="2400" dirty="0"/>
              <a:t>Single dose medication vials, ampules bags or bottles of IV solution are only used for one resident</a:t>
            </a:r>
          </a:p>
          <a:p>
            <a:pPr lvl="1"/>
            <a:r>
              <a:rPr lang="en-US" sz="2400" dirty="0"/>
              <a:t>Medication administration tubing/connectors are used for only one resident</a:t>
            </a:r>
          </a:p>
        </p:txBody>
      </p:sp>
      <p:sp>
        <p:nvSpPr>
          <p:cNvPr id="4" name="Rectangle 3"/>
          <p:cNvSpPr/>
          <p:nvPr/>
        </p:nvSpPr>
        <p:spPr>
          <a:xfrm>
            <a:off x="2895600" y="5715000"/>
            <a:ext cx="4572000" cy="507831"/>
          </a:xfrm>
          <a:prstGeom prst="rect">
            <a:avLst/>
          </a:prstGeom>
        </p:spPr>
        <p:txBody>
          <a:bodyPr>
            <a:spAutoFit/>
          </a:bodyPr>
          <a:lstStyle/>
          <a:p>
            <a:r>
              <a:rPr lang="en-US" sz="900" dirty="0">
                <a:hlinkClick r:id="rId2"/>
              </a:rPr>
              <a:t>https://www.cms.gov/Medicare/Provider-Enrollment-and-Certification/GuidanceforLawsAndRegulations/Downloads/Advance-Appendix-PP-Including-Phase-2-.pdf</a:t>
            </a:r>
            <a:r>
              <a:rPr lang="en-US" sz="900" dirty="0"/>
              <a:t> </a:t>
            </a:r>
          </a:p>
        </p:txBody>
      </p:sp>
    </p:spTree>
    <p:extLst>
      <p:ext uri="{BB962C8B-B14F-4D97-AF65-F5344CB8AC3E}">
        <p14:creationId xmlns:p14="http://schemas.microsoft.com/office/powerpoint/2010/main" val="11471077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Infection Control</a:t>
            </a:r>
          </a:p>
        </p:txBody>
      </p:sp>
      <p:sp>
        <p:nvSpPr>
          <p:cNvPr id="3" name="Content Placeholder 2"/>
          <p:cNvSpPr>
            <a:spLocks noGrp="1"/>
          </p:cNvSpPr>
          <p:nvPr>
            <p:ph idx="1"/>
          </p:nvPr>
        </p:nvSpPr>
        <p:spPr>
          <a:xfrm>
            <a:off x="457200" y="1417638"/>
            <a:ext cx="8229600" cy="4708525"/>
          </a:xfrm>
        </p:spPr>
        <p:txBody>
          <a:bodyPr>
            <a:normAutofit/>
          </a:bodyPr>
          <a:lstStyle/>
          <a:p>
            <a:pPr marL="0" indent="0">
              <a:buNone/>
            </a:pPr>
            <a:r>
              <a:rPr lang="en-US" sz="2800" dirty="0"/>
              <a:t>Additional requirements:</a:t>
            </a:r>
          </a:p>
          <a:p>
            <a:pPr marL="0" indent="0">
              <a:buNone/>
            </a:pPr>
            <a:r>
              <a:rPr lang="en-US" sz="2800" dirty="0"/>
              <a:t>• Multi-dose vials to be used for more than one resident are kept in a centralized medication area (e.g., medication room or cart) and do not enter the immediate resident treatment area (e.g., resident room). </a:t>
            </a:r>
          </a:p>
          <a:p>
            <a:r>
              <a:rPr lang="en-US" sz="2800" dirty="0"/>
              <a:t>Insulin pens are designed to be used multiple times by a single resident only and must never be shared.</a:t>
            </a:r>
          </a:p>
        </p:txBody>
      </p:sp>
      <p:sp>
        <p:nvSpPr>
          <p:cNvPr id="4" name="Rectangle 3"/>
          <p:cNvSpPr/>
          <p:nvPr/>
        </p:nvSpPr>
        <p:spPr>
          <a:xfrm>
            <a:off x="2895600" y="5715000"/>
            <a:ext cx="4572000" cy="507831"/>
          </a:xfrm>
          <a:prstGeom prst="rect">
            <a:avLst/>
          </a:prstGeom>
        </p:spPr>
        <p:txBody>
          <a:bodyPr>
            <a:spAutoFit/>
          </a:bodyPr>
          <a:lstStyle/>
          <a:p>
            <a:r>
              <a:rPr lang="en-US" sz="900" dirty="0">
                <a:hlinkClick r:id="rId3"/>
              </a:rPr>
              <a:t>https://www.cms.gov/Medicare/Provider-Enrollment-and-Certification/GuidanceforLawsAndRegulations/Downloads/Advance-Appendix-PP-Including-Phase-2-.pdf</a:t>
            </a:r>
            <a:r>
              <a:rPr lang="en-US" sz="900" dirty="0"/>
              <a:t> </a:t>
            </a:r>
          </a:p>
        </p:txBody>
      </p:sp>
    </p:spTree>
    <p:extLst>
      <p:ext uri="{BB962C8B-B14F-4D97-AF65-F5344CB8AC3E}">
        <p14:creationId xmlns:p14="http://schemas.microsoft.com/office/powerpoint/2010/main" val="303308821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Food Handling for All Staff</a:t>
            </a:r>
          </a:p>
        </p:txBody>
      </p:sp>
      <p:sp>
        <p:nvSpPr>
          <p:cNvPr id="3" name="Content Placeholder 2"/>
          <p:cNvSpPr>
            <a:spLocks noGrp="1"/>
          </p:cNvSpPr>
          <p:nvPr>
            <p:ph idx="1"/>
          </p:nvPr>
        </p:nvSpPr>
        <p:spPr/>
        <p:txBody>
          <a:bodyPr/>
          <a:lstStyle/>
          <a:p>
            <a:r>
              <a:rPr lang="en-US" dirty="0"/>
              <a:t>No Bare-hand touching of food</a:t>
            </a:r>
          </a:p>
          <a:p>
            <a:pPr lvl="1"/>
            <a:r>
              <a:rPr lang="en-US" dirty="0"/>
              <a:t>Meals</a:t>
            </a:r>
          </a:p>
          <a:p>
            <a:pPr lvl="1"/>
            <a:r>
              <a:rPr lang="en-US" dirty="0"/>
              <a:t>Activities</a:t>
            </a:r>
          </a:p>
          <a:p>
            <a:pPr lvl="1"/>
            <a:r>
              <a:rPr lang="en-US" dirty="0"/>
              <a:t>Snacks</a:t>
            </a:r>
          </a:p>
          <a:p>
            <a:pPr lvl="1"/>
            <a:endParaRPr lang="en-US" dirty="0"/>
          </a:p>
          <a:p>
            <a:pPr marL="457200" lvl="1" indent="0">
              <a:buNone/>
            </a:pPr>
            <a:r>
              <a:rPr lang="en-US" dirty="0"/>
              <a:t>*Gloves or deli-tissue only!</a:t>
            </a:r>
          </a:p>
        </p:txBody>
      </p:sp>
      <p:pic>
        <p:nvPicPr>
          <p:cNvPr id="5" name="Picture 4"/>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5638800" y="2286000"/>
            <a:ext cx="3048000" cy="2033016"/>
          </a:xfrm>
          <a:prstGeom prst="rect">
            <a:avLst/>
          </a:prstGeom>
        </p:spPr>
      </p:pic>
    </p:spTree>
    <p:extLst>
      <p:ext uri="{BB962C8B-B14F-4D97-AF65-F5344CB8AC3E}">
        <p14:creationId xmlns:p14="http://schemas.microsoft.com/office/powerpoint/2010/main" val="8731919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Infection Control-Laundry Services</a:t>
            </a:r>
          </a:p>
        </p:txBody>
      </p:sp>
      <p:sp>
        <p:nvSpPr>
          <p:cNvPr id="3" name="Content Placeholder 2"/>
          <p:cNvSpPr>
            <a:spLocks noGrp="1"/>
          </p:cNvSpPr>
          <p:nvPr>
            <p:ph idx="1"/>
          </p:nvPr>
        </p:nvSpPr>
        <p:spPr/>
        <p:txBody>
          <a:bodyPr>
            <a:normAutofit/>
          </a:bodyPr>
          <a:lstStyle/>
          <a:p>
            <a:pPr marL="0" indent="0">
              <a:buNone/>
            </a:pPr>
            <a:r>
              <a:rPr lang="en-US" sz="2400" b="1" dirty="0"/>
              <a:t>Handling Laundry - </a:t>
            </a:r>
            <a:r>
              <a:rPr lang="en-US" sz="2400" dirty="0"/>
              <a:t>The facility staff should handle all used laundry as potentially contaminated and use standard precautions (i.e., gloves). The facility should use the following practices: </a:t>
            </a:r>
          </a:p>
          <a:p>
            <a:r>
              <a:rPr lang="en-US" sz="2000" dirty="0"/>
              <a:t>Contaminated laundry is bagged or contained at the point of collection</a:t>
            </a:r>
          </a:p>
          <a:p>
            <a:r>
              <a:rPr lang="en-US" sz="2000" dirty="0"/>
              <a:t>Leak-resistant containers or bags are used for linens or textiles contaminated with blood or body substances;</a:t>
            </a:r>
          </a:p>
          <a:p>
            <a:r>
              <a:rPr lang="en-US" sz="2000" dirty="0"/>
              <a:t>Sorting and rinsing of contaminated laundry at the point of use, hallways, or other open resident care spaces is prohibited; and </a:t>
            </a:r>
          </a:p>
          <a:p>
            <a:r>
              <a:rPr lang="en-US" sz="2000" dirty="0"/>
              <a:t>Staff should handle soiled textiles/linens with minimum agitation to avoid the contamination of air, surfaces, and person</a:t>
            </a:r>
          </a:p>
        </p:txBody>
      </p:sp>
      <p:sp>
        <p:nvSpPr>
          <p:cNvPr id="4" name="Rectangle 3"/>
          <p:cNvSpPr/>
          <p:nvPr/>
        </p:nvSpPr>
        <p:spPr>
          <a:xfrm>
            <a:off x="2438400" y="5646907"/>
            <a:ext cx="4572000" cy="507831"/>
          </a:xfrm>
          <a:prstGeom prst="rect">
            <a:avLst/>
          </a:prstGeom>
        </p:spPr>
        <p:txBody>
          <a:bodyPr>
            <a:spAutoFit/>
          </a:bodyPr>
          <a:lstStyle/>
          <a:p>
            <a:r>
              <a:rPr lang="en-US" sz="900" dirty="0">
                <a:hlinkClick r:id="rId3"/>
              </a:rPr>
              <a:t>https://www.cms.gov/Medicare/Provider-Enrollment-and-Certification/GuidanceforLawsAndRegulations/Downloads/Advance-Appendix-PP-Including-Phase-2-.pdf</a:t>
            </a:r>
            <a:r>
              <a:rPr lang="en-US" sz="900" dirty="0"/>
              <a:t> </a:t>
            </a:r>
          </a:p>
        </p:txBody>
      </p:sp>
    </p:spTree>
    <p:extLst>
      <p:ext uri="{BB962C8B-B14F-4D97-AF65-F5344CB8AC3E}">
        <p14:creationId xmlns:p14="http://schemas.microsoft.com/office/powerpoint/2010/main" val="55528923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Linen Handling</a:t>
            </a:r>
          </a:p>
        </p:txBody>
      </p:sp>
      <p:sp>
        <p:nvSpPr>
          <p:cNvPr id="3" name="Content Placeholder 2"/>
          <p:cNvSpPr>
            <a:spLocks noGrp="1"/>
          </p:cNvSpPr>
          <p:nvPr>
            <p:ph idx="1"/>
          </p:nvPr>
        </p:nvSpPr>
        <p:spPr>
          <a:xfrm>
            <a:off x="457200" y="1295400"/>
            <a:ext cx="8534400" cy="4830763"/>
          </a:xfrm>
        </p:spPr>
        <p:txBody>
          <a:bodyPr>
            <a:normAutofit fontScale="77500" lnSpcReduction="20000"/>
          </a:bodyPr>
          <a:lstStyle/>
          <a:p>
            <a:r>
              <a:rPr lang="en-US" dirty="0"/>
              <a:t>Use standard precautions</a:t>
            </a:r>
          </a:p>
          <a:p>
            <a:r>
              <a:rPr lang="en-US" dirty="0"/>
              <a:t>Hold contaminated linen AND laundry bags away from your clothing with transport</a:t>
            </a:r>
          </a:p>
          <a:p>
            <a:r>
              <a:rPr lang="en-US" dirty="0"/>
              <a:t>Bag contaminated linen where you collect it</a:t>
            </a:r>
          </a:p>
          <a:p>
            <a:r>
              <a:rPr lang="en-US" dirty="0"/>
              <a:t>Rinse ONLY in the contaminated laundry area (Wear PPE when rinsing)</a:t>
            </a:r>
          </a:p>
          <a:p>
            <a:r>
              <a:rPr lang="en-US" dirty="0"/>
              <a:t>Double bagging is only recommended if the outside of the bag is visibly contaminated or if the bag is wet on the outside</a:t>
            </a:r>
          </a:p>
          <a:p>
            <a:r>
              <a:rPr lang="en-US" dirty="0"/>
              <a:t>Clean and soiled linen need to be transported in separate carts</a:t>
            </a:r>
          </a:p>
          <a:p>
            <a:r>
              <a:rPr lang="en-US" dirty="0"/>
              <a:t>If a laundry chute is used, ensure laundry bags are closed without loose items.</a:t>
            </a:r>
          </a:p>
        </p:txBody>
      </p:sp>
      <p:pic>
        <p:nvPicPr>
          <p:cNvPr id="5" name="Picture 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076700" y="5410200"/>
            <a:ext cx="1295400" cy="864032"/>
          </a:xfrm>
          <a:prstGeom prst="rect">
            <a:avLst/>
          </a:prstGeom>
        </p:spPr>
      </p:pic>
    </p:spTree>
    <p:extLst>
      <p:ext uri="{BB962C8B-B14F-4D97-AF65-F5344CB8AC3E}">
        <p14:creationId xmlns:p14="http://schemas.microsoft.com/office/powerpoint/2010/main" val="60286794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Infection Control-Laundry Services</a:t>
            </a:r>
          </a:p>
        </p:txBody>
      </p:sp>
      <p:sp>
        <p:nvSpPr>
          <p:cNvPr id="3" name="Content Placeholder 2"/>
          <p:cNvSpPr>
            <a:spLocks noGrp="1"/>
          </p:cNvSpPr>
          <p:nvPr>
            <p:ph idx="1"/>
          </p:nvPr>
        </p:nvSpPr>
        <p:spPr/>
        <p:txBody>
          <a:bodyPr>
            <a:normAutofit/>
          </a:bodyPr>
          <a:lstStyle/>
          <a:p>
            <a:pPr marL="0" indent="0">
              <a:buNone/>
            </a:pPr>
            <a:r>
              <a:rPr lang="en-US" sz="2400" b="1" dirty="0"/>
              <a:t>Laundry Transport includes:</a:t>
            </a:r>
          </a:p>
          <a:p>
            <a:r>
              <a:rPr lang="en-US" sz="2000" dirty="0"/>
              <a:t>Contaminated linen and laundry bags are not held close to the body or squeezed when transporting;  </a:t>
            </a:r>
          </a:p>
          <a:p>
            <a:r>
              <a:rPr lang="en-US" sz="2000" dirty="0"/>
              <a:t>No special precautions (i.e., double bagging) or categorizing for linen originating in transmission-based precaution rooms is necessary;</a:t>
            </a:r>
          </a:p>
          <a:p>
            <a:r>
              <a:rPr lang="en-US" sz="2000" dirty="0"/>
              <a:t>Double bagging of linen is only recommended if the outside of the bag is visibly contaminated or is observed to be wet through to the outside of the bag;</a:t>
            </a:r>
          </a:p>
          <a:p>
            <a:r>
              <a:rPr lang="en-US" sz="2000" dirty="0"/>
              <a:t>Contaminated linen carts must be cleaned and disinfected whenever visibly soiled and according to a schedule developed by the facility;</a:t>
            </a:r>
          </a:p>
        </p:txBody>
      </p:sp>
      <p:sp>
        <p:nvSpPr>
          <p:cNvPr id="4" name="Rectangle 3"/>
          <p:cNvSpPr/>
          <p:nvPr/>
        </p:nvSpPr>
        <p:spPr>
          <a:xfrm>
            <a:off x="2133600" y="5410200"/>
            <a:ext cx="4572000" cy="507831"/>
          </a:xfrm>
          <a:prstGeom prst="rect">
            <a:avLst/>
          </a:prstGeom>
        </p:spPr>
        <p:txBody>
          <a:bodyPr>
            <a:spAutoFit/>
          </a:bodyPr>
          <a:lstStyle/>
          <a:p>
            <a:r>
              <a:rPr lang="en-US" sz="900" dirty="0">
                <a:hlinkClick r:id="rId3"/>
              </a:rPr>
              <a:t>https://www.cms.gov/Medicare/Provider-Enrollment-and-Certification/GuidanceforLawsAndRegulations/Downloads/Advance-Appendix-PP-Including-Phase-2-.pdf</a:t>
            </a:r>
            <a:r>
              <a:rPr lang="en-US" sz="900" dirty="0"/>
              <a:t> </a:t>
            </a:r>
          </a:p>
        </p:txBody>
      </p:sp>
    </p:spTree>
    <p:extLst>
      <p:ext uri="{BB962C8B-B14F-4D97-AF65-F5344CB8AC3E}">
        <p14:creationId xmlns:p14="http://schemas.microsoft.com/office/powerpoint/2010/main" val="104913988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Infection Control-Laundry Services</a:t>
            </a:r>
          </a:p>
        </p:txBody>
      </p:sp>
      <p:sp>
        <p:nvSpPr>
          <p:cNvPr id="3" name="Content Placeholder 2"/>
          <p:cNvSpPr>
            <a:spLocks noGrp="1"/>
          </p:cNvSpPr>
          <p:nvPr>
            <p:ph idx="1"/>
          </p:nvPr>
        </p:nvSpPr>
        <p:spPr/>
        <p:txBody>
          <a:bodyPr>
            <a:normAutofit/>
          </a:bodyPr>
          <a:lstStyle/>
          <a:p>
            <a:pPr marL="0" indent="0">
              <a:buNone/>
            </a:pPr>
            <a:r>
              <a:rPr lang="en-US" sz="2400" b="1" dirty="0"/>
              <a:t>Laundry Transport (continued) includes:</a:t>
            </a:r>
          </a:p>
          <a:p>
            <a:r>
              <a:rPr lang="en-US" sz="2400" dirty="0"/>
              <a:t>Separate carts must be used for transporting clean and contaminated linen. If this is not possible, the contaminated linen cart should be thoroughly cleaned and disinfected per facility protocol before being used to move clean linens; and</a:t>
            </a:r>
          </a:p>
          <a:p>
            <a:r>
              <a:rPr lang="en-US" sz="2400" dirty="0"/>
              <a:t>Clean linens must be transported by methods that ensure cleanliness and protect from dust and soil during intra or inter-facility loading, transport, and unloading</a:t>
            </a:r>
            <a:endParaRPr lang="en-US" sz="2400" b="1" dirty="0"/>
          </a:p>
        </p:txBody>
      </p:sp>
      <p:sp>
        <p:nvSpPr>
          <p:cNvPr id="4" name="Rectangle 3"/>
          <p:cNvSpPr/>
          <p:nvPr/>
        </p:nvSpPr>
        <p:spPr>
          <a:xfrm>
            <a:off x="2133600" y="5410200"/>
            <a:ext cx="4572000" cy="507831"/>
          </a:xfrm>
          <a:prstGeom prst="rect">
            <a:avLst/>
          </a:prstGeom>
        </p:spPr>
        <p:txBody>
          <a:bodyPr>
            <a:spAutoFit/>
          </a:bodyPr>
          <a:lstStyle/>
          <a:p>
            <a:r>
              <a:rPr lang="en-US" sz="900" dirty="0">
                <a:hlinkClick r:id="rId3"/>
              </a:rPr>
              <a:t>https://www.cms.gov/Medicare/Provider-Enrollment-and-Certification/GuidanceforLawsAndRegulations/Downloads/Advance-Appendix-PP-Including-Phase-2-.pdf</a:t>
            </a:r>
            <a:r>
              <a:rPr lang="en-US" sz="900" dirty="0"/>
              <a:t> </a:t>
            </a:r>
          </a:p>
        </p:txBody>
      </p:sp>
    </p:spTree>
    <p:extLst>
      <p:ext uri="{BB962C8B-B14F-4D97-AF65-F5344CB8AC3E}">
        <p14:creationId xmlns:p14="http://schemas.microsoft.com/office/powerpoint/2010/main" val="256546001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Infection Control-Laundry Services</a:t>
            </a:r>
          </a:p>
        </p:txBody>
      </p:sp>
      <p:sp>
        <p:nvSpPr>
          <p:cNvPr id="3" name="Content Placeholder 2"/>
          <p:cNvSpPr>
            <a:spLocks noGrp="1"/>
          </p:cNvSpPr>
          <p:nvPr>
            <p:ph idx="1"/>
          </p:nvPr>
        </p:nvSpPr>
        <p:spPr/>
        <p:txBody>
          <a:bodyPr>
            <a:normAutofit/>
          </a:bodyPr>
          <a:lstStyle/>
          <a:p>
            <a:pPr marL="0" indent="0">
              <a:buNone/>
            </a:pPr>
            <a:r>
              <a:rPr lang="en-US" sz="2400" b="1" dirty="0"/>
              <a:t>Laundry Storage includes:</a:t>
            </a:r>
          </a:p>
          <a:p>
            <a:r>
              <a:rPr lang="en-US" sz="2400" dirty="0"/>
              <a:t>Covers are not needed on contaminated textile hampers in resident care areas (</a:t>
            </a:r>
            <a:r>
              <a:rPr lang="en-US" sz="2400" b="1" dirty="0">
                <a:solidFill>
                  <a:srgbClr val="FF0000"/>
                </a:solidFill>
              </a:rPr>
              <a:t>unless state licensing rules require them</a:t>
            </a:r>
            <a:r>
              <a:rPr lang="en-US" sz="2400" dirty="0"/>
              <a:t>); and </a:t>
            </a:r>
          </a:p>
          <a:p>
            <a:r>
              <a:rPr lang="en-US" sz="2400" dirty="0"/>
              <a:t> Clean linen must always be kept separate from contaminated linen. The use of separate rooms, closets, or other designated spaces with a closing door provides the most secure methods for reducing the risk of accidental contamination</a:t>
            </a:r>
            <a:endParaRPr lang="en-US" sz="2400" b="1" dirty="0"/>
          </a:p>
        </p:txBody>
      </p:sp>
      <p:sp>
        <p:nvSpPr>
          <p:cNvPr id="4" name="Rectangle 3"/>
          <p:cNvSpPr/>
          <p:nvPr/>
        </p:nvSpPr>
        <p:spPr>
          <a:xfrm>
            <a:off x="2133600" y="5410200"/>
            <a:ext cx="4572000" cy="507831"/>
          </a:xfrm>
          <a:prstGeom prst="rect">
            <a:avLst/>
          </a:prstGeom>
        </p:spPr>
        <p:txBody>
          <a:bodyPr>
            <a:spAutoFit/>
          </a:bodyPr>
          <a:lstStyle/>
          <a:p>
            <a:r>
              <a:rPr lang="en-US" sz="900" dirty="0">
                <a:hlinkClick r:id="rId3"/>
              </a:rPr>
              <a:t>https://www.cms.gov/Medicare/Provider-Enrollment-and-Certification/GuidanceforLawsAndRegulations/Downloads/Advance-Appendix-PP-Including-Phase-2-.pdf</a:t>
            </a:r>
            <a:r>
              <a:rPr lang="en-US" sz="900" dirty="0"/>
              <a:t> </a:t>
            </a:r>
          </a:p>
        </p:txBody>
      </p:sp>
    </p:spTree>
    <p:extLst>
      <p:ext uri="{BB962C8B-B14F-4D97-AF65-F5344CB8AC3E}">
        <p14:creationId xmlns:p14="http://schemas.microsoft.com/office/powerpoint/2010/main" val="393673717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Infection Control-Laundry Services</a:t>
            </a:r>
          </a:p>
        </p:txBody>
      </p:sp>
      <p:sp>
        <p:nvSpPr>
          <p:cNvPr id="3" name="Content Placeholder 2"/>
          <p:cNvSpPr>
            <a:spLocks noGrp="1"/>
          </p:cNvSpPr>
          <p:nvPr>
            <p:ph idx="1"/>
          </p:nvPr>
        </p:nvSpPr>
        <p:spPr/>
        <p:txBody>
          <a:bodyPr>
            <a:normAutofit/>
          </a:bodyPr>
          <a:lstStyle/>
          <a:p>
            <a:pPr marL="0" indent="0">
              <a:buNone/>
            </a:pPr>
            <a:r>
              <a:rPr lang="en-US" sz="2400" b="1" dirty="0"/>
              <a:t>Laundry Storage includes:</a:t>
            </a:r>
          </a:p>
          <a:p>
            <a:r>
              <a:rPr lang="en-US" sz="2400" dirty="0"/>
              <a:t>Covers are not needed on contaminated textile hampers in resident care areas (</a:t>
            </a:r>
            <a:r>
              <a:rPr lang="en-US" sz="2400" b="1" dirty="0">
                <a:solidFill>
                  <a:srgbClr val="FF0000"/>
                </a:solidFill>
              </a:rPr>
              <a:t>unless state licensing rules require them</a:t>
            </a:r>
            <a:r>
              <a:rPr lang="en-US" sz="2400" dirty="0"/>
              <a:t>); and </a:t>
            </a:r>
          </a:p>
          <a:p>
            <a:r>
              <a:rPr lang="en-US" sz="2400" dirty="0"/>
              <a:t> Clean linen must always be kept separate from contaminated linen. The use of separate rooms, closets, or other designated spaces with a closing door provides the most secure methods for reducing the risk of accidental contamination</a:t>
            </a:r>
            <a:endParaRPr lang="en-US" sz="2400" b="1" dirty="0"/>
          </a:p>
        </p:txBody>
      </p:sp>
      <p:sp>
        <p:nvSpPr>
          <p:cNvPr id="4" name="Rectangle 3"/>
          <p:cNvSpPr/>
          <p:nvPr/>
        </p:nvSpPr>
        <p:spPr>
          <a:xfrm>
            <a:off x="2133600" y="5410200"/>
            <a:ext cx="4572000" cy="507831"/>
          </a:xfrm>
          <a:prstGeom prst="rect">
            <a:avLst/>
          </a:prstGeom>
        </p:spPr>
        <p:txBody>
          <a:bodyPr>
            <a:spAutoFit/>
          </a:bodyPr>
          <a:lstStyle/>
          <a:p>
            <a:r>
              <a:rPr lang="en-US" sz="900" dirty="0">
                <a:hlinkClick r:id="rId3"/>
              </a:rPr>
              <a:t>https://www.cms.gov/Medicare/Provider-Enrollment-and-Certification/GuidanceforLawsAndRegulations/Downloads/Advance-Appendix-PP-Including-Phase-2-.pdf</a:t>
            </a:r>
            <a:r>
              <a:rPr lang="en-US" sz="900" dirty="0"/>
              <a:t> </a:t>
            </a:r>
          </a:p>
        </p:txBody>
      </p:sp>
    </p:spTree>
    <p:extLst>
      <p:ext uri="{BB962C8B-B14F-4D97-AF65-F5344CB8AC3E}">
        <p14:creationId xmlns:p14="http://schemas.microsoft.com/office/powerpoint/2010/main" val="30597118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F880</a:t>
            </a:r>
            <a:r>
              <a:rPr lang="en-US" dirty="0"/>
              <a:t>: Infection Control</a:t>
            </a:r>
          </a:p>
        </p:txBody>
      </p:sp>
      <p:sp>
        <p:nvSpPr>
          <p:cNvPr id="3" name="Content Placeholder 2"/>
          <p:cNvSpPr>
            <a:spLocks noGrp="1"/>
          </p:cNvSpPr>
          <p:nvPr>
            <p:ph idx="1"/>
          </p:nvPr>
        </p:nvSpPr>
        <p:spPr>
          <a:xfrm>
            <a:off x="228600" y="1219200"/>
            <a:ext cx="7010400" cy="4724400"/>
          </a:xfrm>
        </p:spPr>
        <p:txBody>
          <a:bodyPr>
            <a:normAutofit fontScale="92500" lnSpcReduction="10000"/>
          </a:bodyPr>
          <a:lstStyle/>
          <a:p>
            <a:pPr marL="0" indent="0">
              <a:buNone/>
            </a:pPr>
            <a:r>
              <a:rPr lang="en-US" dirty="0"/>
              <a:t>(iii) Standard and transmission-based precautions to be followed to prevent spread of infections; </a:t>
            </a:r>
          </a:p>
          <a:p>
            <a:pPr marL="0" indent="0">
              <a:buNone/>
            </a:pPr>
            <a:r>
              <a:rPr lang="en-US" dirty="0"/>
              <a:t>(iv)When and how isolation should be used for a resident; including but not limited to: </a:t>
            </a:r>
          </a:p>
          <a:p>
            <a:pPr marL="400050" lvl="1" indent="0">
              <a:buNone/>
            </a:pPr>
            <a:r>
              <a:rPr lang="en-US" dirty="0"/>
              <a:t>	(A) The type and duration of the isolation, depending upon the infectious agent or organism involved, and </a:t>
            </a:r>
          </a:p>
          <a:p>
            <a:pPr marL="400050" lvl="1" indent="0">
              <a:buNone/>
            </a:pPr>
            <a:r>
              <a:rPr lang="en-US" dirty="0"/>
              <a:t>	(B) A requirement that the isolation should be the least restrictive possible for the resident under the circumstances.</a:t>
            </a:r>
          </a:p>
          <a:p>
            <a:endParaRPr lang="en-US" dirty="0"/>
          </a:p>
        </p:txBody>
      </p:sp>
      <p:pic>
        <p:nvPicPr>
          <p:cNvPr id="5" name="Picture 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232374" y="1434203"/>
            <a:ext cx="2023872" cy="3048000"/>
          </a:xfrm>
          <a:prstGeom prst="rect">
            <a:avLst/>
          </a:prstGeom>
        </p:spPr>
      </p:pic>
      <p:sp>
        <p:nvSpPr>
          <p:cNvPr id="6" name="Rectangle 5"/>
          <p:cNvSpPr/>
          <p:nvPr/>
        </p:nvSpPr>
        <p:spPr>
          <a:xfrm>
            <a:off x="4557712" y="5562600"/>
            <a:ext cx="4572000" cy="553998"/>
          </a:xfrm>
          <a:prstGeom prst="rect">
            <a:avLst/>
          </a:prstGeom>
        </p:spPr>
        <p:txBody>
          <a:bodyPr>
            <a:spAutoFit/>
          </a:bodyPr>
          <a:lstStyle/>
          <a:p>
            <a:r>
              <a:rPr lang="en-US" sz="1000" dirty="0">
                <a:hlinkClick r:id="rId4"/>
              </a:rPr>
              <a:t>https://www.cms.gov/Medicare/Provider-Enrollment-and-Certification/GuidanceforLawsAndRegulations/Downloads/Advance-Appendix-PP-Including-Phase-2-.pdf</a:t>
            </a:r>
            <a:r>
              <a:rPr lang="en-US" sz="1000" dirty="0"/>
              <a:t> </a:t>
            </a:r>
          </a:p>
        </p:txBody>
      </p:sp>
    </p:spTree>
    <p:extLst>
      <p:ext uri="{BB962C8B-B14F-4D97-AF65-F5344CB8AC3E}">
        <p14:creationId xmlns:p14="http://schemas.microsoft.com/office/powerpoint/2010/main" val="88925074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7535" y="160337"/>
            <a:ext cx="8229600" cy="1143000"/>
          </a:xfrm>
        </p:spPr>
        <p:txBody>
          <a:bodyPr/>
          <a:lstStyle/>
          <a:p>
            <a:r>
              <a:rPr lang="en-US" dirty="0"/>
              <a:t>Facility Response</a:t>
            </a:r>
          </a:p>
        </p:txBody>
      </p:sp>
      <p:sp>
        <p:nvSpPr>
          <p:cNvPr id="3" name="Content Placeholder 2"/>
          <p:cNvSpPr>
            <a:spLocks noGrp="1"/>
          </p:cNvSpPr>
          <p:nvPr>
            <p:ph idx="1"/>
          </p:nvPr>
        </p:nvSpPr>
        <p:spPr/>
        <p:txBody>
          <a:bodyPr/>
          <a:lstStyle/>
          <a:p>
            <a:r>
              <a:rPr lang="en-US" dirty="0"/>
              <a:t>Understand</a:t>
            </a:r>
          </a:p>
          <a:p>
            <a:r>
              <a:rPr lang="en-US" dirty="0"/>
              <a:t>Inform </a:t>
            </a:r>
          </a:p>
          <a:p>
            <a:r>
              <a:rPr lang="en-US" dirty="0"/>
              <a:t>Limitations</a:t>
            </a:r>
          </a:p>
          <a:p>
            <a:r>
              <a:rPr lang="en-US" dirty="0"/>
              <a:t>Monitor</a:t>
            </a:r>
          </a:p>
          <a:p>
            <a:endParaRPr lang="en-US" dirty="0"/>
          </a:p>
        </p:txBody>
      </p:sp>
      <p:graphicFrame>
        <p:nvGraphicFramePr>
          <p:cNvPr id="4" name="Diagram 3"/>
          <p:cNvGraphicFramePr/>
          <p:nvPr>
            <p:extLst/>
          </p:nvPr>
        </p:nvGraphicFramePr>
        <p:xfrm>
          <a:off x="3581399" y="1303337"/>
          <a:ext cx="5085735" cy="45640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Picture 4"/>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5181600" y="2466002"/>
            <a:ext cx="2048568" cy="2105025"/>
          </a:xfrm>
          <a:prstGeom prst="rect">
            <a:avLst/>
          </a:prstGeom>
        </p:spPr>
      </p:pic>
    </p:spTree>
    <p:extLst>
      <p:ext uri="{BB962C8B-B14F-4D97-AF65-F5344CB8AC3E}">
        <p14:creationId xmlns:p14="http://schemas.microsoft.com/office/powerpoint/2010/main" val="182436343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Understand</a:t>
            </a:r>
          </a:p>
        </p:txBody>
      </p:sp>
      <p:sp>
        <p:nvSpPr>
          <p:cNvPr id="3" name="Content Placeholder 2"/>
          <p:cNvSpPr>
            <a:spLocks noGrp="1"/>
          </p:cNvSpPr>
          <p:nvPr>
            <p:ph idx="1"/>
          </p:nvPr>
        </p:nvSpPr>
        <p:spPr>
          <a:xfrm>
            <a:off x="304800" y="1417639"/>
            <a:ext cx="8153400" cy="4297361"/>
          </a:xfrm>
        </p:spPr>
        <p:txBody>
          <a:bodyPr>
            <a:normAutofit/>
          </a:bodyPr>
          <a:lstStyle/>
          <a:p>
            <a:pPr marL="457200" lvl="1" indent="0">
              <a:buNone/>
            </a:pPr>
            <a:r>
              <a:rPr lang="en-US" dirty="0"/>
              <a:t>Procedures for compliance with Infection Control will be covered for each individual department as indicated.  </a:t>
            </a:r>
          </a:p>
        </p:txBody>
      </p:sp>
      <p:pic>
        <p:nvPicPr>
          <p:cNvPr id="5" name="Picture 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200400" y="4267200"/>
            <a:ext cx="2589886" cy="1727454"/>
          </a:xfrm>
          <a:prstGeom prst="rect">
            <a:avLst/>
          </a:prstGeom>
        </p:spPr>
      </p:pic>
    </p:spTree>
    <p:extLst>
      <p:ext uri="{BB962C8B-B14F-4D97-AF65-F5344CB8AC3E}">
        <p14:creationId xmlns:p14="http://schemas.microsoft.com/office/powerpoint/2010/main" val="257914645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Understand-Examples of Procedures</a:t>
            </a:r>
          </a:p>
        </p:txBody>
      </p:sp>
      <p:sp>
        <p:nvSpPr>
          <p:cNvPr id="6" name="Content Placeholder 5"/>
          <p:cNvSpPr>
            <a:spLocks noGrp="1"/>
          </p:cNvSpPr>
          <p:nvPr>
            <p:ph idx="1"/>
          </p:nvPr>
        </p:nvSpPr>
        <p:spPr/>
        <p:txBody>
          <a:bodyPr>
            <a:normAutofit fontScale="85000" lnSpcReduction="20000"/>
          </a:bodyPr>
          <a:lstStyle/>
          <a:p>
            <a:pPr lvl="0"/>
            <a:r>
              <a:rPr lang="en-US" dirty="0"/>
              <a:t>Accessing Vascular Devices</a:t>
            </a:r>
          </a:p>
          <a:p>
            <a:pPr lvl="0"/>
            <a:r>
              <a:rPr lang="en-US" dirty="0"/>
              <a:t>Annual Review of the Infection Prevention and Control Program</a:t>
            </a:r>
          </a:p>
          <a:p>
            <a:pPr lvl="0"/>
            <a:r>
              <a:rPr lang="en-US" dirty="0"/>
              <a:t>Antibiotic Stewardship</a:t>
            </a:r>
          </a:p>
          <a:p>
            <a:pPr lvl="0"/>
            <a:r>
              <a:rPr lang="en-US" dirty="0"/>
              <a:t>Barber and Beautician Services</a:t>
            </a:r>
          </a:p>
          <a:p>
            <a:pPr lvl="0"/>
            <a:r>
              <a:rPr lang="en-US" dirty="0"/>
              <a:t>Blood and Body Fluid Exposure</a:t>
            </a:r>
          </a:p>
          <a:p>
            <a:pPr lvl="0"/>
            <a:r>
              <a:rPr lang="en-US" dirty="0"/>
              <a:t>Blood and Body Fluid Spill Clean up</a:t>
            </a:r>
          </a:p>
          <a:p>
            <a:pPr lvl="0"/>
            <a:r>
              <a:rPr lang="en-US" dirty="0"/>
              <a:t>Cleaning, Disinfection and Sterilization</a:t>
            </a:r>
          </a:p>
          <a:p>
            <a:pPr lvl="0"/>
            <a:r>
              <a:rPr lang="en-US" dirty="0"/>
              <a:t>Cleaning and Disinfecting Blood Glucose Meters</a:t>
            </a:r>
          </a:p>
          <a:p>
            <a:pPr lvl="0"/>
            <a:r>
              <a:rPr lang="en-US" dirty="0"/>
              <a:t>Cleaning and Disinfecting PT/INR Machine/Monitor</a:t>
            </a:r>
          </a:p>
          <a:p>
            <a:pPr lvl="0"/>
            <a:r>
              <a:rPr lang="en-US" dirty="0"/>
              <a:t>Cleaning and Disinfecting Nebulizer Equipment</a:t>
            </a:r>
          </a:p>
          <a:p>
            <a:endParaRPr lang="en-US" dirty="0"/>
          </a:p>
        </p:txBody>
      </p:sp>
    </p:spTree>
    <p:extLst>
      <p:ext uri="{BB962C8B-B14F-4D97-AF65-F5344CB8AC3E}">
        <p14:creationId xmlns:p14="http://schemas.microsoft.com/office/powerpoint/2010/main" val="409650095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Understand-Examples of Procedures</a:t>
            </a:r>
          </a:p>
        </p:txBody>
      </p:sp>
      <p:sp>
        <p:nvSpPr>
          <p:cNvPr id="6" name="Content Placeholder 5"/>
          <p:cNvSpPr>
            <a:spLocks noGrp="1"/>
          </p:cNvSpPr>
          <p:nvPr>
            <p:ph idx="1"/>
          </p:nvPr>
        </p:nvSpPr>
        <p:spPr/>
        <p:txBody>
          <a:bodyPr>
            <a:normAutofit fontScale="92500" lnSpcReduction="10000"/>
          </a:bodyPr>
          <a:lstStyle/>
          <a:p>
            <a:pPr lvl="0"/>
            <a:r>
              <a:rPr lang="en-US" dirty="0"/>
              <a:t>Cleaning and Disinfecting Resident Care Equipment</a:t>
            </a:r>
          </a:p>
          <a:p>
            <a:pPr lvl="0"/>
            <a:r>
              <a:rPr lang="en-US" dirty="0"/>
              <a:t>Dishwashing Machine </a:t>
            </a:r>
          </a:p>
          <a:p>
            <a:pPr lvl="0"/>
            <a:r>
              <a:rPr lang="en-US" dirty="0"/>
              <a:t>Finger Stick Devices</a:t>
            </a:r>
          </a:p>
          <a:p>
            <a:pPr lvl="0"/>
            <a:r>
              <a:rPr lang="en-US" dirty="0"/>
              <a:t>Hand Hygiene</a:t>
            </a:r>
          </a:p>
          <a:p>
            <a:pPr lvl="0"/>
            <a:r>
              <a:rPr lang="en-US" dirty="0"/>
              <a:t>Humidifiers</a:t>
            </a:r>
          </a:p>
          <a:p>
            <a:pPr lvl="0"/>
            <a:r>
              <a:rPr lang="en-US" dirty="0"/>
              <a:t>Ice Chests and Machines</a:t>
            </a:r>
          </a:p>
          <a:p>
            <a:pPr lvl="0"/>
            <a:r>
              <a:rPr lang="en-US" dirty="0"/>
              <a:t>Influenza Immunization</a:t>
            </a:r>
          </a:p>
          <a:p>
            <a:pPr lvl="0"/>
            <a:r>
              <a:rPr lang="en-US" dirty="0"/>
              <a:t>Insulin Pens</a:t>
            </a:r>
          </a:p>
          <a:p>
            <a:endParaRPr lang="en-US" dirty="0"/>
          </a:p>
        </p:txBody>
      </p:sp>
    </p:spTree>
    <p:extLst>
      <p:ext uri="{BB962C8B-B14F-4D97-AF65-F5344CB8AC3E}">
        <p14:creationId xmlns:p14="http://schemas.microsoft.com/office/powerpoint/2010/main" val="53910112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Understand-Examples of Procedures</a:t>
            </a:r>
          </a:p>
        </p:txBody>
      </p:sp>
      <p:sp>
        <p:nvSpPr>
          <p:cNvPr id="6" name="Content Placeholder 5"/>
          <p:cNvSpPr>
            <a:spLocks noGrp="1"/>
          </p:cNvSpPr>
          <p:nvPr>
            <p:ph idx="1"/>
          </p:nvPr>
        </p:nvSpPr>
        <p:spPr/>
        <p:txBody>
          <a:bodyPr>
            <a:normAutofit fontScale="85000" lnSpcReduction="20000"/>
          </a:bodyPr>
          <a:lstStyle/>
          <a:p>
            <a:pPr lvl="0"/>
            <a:r>
              <a:rPr lang="en-US" dirty="0"/>
              <a:t>Linen (Handling, Storing, Processing and Transporting)</a:t>
            </a:r>
          </a:p>
          <a:p>
            <a:pPr lvl="0"/>
            <a:r>
              <a:rPr lang="en-US" dirty="0"/>
              <a:t>Occupational Health</a:t>
            </a:r>
          </a:p>
          <a:p>
            <a:pPr lvl="0"/>
            <a:r>
              <a:rPr lang="en-US" dirty="0"/>
              <a:t>Outbreak Management</a:t>
            </a:r>
          </a:p>
          <a:p>
            <a:pPr lvl="0"/>
            <a:r>
              <a:rPr lang="en-US" dirty="0"/>
              <a:t>Personal Protective Equipment</a:t>
            </a:r>
          </a:p>
          <a:p>
            <a:pPr lvl="0"/>
            <a:r>
              <a:rPr lang="en-US" dirty="0"/>
              <a:t>Pest Control</a:t>
            </a:r>
          </a:p>
          <a:p>
            <a:pPr lvl="0"/>
            <a:r>
              <a:rPr lang="en-US" dirty="0"/>
              <a:t>Pets and Animals in the Long-Term Care Facility</a:t>
            </a:r>
          </a:p>
          <a:p>
            <a:pPr lvl="0"/>
            <a:r>
              <a:rPr lang="en-US" dirty="0"/>
              <a:t>Pneumococcal Immunizations</a:t>
            </a:r>
          </a:p>
          <a:p>
            <a:pPr lvl="0"/>
            <a:r>
              <a:rPr lang="en-US" dirty="0"/>
              <a:t>Point-of-Care Testing</a:t>
            </a:r>
          </a:p>
          <a:p>
            <a:pPr lvl="0"/>
            <a:r>
              <a:rPr lang="en-US" dirty="0"/>
              <a:t>Preadmission Process</a:t>
            </a:r>
          </a:p>
          <a:p>
            <a:pPr lvl="0"/>
            <a:r>
              <a:rPr lang="en-US" dirty="0"/>
              <a:t>Reportable Diseases</a:t>
            </a:r>
          </a:p>
          <a:p>
            <a:pPr marL="0" indent="0">
              <a:buNone/>
            </a:pPr>
            <a:endParaRPr lang="en-US" dirty="0"/>
          </a:p>
        </p:txBody>
      </p:sp>
    </p:spTree>
    <p:extLst>
      <p:ext uri="{BB962C8B-B14F-4D97-AF65-F5344CB8AC3E}">
        <p14:creationId xmlns:p14="http://schemas.microsoft.com/office/powerpoint/2010/main" val="368300353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Understand-Examples of Procedures</a:t>
            </a:r>
          </a:p>
        </p:txBody>
      </p:sp>
      <p:sp>
        <p:nvSpPr>
          <p:cNvPr id="6" name="Content Placeholder 5"/>
          <p:cNvSpPr>
            <a:spLocks noGrp="1"/>
          </p:cNvSpPr>
          <p:nvPr>
            <p:ph idx="1"/>
          </p:nvPr>
        </p:nvSpPr>
        <p:spPr/>
        <p:txBody>
          <a:bodyPr>
            <a:normAutofit lnSpcReduction="10000"/>
          </a:bodyPr>
          <a:lstStyle/>
          <a:p>
            <a:pPr lvl="0"/>
            <a:r>
              <a:rPr lang="en-US" dirty="0"/>
              <a:t>Reporting of Communicable Disease</a:t>
            </a:r>
          </a:p>
          <a:p>
            <a:pPr lvl="0"/>
            <a:r>
              <a:rPr lang="en-US" dirty="0"/>
              <a:t>Respiratory Hygiene/Cough Etiquette</a:t>
            </a:r>
          </a:p>
          <a:p>
            <a:pPr lvl="0"/>
            <a:r>
              <a:rPr lang="en-US" dirty="0"/>
              <a:t>Rotating Stock Supplies</a:t>
            </a:r>
          </a:p>
          <a:p>
            <a:pPr lvl="0"/>
            <a:r>
              <a:rPr lang="en-US" dirty="0"/>
              <a:t>Safe Medication Administration</a:t>
            </a:r>
          </a:p>
          <a:p>
            <a:pPr lvl="0"/>
            <a:r>
              <a:rPr lang="en-US" dirty="0"/>
              <a:t>Shelf Life of Sterile Items</a:t>
            </a:r>
          </a:p>
          <a:p>
            <a:pPr lvl="0"/>
            <a:r>
              <a:rPr lang="en-US" dirty="0"/>
              <a:t>Standard Precautions</a:t>
            </a:r>
          </a:p>
          <a:p>
            <a:pPr lvl="0"/>
            <a:r>
              <a:rPr lang="en-US" dirty="0"/>
              <a:t>Sterilization of Critical Devices</a:t>
            </a:r>
          </a:p>
          <a:p>
            <a:pPr lvl="0"/>
            <a:r>
              <a:rPr lang="en-US" dirty="0"/>
              <a:t>Surveillance (Process and Outcome)</a:t>
            </a:r>
          </a:p>
          <a:p>
            <a:pPr marL="0" indent="0">
              <a:buNone/>
            </a:pPr>
            <a:endParaRPr lang="en-US" dirty="0"/>
          </a:p>
        </p:txBody>
      </p:sp>
    </p:spTree>
    <p:extLst>
      <p:ext uri="{BB962C8B-B14F-4D97-AF65-F5344CB8AC3E}">
        <p14:creationId xmlns:p14="http://schemas.microsoft.com/office/powerpoint/2010/main" val="421029604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Understand-Examples of Procedures</a:t>
            </a:r>
          </a:p>
        </p:txBody>
      </p:sp>
      <p:sp>
        <p:nvSpPr>
          <p:cNvPr id="6" name="Content Placeholder 5"/>
          <p:cNvSpPr>
            <a:spLocks noGrp="1"/>
          </p:cNvSpPr>
          <p:nvPr>
            <p:ph idx="1"/>
          </p:nvPr>
        </p:nvSpPr>
        <p:spPr/>
        <p:txBody>
          <a:bodyPr>
            <a:normAutofit fontScale="92500" lnSpcReduction="10000"/>
          </a:bodyPr>
          <a:lstStyle/>
          <a:p>
            <a:pPr lvl="0"/>
            <a:r>
              <a:rPr lang="en-US" dirty="0"/>
              <a:t>System for Recording Infection Prevention and Control Program Incidents</a:t>
            </a:r>
          </a:p>
          <a:p>
            <a:pPr lvl="0"/>
            <a:r>
              <a:rPr lang="en-US" dirty="0"/>
              <a:t>System for Reporting Surveillance Information to Staff and Practitioners</a:t>
            </a:r>
          </a:p>
          <a:p>
            <a:pPr lvl="0"/>
            <a:r>
              <a:rPr lang="en-US" dirty="0"/>
              <a:t>Transmission-Based Precautions</a:t>
            </a:r>
          </a:p>
          <a:p>
            <a:pPr lvl="0"/>
            <a:r>
              <a:rPr lang="en-US" dirty="0"/>
              <a:t>Tuberculosis Screening (State Requirements)</a:t>
            </a:r>
          </a:p>
          <a:p>
            <a:pPr lvl="0"/>
            <a:r>
              <a:rPr lang="en-US" dirty="0"/>
              <a:t>Use of Multi-Dose vials</a:t>
            </a:r>
          </a:p>
          <a:p>
            <a:pPr lvl="0"/>
            <a:r>
              <a:rPr lang="en-US" dirty="0"/>
              <a:t>Visitors</a:t>
            </a:r>
          </a:p>
          <a:p>
            <a:pPr lvl="0"/>
            <a:r>
              <a:rPr lang="en-US" dirty="0"/>
              <a:t>And MORE!</a:t>
            </a:r>
          </a:p>
          <a:p>
            <a:pPr marL="0" indent="0">
              <a:buNone/>
            </a:pPr>
            <a:endParaRPr lang="en-US" dirty="0"/>
          </a:p>
        </p:txBody>
      </p:sp>
    </p:spTree>
    <p:extLst>
      <p:ext uri="{BB962C8B-B14F-4D97-AF65-F5344CB8AC3E}">
        <p14:creationId xmlns:p14="http://schemas.microsoft.com/office/powerpoint/2010/main" val="193897667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INFORM</a:t>
            </a:r>
          </a:p>
        </p:txBody>
      </p:sp>
      <p:sp>
        <p:nvSpPr>
          <p:cNvPr id="3" name="Content Placeholder 2"/>
          <p:cNvSpPr>
            <a:spLocks noGrp="1"/>
          </p:cNvSpPr>
          <p:nvPr>
            <p:ph idx="1"/>
          </p:nvPr>
        </p:nvSpPr>
        <p:spPr>
          <a:xfrm>
            <a:off x="457200" y="1600200"/>
            <a:ext cx="5791200" cy="4648199"/>
          </a:xfrm>
        </p:spPr>
        <p:txBody>
          <a:bodyPr>
            <a:normAutofit/>
          </a:bodyPr>
          <a:lstStyle/>
          <a:p>
            <a:r>
              <a:rPr lang="en-US" sz="2800" dirty="0"/>
              <a:t>Caregivers AND Physicians will be informed of the Policy and Procedure</a:t>
            </a:r>
          </a:p>
          <a:p>
            <a:r>
              <a:rPr lang="en-US" sz="2800" dirty="0"/>
              <a:t>Residents, Resident Representatives and Visitors will be informed the facility has an Infection Control Policy</a:t>
            </a:r>
          </a:p>
          <a:p>
            <a:r>
              <a:rPr lang="en-US" sz="2800" dirty="0"/>
              <a:t>State/Local Health departments will be informed of any communicable diseases</a:t>
            </a:r>
          </a:p>
          <a:p>
            <a:endParaRPr lang="en-US" sz="2800" dirty="0"/>
          </a:p>
        </p:txBody>
      </p:sp>
      <p:pic>
        <p:nvPicPr>
          <p:cNvPr id="5" name="Picture 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248400" y="1981200"/>
            <a:ext cx="2033016" cy="3048000"/>
          </a:xfrm>
          <a:prstGeom prst="rect">
            <a:avLst/>
          </a:prstGeom>
        </p:spPr>
      </p:pic>
    </p:spTree>
    <p:extLst>
      <p:ext uri="{BB962C8B-B14F-4D97-AF65-F5344CB8AC3E}">
        <p14:creationId xmlns:p14="http://schemas.microsoft.com/office/powerpoint/2010/main" val="378179347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Limitations</a:t>
            </a:r>
          </a:p>
        </p:txBody>
      </p:sp>
      <p:sp>
        <p:nvSpPr>
          <p:cNvPr id="3" name="Content Placeholder 2"/>
          <p:cNvSpPr>
            <a:spLocks noGrp="1"/>
          </p:cNvSpPr>
          <p:nvPr>
            <p:ph idx="1"/>
          </p:nvPr>
        </p:nvSpPr>
        <p:spPr>
          <a:xfrm>
            <a:off x="457200" y="1417638"/>
            <a:ext cx="8229600" cy="4525963"/>
          </a:xfrm>
        </p:spPr>
        <p:txBody>
          <a:bodyPr>
            <a:normAutofit/>
          </a:bodyPr>
          <a:lstStyle/>
          <a:p>
            <a:pPr marL="0" indent="0">
              <a:buNone/>
            </a:pPr>
            <a:r>
              <a:rPr lang="en-US" sz="2400" b="1" dirty="0"/>
              <a:t>Knowledge</a:t>
            </a:r>
            <a:r>
              <a:rPr lang="en-US" sz="2400" dirty="0"/>
              <a:t>:  </a:t>
            </a:r>
          </a:p>
          <a:p>
            <a:r>
              <a:rPr lang="en-US" sz="2400" dirty="0"/>
              <a:t>Staff or others are not familiar with the facility policy and procedures</a:t>
            </a:r>
          </a:p>
          <a:p>
            <a:pPr marL="0" indent="0">
              <a:buNone/>
            </a:pPr>
            <a:r>
              <a:rPr lang="en-US" sz="2400" b="1" dirty="0"/>
              <a:t>Compliance:</a:t>
            </a:r>
          </a:p>
          <a:p>
            <a:r>
              <a:rPr lang="en-US" sz="2400" dirty="0"/>
              <a:t>During audits, staff are observed not following procedures</a:t>
            </a:r>
          </a:p>
          <a:p>
            <a:pPr marL="0" indent="0">
              <a:buNone/>
            </a:pPr>
            <a:r>
              <a:rPr lang="en-US" sz="2400" b="1" dirty="0"/>
              <a:t>Identification:</a:t>
            </a:r>
          </a:p>
          <a:p>
            <a:r>
              <a:rPr lang="en-US" sz="2400" dirty="0"/>
              <a:t>Sometimes staff mistakes signs/symptoms of an infection for something else and they miss the opportunity to communicate and put actions in place for prevention</a:t>
            </a:r>
          </a:p>
        </p:txBody>
      </p:sp>
      <p:pic>
        <p:nvPicPr>
          <p:cNvPr id="6" name="Picture 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934200" y="392450"/>
            <a:ext cx="1524000" cy="1011936"/>
          </a:xfrm>
          <a:prstGeom prst="rect">
            <a:avLst/>
          </a:prstGeom>
        </p:spPr>
      </p:pic>
    </p:spTree>
    <p:extLst>
      <p:ext uri="{BB962C8B-B14F-4D97-AF65-F5344CB8AC3E}">
        <p14:creationId xmlns:p14="http://schemas.microsoft.com/office/powerpoint/2010/main" val="136021106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Monitor</a:t>
            </a:r>
          </a:p>
        </p:txBody>
      </p:sp>
      <p:sp>
        <p:nvSpPr>
          <p:cNvPr id="3" name="Content Placeholder 2"/>
          <p:cNvSpPr>
            <a:spLocks noGrp="1"/>
          </p:cNvSpPr>
          <p:nvPr>
            <p:ph idx="1"/>
          </p:nvPr>
        </p:nvSpPr>
        <p:spPr>
          <a:xfrm>
            <a:off x="457200" y="1600200"/>
            <a:ext cx="6477000" cy="4648199"/>
          </a:xfrm>
        </p:spPr>
        <p:txBody>
          <a:bodyPr>
            <a:normAutofit/>
          </a:bodyPr>
          <a:lstStyle/>
          <a:p>
            <a:pPr lvl="1">
              <a:buFont typeface="Arial" panose="020B0604020202020204" pitchFamily="34" charset="0"/>
              <a:buChar char="•"/>
            </a:pPr>
            <a:r>
              <a:rPr lang="en-US" dirty="0"/>
              <a:t>The Infection Preventionist will monitor infections, systems, compliance and systems with surveillance and communication</a:t>
            </a:r>
          </a:p>
          <a:p>
            <a:pPr lvl="1">
              <a:buFont typeface="Arial" panose="020B0604020202020204" pitchFamily="34" charset="0"/>
              <a:buChar char="•"/>
            </a:pPr>
            <a:r>
              <a:rPr lang="en-US" dirty="0"/>
              <a:t>ALL staff should monitor for any potential infection concern and report immediately to the Infection Preventionist and/or DON</a:t>
            </a:r>
          </a:p>
        </p:txBody>
      </p:sp>
      <p:pic>
        <p:nvPicPr>
          <p:cNvPr id="4" name="Picture 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239000" y="1828800"/>
            <a:ext cx="1677238" cy="2514600"/>
          </a:xfrm>
          <a:prstGeom prst="rect">
            <a:avLst/>
          </a:prstGeom>
        </p:spPr>
      </p:pic>
    </p:spTree>
    <p:extLst>
      <p:ext uri="{BB962C8B-B14F-4D97-AF65-F5344CB8AC3E}">
        <p14:creationId xmlns:p14="http://schemas.microsoft.com/office/powerpoint/2010/main" val="42872356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F880</a:t>
            </a:r>
            <a:r>
              <a:rPr lang="en-US" dirty="0"/>
              <a:t>:  Infection Control</a:t>
            </a:r>
          </a:p>
        </p:txBody>
      </p:sp>
      <p:sp>
        <p:nvSpPr>
          <p:cNvPr id="3" name="Content Placeholder 2"/>
          <p:cNvSpPr>
            <a:spLocks noGrp="1"/>
          </p:cNvSpPr>
          <p:nvPr>
            <p:ph idx="1"/>
          </p:nvPr>
        </p:nvSpPr>
        <p:spPr>
          <a:xfrm>
            <a:off x="457200" y="1440829"/>
            <a:ext cx="8229600" cy="4525963"/>
          </a:xfrm>
        </p:spPr>
        <p:txBody>
          <a:bodyPr/>
          <a:lstStyle/>
          <a:p>
            <a:pPr marL="0" indent="0">
              <a:buNone/>
            </a:pPr>
            <a:r>
              <a:rPr lang="en-US" dirty="0"/>
              <a:t>The Program must include:</a:t>
            </a:r>
          </a:p>
          <a:p>
            <a:pPr marL="0" indent="0">
              <a:buNone/>
            </a:pPr>
            <a:r>
              <a:rPr lang="en-US" sz="2800" dirty="0"/>
              <a:t>(v) The circumstances under which the facility must prohibit employees with a communicable disease or infected skin lesions from direct contact with residents or their food, if direct contact will transmit the disease; and </a:t>
            </a:r>
          </a:p>
        </p:txBody>
      </p:sp>
      <p:pic>
        <p:nvPicPr>
          <p:cNvPr id="5" name="Picture 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200400" y="4038600"/>
            <a:ext cx="2248300" cy="1499616"/>
          </a:xfrm>
          <a:prstGeom prst="rect">
            <a:avLst/>
          </a:prstGeom>
        </p:spPr>
      </p:pic>
      <p:sp>
        <p:nvSpPr>
          <p:cNvPr id="6" name="Rectangle 5"/>
          <p:cNvSpPr/>
          <p:nvPr/>
        </p:nvSpPr>
        <p:spPr>
          <a:xfrm>
            <a:off x="2590800" y="5666710"/>
            <a:ext cx="4572000" cy="600164"/>
          </a:xfrm>
          <a:prstGeom prst="rect">
            <a:avLst/>
          </a:prstGeom>
        </p:spPr>
        <p:txBody>
          <a:bodyPr>
            <a:spAutoFit/>
          </a:bodyPr>
          <a:lstStyle/>
          <a:p>
            <a:r>
              <a:rPr lang="en-US" sz="1100" dirty="0">
                <a:hlinkClick r:id="rId4"/>
              </a:rPr>
              <a:t>https://www.cms.gov/Medicare/Provider-Enrollment-and-Certification/GuidanceforLawsAndRegulations/Downloads/Advance-Appendix-PP-Including-Phase-2-.pdf</a:t>
            </a:r>
            <a:r>
              <a:rPr lang="en-US" sz="1100" dirty="0"/>
              <a:t> </a:t>
            </a:r>
          </a:p>
        </p:txBody>
      </p:sp>
    </p:spTree>
    <p:extLst>
      <p:ext uri="{BB962C8B-B14F-4D97-AF65-F5344CB8AC3E}">
        <p14:creationId xmlns:p14="http://schemas.microsoft.com/office/powerpoint/2010/main" val="153523581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a:t>
            </a:r>
          </a:p>
        </p:txBody>
      </p:sp>
      <p:sp>
        <p:nvSpPr>
          <p:cNvPr id="3" name="Content Placeholder 2"/>
          <p:cNvSpPr>
            <a:spLocks noGrp="1"/>
          </p:cNvSpPr>
          <p:nvPr>
            <p:ph idx="1"/>
          </p:nvPr>
        </p:nvSpPr>
        <p:spPr>
          <a:xfrm>
            <a:off x="304800" y="1417638"/>
            <a:ext cx="6477000" cy="4724400"/>
          </a:xfrm>
        </p:spPr>
        <p:txBody>
          <a:bodyPr>
            <a:normAutofit fontScale="92500" lnSpcReduction="20000"/>
          </a:bodyPr>
          <a:lstStyle/>
          <a:p>
            <a:r>
              <a:rPr lang="en-US"/>
              <a:t>The CDC indicates, </a:t>
            </a:r>
          </a:p>
          <a:p>
            <a:r>
              <a:rPr lang="en-US" i="1"/>
              <a:t>“1 to 3 million serious infections occur every year in these facilities.</a:t>
            </a:r>
          </a:p>
          <a:p>
            <a:r>
              <a:rPr lang="en-US" i="1"/>
              <a:t>Infections include urinary tract infection, diarrheal diseases, antibiotic-resistant staph infections and many others.</a:t>
            </a:r>
          </a:p>
          <a:p>
            <a:r>
              <a:rPr lang="en-US" i="1"/>
              <a:t>Infections are a major cause of hospitalization and death; as many as 380,000 people die of the infections in LTCFs every year”</a:t>
            </a:r>
          </a:p>
          <a:p>
            <a:pPr marL="0" indent="0">
              <a:buNone/>
            </a:pPr>
            <a:endParaRPr lang="en-US" dirty="0"/>
          </a:p>
        </p:txBody>
      </p:sp>
      <p:pic>
        <p:nvPicPr>
          <p:cNvPr id="4" name="Picture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934200" y="2133600"/>
            <a:ext cx="1610944" cy="2415209"/>
          </a:xfrm>
          <a:prstGeom prst="rect">
            <a:avLst/>
          </a:prstGeom>
        </p:spPr>
      </p:pic>
      <p:sp>
        <p:nvSpPr>
          <p:cNvPr id="5" name="Rectangle 4"/>
          <p:cNvSpPr/>
          <p:nvPr/>
        </p:nvSpPr>
        <p:spPr>
          <a:xfrm>
            <a:off x="2289210" y="5957372"/>
            <a:ext cx="4644990" cy="369332"/>
          </a:xfrm>
          <a:prstGeom prst="rect">
            <a:avLst/>
          </a:prstGeom>
        </p:spPr>
        <p:txBody>
          <a:bodyPr wrap="none">
            <a:spAutoFit/>
          </a:bodyPr>
          <a:lstStyle/>
          <a:p>
            <a:r>
              <a:rPr lang="en-US" dirty="0">
                <a:hlinkClick r:id="rId4"/>
              </a:rPr>
              <a:t>https://www.cdc.gov/longtermcare/index.html</a:t>
            </a:r>
            <a:r>
              <a:rPr lang="en-US" dirty="0"/>
              <a:t> </a:t>
            </a:r>
          </a:p>
        </p:txBody>
      </p:sp>
    </p:spTree>
    <p:extLst>
      <p:ext uri="{BB962C8B-B14F-4D97-AF65-F5344CB8AC3E}">
        <p14:creationId xmlns:p14="http://schemas.microsoft.com/office/powerpoint/2010/main" val="144813084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p:txBody>
          <a:bodyPr/>
          <a:lstStyle/>
          <a:p>
            <a:pPr marL="0" indent="0" algn="ctr">
              <a:buNone/>
            </a:pPr>
            <a:r>
              <a:rPr lang="en-US" dirty="0"/>
              <a:t>We – as a team can provide a good, solid Infection Prevention and Control Program to prevent any negative outcomes for the resident we care for!</a:t>
            </a:r>
          </a:p>
          <a:p>
            <a:endParaRPr lang="en-US" dirty="0"/>
          </a:p>
        </p:txBody>
      </p:sp>
      <p:pic>
        <p:nvPicPr>
          <p:cNvPr id="5" name="Picture 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581400" y="4038600"/>
            <a:ext cx="2223083" cy="1696212"/>
          </a:xfrm>
          <a:prstGeom prst="rect">
            <a:avLst/>
          </a:prstGeom>
        </p:spPr>
      </p:pic>
    </p:spTree>
    <p:extLst>
      <p:ext uri="{BB962C8B-B14F-4D97-AF65-F5344CB8AC3E}">
        <p14:creationId xmlns:p14="http://schemas.microsoft.com/office/powerpoint/2010/main" val="139542898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pic>
        <p:nvPicPr>
          <p:cNvPr id="4" name="Picture 2" descr="C:\Users\smlagrange\Desktop\March 3\New folder (2)\Images fro Shutterstock\question mark icon 1.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2320050" y="1905000"/>
            <a:ext cx="4503900" cy="38002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5662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ppt_w</p:attrName>
                                        </p:attrNameLst>
                                      </p:cBhvr>
                                      <p:tavLst>
                                        <p:tav tm="0" fmla="#ppt_w*sin(2.5*pi*$)">
                                          <p:val>
                                            <p:fltVal val="0"/>
                                          </p:val>
                                        </p:tav>
                                        <p:tav tm="100000">
                                          <p:val>
                                            <p:fltVal val="1"/>
                                          </p:val>
                                        </p:tav>
                                      </p:tavLst>
                                    </p:anim>
                                    <p:anim calcmode="lin" valueType="num">
                                      <p:cBhvr>
                                        <p:cTn id="9" dur="20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304800"/>
            <a:ext cx="7886700" cy="4351338"/>
          </a:xfrm>
        </p:spPr>
        <p:txBody>
          <a:bodyPr/>
          <a:lstStyle/>
          <a:p>
            <a:pPr marL="0" indent="0" algn="ctr">
              <a:spcBef>
                <a:spcPts val="0"/>
              </a:spcBef>
              <a:buNone/>
            </a:pPr>
            <a:endParaRPr lang="en-US" sz="4400" b="1" cap="small" dirty="0">
              <a:ea typeface="Verdana" panose="020B0604030504040204" pitchFamily="34" charset="0"/>
              <a:cs typeface="Verdana" panose="020B0604030504040204" pitchFamily="34" charset="0"/>
            </a:endParaRPr>
          </a:p>
          <a:p>
            <a:pPr marL="0" indent="0" algn="ctr">
              <a:spcBef>
                <a:spcPts val="0"/>
              </a:spcBef>
              <a:buNone/>
            </a:pPr>
            <a:endParaRPr lang="en-US" sz="4400" b="1" cap="small" dirty="0">
              <a:ea typeface="Verdana" panose="020B0604030504040204" pitchFamily="34" charset="0"/>
              <a:cs typeface="Verdana" panose="020B0604030504040204" pitchFamily="34" charset="0"/>
            </a:endParaRPr>
          </a:p>
          <a:p>
            <a:pPr marL="0" indent="0" algn="ctr">
              <a:spcBef>
                <a:spcPts val="0"/>
              </a:spcBef>
              <a:buNone/>
            </a:pPr>
            <a:r>
              <a:rPr lang="en-US" sz="4400" b="1" cap="small" dirty="0">
                <a:ea typeface="Verdana" panose="020B0604030504040204" pitchFamily="34" charset="0"/>
                <a:cs typeface="Verdana" panose="020B0604030504040204" pitchFamily="34" charset="0"/>
              </a:rPr>
              <a:t>Thank you for participating in this education session!</a:t>
            </a:r>
          </a:p>
          <a:p>
            <a:endParaRPr lang="en-US" dirty="0"/>
          </a:p>
        </p:txBody>
      </p:sp>
      <p:pic>
        <p:nvPicPr>
          <p:cNvPr id="4" name="Picture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276600" y="3276600"/>
            <a:ext cx="2514600" cy="2514600"/>
          </a:xfrm>
          <a:prstGeom prst="rect">
            <a:avLst/>
          </a:prstGeom>
        </p:spPr>
      </p:pic>
    </p:spTree>
    <p:extLst>
      <p:ext uri="{BB962C8B-B14F-4D97-AF65-F5344CB8AC3E}">
        <p14:creationId xmlns:p14="http://schemas.microsoft.com/office/powerpoint/2010/main" val="137961599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t>REFERENCES and RESOURCES</a:t>
            </a:r>
          </a:p>
        </p:txBody>
      </p:sp>
      <p:sp>
        <p:nvSpPr>
          <p:cNvPr id="3" name="Content Placeholder 2"/>
          <p:cNvSpPr>
            <a:spLocks noGrp="1"/>
          </p:cNvSpPr>
          <p:nvPr>
            <p:ph idx="1"/>
          </p:nvPr>
        </p:nvSpPr>
        <p:spPr>
          <a:xfrm>
            <a:off x="429491" y="1417638"/>
            <a:ext cx="8534400" cy="4837690"/>
          </a:xfrm>
        </p:spPr>
        <p:txBody>
          <a:bodyPr>
            <a:noAutofit/>
          </a:bodyPr>
          <a:lstStyle/>
          <a:p>
            <a:pPr marL="0" indent="0" fontAlgn="base">
              <a:buNone/>
            </a:pPr>
            <a:r>
              <a:rPr lang="en-US" sz="1600" dirty="0"/>
              <a:t> </a:t>
            </a:r>
            <a:r>
              <a:rPr lang="en-US" sz="2400" dirty="0"/>
              <a:t>CMS:  State Operations Manual Appendix PP – Guidance to Surveyors for Long-Term Care Facilities:</a:t>
            </a:r>
          </a:p>
          <a:p>
            <a:pPr marL="0" indent="0" fontAlgn="base">
              <a:buNone/>
            </a:pPr>
            <a:r>
              <a:rPr lang="en-US" sz="2400" dirty="0"/>
              <a:t> </a:t>
            </a:r>
            <a:r>
              <a:rPr lang="en-US" sz="2400" u="sng" dirty="0">
                <a:hlinkClick r:id="rId2"/>
              </a:rPr>
              <a:t>https://www.cms.gov/Medicare/Provider-Enrollment-and-Certification/GuidanceforLawsAndRegulations/Downloads/Advance-Appendix-PP-Including-Phase-2-.pdf</a:t>
            </a:r>
            <a:r>
              <a:rPr lang="en-US" sz="2400" u="sng" dirty="0"/>
              <a:t> </a:t>
            </a:r>
            <a:r>
              <a:rPr lang="en-US" sz="2400" dirty="0"/>
              <a:t> </a:t>
            </a:r>
          </a:p>
          <a:p>
            <a:pPr marL="0" indent="0" fontAlgn="base">
              <a:buNone/>
            </a:pPr>
            <a:endParaRPr lang="en-US" sz="2400" dirty="0"/>
          </a:p>
          <a:p>
            <a:pPr marL="0" indent="0" fontAlgn="base">
              <a:buNone/>
            </a:pPr>
            <a:r>
              <a:rPr lang="en-US" sz="2400" dirty="0"/>
              <a:t>Centers for Disease Control and Prevention. </a:t>
            </a:r>
            <a:r>
              <a:rPr lang="en-US" sz="2400">
                <a:hlinkClick r:id="rId3"/>
              </a:rPr>
              <a:t>www.cdc.gov</a:t>
            </a:r>
            <a:r>
              <a:rPr lang="en-US" sz="2400"/>
              <a:t> </a:t>
            </a:r>
            <a:endParaRPr lang="en-US" sz="2400" dirty="0"/>
          </a:p>
          <a:p>
            <a:pPr marL="0" indent="0" fontAlgn="base">
              <a:buNone/>
            </a:pPr>
            <a:endParaRPr lang="en-US"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F880</a:t>
            </a:r>
            <a:r>
              <a:rPr lang="en-US" dirty="0"/>
              <a:t>:  Infection Control</a:t>
            </a:r>
          </a:p>
        </p:txBody>
      </p:sp>
      <p:sp>
        <p:nvSpPr>
          <p:cNvPr id="3" name="Content Placeholder 2"/>
          <p:cNvSpPr>
            <a:spLocks noGrp="1"/>
          </p:cNvSpPr>
          <p:nvPr>
            <p:ph idx="1"/>
          </p:nvPr>
        </p:nvSpPr>
        <p:spPr/>
        <p:txBody>
          <a:bodyPr/>
          <a:lstStyle/>
          <a:p>
            <a:r>
              <a:rPr lang="en-US" dirty="0"/>
              <a:t>(vi)The hand hygiene procedures to be followed by staff involved in direct resident contact. </a:t>
            </a:r>
          </a:p>
          <a:p>
            <a:endParaRPr lang="en-US" dirty="0"/>
          </a:p>
        </p:txBody>
      </p:sp>
      <p:pic>
        <p:nvPicPr>
          <p:cNvPr id="5" name="Picture 4"/>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3048000" y="3200400"/>
            <a:ext cx="3048000" cy="2033016"/>
          </a:xfrm>
          <a:prstGeom prst="rect">
            <a:avLst/>
          </a:prstGeom>
        </p:spPr>
      </p:pic>
      <p:sp>
        <p:nvSpPr>
          <p:cNvPr id="6" name="Rectangle 5"/>
          <p:cNvSpPr/>
          <p:nvPr/>
        </p:nvSpPr>
        <p:spPr>
          <a:xfrm>
            <a:off x="2438400" y="5479832"/>
            <a:ext cx="4572000" cy="646331"/>
          </a:xfrm>
          <a:prstGeom prst="rect">
            <a:avLst/>
          </a:prstGeom>
        </p:spPr>
        <p:txBody>
          <a:bodyPr>
            <a:spAutoFit/>
          </a:bodyPr>
          <a:lstStyle/>
          <a:p>
            <a:r>
              <a:rPr lang="en-US" sz="1200" dirty="0">
                <a:hlinkClick r:id="rId3"/>
              </a:rPr>
              <a:t>https://www.cms.gov/Medicare/Provider-Enrollment-and-Certification/GuidanceforLawsAndRegulations/Downloads/Advance-Appendix-PP-Including-Phase-2-.pdf</a:t>
            </a:r>
            <a:r>
              <a:rPr lang="en-US" sz="1200" dirty="0"/>
              <a:t> </a:t>
            </a:r>
          </a:p>
        </p:txBody>
      </p:sp>
    </p:spTree>
    <p:extLst>
      <p:ext uri="{BB962C8B-B14F-4D97-AF65-F5344CB8AC3E}">
        <p14:creationId xmlns:p14="http://schemas.microsoft.com/office/powerpoint/2010/main" val="13795082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F880</a:t>
            </a:r>
            <a:r>
              <a:rPr lang="en-US" dirty="0"/>
              <a:t>:  Infection Control</a:t>
            </a:r>
          </a:p>
        </p:txBody>
      </p:sp>
      <p:sp>
        <p:nvSpPr>
          <p:cNvPr id="3" name="Content Placeholder 2"/>
          <p:cNvSpPr>
            <a:spLocks noGrp="1"/>
          </p:cNvSpPr>
          <p:nvPr>
            <p:ph idx="1"/>
          </p:nvPr>
        </p:nvSpPr>
        <p:spPr>
          <a:xfrm>
            <a:off x="457200" y="1600201"/>
            <a:ext cx="5867400" cy="4267200"/>
          </a:xfrm>
        </p:spPr>
        <p:txBody>
          <a:bodyPr/>
          <a:lstStyle/>
          <a:p>
            <a:pPr marL="0" indent="0">
              <a:buNone/>
            </a:pPr>
            <a:r>
              <a:rPr lang="en-US" dirty="0"/>
              <a:t>The Program must include:</a:t>
            </a:r>
          </a:p>
          <a:p>
            <a:pPr marL="0" indent="0">
              <a:buNone/>
            </a:pPr>
            <a:r>
              <a:rPr lang="en-US" dirty="0"/>
              <a:t>(4) A system for recording incidents identified under the facility’s </a:t>
            </a:r>
            <a:r>
              <a:rPr lang="en-US" dirty="0" err="1"/>
              <a:t>IPCP</a:t>
            </a:r>
            <a:r>
              <a:rPr lang="en-US" dirty="0"/>
              <a:t> and the corrective actions taken by the facility. </a:t>
            </a:r>
          </a:p>
          <a:p>
            <a:pPr marL="0" indent="0">
              <a:buNone/>
            </a:pPr>
            <a:endParaRPr lang="en-US" dirty="0"/>
          </a:p>
          <a:p>
            <a:pPr marL="0" indent="0">
              <a:buNone/>
            </a:pPr>
            <a:endParaRPr lang="en-US" dirty="0"/>
          </a:p>
        </p:txBody>
      </p:sp>
      <p:pic>
        <p:nvPicPr>
          <p:cNvPr id="5" name="Picture 4"/>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344478" y="2057400"/>
            <a:ext cx="2033016" cy="3048000"/>
          </a:xfrm>
          <a:prstGeom prst="rect">
            <a:avLst/>
          </a:prstGeom>
        </p:spPr>
      </p:pic>
      <p:sp>
        <p:nvSpPr>
          <p:cNvPr id="4" name="Rectangle 3"/>
          <p:cNvSpPr/>
          <p:nvPr/>
        </p:nvSpPr>
        <p:spPr>
          <a:xfrm>
            <a:off x="437322" y="5221070"/>
            <a:ext cx="4572000" cy="646331"/>
          </a:xfrm>
          <a:prstGeom prst="rect">
            <a:avLst/>
          </a:prstGeom>
        </p:spPr>
        <p:txBody>
          <a:bodyPr>
            <a:spAutoFit/>
          </a:bodyPr>
          <a:lstStyle/>
          <a:p>
            <a:r>
              <a:rPr lang="en-US" sz="1200" dirty="0">
                <a:hlinkClick r:id="rId4"/>
              </a:rPr>
              <a:t>https://www.cms.gov/Medicare/Provider-Enrollment-and-Certification/GuidanceforLawsAndRegulations/Downloads/Advance-Appendix-PP-Including-Phase-2-.pdf</a:t>
            </a:r>
            <a:r>
              <a:rPr lang="en-US" sz="1200" dirty="0"/>
              <a:t> </a:t>
            </a:r>
          </a:p>
        </p:txBody>
      </p:sp>
    </p:spTree>
    <p:extLst>
      <p:ext uri="{BB962C8B-B14F-4D97-AF65-F5344CB8AC3E}">
        <p14:creationId xmlns:p14="http://schemas.microsoft.com/office/powerpoint/2010/main" val="4130052078"/>
      </p:ext>
    </p:extLst>
  </p:cSld>
  <p:clrMapOvr>
    <a:masterClrMapping/>
  </p:clrMapOvr>
</p:sld>
</file>

<file path=ppt/theme/theme1.xml><?xml version="1.0" encoding="utf-8"?>
<a:theme xmlns:a="http://schemas.openxmlformats.org/drawingml/2006/main" name="1_2012LeadingAge_gray2PP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2012LeadingAge_gray2PP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3_2012LeadingAge_gray2PP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LeadingAge National - Abuse Prevention Education for Leadership</Template>
  <TotalTime>2160</TotalTime>
  <Words>5298</Words>
  <Application>Microsoft Office PowerPoint</Application>
  <PresentationFormat>On-screen Show (4:3)</PresentationFormat>
  <Paragraphs>472</Paragraphs>
  <Slides>74</Slides>
  <Notes>49</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74</vt:i4>
      </vt:variant>
    </vt:vector>
  </HeadingPairs>
  <TitlesOfParts>
    <vt:vector size="80" baseType="lpstr">
      <vt:lpstr>Arial</vt:lpstr>
      <vt:lpstr>Calibri</vt:lpstr>
      <vt:lpstr>Verdana</vt:lpstr>
      <vt:lpstr>1_2012LeadingAge_gray2PPT</vt:lpstr>
      <vt:lpstr>2_2012LeadingAge_gray2PPT</vt:lpstr>
      <vt:lpstr>3_2012LeadingAge_gray2PPT</vt:lpstr>
      <vt:lpstr>INFECTION CONTROL</vt:lpstr>
      <vt:lpstr>OBJECTIVES </vt:lpstr>
      <vt:lpstr>OVERVIEW</vt:lpstr>
      <vt:lpstr>F880:  Infection Control</vt:lpstr>
      <vt:lpstr>F880:  Infection Control</vt:lpstr>
      <vt:lpstr>F880: Infection Control</vt:lpstr>
      <vt:lpstr>F880:  Infection Control</vt:lpstr>
      <vt:lpstr>F880:  Infection Control</vt:lpstr>
      <vt:lpstr>F880:  Infection Control</vt:lpstr>
      <vt:lpstr>F880 Infection Control</vt:lpstr>
      <vt:lpstr>F880:  Infection Control</vt:lpstr>
      <vt:lpstr>F880:  Infection Control</vt:lpstr>
      <vt:lpstr>F880 Infection Control</vt:lpstr>
      <vt:lpstr>F880 Infection Control</vt:lpstr>
      <vt:lpstr>INTENT</vt:lpstr>
      <vt:lpstr>INTENT</vt:lpstr>
      <vt:lpstr>Infection Control</vt:lpstr>
      <vt:lpstr>Infection Control</vt:lpstr>
      <vt:lpstr>Infection Control</vt:lpstr>
      <vt:lpstr>Infection Control</vt:lpstr>
      <vt:lpstr>Definitions</vt:lpstr>
      <vt:lpstr>Definitions</vt:lpstr>
      <vt:lpstr>Definitions</vt:lpstr>
      <vt:lpstr>Definitions</vt:lpstr>
      <vt:lpstr>Definitions</vt:lpstr>
      <vt:lpstr>Definitions</vt:lpstr>
      <vt:lpstr>Definitions</vt:lpstr>
      <vt:lpstr>Definitions</vt:lpstr>
      <vt:lpstr>Definitions</vt:lpstr>
      <vt:lpstr>Definitions</vt:lpstr>
      <vt:lpstr>Definitions</vt:lpstr>
      <vt:lpstr>Definitions</vt:lpstr>
      <vt:lpstr>Definitions</vt:lpstr>
      <vt:lpstr>Transmission Based Precautions</vt:lpstr>
      <vt:lpstr>POLICY</vt:lpstr>
      <vt:lpstr>POLICY-continued</vt:lpstr>
      <vt:lpstr>Policy-Continued</vt:lpstr>
      <vt:lpstr>Staff Competency</vt:lpstr>
      <vt:lpstr>Policy-Continued</vt:lpstr>
      <vt:lpstr>Policy-Continued</vt:lpstr>
      <vt:lpstr>Policy-Continued</vt:lpstr>
      <vt:lpstr>PROCEDURES</vt:lpstr>
      <vt:lpstr>PROCEDURE-Hand Hygiene</vt:lpstr>
      <vt:lpstr>PROCEDURE-Hand Hygiene</vt:lpstr>
      <vt:lpstr>PROCEDURE-Hand Hygiene</vt:lpstr>
      <vt:lpstr>PROCEDURE-Hand Hygiene</vt:lpstr>
      <vt:lpstr>Procedure – Hand Hygiene</vt:lpstr>
      <vt:lpstr>PROCEDURE</vt:lpstr>
      <vt:lpstr>Outbreaks</vt:lpstr>
      <vt:lpstr>Infection Control</vt:lpstr>
      <vt:lpstr>Infection Control</vt:lpstr>
      <vt:lpstr>Infection Control</vt:lpstr>
      <vt:lpstr>Food Handling for All Staff</vt:lpstr>
      <vt:lpstr>Infection Control-Laundry Services</vt:lpstr>
      <vt:lpstr>Linen Handling</vt:lpstr>
      <vt:lpstr>Infection Control-Laundry Services</vt:lpstr>
      <vt:lpstr>Infection Control-Laundry Services</vt:lpstr>
      <vt:lpstr>Infection Control-Laundry Services</vt:lpstr>
      <vt:lpstr>Infection Control-Laundry Services</vt:lpstr>
      <vt:lpstr>Facility Response</vt:lpstr>
      <vt:lpstr>Understand</vt:lpstr>
      <vt:lpstr>Understand-Examples of Procedures</vt:lpstr>
      <vt:lpstr>Understand-Examples of Procedures</vt:lpstr>
      <vt:lpstr>Understand-Examples of Procedures</vt:lpstr>
      <vt:lpstr>Understand-Examples of Procedures</vt:lpstr>
      <vt:lpstr>Understand-Examples of Procedures</vt:lpstr>
      <vt:lpstr>INFORM</vt:lpstr>
      <vt:lpstr>Limitations</vt:lpstr>
      <vt:lpstr>Monitor</vt:lpstr>
      <vt:lpstr>SUMMARY </vt:lpstr>
      <vt:lpstr>Summary</vt:lpstr>
      <vt:lpstr>Questions?</vt:lpstr>
      <vt:lpstr>PowerPoint Presentation</vt:lpstr>
      <vt:lpstr>REFERENCES and RESOURCES</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Notification of Changes</dc:title>
  <dc:creator>Susie Avery</dc:creator>
  <cp:lastModifiedBy>Charlie Visconage</cp:lastModifiedBy>
  <cp:revision>121</cp:revision>
  <dcterms:created xsi:type="dcterms:W3CDTF">2017-01-12T23:03:08Z</dcterms:created>
  <dcterms:modified xsi:type="dcterms:W3CDTF">2017-09-15T15:56:20Z</dcterms:modified>
</cp:coreProperties>
</file>