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4"/>
  </p:sldMasterIdLst>
  <p:notesMasterIdLst>
    <p:notesMasterId r:id="rId28"/>
  </p:notesMasterIdLst>
  <p:handoutMasterIdLst>
    <p:handoutMasterId r:id="rId29"/>
  </p:handoutMasterIdLst>
  <p:sldIdLst>
    <p:sldId id="276" r:id="rId5"/>
    <p:sldId id="1925" r:id="rId6"/>
    <p:sldId id="1924" r:id="rId7"/>
    <p:sldId id="391" r:id="rId8"/>
    <p:sldId id="389" r:id="rId9"/>
    <p:sldId id="393" r:id="rId10"/>
    <p:sldId id="1926" r:id="rId11"/>
    <p:sldId id="832" r:id="rId12"/>
    <p:sldId id="833" r:id="rId13"/>
    <p:sldId id="834" r:id="rId14"/>
    <p:sldId id="835" r:id="rId15"/>
    <p:sldId id="836" r:id="rId16"/>
    <p:sldId id="837" r:id="rId17"/>
    <p:sldId id="761" r:id="rId18"/>
    <p:sldId id="838" r:id="rId19"/>
    <p:sldId id="839" r:id="rId20"/>
    <p:sldId id="843" r:id="rId21"/>
    <p:sldId id="842" r:id="rId22"/>
    <p:sldId id="841" r:id="rId23"/>
    <p:sldId id="840" r:id="rId24"/>
    <p:sldId id="844" r:id="rId25"/>
    <p:sldId id="845" r:id="rId26"/>
    <p:sldId id="30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BC5236B-912C-4769-9FCA-F75A290955E9}">
          <p14:sldIdLst>
            <p14:sldId id="276"/>
            <p14:sldId id="1925"/>
            <p14:sldId id="1924"/>
            <p14:sldId id="391"/>
            <p14:sldId id="389"/>
            <p14:sldId id="393"/>
            <p14:sldId id="1926"/>
            <p14:sldId id="832"/>
            <p14:sldId id="833"/>
            <p14:sldId id="834"/>
            <p14:sldId id="835"/>
            <p14:sldId id="836"/>
            <p14:sldId id="837"/>
            <p14:sldId id="761"/>
            <p14:sldId id="838"/>
            <p14:sldId id="839"/>
            <p14:sldId id="843"/>
            <p14:sldId id="842"/>
            <p14:sldId id="841"/>
            <p14:sldId id="840"/>
            <p14:sldId id="844"/>
            <p14:sldId id="845"/>
          </p14:sldIdLst>
        </p14:section>
        <p14:section name="Untitled Section" id="{8E990C17-6E2E-4155-B900-1846B9B3C22F}">
          <p14:sldIdLst>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e Tumlinson" initials="AT [6]" lastIdx="1" clrIdx="6">
    <p:extLst/>
  </p:cmAuthor>
  <p:cmAuthor id="1" name="Mary Coppage" initials="MC" lastIdx="34" clrIdx="0">
    <p:extLst/>
  </p:cmAuthor>
  <p:cmAuthor id="8" name="Anne Tumlinson" initials="AT [7]" lastIdx="1" clrIdx="7">
    <p:extLst/>
  </p:cmAuthor>
  <p:cmAuthor id="2" name="Anne Tumlinson" initials="AT" lastIdx="1" clrIdx="1">
    <p:extLst/>
  </p:cmAuthor>
  <p:cmAuthor id="9" name="Anne Tumlinson" initials="AT [8]" lastIdx="1" clrIdx="8">
    <p:extLst/>
  </p:cmAuthor>
  <p:cmAuthor id="3" name="Anne Tumlinson" initials="AT [2]" lastIdx="1" clrIdx="2">
    <p:extLst/>
  </p:cmAuthor>
  <p:cmAuthor id="10" name="Anne Tumlinson" initials="AT [9]" lastIdx="1" clrIdx="9">
    <p:extLst/>
  </p:cmAuthor>
  <p:cmAuthor id="4" name="Anne Tumlinson" initials="AT [3]" lastIdx="1" clrIdx="3">
    <p:extLst/>
  </p:cmAuthor>
  <p:cmAuthor id="5" name="Anne Tumlinson" initials="AT [4]" lastIdx="1" clrIdx="4">
    <p:extLst/>
  </p:cmAuthor>
  <p:cmAuthor id="6" name="Anne Tumlinson" initials="AT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558ED5"/>
    <a:srgbClr val="799DB5"/>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359" autoAdjust="0"/>
  </p:normalViewPr>
  <p:slideViewPr>
    <p:cSldViewPr>
      <p:cViewPr varScale="1">
        <p:scale>
          <a:sx n="64" d="100"/>
          <a:sy n="64" d="100"/>
        </p:scale>
        <p:origin x="5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allon" userId="0369f501d3786550" providerId="LiveId" clId="{E9200CDD-B0A5-46EF-92E2-BD221B21D422}"/>
    <pc:docChg chg="undo custSel addSld delSld modSld modSection">
      <pc:chgData name="Nicole Fallon" userId="0369f501d3786550" providerId="LiveId" clId="{E9200CDD-B0A5-46EF-92E2-BD221B21D422}" dt="2018-10-12T19:04:39.469" v="1271" actId="6549"/>
      <pc:docMkLst>
        <pc:docMk/>
      </pc:docMkLst>
      <pc:sldChg chg="modSp">
        <pc:chgData name="Nicole Fallon" userId="0369f501d3786550" providerId="LiveId" clId="{E9200CDD-B0A5-46EF-92E2-BD221B21D422}" dt="2018-10-12T19:03:13.936" v="1221" actId="6549"/>
        <pc:sldMkLst>
          <pc:docMk/>
          <pc:sldMk cId="3509872839" sldId="276"/>
        </pc:sldMkLst>
        <pc:spChg chg="mod">
          <ac:chgData name="Nicole Fallon" userId="0369f501d3786550" providerId="LiveId" clId="{E9200CDD-B0A5-46EF-92E2-BD221B21D422}" dt="2018-10-12T19:03:13.936" v="1221" actId="6549"/>
          <ac:spMkLst>
            <pc:docMk/>
            <pc:sldMk cId="3509872839" sldId="276"/>
            <ac:spMk id="7" creationId="{00000000-0000-0000-0000-000000000000}"/>
          </ac:spMkLst>
        </pc:spChg>
      </pc:sldChg>
      <pc:sldChg chg="modSp add">
        <pc:chgData name="Nicole Fallon" userId="0369f501d3786550" providerId="LiveId" clId="{E9200CDD-B0A5-46EF-92E2-BD221B21D422}" dt="2018-10-12T19:00:11.466" v="1109" actId="6549"/>
        <pc:sldMkLst>
          <pc:docMk/>
          <pc:sldMk cId="2728111719" sldId="389"/>
        </pc:sldMkLst>
        <pc:spChg chg="mod">
          <ac:chgData name="Nicole Fallon" userId="0369f501d3786550" providerId="LiveId" clId="{E9200CDD-B0A5-46EF-92E2-BD221B21D422}" dt="2018-10-12T19:00:11.466" v="1109" actId="6549"/>
          <ac:spMkLst>
            <pc:docMk/>
            <pc:sldMk cId="2728111719" sldId="389"/>
            <ac:spMk id="2" creationId="{CD9ABB22-F441-419B-A8E3-8121B8F25B2A}"/>
          </ac:spMkLst>
        </pc:spChg>
      </pc:sldChg>
      <pc:sldChg chg="delSp add">
        <pc:chgData name="Nicole Fallon" userId="0369f501d3786550" providerId="LiveId" clId="{E9200CDD-B0A5-46EF-92E2-BD221B21D422}" dt="2018-10-12T18:59:49.438" v="1086" actId="478"/>
        <pc:sldMkLst>
          <pc:docMk/>
          <pc:sldMk cId="3003839486" sldId="391"/>
        </pc:sldMkLst>
        <pc:spChg chg="del">
          <ac:chgData name="Nicole Fallon" userId="0369f501d3786550" providerId="LiveId" clId="{E9200CDD-B0A5-46EF-92E2-BD221B21D422}" dt="2018-10-12T18:59:49.438" v="1086" actId="478"/>
          <ac:spMkLst>
            <pc:docMk/>
            <pc:sldMk cId="3003839486" sldId="391"/>
            <ac:spMk id="6" creationId="{988D80BE-EAF2-4EAA-BAC6-EFC0DDFAD56B}"/>
          </ac:spMkLst>
        </pc:spChg>
      </pc:sldChg>
      <pc:sldChg chg="modSp add">
        <pc:chgData name="Nicole Fallon" userId="0369f501d3786550" providerId="LiveId" clId="{E9200CDD-B0A5-46EF-92E2-BD221B21D422}" dt="2018-10-12T19:01:50.997" v="1137" actId="20577"/>
        <pc:sldMkLst>
          <pc:docMk/>
          <pc:sldMk cId="3465567291" sldId="393"/>
        </pc:sldMkLst>
        <pc:spChg chg="mod">
          <ac:chgData name="Nicole Fallon" userId="0369f501d3786550" providerId="LiveId" clId="{E9200CDD-B0A5-46EF-92E2-BD221B21D422}" dt="2018-10-12T19:01:50.997" v="1137" actId="20577"/>
          <ac:spMkLst>
            <pc:docMk/>
            <pc:sldMk cId="3465567291" sldId="393"/>
            <ac:spMk id="2" creationId="{496A13E5-AE2D-46BA-8278-7E644EE6E8F6}"/>
          </ac:spMkLst>
        </pc:spChg>
        <pc:spChg chg="mod">
          <ac:chgData name="Nicole Fallon" userId="0369f501d3786550" providerId="LiveId" clId="{E9200CDD-B0A5-46EF-92E2-BD221B21D422}" dt="2018-10-12T19:01:05.577" v="1122" actId="6549"/>
          <ac:spMkLst>
            <pc:docMk/>
            <pc:sldMk cId="3465567291" sldId="393"/>
            <ac:spMk id="3" creationId="{6D23C21E-DD00-4FF8-9E01-89CF7DD259FE}"/>
          </ac:spMkLst>
        </pc:spChg>
        <pc:spChg chg="mod">
          <ac:chgData name="Nicole Fallon" userId="0369f501d3786550" providerId="LiveId" clId="{E9200CDD-B0A5-46EF-92E2-BD221B21D422}" dt="2018-10-12T19:01:24.435" v="1123" actId="255"/>
          <ac:spMkLst>
            <pc:docMk/>
            <pc:sldMk cId="3465567291" sldId="393"/>
            <ac:spMk id="4" creationId="{F2EE3DBB-9E58-4951-9B1F-8529898E8DDB}"/>
          </ac:spMkLst>
        </pc:spChg>
        <pc:spChg chg="mod">
          <ac:chgData name="Nicole Fallon" userId="0369f501d3786550" providerId="LiveId" clId="{E9200CDD-B0A5-46EF-92E2-BD221B21D422}" dt="2018-10-12T19:01:35.453" v="1124" actId="20577"/>
          <ac:spMkLst>
            <pc:docMk/>
            <pc:sldMk cId="3465567291" sldId="393"/>
            <ac:spMk id="5" creationId="{A8C93A82-471B-491E-B643-5F7E8C957D3F}"/>
          </ac:spMkLst>
        </pc:spChg>
      </pc:sldChg>
      <pc:sldChg chg="modSp">
        <pc:chgData name="Nicole Fallon" userId="0369f501d3786550" providerId="LiveId" clId="{E9200CDD-B0A5-46EF-92E2-BD221B21D422}" dt="2018-10-12T18:46:04.140" v="315" actId="114"/>
        <pc:sldMkLst>
          <pc:docMk/>
          <pc:sldMk cId="2129101121" sldId="832"/>
        </pc:sldMkLst>
        <pc:spChg chg="mod">
          <ac:chgData name="Nicole Fallon" userId="0369f501d3786550" providerId="LiveId" clId="{E9200CDD-B0A5-46EF-92E2-BD221B21D422}" dt="2018-10-12T18:36:42.954" v="242" actId="14100"/>
          <ac:spMkLst>
            <pc:docMk/>
            <pc:sldMk cId="2129101121" sldId="832"/>
            <ac:spMk id="6" creationId="{42B38209-BB54-4FDF-A517-CF9EACE9C738}"/>
          </ac:spMkLst>
        </pc:spChg>
        <pc:graphicFrameChg chg="modGraphic">
          <ac:chgData name="Nicole Fallon" userId="0369f501d3786550" providerId="LiveId" clId="{E9200CDD-B0A5-46EF-92E2-BD221B21D422}" dt="2018-10-12T18:46:04.140" v="315" actId="114"/>
          <ac:graphicFrameMkLst>
            <pc:docMk/>
            <pc:sldMk cId="2129101121" sldId="832"/>
            <ac:graphicFrameMk id="5" creationId="{1153FD2F-DA45-434E-96E8-46C14EB62760}"/>
          </ac:graphicFrameMkLst>
        </pc:graphicFrameChg>
      </pc:sldChg>
      <pc:sldChg chg="modSp">
        <pc:chgData name="Nicole Fallon" userId="0369f501d3786550" providerId="LiveId" clId="{E9200CDD-B0A5-46EF-92E2-BD221B21D422}" dt="2018-10-12T18:46:20.045" v="317" actId="15"/>
        <pc:sldMkLst>
          <pc:docMk/>
          <pc:sldMk cId="4208327463" sldId="833"/>
        </pc:sldMkLst>
        <pc:spChg chg="mod">
          <ac:chgData name="Nicole Fallon" userId="0369f501d3786550" providerId="LiveId" clId="{E9200CDD-B0A5-46EF-92E2-BD221B21D422}" dt="2018-10-12T18:41:03.591" v="274" actId="20577"/>
          <ac:spMkLst>
            <pc:docMk/>
            <pc:sldMk cId="4208327463" sldId="833"/>
            <ac:spMk id="5" creationId="{CBFE25D0-4920-4238-BD93-FAA48089447A}"/>
          </ac:spMkLst>
        </pc:spChg>
        <pc:spChg chg="mod">
          <ac:chgData name="Nicole Fallon" userId="0369f501d3786550" providerId="LiveId" clId="{E9200CDD-B0A5-46EF-92E2-BD221B21D422}" dt="2018-10-12T18:46:20.045" v="317" actId="15"/>
          <ac:spMkLst>
            <pc:docMk/>
            <pc:sldMk cId="4208327463" sldId="833"/>
            <ac:spMk id="6" creationId="{45F73851-BB87-4C89-B3E1-74B9792B40E4}"/>
          </ac:spMkLst>
        </pc:spChg>
      </pc:sldChg>
      <pc:sldChg chg="modSp">
        <pc:chgData name="Nicole Fallon" userId="0369f501d3786550" providerId="LiveId" clId="{E9200CDD-B0A5-46EF-92E2-BD221B21D422}" dt="2018-10-12T18:47:34.811" v="343" actId="20577"/>
        <pc:sldMkLst>
          <pc:docMk/>
          <pc:sldMk cId="3123486428" sldId="834"/>
        </pc:sldMkLst>
        <pc:spChg chg="mod">
          <ac:chgData name="Nicole Fallon" userId="0369f501d3786550" providerId="LiveId" clId="{E9200CDD-B0A5-46EF-92E2-BD221B21D422}" dt="2018-10-12T18:47:34.811" v="343" actId="20577"/>
          <ac:spMkLst>
            <pc:docMk/>
            <pc:sldMk cId="3123486428" sldId="834"/>
            <ac:spMk id="16" creationId="{543EE9EA-36D4-4C4F-8ECD-ABBDE322E690}"/>
          </ac:spMkLst>
        </pc:spChg>
      </pc:sldChg>
      <pc:sldChg chg="modSp">
        <pc:chgData name="Nicole Fallon" userId="0369f501d3786550" providerId="LiveId" clId="{E9200CDD-B0A5-46EF-92E2-BD221B21D422}" dt="2018-10-12T18:48:45.093" v="368" actId="6549"/>
        <pc:sldMkLst>
          <pc:docMk/>
          <pc:sldMk cId="3718057131" sldId="835"/>
        </pc:sldMkLst>
        <pc:spChg chg="mod">
          <ac:chgData name="Nicole Fallon" userId="0369f501d3786550" providerId="LiveId" clId="{E9200CDD-B0A5-46EF-92E2-BD221B21D422}" dt="2018-10-12T18:48:45.093" v="368" actId="6549"/>
          <ac:spMkLst>
            <pc:docMk/>
            <pc:sldMk cId="3718057131" sldId="835"/>
            <ac:spMk id="5" creationId="{A6A73759-0FF5-4789-ADB3-99DCE3CAE8F3}"/>
          </ac:spMkLst>
        </pc:spChg>
        <pc:spChg chg="mod">
          <ac:chgData name="Nicole Fallon" userId="0369f501d3786550" providerId="LiveId" clId="{E9200CDD-B0A5-46EF-92E2-BD221B21D422}" dt="2018-10-12T18:48:18.985" v="360" actId="20577"/>
          <ac:spMkLst>
            <pc:docMk/>
            <pc:sldMk cId="3718057131" sldId="835"/>
            <ac:spMk id="15" creationId="{A5051755-616E-4ECD-9AE3-6D87C2B0E5C6}"/>
          </ac:spMkLst>
        </pc:spChg>
      </pc:sldChg>
      <pc:sldChg chg="modSp">
        <pc:chgData name="Nicole Fallon" userId="0369f501d3786550" providerId="LiveId" clId="{E9200CDD-B0A5-46EF-92E2-BD221B21D422}" dt="2018-10-12T18:49:09.982" v="370" actId="403"/>
        <pc:sldMkLst>
          <pc:docMk/>
          <pc:sldMk cId="4216438965" sldId="836"/>
        </pc:sldMkLst>
        <pc:spChg chg="mod">
          <ac:chgData name="Nicole Fallon" userId="0369f501d3786550" providerId="LiveId" clId="{E9200CDD-B0A5-46EF-92E2-BD221B21D422}" dt="2018-10-12T18:49:09.982" v="370" actId="403"/>
          <ac:spMkLst>
            <pc:docMk/>
            <pc:sldMk cId="4216438965" sldId="836"/>
            <ac:spMk id="11" creationId="{0C430766-108B-40CD-84E6-E6365C6B88E2}"/>
          </ac:spMkLst>
        </pc:spChg>
      </pc:sldChg>
      <pc:sldChg chg="modSp">
        <pc:chgData name="Nicole Fallon" userId="0369f501d3786550" providerId="LiveId" clId="{E9200CDD-B0A5-46EF-92E2-BD221B21D422}" dt="2018-10-12T18:49:53.327" v="377" actId="20577"/>
        <pc:sldMkLst>
          <pc:docMk/>
          <pc:sldMk cId="1941159498" sldId="837"/>
        </pc:sldMkLst>
        <pc:graphicFrameChg chg="mod modGraphic">
          <ac:chgData name="Nicole Fallon" userId="0369f501d3786550" providerId="LiveId" clId="{E9200CDD-B0A5-46EF-92E2-BD221B21D422}" dt="2018-10-12T18:49:53.327" v="377" actId="20577"/>
          <ac:graphicFrameMkLst>
            <pc:docMk/>
            <pc:sldMk cId="1941159498" sldId="837"/>
            <ac:graphicFrameMk id="5" creationId="{BEA234AD-83BC-4D06-9845-62999635312D}"/>
          </ac:graphicFrameMkLst>
        </pc:graphicFrameChg>
      </pc:sldChg>
      <pc:sldChg chg="modSp">
        <pc:chgData name="Nicole Fallon" userId="0369f501d3786550" providerId="LiveId" clId="{E9200CDD-B0A5-46EF-92E2-BD221B21D422}" dt="2018-10-12T18:50:35.811" v="380" actId="113"/>
        <pc:sldMkLst>
          <pc:docMk/>
          <pc:sldMk cId="983945039" sldId="838"/>
        </pc:sldMkLst>
        <pc:spChg chg="mod">
          <ac:chgData name="Nicole Fallon" userId="0369f501d3786550" providerId="LiveId" clId="{E9200CDD-B0A5-46EF-92E2-BD221B21D422}" dt="2018-10-12T18:50:35.811" v="380" actId="113"/>
          <ac:spMkLst>
            <pc:docMk/>
            <pc:sldMk cId="983945039" sldId="838"/>
            <ac:spMk id="5" creationId="{F46EDB1E-ED70-49C8-8EA1-8A73921E420D}"/>
          </ac:spMkLst>
        </pc:spChg>
        <pc:graphicFrameChg chg="mod modGraphic">
          <ac:chgData name="Nicole Fallon" userId="0369f501d3786550" providerId="LiveId" clId="{E9200CDD-B0A5-46EF-92E2-BD221B21D422}" dt="2018-10-12T18:30:40.357" v="130" actId="948"/>
          <ac:graphicFrameMkLst>
            <pc:docMk/>
            <pc:sldMk cId="983945039" sldId="838"/>
            <ac:graphicFrameMk id="6" creationId="{75EC69C2-E938-4940-8B01-B3A85E89EAF8}"/>
          </ac:graphicFrameMkLst>
        </pc:graphicFrameChg>
      </pc:sldChg>
      <pc:sldChg chg="modSp">
        <pc:chgData name="Nicole Fallon" userId="0369f501d3786550" providerId="LiveId" clId="{E9200CDD-B0A5-46EF-92E2-BD221B21D422}" dt="2018-10-12T18:34:15.761" v="173"/>
        <pc:sldMkLst>
          <pc:docMk/>
          <pc:sldMk cId="1808423094" sldId="839"/>
        </pc:sldMkLst>
        <pc:spChg chg="mod">
          <ac:chgData name="Nicole Fallon" userId="0369f501d3786550" providerId="LiveId" clId="{E9200CDD-B0A5-46EF-92E2-BD221B21D422}" dt="2018-10-12T18:34:15.761" v="173"/>
          <ac:spMkLst>
            <pc:docMk/>
            <pc:sldMk cId="1808423094" sldId="839"/>
            <ac:spMk id="5" creationId="{0D3A1D96-E3CA-4EDD-A06D-EB7C1EE3CBC7}"/>
          </ac:spMkLst>
        </pc:spChg>
        <pc:spChg chg="mod">
          <ac:chgData name="Nicole Fallon" userId="0369f501d3786550" providerId="LiveId" clId="{E9200CDD-B0A5-46EF-92E2-BD221B21D422}" dt="2018-10-12T18:26:04.684" v="34" actId="403"/>
          <ac:spMkLst>
            <pc:docMk/>
            <pc:sldMk cId="1808423094" sldId="839"/>
            <ac:spMk id="7" creationId="{B3499493-1D3D-4E69-8C24-9DB6A866DCBF}"/>
          </ac:spMkLst>
        </pc:spChg>
        <pc:graphicFrameChg chg="modGraphic">
          <ac:chgData name="Nicole Fallon" userId="0369f501d3786550" providerId="LiveId" clId="{E9200CDD-B0A5-46EF-92E2-BD221B21D422}" dt="2018-10-12T18:30:28.092" v="129" actId="948"/>
          <ac:graphicFrameMkLst>
            <pc:docMk/>
            <pc:sldMk cId="1808423094" sldId="839"/>
            <ac:graphicFrameMk id="6" creationId="{04EF7075-0302-457D-BFE8-F8D9D68ABA89}"/>
          </ac:graphicFrameMkLst>
        </pc:graphicFrameChg>
      </pc:sldChg>
      <pc:sldChg chg="modSp">
        <pc:chgData name="Nicole Fallon" userId="0369f501d3786550" providerId="LiveId" clId="{E9200CDD-B0A5-46EF-92E2-BD221B21D422}" dt="2018-10-12T18:33:04.749" v="142" actId="113"/>
        <pc:sldMkLst>
          <pc:docMk/>
          <pc:sldMk cId="2063004071" sldId="840"/>
        </pc:sldMkLst>
        <pc:spChg chg="mod">
          <ac:chgData name="Nicole Fallon" userId="0369f501d3786550" providerId="LiveId" clId="{E9200CDD-B0A5-46EF-92E2-BD221B21D422}" dt="2018-10-12T18:33:04.749" v="142" actId="113"/>
          <ac:spMkLst>
            <pc:docMk/>
            <pc:sldMk cId="2063004071" sldId="840"/>
            <ac:spMk id="5" creationId="{0D07AE5C-C8AF-4B0D-89A6-A1B9B3E480E9}"/>
          </ac:spMkLst>
        </pc:spChg>
        <pc:spChg chg="mod">
          <ac:chgData name="Nicole Fallon" userId="0369f501d3786550" providerId="LiveId" clId="{E9200CDD-B0A5-46EF-92E2-BD221B21D422}" dt="2018-10-12T18:25:11.609" v="27" actId="403"/>
          <ac:spMkLst>
            <pc:docMk/>
            <pc:sldMk cId="2063004071" sldId="840"/>
            <ac:spMk id="7" creationId="{389D4694-8508-4590-A44A-7333F2A73ED7}"/>
          </ac:spMkLst>
        </pc:spChg>
        <pc:graphicFrameChg chg="modGraphic">
          <ac:chgData name="Nicole Fallon" userId="0369f501d3786550" providerId="LiveId" clId="{E9200CDD-B0A5-46EF-92E2-BD221B21D422}" dt="2018-10-12T18:31:52.638" v="135" actId="948"/>
          <ac:graphicFrameMkLst>
            <pc:docMk/>
            <pc:sldMk cId="2063004071" sldId="840"/>
            <ac:graphicFrameMk id="6" creationId="{63C5BE7F-B99C-4B88-B928-FB26FFDD0855}"/>
          </ac:graphicFrameMkLst>
        </pc:graphicFrameChg>
      </pc:sldChg>
      <pc:sldChg chg="modSp">
        <pc:chgData name="Nicole Fallon" userId="0369f501d3786550" providerId="LiveId" clId="{E9200CDD-B0A5-46EF-92E2-BD221B21D422}" dt="2018-10-12T18:52:54.532" v="400" actId="404"/>
        <pc:sldMkLst>
          <pc:docMk/>
          <pc:sldMk cId="1588955948" sldId="841"/>
        </pc:sldMkLst>
        <pc:spChg chg="mod">
          <ac:chgData name="Nicole Fallon" userId="0369f501d3786550" providerId="LiveId" clId="{E9200CDD-B0A5-46EF-92E2-BD221B21D422}" dt="2018-10-12T18:51:27.359" v="385" actId="1076"/>
          <ac:spMkLst>
            <pc:docMk/>
            <pc:sldMk cId="1588955948" sldId="841"/>
            <ac:spMk id="5" creationId="{AE6635B2-6EC6-4DF9-895A-62DE2383BE78}"/>
          </ac:spMkLst>
        </pc:spChg>
        <pc:spChg chg="mod">
          <ac:chgData name="Nicole Fallon" userId="0369f501d3786550" providerId="LiveId" clId="{E9200CDD-B0A5-46EF-92E2-BD221B21D422}" dt="2018-10-12T18:52:45.438" v="399" actId="1076"/>
          <ac:spMkLst>
            <pc:docMk/>
            <pc:sldMk cId="1588955948" sldId="841"/>
            <ac:spMk id="7" creationId="{26516F93-42A1-4DE7-A961-C5EE76A1A33E}"/>
          </ac:spMkLst>
        </pc:spChg>
        <pc:graphicFrameChg chg="mod modGraphic">
          <ac:chgData name="Nicole Fallon" userId="0369f501d3786550" providerId="LiveId" clId="{E9200CDD-B0A5-46EF-92E2-BD221B21D422}" dt="2018-10-12T18:52:54.532" v="400" actId="404"/>
          <ac:graphicFrameMkLst>
            <pc:docMk/>
            <pc:sldMk cId="1588955948" sldId="841"/>
            <ac:graphicFrameMk id="6" creationId="{C39C6E28-F120-47F8-A77E-B605A697479D}"/>
          </ac:graphicFrameMkLst>
        </pc:graphicFrameChg>
      </pc:sldChg>
      <pc:sldChg chg="modSp">
        <pc:chgData name="Nicole Fallon" userId="0369f501d3786550" providerId="LiveId" clId="{E9200CDD-B0A5-46EF-92E2-BD221B21D422}" dt="2018-10-12T18:33:13.735" v="144" actId="113"/>
        <pc:sldMkLst>
          <pc:docMk/>
          <pc:sldMk cId="1173215947" sldId="842"/>
        </pc:sldMkLst>
        <pc:spChg chg="mod">
          <ac:chgData name="Nicole Fallon" userId="0369f501d3786550" providerId="LiveId" clId="{E9200CDD-B0A5-46EF-92E2-BD221B21D422}" dt="2018-10-12T18:33:13.735" v="144" actId="113"/>
          <ac:spMkLst>
            <pc:docMk/>
            <pc:sldMk cId="1173215947" sldId="842"/>
            <ac:spMk id="5" creationId="{3D807BD4-6B9B-4728-BF3D-BABC66978D45}"/>
          </ac:spMkLst>
        </pc:spChg>
        <pc:graphicFrameChg chg="modGraphic">
          <ac:chgData name="Nicole Fallon" userId="0369f501d3786550" providerId="LiveId" clId="{E9200CDD-B0A5-46EF-92E2-BD221B21D422}" dt="2018-10-12T18:31:31.562" v="133" actId="948"/>
          <ac:graphicFrameMkLst>
            <pc:docMk/>
            <pc:sldMk cId="1173215947" sldId="842"/>
            <ac:graphicFrameMk id="6" creationId="{4FE1B3A6-D037-437E-A7D1-8BDB09A8A551}"/>
          </ac:graphicFrameMkLst>
        </pc:graphicFrameChg>
      </pc:sldChg>
      <pc:sldChg chg="modSp">
        <pc:chgData name="Nicole Fallon" userId="0369f501d3786550" providerId="LiveId" clId="{E9200CDD-B0A5-46EF-92E2-BD221B21D422}" dt="2018-10-12T18:33:21.749" v="145" actId="113"/>
        <pc:sldMkLst>
          <pc:docMk/>
          <pc:sldMk cId="1330164083" sldId="843"/>
        </pc:sldMkLst>
        <pc:spChg chg="mod">
          <ac:chgData name="Nicole Fallon" userId="0369f501d3786550" providerId="LiveId" clId="{E9200CDD-B0A5-46EF-92E2-BD221B21D422}" dt="2018-10-12T18:33:21.749" v="145" actId="113"/>
          <ac:spMkLst>
            <pc:docMk/>
            <pc:sldMk cId="1330164083" sldId="843"/>
            <ac:spMk id="5" creationId="{1CDC53ED-FD75-4693-AE26-E07F9B33781F}"/>
          </ac:spMkLst>
        </pc:spChg>
        <pc:spChg chg="mod">
          <ac:chgData name="Nicole Fallon" userId="0369f501d3786550" providerId="LiveId" clId="{E9200CDD-B0A5-46EF-92E2-BD221B21D422}" dt="2018-10-12T18:26:21.403" v="37" actId="403"/>
          <ac:spMkLst>
            <pc:docMk/>
            <pc:sldMk cId="1330164083" sldId="843"/>
            <ac:spMk id="7" creationId="{DFCE3323-A1DC-47D1-8F83-6753F9BEF4EF}"/>
          </ac:spMkLst>
        </pc:spChg>
        <pc:graphicFrameChg chg="modGraphic">
          <ac:chgData name="Nicole Fallon" userId="0369f501d3786550" providerId="LiveId" clId="{E9200CDD-B0A5-46EF-92E2-BD221B21D422}" dt="2018-10-12T18:31:22.764" v="132" actId="948"/>
          <ac:graphicFrameMkLst>
            <pc:docMk/>
            <pc:sldMk cId="1330164083" sldId="843"/>
            <ac:graphicFrameMk id="6" creationId="{80C518F6-3CCD-4CE6-B62C-8C30F5E2A195}"/>
          </ac:graphicFrameMkLst>
        </pc:graphicFrameChg>
      </pc:sldChg>
      <pc:sldChg chg="modSp">
        <pc:chgData name="Nicole Fallon" userId="0369f501d3786550" providerId="LiveId" clId="{E9200CDD-B0A5-46EF-92E2-BD221B21D422}" dt="2018-10-12T18:32:54.016" v="140" actId="113"/>
        <pc:sldMkLst>
          <pc:docMk/>
          <pc:sldMk cId="1990662550" sldId="844"/>
        </pc:sldMkLst>
        <pc:spChg chg="mod">
          <ac:chgData name="Nicole Fallon" userId="0369f501d3786550" providerId="LiveId" clId="{E9200CDD-B0A5-46EF-92E2-BD221B21D422}" dt="2018-10-12T18:32:54.016" v="140" actId="113"/>
          <ac:spMkLst>
            <pc:docMk/>
            <pc:sldMk cId="1990662550" sldId="844"/>
            <ac:spMk id="5" creationId="{CF1E78FD-AA3A-4821-8840-262250B99C39}"/>
          </ac:spMkLst>
        </pc:spChg>
        <pc:graphicFrameChg chg="modGraphic">
          <ac:chgData name="Nicole Fallon" userId="0369f501d3786550" providerId="LiveId" clId="{E9200CDD-B0A5-46EF-92E2-BD221B21D422}" dt="2018-10-12T18:32:00.374" v="136" actId="948"/>
          <ac:graphicFrameMkLst>
            <pc:docMk/>
            <pc:sldMk cId="1990662550" sldId="844"/>
            <ac:graphicFrameMk id="6" creationId="{5FDE344C-2EAB-411B-92F6-057E1DBD778C}"/>
          </ac:graphicFrameMkLst>
        </pc:graphicFrameChg>
      </pc:sldChg>
      <pc:sldChg chg="modSp">
        <pc:chgData name="Nicole Fallon" userId="0369f501d3786550" providerId="LiveId" clId="{E9200CDD-B0A5-46EF-92E2-BD221B21D422}" dt="2018-10-12T18:34:47.971" v="174" actId="6549"/>
        <pc:sldMkLst>
          <pc:docMk/>
          <pc:sldMk cId="3513110135" sldId="845"/>
        </pc:sldMkLst>
        <pc:spChg chg="mod">
          <ac:chgData name="Nicole Fallon" userId="0369f501d3786550" providerId="LiveId" clId="{E9200CDD-B0A5-46EF-92E2-BD221B21D422}" dt="2018-10-12T18:32:59.750" v="141" actId="113"/>
          <ac:spMkLst>
            <pc:docMk/>
            <pc:sldMk cId="3513110135" sldId="845"/>
            <ac:spMk id="5" creationId="{842F2B43-6D60-4668-A251-739C7AD32F4E}"/>
          </ac:spMkLst>
        </pc:spChg>
        <pc:spChg chg="mod">
          <ac:chgData name="Nicole Fallon" userId="0369f501d3786550" providerId="LiveId" clId="{E9200CDD-B0A5-46EF-92E2-BD221B21D422}" dt="2018-10-12T18:25:29.968" v="30" actId="1076"/>
          <ac:spMkLst>
            <pc:docMk/>
            <pc:sldMk cId="3513110135" sldId="845"/>
            <ac:spMk id="7" creationId="{6760A5EC-0AF3-44D5-925B-68C0C1B25471}"/>
          </ac:spMkLst>
        </pc:spChg>
        <pc:graphicFrameChg chg="mod modGraphic">
          <ac:chgData name="Nicole Fallon" userId="0369f501d3786550" providerId="LiveId" clId="{E9200CDD-B0A5-46EF-92E2-BD221B21D422}" dt="2018-10-12T18:34:47.971" v="174" actId="6549"/>
          <ac:graphicFrameMkLst>
            <pc:docMk/>
            <pc:sldMk cId="3513110135" sldId="845"/>
            <ac:graphicFrameMk id="6" creationId="{106CE355-DC36-455B-B381-CC9E215573A6}"/>
          </ac:graphicFrameMkLst>
        </pc:graphicFrameChg>
      </pc:sldChg>
      <pc:sldChg chg="del">
        <pc:chgData name="Nicole Fallon" userId="0369f501d3786550" providerId="LiveId" clId="{E9200CDD-B0A5-46EF-92E2-BD221B21D422}" dt="2018-10-12T17:54:55.735" v="0" actId="2696"/>
        <pc:sldMkLst>
          <pc:docMk/>
          <pc:sldMk cId="2974176503" sldId="846"/>
        </pc:sldMkLst>
      </pc:sldChg>
      <pc:sldChg chg="del">
        <pc:chgData name="Nicole Fallon" userId="0369f501d3786550" providerId="LiveId" clId="{E9200CDD-B0A5-46EF-92E2-BD221B21D422}" dt="2018-10-12T17:54:55.750" v="1" actId="2696"/>
        <pc:sldMkLst>
          <pc:docMk/>
          <pc:sldMk cId="2931276303" sldId="847"/>
        </pc:sldMkLst>
      </pc:sldChg>
      <pc:sldChg chg="delSp modSp add">
        <pc:chgData name="Nicole Fallon" userId="0369f501d3786550" providerId="LiveId" clId="{E9200CDD-B0A5-46EF-92E2-BD221B21D422}" dt="2018-10-12T18:59:31.437" v="1085" actId="14100"/>
        <pc:sldMkLst>
          <pc:docMk/>
          <pc:sldMk cId="3344334132" sldId="1924"/>
        </pc:sldMkLst>
        <pc:spChg chg="mod">
          <ac:chgData name="Nicole Fallon" userId="0369f501d3786550" providerId="LiveId" clId="{E9200CDD-B0A5-46EF-92E2-BD221B21D422}" dt="2018-10-12T18:58:57.561" v="1079" actId="113"/>
          <ac:spMkLst>
            <pc:docMk/>
            <pc:sldMk cId="3344334132" sldId="1924"/>
            <ac:spMk id="3" creationId="{CC50EFD8-9427-4B8B-98FD-82AC2E24EB85}"/>
          </ac:spMkLst>
        </pc:spChg>
        <pc:spChg chg="mod">
          <ac:chgData name="Nicole Fallon" userId="0369f501d3786550" providerId="LiveId" clId="{E9200CDD-B0A5-46EF-92E2-BD221B21D422}" dt="2018-10-12T18:59:31.437" v="1085" actId="14100"/>
          <ac:spMkLst>
            <pc:docMk/>
            <pc:sldMk cId="3344334132" sldId="1924"/>
            <ac:spMk id="4" creationId="{B84D26A7-84E4-4E44-800B-CC247D08B976}"/>
          </ac:spMkLst>
        </pc:spChg>
        <pc:spChg chg="del">
          <ac:chgData name="Nicole Fallon" userId="0369f501d3786550" providerId="LiveId" clId="{E9200CDD-B0A5-46EF-92E2-BD221B21D422}" dt="2018-10-12T18:59:22.888" v="1083" actId="478"/>
          <ac:spMkLst>
            <pc:docMk/>
            <pc:sldMk cId="3344334132" sldId="1924"/>
            <ac:spMk id="5" creationId="{9ADB6F56-90D3-441A-B2CA-ECFDCCCA8BFF}"/>
          </ac:spMkLst>
        </pc:spChg>
        <pc:graphicFrameChg chg="mod">
          <ac:chgData name="Nicole Fallon" userId="0369f501d3786550" providerId="LiveId" clId="{E9200CDD-B0A5-46EF-92E2-BD221B21D422}" dt="2018-10-12T18:59:04.310" v="1080" actId="1076"/>
          <ac:graphicFrameMkLst>
            <pc:docMk/>
            <pc:sldMk cId="3344334132" sldId="1924"/>
            <ac:graphicFrameMk id="9" creationId="{D0DDB73B-B133-43ED-9ED5-7A7FEA523910}"/>
          </ac:graphicFrameMkLst>
        </pc:graphicFrameChg>
        <pc:picChg chg="mod">
          <ac:chgData name="Nicole Fallon" userId="0369f501d3786550" providerId="LiveId" clId="{E9200CDD-B0A5-46EF-92E2-BD221B21D422}" dt="2018-10-12T18:59:12.794" v="1081" actId="1076"/>
          <ac:picMkLst>
            <pc:docMk/>
            <pc:sldMk cId="3344334132" sldId="1924"/>
            <ac:picMk id="7" creationId="{D872EB2C-2E16-4A6D-89E7-642919A22D69}"/>
          </ac:picMkLst>
        </pc:picChg>
        <pc:picChg chg="mod">
          <ac:chgData name="Nicole Fallon" userId="0369f501d3786550" providerId="LiveId" clId="{E9200CDD-B0A5-46EF-92E2-BD221B21D422}" dt="2018-10-12T18:59:17.343" v="1082" actId="1076"/>
          <ac:picMkLst>
            <pc:docMk/>
            <pc:sldMk cId="3344334132" sldId="1924"/>
            <ac:picMk id="8" creationId="{1637136B-00F8-4B71-957C-CA153DEEA005}"/>
          </ac:picMkLst>
        </pc:picChg>
      </pc:sldChg>
      <pc:sldChg chg="modSp add">
        <pc:chgData name="Nicole Fallon" userId="0369f501d3786550" providerId="LiveId" clId="{E9200CDD-B0A5-46EF-92E2-BD221B21D422}" dt="2018-10-12T19:04:39.469" v="1271" actId="6549"/>
        <pc:sldMkLst>
          <pc:docMk/>
          <pc:sldMk cId="1864273331" sldId="1925"/>
        </pc:sldMkLst>
        <pc:spChg chg="mod">
          <ac:chgData name="Nicole Fallon" userId="0369f501d3786550" providerId="LiveId" clId="{E9200CDD-B0A5-46EF-92E2-BD221B21D422}" dt="2018-10-12T18:55:52.312" v="626" actId="20577"/>
          <ac:spMkLst>
            <pc:docMk/>
            <pc:sldMk cId="1864273331" sldId="1925"/>
            <ac:spMk id="2" creationId="{7694644A-BCD7-45F4-BC89-3C6C8F66CD7B}"/>
          </ac:spMkLst>
        </pc:spChg>
        <pc:spChg chg="mod">
          <ac:chgData name="Nicole Fallon" userId="0369f501d3786550" providerId="LiveId" clId="{E9200CDD-B0A5-46EF-92E2-BD221B21D422}" dt="2018-10-12T19:04:39.469" v="1271" actId="6549"/>
          <ac:spMkLst>
            <pc:docMk/>
            <pc:sldMk cId="1864273331" sldId="1925"/>
            <ac:spMk id="3" creationId="{A89E5266-2B65-496D-9527-C63E1CF6EC01}"/>
          </ac:spMkLst>
        </pc:spChg>
      </pc:sldChg>
      <pc:sldChg chg="addSp delSp modSp add">
        <pc:chgData name="Nicole Fallon" userId="0369f501d3786550" providerId="LiveId" clId="{E9200CDD-B0A5-46EF-92E2-BD221B21D422}" dt="2018-10-12T19:02:14.939" v="1162" actId="20577"/>
        <pc:sldMkLst>
          <pc:docMk/>
          <pc:sldMk cId="1435577439" sldId="1926"/>
        </pc:sldMkLst>
        <pc:spChg chg="del">
          <ac:chgData name="Nicole Fallon" userId="0369f501d3786550" providerId="LiveId" clId="{E9200CDD-B0A5-46EF-92E2-BD221B21D422}" dt="2018-10-12T19:02:02.765" v="1139"/>
          <ac:spMkLst>
            <pc:docMk/>
            <pc:sldMk cId="1435577439" sldId="1926"/>
            <ac:spMk id="2" creationId="{A59E3504-1C85-4ACD-BE91-077D63F6B965}"/>
          </ac:spMkLst>
        </pc:spChg>
        <pc:spChg chg="del">
          <ac:chgData name="Nicole Fallon" userId="0369f501d3786550" providerId="LiveId" clId="{E9200CDD-B0A5-46EF-92E2-BD221B21D422}" dt="2018-10-12T19:02:02.765" v="1139"/>
          <ac:spMkLst>
            <pc:docMk/>
            <pc:sldMk cId="1435577439" sldId="1926"/>
            <ac:spMk id="3" creationId="{293D6F41-6E44-4D68-B517-887592D16FCD}"/>
          </ac:spMkLst>
        </pc:spChg>
        <pc:spChg chg="del">
          <ac:chgData name="Nicole Fallon" userId="0369f501d3786550" providerId="LiveId" clId="{E9200CDD-B0A5-46EF-92E2-BD221B21D422}" dt="2018-10-12T19:02:02.765" v="1139"/>
          <ac:spMkLst>
            <pc:docMk/>
            <pc:sldMk cId="1435577439" sldId="1926"/>
            <ac:spMk id="4" creationId="{95F81128-483F-481C-BBDA-3B8B153ED16E}"/>
          </ac:spMkLst>
        </pc:spChg>
        <pc:spChg chg="add mod">
          <ac:chgData name="Nicole Fallon" userId="0369f501d3786550" providerId="LiveId" clId="{E9200CDD-B0A5-46EF-92E2-BD221B21D422}" dt="2018-10-12T19:02:14.939" v="1162" actId="20577"/>
          <ac:spMkLst>
            <pc:docMk/>
            <pc:sldMk cId="1435577439" sldId="1926"/>
            <ac:spMk id="6" creationId="{248BFDE3-A096-46C6-8FE5-543F82CD0FAC}"/>
          </ac:spMkLst>
        </pc:spChg>
        <pc:spChg chg="add mod">
          <ac:chgData name="Nicole Fallon" userId="0369f501d3786550" providerId="LiveId" clId="{E9200CDD-B0A5-46EF-92E2-BD221B21D422}" dt="2018-10-12T19:02:02.765" v="1139"/>
          <ac:spMkLst>
            <pc:docMk/>
            <pc:sldMk cId="1435577439" sldId="1926"/>
            <ac:spMk id="7" creationId="{F29DE808-AA25-462B-8605-7B1A0083380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Participation in Payment and Delivery Reforms</a:t>
            </a:r>
          </a:p>
        </c:rich>
      </c:tx>
      <c:layout>
        <c:manualLayout>
          <c:xMode val="edge"/>
          <c:yMode val="edge"/>
          <c:x val="0.218485687726549"/>
          <c:y val="1.8521830281905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42806853827601"/>
          <c:y val="0.18737349164148601"/>
          <c:w val="0.68981555576682596"/>
          <c:h val="0.69248322434120901"/>
        </c:manualLayout>
      </c:layout>
      <c:pieChart>
        <c:varyColors val="1"/>
        <c:ser>
          <c:idx val="0"/>
          <c:order val="0"/>
          <c:tx>
            <c:strRef>
              <c:f>Sheet1!$B$1</c:f>
              <c:strCache>
                <c:ptCount val="1"/>
                <c:pt idx="0">
                  <c:v>Innovation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DD4-40AA-98AC-B3A8127E6F20}"/>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6DD4-40AA-98AC-B3A8127E6F20}"/>
              </c:ext>
            </c:extLst>
          </c:dPt>
          <c:dLbls>
            <c:dLbl>
              <c:idx val="0"/>
              <c:layout>
                <c:manualLayout>
                  <c:x val="-0.13080481933236601"/>
                  <c:y val="-0.26828764424740498"/>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6DD4-40AA-98AC-B3A8127E6F20}"/>
                </c:ext>
                <c:ext xmlns:c15="http://schemas.microsoft.com/office/drawing/2012/chart" uri="{CE6537A1-D6FC-4f65-9D91-7224C49458BB}">
                  <c15:layout>
                    <c:manualLayout>
                      <c:w val="0.31739544534545899"/>
                      <c:h val="0.29183130730430201"/>
                    </c:manualLayout>
                  </c15:layout>
                </c:ext>
              </c:extLst>
            </c:dLbl>
            <c:dLbl>
              <c:idx val="1"/>
              <c:layout>
                <c:manualLayout>
                  <c:x val="0.23868286264788099"/>
                  <c:y val="0.2002224604747180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6DD4-40AA-98AC-B3A8127E6F20}"/>
                </c:ext>
                <c:ext xmlns:c15="http://schemas.microsoft.com/office/drawing/2012/chart" uri="{CE6537A1-D6FC-4f65-9D91-7224C49458BB}">
                  <c15:layout>
                    <c:manualLayout>
                      <c:w val="0.24544144646855701"/>
                      <c:h val="0.1799342426308319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Participating in Payment and Delivery Reforms</c:v>
                </c:pt>
                <c:pt idx="1">
                  <c:v>Not Participating</c:v>
                </c:pt>
              </c:strCache>
            </c:strRef>
          </c:cat>
          <c:val>
            <c:numRef>
              <c:f>Sheet1!$B$2:$B$3</c:f>
              <c:numCache>
                <c:formatCode>General</c:formatCode>
                <c:ptCount val="2"/>
                <c:pt idx="0">
                  <c:v>317</c:v>
                </c:pt>
                <c:pt idx="1">
                  <c:v>122</c:v>
                </c:pt>
              </c:numCache>
            </c:numRef>
          </c:val>
          <c:extLst xmlns:c16r2="http://schemas.microsoft.com/office/drawing/2015/06/chart">
            <c:ext xmlns:c16="http://schemas.microsoft.com/office/drawing/2014/chart" uri="{C3380CC4-5D6E-409C-BE32-E72D297353CC}">
              <c16:uniqueId val="{00000004-6DD4-40AA-98AC-B3A8127E6F2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1172 Total Initiatives Across 317 Innovators </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Participants</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E87B-4CD8-9D79-F9D8E38F41B7}"/>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87B-4CD8-9D79-F9D8E38F41B7}"/>
              </c:ext>
            </c:extLst>
          </c:dPt>
          <c:dPt>
            <c:idx val="2"/>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E87B-4CD8-9D79-F9D8E38F41B7}"/>
              </c:ext>
            </c:extLst>
          </c:dPt>
          <c:dPt>
            <c:idx val="3"/>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7-E87B-4CD8-9D79-F9D8E38F41B7}"/>
              </c:ext>
            </c:extLst>
          </c:dPt>
          <c:dPt>
            <c:idx val="4"/>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9-E87B-4CD8-9D79-F9D8E38F41B7}"/>
              </c:ext>
            </c:extLst>
          </c:dPt>
          <c:dPt>
            <c:idx val="5"/>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B-E87B-4CD8-9D79-F9D8E38F41B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Care transitions</c:v>
                </c:pt>
                <c:pt idx="1">
                  <c:v>Primary care</c:v>
                </c:pt>
                <c:pt idx="2">
                  <c:v>Hospital preferred partnership</c:v>
                </c:pt>
                <c:pt idx="3">
                  <c:v>Clinical pathways</c:v>
                </c:pt>
                <c:pt idx="4">
                  <c:v>Managed Care VBP</c:v>
                </c:pt>
                <c:pt idx="5">
                  <c:v>Bundles</c:v>
                </c:pt>
                <c:pt idx="6">
                  <c:v>ACOs</c:v>
                </c:pt>
                <c:pt idx="7">
                  <c:v>Enriched housing</c:v>
                </c:pt>
                <c:pt idx="8">
                  <c:v>Provider-led MA SNPs</c:v>
                </c:pt>
                <c:pt idx="9">
                  <c:v>EMS Partnerships</c:v>
                </c:pt>
                <c:pt idx="10">
                  <c:v>State reform activities</c:v>
                </c:pt>
                <c:pt idx="11">
                  <c:v>Other CMMI Demos</c:v>
                </c:pt>
                <c:pt idx="12">
                  <c:v>PCMH</c:v>
                </c:pt>
              </c:strCache>
            </c:strRef>
          </c:cat>
          <c:val>
            <c:numRef>
              <c:f>Sheet1!$B$2:$B$14</c:f>
              <c:numCache>
                <c:formatCode>General</c:formatCode>
                <c:ptCount val="13"/>
                <c:pt idx="0">
                  <c:v>167</c:v>
                </c:pt>
                <c:pt idx="1">
                  <c:v>163</c:v>
                </c:pt>
                <c:pt idx="2">
                  <c:v>156</c:v>
                </c:pt>
                <c:pt idx="3">
                  <c:v>149</c:v>
                </c:pt>
                <c:pt idx="4">
                  <c:v>121</c:v>
                </c:pt>
                <c:pt idx="5">
                  <c:v>111</c:v>
                </c:pt>
                <c:pt idx="6">
                  <c:v>109</c:v>
                </c:pt>
                <c:pt idx="7">
                  <c:v>60</c:v>
                </c:pt>
                <c:pt idx="8">
                  <c:v>40</c:v>
                </c:pt>
                <c:pt idx="9">
                  <c:v>38</c:v>
                </c:pt>
                <c:pt idx="10">
                  <c:v>33</c:v>
                </c:pt>
                <c:pt idx="11">
                  <c:v>15</c:v>
                </c:pt>
                <c:pt idx="12">
                  <c:v>10</c:v>
                </c:pt>
              </c:numCache>
            </c:numRef>
          </c:val>
          <c:extLst xmlns:c16r2="http://schemas.microsoft.com/office/drawing/2015/06/chart">
            <c:ext xmlns:c16="http://schemas.microsoft.com/office/drawing/2014/chart" uri="{C3380CC4-5D6E-409C-BE32-E72D297353CC}">
              <c16:uniqueId val="{0000000C-E87B-4CD8-9D79-F9D8E38F41B7}"/>
            </c:ext>
          </c:extLst>
        </c:ser>
        <c:dLbls>
          <c:dLblPos val="outEnd"/>
          <c:showLegendKey val="0"/>
          <c:showVal val="1"/>
          <c:showCatName val="0"/>
          <c:showSerName val="0"/>
          <c:showPercent val="0"/>
          <c:showBubbleSize val="0"/>
        </c:dLbls>
        <c:gapWidth val="150"/>
        <c:axId val="263315992"/>
        <c:axId val="263316776"/>
      </c:barChart>
      <c:catAx>
        <c:axId val="26331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3316776"/>
        <c:crosses val="autoZero"/>
        <c:auto val="1"/>
        <c:lblAlgn val="ctr"/>
        <c:lblOffset val="100"/>
        <c:noMultiLvlLbl val="0"/>
      </c:catAx>
      <c:valAx>
        <c:axId val="263316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3315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10/18/2018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received 439 responses, of which about 20% of the respondents (86 total) were subsidized housing members.  </a:t>
            </a:r>
          </a:p>
          <a:p>
            <a:r>
              <a:rPr lang="en-US" dirty="0"/>
              <a:t>Of the respondents, about 72% of respondents indicated they were participating in some sort of innovation – federal alternative payment models such as Accountable Care Organizations or Bundled Payments, state initiatives, managed care value-based contracts .</a:t>
            </a:r>
          </a:p>
          <a:p>
            <a:r>
              <a:rPr lang="en-US" dirty="0"/>
              <a:t>While the number of respondents cannot be confirmed as a representative sample, it provides us with 400+ new data points about our members activities and interests that will help guide our policy thinking.  </a:t>
            </a:r>
          </a:p>
          <a:p>
            <a:r>
              <a:rPr lang="en-US" dirty="0"/>
              <a:t>We will be profiling roughly 15 organizations about the particular innovative activities that they are engaged in and these will be shared with members through our website and included in future presentations.  Additional details about the survey will be shared with all members in the coming weeks.</a:t>
            </a:r>
          </a:p>
        </p:txBody>
      </p:sp>
      <p:sp>
        <p:nvSpPr>
          <p:cNvPr id="4" name="Slide Number Placeholder 3"/>
          <p:cNvSpPr>
            <a:spLocks noGrp="1"/>
          </p:cNvSpPr>
          <p:nvPr>
            <p:ph type="sldNum" sz="quarter" idx="10"/>
          </p:nvPr>
        </p:nvSpPr>
        <p:spPr/>
        <p:txBody>
          <a:bodyPr/>
          <a:lstStyle/>
          <a:p>
            <a:fld id="{E523E25F-AEB7-4F8C-8F3F-07AB4C4BD397}" type="slidenum">
              <a:rPr lang="en-US" smtClean="0"/>
              <a:t>3</a:t>
            </a:fld>
            <a:endParaRPr lang="en-US"/>
          </a:p>
        </p:txBody>
      </p:sp>
    </p:spTree>
    <p:extLst>
      <p:ext uri="{BB962C8B-B14F-4D97-AF65-F5344CB8AC3E}">
        <p14:creationId xmlns:p14="http://schemas.microsoft.com/office/powerpoint/2010/main" val="388926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a 2017 survey of ACOs  by the National Association of ACOs and </a:t>
            </a:r>
            <a:r>
              <a:rPr lang="en-US" dirty="0" err="1"/>
              <a:t>Leavitt</a:t>
            </a:r>
            <a:r>
              <a:rPr lang="en-US" dirty="0"/>
              <a:t> Partners,  older adult service providers/LeadingAge members innovations and initiatives are focused </a:t>
            </a:r>
            <a:r>
              <a:rPr lang="en-US"/>
              <a:t>on integration via: </a:t>
            </a:r>
            <a:endParaRPr lang="en-US" dirty="0"/>
          </a:p>
          <a:p>
            <a:pPr marL="228600" indent="-228600">
              <a:buAutoNum type="arabicPeriod"/>
            </a:pPr>
            <a:r>
              <a:rPr lang="en-US" dirty="0"/>
              <a:t>Care Transitions</a:t>
            </a:r>
          </a:p>
          <a:p>
            <a:pPr marL="228600" indent="-228600">
              <a:buAutoNum type="arabicPeriod"/>
            </a:pPr>
            <a:r>
              <a:rPr lang="en-US" dirty="0"/>
              <a:t>Primary care integration and access</a:t>
            </a:r>
          </a:p>
          <a:p>
            <a:pPr marL="228600" indent="-228600">
              <a:buAutoNum type="arabicPeriod"/>
            </a:pPr>
            <a:r>
              <a:rPr lang="en-US" dirty="0"/>
              <a:t>Hospital partnerships</a:t>
            </a:r>
          </a:p>
          <a:p>
            <a:pPr marL="228600" indent="-228600">
              <a:buAutoNum type="arabicPeriod"/>
            </a:pPr>
            <a:r>
              <a:rPr lang="en-US" dirty="0"/>
              <a:t>Clinical pathways</a:t>
            </a:r>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414016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“innovators” – really just used to describe those engaged in alternative payment models, integrated service efforts or other innovations – didn’t get into this in search of new revenues  but to meet community needs, improve the quality of the services they were providing and in acknowledgement that they needed to prepare for change.</a:t>
            </a:r>
          </a:p>
          <a:p>
            <a:endParaRPr lang="en-US" dirty="0"/>
          </a:p>
          <a:p>
            <a:r>
              <a:rPr lang="en-US" dirty="0"/>
              <a:t>The good news is these innovators are seeing better outcomes and satisfaction resulting in more business.   The other interesting part is that when asked if they regretted pursuing the innovation or initiative, they overwhelmingly said no.</a:t>
            </a:r>
            <a:br>
              <a:rPr lang="en-US" dirty="0"/>
            </a:br>
            <a:endParaRPr lang="en-US" dirty="0"/>
          </a:p>
        </p:txBody>
      </p:sp>
      <p:sp>
        <p:nvSpPr>
          <p:cNvPr id="4" name="Slide Number Placeholder 3"/>
          <p:cNvSpPr>
            <a:spLocks noGrp="1"/>
          </p:cNvSpPr>
          <p:nvPr>
            <p:ph type="sldNum" sz="quarter" idx="10"/>
          </p:nvPr>
        </p:nvSpPr>
        <p:spPr/>
        <p:txBody>
          <a:bodyPr/>
          <a:lstStyle/>
          <a:p>
            <a:fld id="{E523E25F-AEB7-4F8C-8F3F-07AB4C4BD397}" type="slidenum">
              <a:rPr lang="en-US" smtClean="0"/>
              <a:t>6</a:t>
            </a:fld>
            <a:endParaRPr lang="en-US"/>
          </a:p>
        </p:txBody>
      </p:sp>
    </p:spTree>
    <p:extLst>
      <p:ext uri="{BB962C8B-B14F-4D97-AF65-F5344CB8AC3E}">
        <p14:creationId xmlns:p14="http://schemas.microsoft.com/office/powerpoint/2010/main" val="19475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5F4813-465B-42C1-9463-A4428CFB89B2}" type="datetime1">
              <a:rPr lang="en-US" smtClean="0">
                <a:solidFill>
                  <a:prstClr val="black"/>
                </a:solidFill>
              </a:rPr>
              <a:t>10/18/2018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B34AA-B9B7-40AC-AD15-309DBFD08564}" type="datetime1">
              <a:rPr lang="en-US" smtClean="0">
                <a:solidFill>
                  <a:prstClr val="black"/>
                </a:solidFill>
              </a:rPr>
              <a:t>10/18/2018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37609-2199-4C87-B877-DF584279A815}"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21966-C764-4C40-97C3-3CEDFB59A7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314" y="3077236"/>
            <a:ext cx="8229600" cy="703527"/>
          </a:xfrm>
        </p:spPr>
        <p:txBody>
          <a:bodyPr anchor="t" anchorCtr="0">
            <a:noAutofit/>
          </a:bodyPr>
          <a:lstStyle>
            <a:lvl1pPr algn="ctr">
              <a:lnSpc>
                <a:spcPts val="3400"/>
              </a:lnSpc>
              <a:defRPr sz="3200" b="0">
                <a:solidFill>
                  <a:sysClr val="windowText" lastClr="000000"/>
                </a:solidFill>
                <a:latin typeface="+mj-lt"/>
              </a:defRPr>
            </a:lvl1pPr>
          </a:lstStyle>
          <a:p>
            <a:r>
              <a:rPr lang="en-US" dirty="0"/>
              <a:t>Click to edit Master divider style</a:t>
            </a:r>
          </a:p>
        </p:txBody>
      </p:sp>
      <p:sp>
        <p:nvSpPr>
          <p:cNvPr id="10" name="TextBox 9"/>
          <p:cNvSpPr txBox="1"/>
          <p:nvPr/>
        </p:nvSpPr>
        <p:spPr>
          <a:xfrm>
            <a:off x="6685472" y="6395090"/>
            <a:ext cx="2096219" cy="307777"/>
          </a:xfrm>
          <a:prstGeom prst="rect">
            <a:avLst/>
          </a:prstGeom>
          <a:noFill/>
        </p:spPr>
        <p:txBody>
          <a:bodyPr wrap="square" rtlCol="0">
            <a:spAutoFit/>
          </a:bodyPr>
          <a:lstStyle/>
          <a:p>
            <a:pPr algn="r"/>
            <a:fld id="{7E8C7700-0853-49A8-8C3D-05A7533F1F74}" type="slidenum">
              <a:rPr lang="en-US" sz="1400" smtClean="0">
                <a:solidFill>
                  <a:schemeClr val="accent3"/>
                </a:solidFill>
              </a:rPr>
              <a:t>‹#›</a:t>
            </a:fld>
            <a:endParaRPr lang="en-US" sz="1400" dirty="0">
              <a:solidFill>
                <a:schemeClr val="accent3"/>
              </a:solidFill>
            </a:endParaRPr>
          </a:p>
        </p:txBody>
      </p:sp>
      <p:sp>
        <p:nvSpPr>
          <p:cNvPr id="15" name="TextBox 14"/>
          <p:cNvSpPr txBox="1"/>
          <p:nvPr userDrawn="1"/>
        </p:nvSpPr>
        <p:spPr>
          <a:xfrm>
            <a:off x="6685472" y="6395090"/>
            <a:ext cx="2096219" cy="307777"/>
          </a:xfrm>
          <a:prstGeom prst="rect">
            <a:avLst/>
          </a:prstGeom>
          <a:noFill/>
        </p:spPr>
        <p:txBody>
          <a:bodyPr wrap="square" rtlCol="0">
            <a:spAutoFit/>
          </a:bodyPr>
          <a:lstStyle/>
          <a:p>
            <a:pPr algn="r"/>
            <a:fld id="{7E8C7700-0853-49A8-8C3D-05A7533F1F74}"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983492717"/>
      </p:ext>
    </p:extLst>
  </p:cSld>
  <p:clrMapOvr>
    <a:masterClrMapping/>
  </p:clrMapOvr>
  <p:extLst mod="1">
    <p:ext uri="{DCECCB84-F9BA-43D5-87BE-67443E8EF086}">
      <p15:sldGuideLst xmlns:p15="http://schemas.microsoft.com/office/powerpoint/2012/main">
        <p15:guide id="5" orient="horz" pos="3912">
          <p15:clr>
            <a:srgbClr val="FBAE40"/>
          </p15:clr>
        </p15:guide>
        <p15:guide id="6" pos="288">
          <p15:clr>
            <a:srgbClr val="FBAE40"/>
          </p15:clr>
        </p15:guide>
        <p15:guide id="7" pos="5472">
          <p15:clr>
            <a:srgbClr val="FBAE40"/>
          </p15:clr>
        </p15:guide>
        <p15:guide id="8" orient="horz"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AD0A0-89DC-402E-BDAA-2675B0ED3D39}" type="datetime1">
              <a:rPr lang="en-US" smtClean="0">
                <a:solidFill>
                  <a:prstClr val="black"/>
                </a:solidFill>
              </a:rPr>
              <a:t>10/18/2018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8"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8E8F-D8FC-4BEA-9669-498E7C5A996C}" type="datetime1">
              <a:rPr lang="en-US" smtClean="0">
                <a:solidFill>
                  <a:prstClr val="black"/>
                </a:solidFill>
              </a:rPr>
              <a:t>10/18/2018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52CE4C-515C-4517-B6F7-E4EAB6C6F301}" type="datetime1">
              <a:rPr lang="en-US" smtClean="0">
                <a:solidFill>
                  <a:prstClr val="black"/>
                </a:solidFill>
              </a:rPr>
              <a:t>10/18/2018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FCB9E-89B8-4CDB-AC15-F50BEC1B89ED}" type="datetime1">
              <a:rPr lang="en-US" smtClean="0">
                <a:solidFill>
                  <a:prstClr val="black"/>
                </a:solidFill>
              </a:rPr>
              <a:t>10/18/2018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3292A3-1005-4029-9F9F-90348596ECFE}" type="datetime1">
              <a:rPr lang="en-US" smtClean="0">
                <a:solidFill>
                  <a:prstClr val="black"/>
                </a:solidFill>
              </a:rPr>
              <a:t>10/18/2018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B853A-70F5-40A3-BF24-7C4E861FB8E8}" type="datetime1">
              <a:rPr lang="en-US" smtClean="0">
                <a:solidFill>
                  <a:prstClr val="black"/>
                </a:solidFill>
              </a:rPr>
              <a:t>10/18/2018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FB11F-2D56-44E6-8671-D8AA94D7DF4F}" type="datetime1">
              <a:rPr lang="en-US" smtClean="0">
                <a:solidFill>
                  <a:prstClr val="black"/>
                </a:solidFill>
              </a:rPr>
              <a:t>10/18/2018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41A6B-7790-46F8-9CB0-53C86E017C8C}" type="datetime1">
              <a:rPr lang="en-US" smtClean="0">
                <a:solidFill>
                  <a:prstClr val="black"/>
                </a:solidFill>
              </a:rPr>
              <a:t>10/18/2018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6179" y="126546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4FC9225-3B76-41A8-BB02-5B92B3B50ECE}" type="datetime1">
              <a:rPr lang="en-US" smtClean="0">
                <a:solidFill>
                  <a:prstClr val="black"/>
                </a:solidFill>
              </a:rPr>
              <a:t>10/18/2018</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29400" y="5844541"/>
            <a:ext cx="1694606" cy="842212"/>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81000" y="6202062"/>
            <a:ext cx="2105308" cy="510132"/>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57" r:id="rId11"/>
    <p:sldLayoutId id="2147483769" r:id="rId1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p:cNvSpPr>
            <a:spLocks noGrp="1"/>
          </p:cNvSpPr>
          <p:nvPr>
            <p:ph type="ctrTitle"/>
          </p:nvPr>
        </p:nvSpPr>
        <p:spPr>
          <a:xfrm>
            <a:off x="228600" y="4726105"/>
            <a:ext cx="7772400" cy="1009650"/>
          </a:xfrm>
        </p:spPr>
        <p:txBody>
          <a:bodyPr>
            <a:normAutofit fontScale="90000"/>
          </a:bodyPr>
          <a:lstStyle/>
          <a:p>
            <a:pPr algn="l"/>
            <a:r>
              <a:rPr lang="en-US" b="1" dirty="0">
                <a:solidFill>
                  <a:schemeClr val="bg1"/>
                </a:solidFill>
              </a:rPr>
              <a:t>LeadingAge Members’ </a:t>
            </a:r>
            <a:br>
              <a:rPr lang="en-US" b="1" dirty="0">
                <a:solidFill>
                  <a:schemeClr val="bg1"/>
                </a:solidFill>
              </a:rPr>
            </a:br>
            <a:r>
              <a:rPr lang="en-US" b="1" dirty="0">
                <a:solidFill>
                  <a:schemeClr val="bg1"/>
                </a:solidFill>
              </a:rPr>
              <a:t>Experience with Payment </a:t>
            </a:r>
            <a:br>
              <a:rPr lang="en-US" b="1" dirty="0">
                <a:solidFill>
                  <a:schemeClr val="bg1"/>
                </a:solidFill>
              </a:rPr>
            </a:br>
            <a:r>
              <a:rPr lang="en-US" b="1" dirty="0">
                <a:solidFill>
                  <a:schemeClr val="bg1"/>
                </a:solidFill>
              </a:rPr>
              <a:t>and Delivery Innovation: </a:t>
            </a:r>
            <a:br>
              <a:rPr lang="en-US" b="1" dirty="0">
                <a:solidFill>
                  <a:schemeClr val="bg1"/>
                </a:solidFill>
              </a:rPr>
            </a:br>
            <a:r>
              <a:rPr lang="en-US" b="1" dirty="0">
                <a:solidFill>
                  <a:schemeClr val="bg1"/>
                </a:solidFill>
              </a:rPr>
              <a:t>Observations &amp; Member Profiles</a:t>
            </a:r>
            <a:endParaRPr lang="en-US" b="1"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726105"/>
            <a:ext cx="2244607" cy="866834"/>
          </a:xfrm>
          <a:prstGeom prst="rect">
            <a:avLst/>
          </a:prstGeom>
        </p:spPr>
      </p:pic>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640EF-CCCD-4CCC-9D85-E34938D4CB69}"/>
              </a:ext>
            </a:extLst>
          </p:cNvPr>
          <p:cNvSpPr>
            <a:spLocks noGrp="1"/>
          </p:cNvSpPr>
          <p:nvPr>
            <p:ph type="title"/>
          </p:nvPr>
        </p:nvSpPr>
        <p:spPr/>
        <p:txBody>
          <a:bodyPr/>
          <a:lstStyle/>
          <a:p>
            <a:r>
              <a:rPr lang="en-US" dirty="0"/>
              <a:t>Stages of Transformation Success</a:t>
            </a:r>
          </a:p>
        </p:txBody>
      </p:sp>
      <p:sp>
        <p:nvSpPr>
          <p:cNvPr id="4" name="Slide Number Placeholder 3">
            <a:extLst>
              <a:ext uri="{FF2B5EF4-FFF2-40B4-BE49-F238E27FC236}">
                <a16:creationId xmlns="" xmlns:a16="http://schemas.microsoft.com/office/drawing/2014/main" id="{4C377D77-C4D3-4525-BAC2-B6547F50FBA1}"/>
              </a:ext>
            </a:extLst>
          </p:cNvPr>
          <p:cNvSpPr>
            <a:spLocks noGrp="1"/>
          </p:cNvSpPr>
          <p:nvPr>
            <p:ph type="sldNum" sz="quarter" idx="12"/>
          </p:nvPr>
        </p:nvSpPr>
        <p:spPr/>
        <p:txBody>
          <a:bodyPr/>
          <a:lstStyle/>
          <a:p>
            <a:fld id="{8ED21966-C764-4C40-97C3-3CEDFB59A7F5}" type="slidenum">
              <a:rPr lang="en-US" smtClean="0">
                <a:solidFill>
                  <a:prstClr val="black"/>
                </a:solidFill>
              </a:rPr>
              <a:pPr/>
              <a:t>10</a:t>
            </a:fld>
            <a:endParaRPr lang="en-US" dirty="0">
              <a:solidFill>
                <a:prstClr val="black"/>
              </a:solidFill>
            </a:endParaRPr>
          </a:p>
        </p:txBody>
      </p:sp>
      <p:sp>
        <p:nvSpPr>
          <p:cNvPr id="5" name="Shape 4">
            <a:extLst>
              <a:ext uri="{FF2B5EF4-FFF2-40B4-BE49-F238E27FC236}">
                <a16:creationId xmlns="" xmlns:a16="http://schemas.microsoft.com/office/drawing/2014/main" id="{4938B67D-DD4A-4FCB-8284-0FF23EBF393F}"/>
              </a:ext>
            </a:extLst>
          </p:cNvPr>
          <p:cNvSpPr/>
          <p:nvPr/>
        </p:nvSpPr>
        <p:spPr>
          <a:xfrm>
            <a:off x="319780" y="1387968"/>
            <a:ext cx="7655560" cy="4784724"/>
          </a:xfrm>
          <a:prstGeom prst="swooshArrow">
            <a:avLst>
              <a:gd name="adj1" fmla="val 25000"/>
              <a:gd name="adj2" fmla="val 25000"/>
            </a:avLst>
          </a:prstGeom>
          <a:solidFill>
            <a:schemeClr val="bg1">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 xmlns:a16="http://schemas.microsoft.com/office/drawing/2014/main" id="{D787CABB-5492-4848-9AAC-61DCBC1C436B}"/>
              </a:ext>
            </a:extLst>
          </p:cNvPr>
          <p:cNvSpPr/>
          <p:nvPr/>
        </p:nvSpPr>
        <p:spPr>
          <a:xfrm>
            <a:off x="1088943" y="4860304"/>
            <a:ext cx="176077" cy="176077"/>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 xmlns:a16="http://schemas.microsoft.com/office/drawing/2014/main" id="{08759EC8-12AB-454D-BDEF-88EA402BD027}"/>
              </a:ext>
            </a:extLst>
          </p:cNvPr>
          <p:cNvSpPr/>
          <p:nvPr/>
        </p:nvSpPr>
        <p:spPr>
          <a:xfrm>
            <a:off x="1130554" y="4846171"/>
            <a:ext cx="1462212" cy="1138764"/>
          </a:xfrm>
          <a:custGeom>
            <a:avLst/>
            <a:gdLst>
              <a:gd name="connsiteX0" fmla="*/ 0 w 1309100"/>
              <a:gd name="connsiteY0" fmla="*/ 0 h 1138764"/>
              <a:gd name="connsiteX1" fmla="*/ 1309100 w 1309100"/>
              <a:gd name="connsiteY1" fmla="*/ 0 h 1138764"/>
              <a:gd name="connsiteX2" fmla="*/ 1309100 w 1309100"/>
              <a:gd name="connsiteY2" fmla="*/ 1138764 h 1138764"/>
              <a:gd name="connsiteX3" fmla="*/ 0 w 1309100"/>
              <a:gd name="connsiteY3" fmla="*/ 1138764 h 1138764"/>
              <a:gd name="connsiteX4" fmla="*/ 0 w 1309100"/>
              <a:gd name="connsiteY4" fmla="*/ 0 h 113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00" h="1138764">
                <a:moveTo>
                  <a:pt x="0" y="0"/>
                </a:moveTo>
                <a:lnTo>
                  <a:pt x="1309100" y="0"/>
                </a:lnTo>
                <a:lnTo>
                  <a:pt x="1309100" y="1138764"/>
                </a:lnTo>
                <a:lnTo>
                  <a:pt x="0" y="1138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300" tIns="0" rIns="0" bIns="0" numCol="1" spcCol="1270" anchor="t" anchorCtr="0">
            <a:noAutofit/>
          </a:bodyPr>
          <a:lstStyle/>
          <a:p>
            <a:pPr marL="91440" defTabSz="622300">
              <a:lnSpc>
                <a:spcPct val="90000"/>
              </a:lnSpc>
              <a:spcBef>
                <a:spcPct val="0"/>
              </a:spcBef>
              <a:spcAft>
                <a:spcPct val="35000"/>
              </a:spcAft>
            </a:pPr>
            <a:r>
              <a:rPr lang="en-US" sz="1600" dirty="0">
                <a:solidFill>
                  <a:schemeClr val="tx1">
                    <a:lumMod val="65000"/>
                    <a:lumOff val="35000"/>
                  </a:schemeClr>
                </a:solidFill>
              </a:rPr>
              <a:t>Arbitrage Success </a:t>
            </a:r>
          </a:p>
          <a:p>
            <a:pPr marL="91440" lvl="1" indent="-91440">
              <a:lnSpc>
                <a:spcPct val="90000"/>
              </a:lnSpc>
              <a:spcAft>
                <a:spcPts val="600"/>
              </a:spcAft>
              <a:buClr>
                <a:schemeClr val="accent1"/>
              </a:buClr>
              <a:buFont typeface="Arial"/>
              <a:buChar char="•"/>
            </a:pPr>
            <a:r>
              <a:rPr lang="en-US" sz="1200" dirty="0">
                <a:solidFill>
                  <a:schemeClr val="tx1"/>
                </a:solidFill>
                <a:cs typeface="Arial"/>
              </a:rPr>
              <a:t>Right people </a:t>
            </a:r>
          </a:p>
          <a:p>
            <a:pPr marL="91440" lvl="1" indent="-91440">
              <a:lnSpc>
                <a:spcPct val="90000"/>
              </a:lnSpc>
              <a:spcAft>
                <a:spcPts val="600"/>
              </a:spcAft>
              <a:buClr>
                <a:schemeClr val="accent1"/>
              </a:buClr>
              <a:buFont typeface="Arial"/>
              <a:buChar char="•"/>
            </a:pPr>
            <a:r>
              <a:rPr lang="en-US" sz="1200" dirty="0">
                <a:solidFill>
                  <a:schemeClr val="tx1"/>
                </a:solidFill>
                <a:cs typeface="Arial"/>
              </a:rPr>
              <a:t>Right markets</a:t>
            </a:r>
          </a:p>
          <a:p>
            <a:pPr marL="91440" lvl="1" indent="-91440">
              <a:lnSpc>
                <a:spcPct val="90000"/>
              </a:lnSpc>
              <a:spcAft>
                <a:spcPts val="600"/>
              </a:spcAft>
              <a:buClr>
                <a:schemeClr val="accent1"/>
              </a:buClr>
              <a:buFont typeface="Arial"/>
              <a:buChar char="•"/>
            </a:pPr>
            <a:r>
              <a:rPr lang="en-US" sz="1200" dirty="0">
                <a:solidFill>
                  <a:schemeClr val="tx1"/>
                </a:solidFill>
                <a:cs typeface="Arial"/>
              </a:rPr>
              <a:t>Do nothing differently </a:t>
            </a:r>
          </a:p>
        </p:txBody>
      </p:sp>
      <p:sp>
        <p:nvSpPr>
          <p:cNvPr id="8" name="Oval 7">
            <a:extLst>
              <a:ext uri="{FF2B5EF4-FFF2-40B4-BE49-F238E27FC236}">
                <a16:creationId xmlns="" xmlns:a16="http://schemas.microsoft.com/office/drawing/2014/main" id="{CBDF47C9-A383-4404-8F3B-55C577AB4FB6}"/>
              </a:ext>
            </a:extLst>
          </p:cNvPr>
          <p:cNvSpPr/>
          <p:nvPr/>
        </p:nvSpPr>
        <p:spPr>
          <a:xfrm>
            <a:off x="2251175" y="3792784"/>
            <a:ext cx="306222" cy="306222"/>
          </a:xfrm>
          <a:prstGeom prst="ellipse">
            <a:avLst/>
          </a:pr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Freeform: Shape 8">
            <a:extLst>
              <a:ext uri="{FF2B5EF4-FFF2-40B4-BE49-F238E27FC236}">
                <a16:creationId xmlns="" xmlns:a16="http://schemas.microsoft.com/office/drawing/2014/main" id="{D7A58B8D-5C95-4C07-92FC-D54F751DC18D}"/>
              </a:ext>
            </a:extLst>
          </p:cNvPr>
          <p:cNvSpPr/>
          <p:nvPr/>
        </p:nvSpPr>
        <p:spPr>
          <a:xfrm>
            <a:off x="2483983" y="3780330"/>
            <a:ext cx="1530207" cy="2186619"/>
          </a:xfrm>
          <a:custGeom>
            <a:avLst/>
            <a:gdLst>
              <a:gd name="connsiteX0" fmla="*/ 0 w 1607667"/>
              <a:gd name="connsiteY0" fmla="*/ 0 h 2186619"/>
              <a:gd name="connsiteX1" fmla="*/ 1607667 w 1607667"/>
              <a:gd name="connsiteY1" fmla="*/ 0 h 2186619"/>
              <a:gd name="connsiteX2" fmla="*/ 1607667 w 1607667"/>
              <a:gd name="connsiteY2" fmla="*/ 2186619 h 2186619"/>
              <a:gd name="connsiteX3" fmla="*/ 0 w 1607667"/>
              <a:gd name="connsiteY3" fmla="*/ 2186619 h 2186619"/>
              <a:gd name="connsiteX4" fmla="*/ 0 w 1607667"/>
              <a:gd name="connsiteY4" fmla="*/ 0 h 218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67" h="2186619">
                <a:moveTo>
                  <a:pt x="0" y="0"/>
                </a:moveTo>
                <a:lnTo>
                  <a:pt x="1607667" y="0"/>
                </a:lnTo>
                <a:lnTo>
                  <a:pt x="1607667" y="2186619"/>
                </a:lnTo>
                <a:lnTo>
                  <a:pt x="0" y="21866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2261" tIns="0" rIns="0" bIns="0" numCol="1" spcCol="1270" anchor="t" anchorCtr="0">
            <a:noAutofit/>
          </a:bodyPr>
          <a:lstStyle/>
          <a:p>
            <a:pPr marL="91440" lvl="0" indent="0" defTabSz="622300">
              <a:lnSpc>
                <a:spcPct val="90000"/>
              </a:lnSpc>
              <a:spcBef>
                <a:spcPct val="0"/>
              </a:spcBef>
              <a:spcAft>
                <a:spcPct val="35000"/>
              </a:spcAft>
              <a:buNone/>
            </a:pPr>
            <a:r>
              <a:rPr lang="en-US" sz="1600" kern="1200" dirty="0">
                <a:solidFill>
                  <a:schemeClr val="tx2"/>
                </a:solidFill>
              </a:rPr>
              <a:t>Efficiency Success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Length of stay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Care substitution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Utilization management </a:t>
            </a:r>
          </a:p>
        </p:txBody>
      </p:sp>
      <p:sp>
        <p:nvSpPr>
          <p:cNvPr id="10" name="Oval 9">
            <a:extLst>
              <a:ext uri="{FF2B5EF4-FFF2-40B4-BE49-F238E27FC236}">
                <a16:creationId xmlns="" xmlns:a16="http://schemas.microsoft.com/office/drawing/2014/main" id="{83B3C207-465E-4D36-A830-B6E311288D05}"/>
              </a:ext>
            </a:extLst>
          </p:cNvPr>
          <p:cNvSpPr/>
          <p:nvPr/>
        </p:nvSpPr>
        <p:spPr>
          <a:xfrm>
            <a:off x="3825421" y="2848310"/>
            <a:ext cx="405744" cy="405744"/>
          </a:xfrm>
          <a:prstGeom prst="ellipse">
            <a:avLst/>
          </a:prstGeom>
          <a:solidFill>
            <a:srgbClr val="799DB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Freeform: Shape 10">
            <a:extLst>
              <a:ext uri="{FF2B5EF4-FFF2-40B4-BE49-F238E27FC236}">
                <a16:creationId xmlns="" xmlns:a16="http://schemas.microsoft.com/office/drawing/2014/main" id="{837AA463-CF1B-4660-8EAF-65A549E3BEE4}"/>
              </a:ext>
            </a:extLst>
          </p:cNvPr>
          <p:cNvSpPr/>
          <p:nvPr/>
        </p:nvSpPr>
        <p:spPr>
          <a:xfrm>
            <a:off x="4030258" y="2974853"/>
            <a:ext cx="2525839" cy="2956960"/>
          </a:xfrm>
          <a:custGeom>
            <a:avLst/>
            <a:gdLst>
              <a:gd name="connsiteX0" fmla="*/ 0 w 1607667"/>
              <a:gd name="connsiteY0" fmla="*/ 0 h 2956960"/>
              <a:gd name="connsiteX1" fmla="*/ 1607667 w 1607667"/>
              <a:gd name="connsiteY1" fmla="*/ 0 h 2956960"/>
              <a:gd name="connsiteX2" fmla="*/ 1607667 w 1607667"/>
              <a:gd name="connsiteY2" fmla="*/ 2956960 h 2956960"/>
              <a:gd name="connsiteX3" fmla="*/ 0 w 1607667"/>
              <a:gd name="connsiteY3" fmla="*/ 2956960 h 2956960"/>
              <a:gd name="connsiteX4" fmla="*/ 0 w 1607667"/>
              <a:gd name="connsiteY4" fmla="*/ 0 h 2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67" h="2956960">
                <a:moveTo>
                  <a:pt x="0" y="0"/>
                </a:moveTo>
                <a:lnTo>
                  <a:pt x="1607667" y="0"/>
                </a:lnTo>
                <a:lnTo>
                  <a:pt x="1607667" y="2956960"/>
                </a:lnTo>
                <a:lnTo>
                  <a:pt x="0" y="2956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4996" tIns="0" rIns="0" bIns="0" numCol="1" spcCol="1270" anchor="t" anchorCtr="0">
            <a:noAutofit/>
          </a:bodyPr>
          <a:lstStyle/>
          <a:p>
            <a:pPr marL="91440" defTabSz="622300">
              <a:lnSpc>
                <a:spcPct val="90000"/>
              </a:lnSpc>
              <a:spcBef>
                <a:spcPct val="0"/>
              </a:spcBef>
              <a:spcAft>
                <a:spcPct val="35000"/>
              </a:spcAft>
            </a:pPr>
            <a:r>
              <a:rPr lang="en-US" sz="1600" dirty="0">
                <a:solidFill>
                  <a:schemeClr val="accent1"/>
                </a:solidFill>
              </a:rPr>
              <a:t>Care Management Success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Targeting high-cost patients</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Pre-acute interventions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Reducing rehospitalizations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Technology as enabler </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Primary care and care management essential </a:t>
            </a:r>
          </a:p>
        </p:txBody>
      </p:sp>
      <p:sp>
        <p:nvSpPr>
          <p:cNvPr id="12" name="Oval 11">
            <a:extLst>
              <a:ext uri="{FF2B5EF4-FFF2-40B4-BE49-F238E27FC236}">
                <a16:creationId xmlns="" xmlns:a16="http://schemas.microsoft.com/office/drawing/2014/main" id="{CDC143BC-3433-4811-B53A-DE693EF091BD}"/>
              </a:ext>
            </a:extLst>
          </p:cNvPr>
          <p:cNvSpPr/>
          <p:nvPr/>
        </p:nvSpPr>
        <p:spPr>
          <a:xfrm>
            <a:off x="6219752" y="2100904"/>
            <a:ext cx="543544" cy="543544"/>
          </a:xfrm>
          <a:prstGeom prst="ellipse">
            <a:avLst/>
          </a:prstGeom>
          <a:solidFill>
            <a:srgbClr val="77933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Freeform: Shape 12">
            <a:extLst>
              <a:ext uri="{FF2B5EF4-FFF2-40B4-BE49-F238E27FC236}">
                <a16:creationId xmlns="" xmlns:a16="http://schemas.microsoft.com/office/drawing/2014/main" id="{8C6055C1-06EC-4F02-A0ED-C1259BADE2B4}"/>
              </a:ext>
            </a:extLst>
          </p:cNvPr>
          <p:cNvSpPr/>
          <p:nvPr/>
        </p:nvSpPr>
        <p:spPr>
          <a:xfrm>
            <a:off x="6482053" y="2499852"/>
            <a:ext cx="2305955" cy="1793467"/>
          </a:xfrm>
          <a:custGeom>
            <a:avLst/>
            <a:gdLst>
              <a:gd name="connsiteX0" fmla="*/ 0 w 1607667"/>
              <a:gd name="connsiteY0" fmla="*/ 0 h 3430647"/>
              <a:gd name="connsiteX1" fmla="*/ 1607667 w 1607667"/>
              <a:gd name="connsiteY1" fmla="*/ 0 h 3430647"/>
              <a:gd name="connsiteX2" fmla="*/ 1607667 w 1607667"/>
              <a:gd name="connsiteY2" fmla="*/ 3430647 h 3430647"/>
              <a:gd name="connsiteX3" fmla="*/ 0 w 1607667"/>
              <a:gd name="connsiteY3" fmla="*/ 3430647 h 3430647"/>
              <a:gd name="connsiteX4" fmla="*/ 0 w 1607667"/>
              <a:gd name="connsiteY4" fmla="*/ 0 h 343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67" h="3430647">
                <a:moveTo>
                  <a:pt x="0" y="0"/>
                </a:moveTo>
                <a:lnTo>
                  <a:pt x="1607667" y="0"/>
                </a:lnTo>
                <a:lnTo>
                  <a:pt x="1607667" y="3430647"/>
                </a:lnTo>
                <a:lnTo>
                  <a:pt x="0" y="3430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8013" tIns="0" rIns="0" bIns="0" numCol="1" spcCol="1270" anchor="t" anchorCtr="0">
            <a:noAutofit/>
          </a:bodyPr>
          <a:lstStyle/>
          <a:p>
            <a:pPr marL="91440" defTabSz="622300">
              <a:lnSpc>
                <a:spcPct val="90000"/>
              </a:lnSpc>
              <a:spcBef>
                <a:spcPct val="0"/>
              </a:spcBef>
              <a:spcAft>
                <a:spcPct val="35000"/>
              </a:spcAft>
            </a:pPr>
            <a:r>
              <a:rPr lang="en-US" sz="1600" b="1" dirty="0">
                <a:solidFill>
                  <a:srgbClr val="77933C"/>
                </a:solidFill>
              </a:rPr>
              <a:t>Transformation</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Home-based primary care </a:t>
            </a:r>
          </a:p>
          <a:p>
            <a:pPr marL="91440" lvl="1" indent="-91440">
              <a:lnSpc>
                <a:spcPct val="90000"/>
              </a:lnSpc>
              <a:spcBef>
                <a:spcPct val="0"/>
              </a:spcBef>
              <a:spcAft>
                <a:spcPts val="600"/>
              </a:spcAft>
              <a:buClr>
                <a:schemeClr val="accent1"/>
              </a:buClr>
              <a:buFont typeface="Arial"/>
              <a:buChar char="•"/>
            </a:pPr>
            <a:r>
              <a:rPr lang="en-US" sz="1200" dirty="0" smtClean="0">
                <a:solidFill>
                  <a:schemeClr val="tx1"/>
                </a:solidFill>
                <a:cs typeface="Arial"/>
              </a:rPr>
              <a:t>High-tech/high-touch </a:t>
            </a:r>
            <a:r>
              <a:rPr lang="en-US" sz="1200" dirty="0">
                <a:solidFill>
                  <a:schemeClr val="tx1"/>
                </a:solidFill>
                <a:cs typeface="Arial"/>
              </a:rPr>
              <a:t>care management</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Geriatric hospital alternatives</a:t>
            </a:r>
          </a:p>
          <a:p>
            <a:pPr marL="91440" lvl="1" indent="-91440">
              <a:lnSpc>
                <a:spcPct val="90000"/>
              </a:lnSpc>
              <a:spcBef>
                <a:spcPct val="0"/>
              </a:spcBef>
              <a:spcAft>
                <a:spcPts val="600"/>
              </a:spcAft>
              <a:buClr>
                <a:schemeClr val="accent1"/>
              </a:buClr>
              <a:buFont typeface="Arial"/>
              <a:buChar char="•"/>
            </a:pPr>
            <a:r>
              <a:rPr lang="en-US" sz="1200" dirty="0">
                <a:solidFill>
                  <a:schemeClr val="tx1"/>
                </a:solidFill>
                <a:cs typeface="Arial"/>
              </a:rPr>
              <a:t>Site neutral care delivery post-hospitalization</a:t>
            </a:r>
          </a:p>
          <a:p>
            <a:pPr marL="91440" defTabSz="622300">
              <a:lnSpc>
                <a:spcPct val="90000"/>
              </a:lnSpc>
              <a:spcBef>
                <a:spcPct val="0"/>
              </a:spcBef>
              <a:spcAft>
                <a:spcPct val="35000"/>
              </a:spcAft>
            </a:pPr>
            <a:endParaRPr lang="en-US" sz="1600" b="1" dirty="0">
              <a:solidFill>
                <a:schemeClr val="accent6"/>
              </a:solidFill>
            </a:endParaRPr>
          </a:p>
          <a:p>
            <a:pPr lvl="0" algn="l" defTabSz="622300">
              <a:lnSpc>
                <a:spcPct val="90000"/>
              </a:lnSpc>
              <a:spcBef>
                <a:spcPct val="0"/>
              </a:spcBef>
              <a:spcAft>
                <a:spcPct val="35000"/>
              </a:spcAft>
            </a:pPr>
            <a:endParaRPr lang="en-US" sz="1400" b="1" kern="1200" dirty="0">
              <a:solidFill>
                <a:schemeClr val="accent6"/>
              </a:solidFill>
            </a:endParaRPr>
          </a:p>
        </p:txBody>
      </p:sp>
      <p:sp>
        <p:nvSpPr>
          <p:cNvPr id="14" name="TextBox 13">
            <a:extLst>
              <a:ext uri="{FF2B5EF4-FFF2-40B4-BE49-F238E27FC236}">
                <a16:creationId xmlns="" xmlns:a16="http://schemas.microsoft.com/office/drawing/2014/main" id="{67AC359C-08E9-4111-9B22-234A3D4BC83D}"/>
              </a:ext>
            </a:extLst>
          </p:cNvPr>
          <p:cNvSpPr txBox="1"/>
          <p:nvPr/>
        </p:nvSpPr>
        <p:spPr>
          <a:xfrm>
            <a:off x="4997020" y="5054620"/>
            <a:ext cx="2883636" cy="338554"/>
          </a:xfrm>
          <a:prstGeom prst="rect">
            <a:avLst/>
          </a:prstGeom>
          <a:noFill/>
        </p:spPr>
        <p:txBody>
          <a:bodyPr wrap="square" rtlCol="0">
            <a:spAutoFit/>
          </a:bodyPr>
          <a:lstStyle/>
          <a:p>
            <a:pPr algn="ctr"/>
            <a:r>
              <a:rPr lang="en-US" sz="1600" dirty="0">
                <a:solidFill>
                  <a:srgbClr val="77933C"/>
                </a:solidFill>
              </a:rPr>
              <a:t>Leading Age Interviewees</a:t>
            </a:r>
          </a:p>
        </p:txBody>
      </p:sp>
      <p:sp>
        <p:nvSpPr>
          <p:cNvPr id="15" name="Left Brace 14">
            <a:extLst>
              <a:ext uri="{FF2B5EF4-FFF2-40B4-BE49-F238E27FC236}">
                <a16:creationId xmlns="" xmlns:a16="http://schemas.microsoft.com/office/drawing/2014/main" id="{19B1FDE1-68D7-4145-8025-C9CC91C7A1C6}"/>
              </a:ext>
            </a:extLst>
          </p:cNvPr>
          <p:cNvSpPr/>
          <p:nvPr/>
        </p:nvSpPr>
        <p:spPr>
          <a:xfrm rot="5400000" flipH="1">
            <a:off x="6391298" y="2630779"/>
            <a:ext cx="95081" cy="4605980"/>
          </a:xfrm>
          <a:prstGeom prst="leftBrace">
            <a:avLst/>
          </a:prstGeom>
          <a:noFill/>
          <a:ln>
            <a:solidFill>
              <a:srgbClr val="77933C"/>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6" name="TextBox 15">
            <a:extLst>
              <a:ext uri="{FF2B5EF4-FFF2-40B4-BE49-F238E27FC236}">
                <a16:creationId xmlns="" xmlns:a16="http://schemas.microsoft.com/office/drawing/2014/main" id="{543EE9EA-36D4-4C4F-8ECD-ABBDE322E690}"/>
              </a:ext>
            </a:extLst>
          </p:cNvPr>
          <p:cNvSpPr txBox="1"/>
          <p:nvPr/>
        </p:nvSpPr>
        <p:spPr>
          <a:xfrm>
            <a:off x="425375" y="986047"/>
            <a:ext cx="8261425" cy="830997"/>
          </a:xfrm>
          <a:prstGeom prst="rect">
            <a:avLst/>
          </a:prstGeom>
          <a:noFill/>
        </p:spPr>
        <p:txBody>
          <a:bodyPr wrap="square" rtlCol="0">
            <a:spAutoFit/>
          </a:bodyPr>
          <a:lstStyle/>
          <a:p>
            <a:r>
              <a:rPr lang="en-US" sz="16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LeadingAge interviewees are initiating the management and transformation of healthcare of populations but have been unable to secure risk-based contracts with ACOs, bundled payment conveners, hospital systems, and payers  </a:t>
            </a:r>
          </a:p>
        </p:txBody>
      </p:sp>
    </p:spTree>
    <p:extLst>
      <p:ext uri="{BB962C8B-B14F-4D97-AF65-F5344CB8AC3E}">
        <p14:creationId xmlns:p14="http://schemas.microsoft.com/office/powerpoint/2010/main" val="312348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2DCBB0-B11B-4945-8176-AB93875FE1DB}"/>
              </a:ext>
            </a:extLst>
          </p:cNvPr>
          <p:cNvSpPr>
            <a:spLocks noGrp="1"/>
          </p:cNvSpPr>
          <p:nvPr>
            <p:ph type="title"/>
          </p:nvPr>
        </p:nvSpPr>
        <p:spPr/>
        <p:txBody>
          <a:bodyPr/>
          <a:lstStyle/>
          <a:p>
            <a:r>
              <a:rPr lang="en-US" dirty="0"/>
              <a:t>Innovator Characteristics and Themes </a:t>
            </a:r>
          </a:p>
        </p:txBody>
      </p:sp>
      <p:sp>
        <p:nvSpPr>
          <p:cNvPr id="4" name="Slide Number Placeholder 3">
            <a:extLst>
              <a:ext uri="{FF2B5EF4-FFF2-40B4-BE49-F238E27FC236}">
                <a16:creationId xmlns="" xmlns:a16="http://schemas.microsoft.com/office/drawing/2014/main" id="{6FBD316A-68A9-4495-B4F8-445210D267DF}"/>
              </a:ext>
            </a:extLst>
          </p:cNvPr>
          <p:cNvSpPr>
            <a:spLocks noGrp="1"/>
          </p:cNvSpPr>
          <p:nvPr>
            <p:ph type="sldNum" sz="quarter" idx="12"/>
          </p:nvPr>
        </p:nvSpPr>
        <p:spPr/>
        <p:txBody>
          <a:bodyPr/>
          <a:lstStyle/>
          <a:p>
            <a:fld id="{8ED21966-C764-4C40-97C3-3CEDFB59A7F5}" type="slidenum">
              <a:rPr lang="en-US" smtClean="0">
                <a:solidFill>
                  <a:prstClr val="black"/>
                </a:solidFill>
              </a:rPr>
              <a:pPr/>
              <a:t>11</a:t>
            </a:fld>
            <a:endParaRPr lang="en-US" dirty="0">
              <a:solidFill>
                <a:prstClr val="black"/>
              </a:solidFill>
            </a:endParaRPr>
          </a:p>
        </p:txBody>
      </p:sp>
      <p:sp>
        <p:nvSpPr>
          <p:cNvPr id="5" name="TextBox 4">
            <a:extLst>
              <a:ext uri="{FF2B5EF4-FFF2-40B4-BE49-F238E27FC236}">
                <a16:creationId xmlns="" xmlns:a16="http://schemas.microsoft.com/office/drawing/2014/main" id="{A6A73759-0FF5-4789-ADB3-99DCE3CAE8F3}"/>
              </a:ext>
            </a:extLst>
          </p:cNvPr>
          <p:cNvSpPr txBox="1"/>
          <p:nvPr/>
        </p:nvSpPr>
        <p:spPr>
          <a:xfrm>
            <a:off x="3056034" y="4787016"/>
            <a:ext cx="5861999" cy="1082778"/>
          </a:xfrm>
          <a:prstGeom prst="rect">
            <a:avLst/>
          </a:prstGeom>
          <a:noFill/>
          <a:ln w="12700">
            <a:solidFill>
              <a:schemeClr val="accent5">
                <a:lumMod val="20000"/>
                <a:lumOff val="80000"/>
              </a:schemeClr>
            </a:solidFill>
          </a:ln>
        </p:spPr>
        <p:txBody>
          <a:bodyPr wrap="square" rtlCol="0" anchor="ctr">
            <a:noAutofit/>
          </a:bodyPr>
          <a:lstStyle/>
          <a:p>
            <a:pPr marL="548640" indent="-173736">
              <a:buClr>
                <a:schemeClr val="accent1"/>
              </a:buClr>
              <a:buFont typeface="Arial" panose="020B0604020202020204" pitchFamily="34" charset="0"/>
              <a:buChar char="•"/>
            </a:pPr>
            <a:r>
              <a:rPr lang="en-US" sz="1400" dirty="0">
                <a:latin typeface="+mn-lt"/>
              </a:rPr>
              <a:t>Investments in hospital-to-PAC and PAC-to-home transitions </a:t>
            </a:r>
          </a:p>
          <a:p>
            <a:pPr marL="548640" indent="-173736">
              <a:buClr>
                <a:schemeClr val="accent1"/>
              </a:buClr>
              <a:buFont typeface="Arial" panose="020B0604020202020204" pitchFamily="34" charset="0"/>
              <a:buChar char="•"/>
            </a:pPr>
            <a:r>
              <a:rPr lang="en-US" sz="1400" dirty="0">
                <a:latin typeface="+mn-lt"/>
              </a:rPr>
              <a:t>Many hire NPs and/or share physicians with hospitals</a:t>
            </a:r>
          </a:p>
          <a:p>
            <a:pPr marL="548640" indent="-173736">
              <a:buClr>
                <a:schemeClr val="accent1"/>
              </a:buClr>
              <a:buFont typeface="Arial" panose="020B0604020202020204" pitchFamily="34" charset="0"/>
              <a:buChar char="•"/>
            </a:pPr>
            <a:r>
              <a:rPr lang="en-US" sz="1400" dirty="0">
                <a:latin typeface="+mn-lt"/>
              </a:rPr>
              <a:t>Some use technology/home monitoring </a:t>
            </a:r>
          </a:p>
          <a:p>
            <a:pPr marL="548640" indent="-173736">
              <a:buClr>
                <a:schemeClr val="accent1"/>
              </a:buClr>
              <a:buFont typeface="Arial" panose="020B0604020202020204" pitchFamily="34" charset="0"/>
              <a:buChar char="•"/>
            </a:pPr>
            <a:r>
              <a:rPr lang="en-US" sz="1400" dirty="0">
                <a:latin typeface="+mn-lt"/>
              </a:rPr>
              <a:t>Measurable improvements in readmissions</a:t>
            </a:r>
          </a:p>
          <a:p>
            <a:pPr marL="548640" indent="-173736">
              <a:buClr>
                <a:schemeClr val="accent1"/>
              </a:buClr>
              <a:buFont typeface="Arial" panose="020B0604020202020204" pitchFamily="34" charset="0"/>
              <a:buChar char="•"/>
            </a:pPr>
            <a:r>
              <a:rPr lang="en-US" sz="1400" dirty="0">
                <a:latin typeface="+mn-lt"/>
              </a:rPr>
              <a:t>ROI through more demand for services </a:t>
            </a:r>
          </a:p>
        </p:txBody>
      </p:sp>
      <p:sp>
        <p:nvSpPr>
          <p:cNvPr id="6" name="TextBox 5">
            <a:extLst>
              <a:ext uri="{FF2B5EF4-FFF2-40B4-BE49-F238E27FC236}">
                <a16:creationId xmlns="" xmlns:a16="http://schemas.microsoft.com/office/drawing/2014/main" id="{E64B8A4E-079A-4817-872B-0E7DC1D7462D}"/>
              </a:ext>
            </a:extLst>
          </p:cNvPr>
          <p:cNvSpPr txBox="1"/>
          <p:nvPr/>
        </p:nvSpPr>
        <p:spPr>
          <a:xfrm>
            <a:off x="283780" y="4767292"/>
            <a:ext cx="2396359" cy="1082778"/>
          </a:xfrm>
          <a:prstGeom prst="roundRect">
            <a:avLst/>
          </a:prstGeom>
          <a:solidFill>
            <a:srgbClr val="558ED5"/>
          </a:solidFill>
          <a:ln w="28575">
            <a:noFill/>
          </a:ln>
        </p:spPr>
        <p:txBody>
          <a:bodyPr wrap="square" rtlCol="0" anchor="ctr">
            <a:noAutofit/>
          </a:bodyPr>
          <a:lstStyle/>
          <a:p>
            <a:r>
              <a:rPr lang="en-US" b="1" dirty="0">
                <a:solidFill>
                  <a:schemeClr val="bg1"/>
                </a:solidFill>
                <a:latin typeface="+mn-lt"/>
              </a:rPr>
              <a:t>Clinical </a:t>
            </a:r>
            <a:br>
              <a:rPr lang="en-US" b="1" dirty="0">
                <a:solidFill>
                  <a:schemeClr val="bg1"/>
                </a:solidFill>
                <a:latin typeface="+mn-lt"/>
              </a:rPr>
            </a:br>
            <a:r>
              <a:rPr lang="en-US" b="1" dirty="0">
                <a:solidFill>
                  <a:schemeClr val="bg1"/>
                </a:solidFill>
                <a:latin typeface="+mn-lt"/>
              </a:rPr>
              <a:t>Innovations</a:t>
            </a:r>
          </a:p>
        </p:txBody>
      </p:sp>
      <p:sp>
        <p:nvSpPr>
          <p:cNvPr id="7" name="Oval 6">
            <a:extLst>
              <a:ext uri="{FF2B5EF4-FFF2-40B4-BE49-F238E27FC236}">
                <a16:creationId xmlns="" xmlns:a16="http://schemas.microsoft.com/office/drawing/2014/main" id="{D7465C4F-3ECB-4AEA-A9BC-8D5ABFC7E2E3}"/>
              </a:ext>
            </a:extLst>
          </p:cNvPr>
          <p:cNvSpPr/>
          <p:nvPr/>
        </p:nvSpPr>
        <p:spPr>
          <a:xfrm>
            <a:off x="2215465" y="4724400"/>
            <a:ext cx="1272481" cy="1208690"/>
          </a:xfrm>
          <a:prstGeom prst="ellipse">
            <a:avLst/>
          </a:prstGeom>
          <a:solidFill>
            <a:schemeClr val="accent5">
              <a:lumMod val="20000"/>
              <a:lumOff val="8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35E7880A-A5AB-40D0-A0F7-42EE22745D35}"/>
              </a:ext>
            </a:extLst>
          </p:cNvPr>
          <p:cNvSpPr txBox="1"/>
          <p:nvPr/>
        </p:nvSpPr>
        <p:spPr>
          <a:xfrm>
            <a:off x="3056034" y="2315869"/>
            <a:ext cx="5861999" cy="1082778"/>
          </a:xfrm>
          <a:prstGeom prst="rect">
            <a:avLst/>
          </a:prstGeom>
          <a:noFill/>
          <a:ln w="12700">
            <a:solidFill>
              <a:schemeClr val="accent3">
                <a:lumMod val="20000"/>
                <a:lumOff val="80000"/>
              </a:schemeClr>
            </a:solidFill>
          </a:ln>
        </p:spPr>
        <p:txBody>
          <a:bodyPr wrap="square" rtlCol="0" anchor="ctr">
            <a:noAutofit/>
          </a:bodyPr>
          <a:lstStyle/>
          <a:p>
            <a:pPr marL="548640" indent="-173736">
              <a:buClr>
                <a:schemeClr val="accent1"/>
              </a:buClr>
              <a:buFont typeface="Arial" panose="020B0604020202020204" pitchFamily="34" charset="0"/>
              <a:buChar char="•"/>
            </a:pPr>
            <a:r>
              <a:rPr lang="en-US" sz="1400" dirty="0">
                <a:latin typeface="+mn-lt"/>
              </a:rPr>
              <a:t>Curious and open-minded, not afraid to fail, and will analyze/vet all ideas before saying no</a:t>
            </a:r>
          </a:p>
          <a:p>
            <a:pPr marL="548640" lvl="1" indent="-173736">
              <a:buClr>
                <a:schemeClr val="accent1"/>
              </a:buClr>
              <a:buFont typeface="Arial" panose="020B0604020202020204" pitchFamily="34" charset="0"/>
              <a:buChar char="•"/>
            </a:pPr>
            <a:r>
              <a:rPr lang="en-US" sz="1400" dirty="0">
                <a:latin typeface="+mn-lt"/>
              </a:rPr>
              <a:t>Leadership is present; leads by example and fosters talent </a:t>
            </a:r>
          </a:p>
          <a:p>
            <a:pPr marL="548640" lvl="1" indent="-173736">
              <a:buClr>
                <a:schemeClr val="accent1"/>
              </a:buClr>
              <a:buFont typeface="Arial" panose="020B0604020202020204" pitchFamily="34" charset="0"/>
              <a:buChar char="•"/>
            </a:pPr>
            <a:r>
              <a:rPr lang="en-US" sz="1400" dirty="0">
                <a:latin typeface="+mn-lt"/>
              </a:rPr>
              <a:t>Desire among </a:t>
            </a:r>
            <a:r>
              <a:rPr lang="en-US" sz="1400" u="sng" dirty="0">
                <a:latin typeface="+mn-lt"/>
              </a:rPr>
              <a:t>all</a:t>
            </a:r>
            <a:r>
              <a:rPr lang="en-US" sz="1400" dirty="0">
                <a:latin typeface="+mn-lt"/>
              </a:rPr>
              <a:t> staff to improve care for patients</a:t>
            </a:r>
          </a:p>
        </p:txBody>
      </p:sp>
      <p:sp>
        <p:nvSpPr>
          <p:cNvPr id="9" name="TextBox 8">
            <a:extLst>
              <a:ext uri="{FF2B5EF4-FFF2-40B4-BE49-F238E27FC236}">
                <a16:creationId xmlns="" xmlns:a16="http://schemas.microsoft.com/office/drawing/2014/main" id="{A66A49D3-2A2A-43C1-B394-3DA2D9D85A27}"/>
              </a:ext>
            </a:extLst>
          </p:cNvPr>
          <p:cNvSpPr txBox="1"/>
          <p:nvPr/>
        </p:nvSpPr>
        <p:spPr>
          <a:xfrm>
            <a:off x="283780" y="2285063"/>
            <a:ext cx="2396359" cy="1082778"/>
          </a:xfrm>
          <a:prstGeom prst="roundRect">
            <a:avLst/>
          </a:prstGeom>
          <a:solidFill>
            <a:srgbClr val="77933C"/>
          </a:solidFill>
          <a:ln w="28575">
            <a:noFill/>
          </a:ln>
        </p:spPr>
        <p:txBody>
          <a:bodyPr wrap="square" rtlCol="0" anchor="ctr">
            <a:noAutofit/>
          </a:bodyPr>
          <a:lstStyle/>
          <a:p>
            <a:r>
              <a:rPr lang="en-US" b="1" dirty="0">
                <a:solidFill>
                  <a:schemeClr val="bg1"/>
                </a:solidFill>
                <a:latin typeface="+mn-lt"/>
              </a:rPr>
              <a:t>Culture</a:t>
            </a:r>
          </a:p>
        </p:txBody>
      </p:sp>
      <p:sp>
        <p:nvSpPr>
          <p:cNvPr id="10" name="Oval 9">
            <a:extLst>
              <a:ext uri="{FF2B5EF4-FFF2-40B4-BE49-F238E27FC236}">
                <a16:creationId xmlns="" xmlns:a16="http://schemas.microsoft.com/office/drawing/2014/main" id="{0EDF827F-9A0A-4FA2-BFCB-5A9A7E4B7DA6}"/>
              </a:ext>
            </a:extLst>
          </p:cNvPr>
          <p:cNvSpPr/>
          <p:nvPr/>
        </p:nvSpPr>
        <p:spPr>
          <a:xfrm>
            <a:off x="2215465" y="2296510"/>
            <a:ext cx="1272481" cy="1208690"/>
          </a:xfrm>
          <a:prstGeom prst="ellipse">
            <a:avLst/>
          </a:prstGeom>
          <a:solidFill>
            <a:schemeClr val="accent3">
              <a:lumMod val="20000"/>
              <a:lumOff val="8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124DD169-EB49-4C6F-9933-3F507B640263}"/>
              </a:ext>
            </a:extLst>
          </p:cNvPr>
          <p:cNvSpPr txBox="1"/>
          <p:nvPr/>
        </p:nvSpPr>
        <p:spPr>
          <a:xfrm>
            <a:off x="3056034" y="1044089"/>
            <a:ext cx="5861999" cy="1082778"/>
          </a:xfrm>
          <a:prstGeom prst="rect">
            <a:avLst/>
          </a:prstGeom>
          <a:noFill/>
          <a:ln w="12700">
            <a:solidFill>
              <a:schemeClr val="accent1">
                <a:lumMod val="20000"/>
                <a:lumOff val="80000"/>
              </a:schemeClr>
            </a:solidFill>
          </a:ln>
        </p:spPr>
        <p:txBody>
          <a:bodyPr wrap="square" rtlCol="0" anchor="ctr">
            <a:noAutofit/>
          </a:bodyPr>
          <a:lstStyle/>
          <a:p>
            <a:pPr marL="548640" indent="-173736">
              <a:buClr>
                <a:schemeClr val="accent1"/>
              </a:buClr>
              <a:buFont typeface="Arial" panose="020B0604020202020204" pitchFamily="34" charset="0"/>
              <a:buChar char="•"/>
            </a:pPr>
            <a:r>
              <a:rPr lang="en-US" sz="1400" dirty="0">
                <a:latin typeface="+mn-lt"/>
              </a:rPr>
              <a:t>Innovate because it aligns with mission; market pressures secondary</a:t>
            </a:r>
          </a:p>
          <a:p>
            <a:pPr marL="548640" indent="-173736">
              <a:buClr>
                <a:schemeClr val="accent1"/>
              </a:buClr>
              <a:buFont typeface="Arial" panose="020B0604020202020204" pitchFamily="34" charset="0"/>
              <a:buChar char="•"/>
            </a:pPr>
            <a:r>
              <a:rPr lang="en-US" sz="1400" dirty="0">
                <a:latin typeface="+mn-lt"/>
              </a:rPr>
              <a:t>Strong vision accompanied by tenacity in pursuing ideas and partnerships that may take years to implement  </a:t>
            </a:r>
          </a:p>
          <a:p>
            <a:pPr marL="548640" indent="-173736">
              <a:buClr>
                <a:schemeClr val="accent1"/>
              </a:buClr>
              <a:buFont typeface="Arial" panose="020B0604020202020204" pitchFamily="34" charset="0"/>
              <a:buChar char="•"/>
            </a:pPr>
            <a:r>
              <a:rPr lang="en-US" sz="1400" dirty="0">
                <a:latin typeface="+mn-lt"/>
              </a:rPr>
              <a:t>Willingness to partner and problem solve with like-minded peers </a:t>
            </a:r>
          </a:p>
        </p:txBody>
      </p:sp>
      <p:sp>
        <p:nvSpPr>
          <p:cNvPr id="12" name="TextBox 11">
            <a:extLst>
              <a:ext uri="{FF2B5EF4-FFF2-40B4-BE49-F238E27FC236}">
                <a16:creationId xmlns="" xmlns:a16="http://schemas.microsoft.com/office/drawing/2014/main" id="{3598708D-9E46-413D-B6CC-114F749BDA68}"/>
              </a:ext>
            </a:extLst>
          </p:cNvPr>
          <p:cNvSpPr txBox="1"/>
          <p:nvPr/>
        </p:nvSpPr>
        <p:spPr>
          <a:xfrm>
            <a:off x="283780" y="1027868"/>
            <a:ext cx="2396359" cy="1082778"/>
          </a:xfrm>
          <a:prstGeom prst="roundRect">
            <a:avLst/>
          </a:prstGeom>
          <a:solidFill>
            <a:srgbClr val="799DB5"/>
          </a:solidFill>
          <a:ln w="28575">
            <a:noFill/>
          </a:ln>
        </p:spPr>
        <p:txBody>
          <a:bodyPr wrap="square" rtlCol="0" anchor="ctr">
            <a:noAutofit/>
          </a:bodyPr>
          <a:lstStyle/>
          <a:p>
            <a:r>
              <a:rPr lang="en-US" b="1" dirty="0">
                <a:solidFill>
                  <a:schemeClr val="bg1"/>
                </a:solidFill>
                <a:latin typeface="+mn-lt"/>
              </a:rPr>
              <a:t>Vision </a:t>
            </a:r>
          </a:p>
        </p:txBody>
      </p:sp>
      <p:sp>
        <p:nvSpPr>
          <p:cNvPr id="13" name="Oval 12">
            <a:extLst>
              <a:ext uri="{FF2B5EF4-FFF2-40B4-BE49-F238E27FC236}">
                <a16:creationId xmlns="" xmlns:a16="http://schemas.microsoft.com/office/drawing/2014/main" id="{F3A1085A-C5B9-4084-8A0C-B3D61DC2CC55}"/>
              </a:ext>
            </a:extLst>
          </p:cNvPr>
          <p:cNvSpPr/>
          <p:nvPr/>
        </p:nvSpPr>
        <p:spPr>
          <a:xfrm>
            <a:off x="2207589" y="990600"/>
            <a:ext cx="1272481" cy="1208690"/>
          </a:xfrm>
          <a:prstGeom prst="ellipse">
            <a:avLst/>
          </a:prstGeom>
          <a:solidFill>
            <a:schemeClr val="accent1">
              <a:lumMod val="20000"/>
              <a:lumOff val="8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E21D5FA1-1BAC-4F92-AE30-EFA9FFE9F7F3}"/>
              </a:ext>
            </a:extLst>
          </p:cNvPr>
          <p:cNvPicPr>
            <a:picLocks noChangeAspect="1"/>
          </p:cNvPicPr>
          <p:nvPr/>
        </p:nvPicPr>
        <p:blipFill>
          <a:blip r:embed="rId2"/>
          <a:stretch>
            <a:fillRect/>
          </a:stretch>
        </p:blipFill>
        <p:spPr>
          <a:xfrm>
            <a:off x="2577117" y="2582343"/>
            <a:ext cx="549179" cy="549179"/>
          </a:xfrm>
          <a:prstGeom prst="rect">
            <a:avLst/>
          </a:prstGeom>
        </p:spPr>
      </p:pic>
      <p:sp>
        <p:nvSpPr>
          <p:cNvPr id="15" name="TextBox 14">
            <a:extLst>
              <a:ext uri="{FF2B5EF4-FFF2-40B4-BE49-F238E27FC236}">
                <a16:creationId xmlns="" xmlns:a16="http://schemas.microsoft.com/office/drawing/2014/main" id="{A5051755-616E-4ECD-9AE3-6D87C2B0E5C6}"/>
              </a:ext>
            </a:extLst>
          </p:cNvPr>
          <p:cNvSpPr txBox="1"/>
          <p:nvPr/>
        </p:nvSpPr>
        <p:spPr>
          <a:xfrm>
            <a:off x="3056034" y="3539331"/>
            <a:ext cx="5861999" cy="1082778"/>
          </a:xfrm>
          <a:prstGeom prst="rect">
            <a:avLst/>
          </a:prstGeom>
          <a:noFill/>
          <a:ln w="12700">
            <a:solidFill>
              <a:schemeClr val="accent4">
                <a:lumMod val="20000"/>
                <a:lumOff val="80000"/>
              </a:schemeClr>
            </a:solidFill>
          </a:ln>
        </p:spPr>
        <p:txBody>
          <a:bodyPr wrap="square" rtlCol="0" anchor="ctr">
            <a:noAutofit/>
          </a:bodyPr>
          <a:lstStyle/>
          <a:p>
            <a:pPr marL="548640" indent="-173736">
              <a:buClr>
                <a:schemeClr val="accent1"/>
              </a:buClr>
              <a:buFont typeface="Arial" panose="020B0604020202020204" pitchFamily="34" charset="0"/>
              <a:buChar char="•"/>
            </a:pPr>
            <a:r>
              <a:rPr lang="en-US" sz="1400" dirty="0">
                <a:latin typeface="+mn-lt"/>
              </a:rPr>
              <a:t>Strong relationships with hospitals and/or </a:t>
            </a:r>
            <a:r>
              <a:rPr lang="en-US" sz="1400" dirty="0" smtClean="0">
                <a:latin typeface="+mn-lt"/>
              </a:rPr>
              <a:t>payers - </a:t>
            </a:r>
            <a:r>
              <a:rPr lang="en-US" sz="1400" dirty="0">
                <a:latin typeface="+mn-lt"/>
              </a:rPr>
              <a:t>through volume, not risk-based arrangements</a:t>
            </a:r>
          </a:p>
          <a:p>
            <a:pPr marL="548640" indent="-173736">
              <a:buClr>
                <a:schemeClr val="accent1"/>
              </a:buClr>
              <a:buFont typeface="Arial" panose="020B0604020202020204" pitchFamily="34" charset="0"/>
              <a:buChar char="•"/>
            </a:pPr>
            <a:r>
              <a:rPr lang="en-US" sz="1400" dirty="0">
                <a:latin typeface="+mn-lt"/>
              </a:rPr>
              <a:t>Collaborating on metrics, improvement, readmissions</a:t>
            </a:r>
          </a:p>
          <a:p>
            <a:pPr marL="548640" indent="-173736">
              <a:buClr>
                <a:schemeClr val="accent1"/>
              </a:buClr>
              <a:buFont typeface="Arial" panose="020B0604020202020204" pitchFamily="34" charset="0"/>
              <a:buChar char="•"/>
            </a:pPr>
            <a:r>
              <a:rPr lang="en-US" sz="1400" dirty="0">
                <a:latin typeface="+mn-lt"/>
              </a:rPr>
              <a:t>Innovators are initiating the conversations </a:t>
            </a:r>
          </a:p>
        </p:txBody>
      </p:sp>
      <p:sp>
        <p:nvSpPr>
          <p:cNvPr id="16" name="TextBox 15">
            <a:extLst>
              <a:ext uri="{FF2B5EF4-FFF2-40B4-BE49-F238E27FC236}">
                <a16:creationId xmlns="" xmlns:a16="http://schemas.microsoft.com/office/drawing/2014/main" id="{77499427-51BA-4DD0-9DA5-706042318823}"/>
              </a:ext>
            </a:extLst>
          </p:cNvPr>
          <p:cNvSpPr txBox="1"/>
          <p:nvPr/>
        </p:nvSpPr>
        <p:spPr>
          <a:xfrm>
            <a:off x="283783" y="3516104"/>
            <a:ext cx="2396359" cy="1082778"/>
          </a:xfrm>
          <a:prstGeom prst="roundRect">
            <a:avLst/>
          </a:prstGeom>
          <a:solidFill>
            <a:schemeClr val="tx1">
              <a:lumMod val="50000"/>
              <a:lumOff val="50000"/>
            </a:schemeClr>
          </a:solidFill>
          <a:ln w="28575">
            <a:noFill/>
          </a:ln>
        </p:spPr>
        <p:txBody>
          <a:bodyPr wrap="square" rtlCol="0" anchor="ctr">
            <a:noAutofit/>
          </a:bodyPr>
          <a:lstStyle/>
          <a:p>
            <a:r>
              <a:rPr lang="en-US" b="1" dirty="0">
                <a:solidFill>
                  <a:schemeClr val="bg1"/>
                </a:solidFill>
                <a:latin typeface="+mn-lt"/>
              </a:rPr>
              <a:t>Relationships</a:t>
            </a:r>
          </a:p>
        </p:txBody>
      </p:sp>
      <p:sp>
        <p:nvSpPr>
          <p:cNvPr id="17" name="Oval 16">
            <a:extLst>
              <a:ext uri="{FF2B5EF4-FFF2-40B4-BE49-F238E27FC236}">
                <a16:creationId xmlns="" xmlns:a16="http://schemas.microsoft.com/office/drawing/2014/main" id="{DD69D635-9792-4563-BAB7-439FD71DA249}"/>
              </a:ext>
            </a:extLst>
          </p:cNvPr>
          <p:cNvSpPr/>
          <p:nvPr/>
        </p:nvSpPr>
        <p:spPr>
          <a:xfrm>
            <a:off x="2197078" y="3505200"/>
            <a:ext cx="1272481" cy="1208690"/>
          </a:xfrm>
          <a:prstGeom prst="ellipse">
            <a:avLst/>
          </a:prstGeom>
          <a:solidFill>
            <a:schemeClr val="bg1">
              <a:lumMod val="9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2E0886F0-831D-463E-8BC4-7D01968F8003}"/>
              </a:ext>
            </a:extLst>
          </p:cNvPr>
          <p:cNvPicPr>
            <a:picLocks noChangeAspect="1"/>
          </p:cNvPicPr>
          <p:nvPr/>
        </p:nvPicPr>
        <p:blipFill>
          <a:blip r:embed="rId3"/>
          <a:stretch>
            <a:fillRect/>
          </a:stretch>
        </p:blipFill>
        <p:spPr>
          <a:xfrm>
            <a:off x="2476570" y="3953827"/>
            <a:ext cx="678321" cy="393196"/>
          </a:xfrm>
          <a:prstGeom prst="rect">
            <a:avLst/>
          </a:prstGeom>
        </p:spPr>
      </p:pic>
      <p:grpSp>
        <p:nvGrpSpPr>
          <p:cNvPr id="19" name="Group 18">
            <a:extLst>
              <a:ext uri="{FF2B5EF4-FFF2-40B4-BE49-F238E27FC236}">
                <a16:creationId xmlns="" xmlns:a16="http://schemas.microsoft.com/office/drawing/2014/main" id="{66F3C536-3248-4FF9-AF3D-DC70A0B9176E}"/>
              </a:ext>
            </a:extLst>
          </p:cNvPr>
          <p:cNvGrpSpPr/>
          <p:nvPr/>
        </p:nvGrpSpPr>
        <p:grpSpPr>
          <a:xfrm>
            <a:off x="2531507" y="5013779"/>
            <a:ext cx="640396" cy="629932"/>
            <a:chOff x="7034916" y="3231218"/>
            <a:chExt cx="1105191" cy="1087132"/>
          </a:xfrm>
        </p:grpSpPr>
        <p:pic>
          <p:nvPicPr>
            <p:cNvPr id="20" name="Picture 19">
              <a:extLst>
                <a:ext uri="{FF2B5EF4-FFF2-40B4-BE49-F238E27FC236}">
                  <a16:creationId xmlns="" xmlns:a16="http://schemas.microsoft.com/office/drawing/2014/main" id="{E5495DED-3EA7-425C-8CDC-FC6712CD9C84}"/>
                </a:ext>
              </a:extLst>
            </p:cNvPr>
            <p:cNvPicPr>
              <a:picLocks noChangeAspect="1"/>
            </p:cNvPicPr>
            <p:nvPr/>
          </p:nvPicPr>
          <p:blipFill>
            <a:blip r:embed="rId4"/>
            <a:stretch>
              <a:fillRect/>
            </a:stretch>
          </p:blipFill>
          <p:spPr>
            <a:xfrm>
              <a:off x="7034916" y="3231218"/>
              <a:ext cx="1105191" cy="1087132"/>
            </a:xfrm>
            <a:prstGeom prst="rect">
              <a:avLst/>
            </a:prstGeom>
          </p:spPr>
        </p:pic>
        <p:pic>
          <p:nvPicPr>
            <p:cNvPr id="21" name="Picture 20">
              <a:extLst>
                <a:ext uri="{FF2B5EF4-FFF2-40B4-BE49-F238E27FC236}">
                  <a16:creationId xmlns="" xmlns:a16="http://schemas.microsoft.com/office/drawing/2014/main" id="{E4DD508D-03C1-4B20-915D-BE277DCE8264}"/>
                </a:ext>
              </a:extLst>
            </p:cNvPr>
            <p:cNvPicPr>
              <a:picLocks noChangeAspect="1"/>
            </p:cNvPicPr>
            <p:nvPr/>
          </p:nvPicPr>
          <p:blipFill>
            <a:blip r:embed="rId5"/>
            <a:stretch>
              <a:fillRect/>
            </a:stretch>
          </p:blipFill>
          <p:spPr>
            <a:xfrm>
              <a:off x="7330725" y="3532347"/>
              <a:ext cx="542924" cy="542926"/>
            </a:xfrm>
            <a:prstGeom prst="rect">
              <a:avLst/>
            </a:prstGeom>
          </p:spPr>
        </p:pic>
      </p:grpSp>
      <p:pic>
        <p:nvPicPr>
          <p:cNvPr id="22" name="Picture 21">
            <a:extLst>
              <a:ext uri="{FF2B5EF4-FFF2-40B4-BE49-F238E27FC236}">
                <a16:creationId xmlns="" xmlns:a16="http://schemas.microsoft.com/office/drawing/2014/main" id="{5CC179E3-A94D-4836-80AF-892CD9E8F6FD}"/>
              </a:ext>
            </a:extLst>
          </p:cNvPr>
          <p:cNvPicPr>
            <a:picLocks noChangeAspect="1"/>
          </p:cNvPicPr>
          <p:nvPr/>
        </p:nvPicPr>
        <p:blipFill>
          <a:blip r:embed="rId6"/>
          <a:stretch>
            <a:fillRect/>
          </a:stretch>
        </p:blipFill>
        <p:spPr>
          <a:xfrm>
            <a:off x="2531507" y="1213093"/>
            <a:ext cx="662099" cy="662099"/>
          </a:xfrm>
          <a:prstGeom prst="rect">
            <a:avLst/>
          </a:prstGeom>
        </p:spPr>
      </p:pic>
    </p:spTree>
    <p:extLst>
      <p:ext uri="{BB962C8B-B14F-4D97-AF65-F5344CB8AC3E}">
        <p14:creationId xmlns:p14="http://schemas.microsoft.com/office/powerpoint/2010/main" val="371805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63C58-C51D-4E0A-90F6-11AA73821168}"/>
              </a:ext>
            </a:extLst>
          </p:cNvPr>
          <p:cNvSpPr>
            <a:spLocks noGrp="1"/>
          </p:cNvSpPr>
          <p:nvPr>
            <p:ph type="title"/>
          </p:nvPr>
        </p:nvSpPr>
        <p:spPr/>
        <p:txBody>
          <a:bodyPr/>
          <a:lstStyle/>
          <a:p>
            <a:r>
              <a:rPr lang="en-US" dirty="0"/>
              <a:t>Innovator Barriers to Success</a:t>
            </a:r>
          </a:p>
        </p:txBody>
      </p:sp>
      <p:sp>
        <p:nvSpPr>
          <p:cNvPr id="4" name="Slide Number Placeholder 3">
            <a:extLst>
              <a:ext uri="{FF2B5EF4-FFF2-40B4-BE49-F238E27FC236}">
                <a16:creationId xmlns="" xmlns:a16="http://schemas.microsoft.com/office/drawing/2014/main" id="{53ABC6B6-AEC9-477D-831E-AA2B1B2B29D0}"/>
              </a:ext>
            </a:extLst>
          </p:cNvPr>
          <p:cNvSpPr>
            <a:spLocks noGrp="1"/>
          </p:cNvSpPr>
          <p:nvPr>
            <p:ph type="sldNum" sz="quarter" idx="12"/>
          </p:nvPr>
        </p:nvSpPr>
        <p:spPr/>
        <p:txBody>
          <a:bodyPr/>
          <a:lstStyle/>
          <a:p>
            <a:fld id="{8ED21966-C764-4C40-97C3-3CEDFB59A7F5}" type="slidenum">
              <a:rPr lang="en-US" smtClean="0">
                <a:solidFill>
                  <a:prstClr val="black"/>
                </a:solidFill>
              </a:rPr>
              <a:pPr/>
              <a:t>12</a:t>
            </a:fld>
            <a:endParaRPr lang="en-US" dirty="0">
              <a:solidFill>
                <a:prstClr val="black"/>
              </a:solidFill>
            </a:endParaRPr>
          </a:p>
        </p:txBody>
      </p:sp>
      <p:sp>
        <p:nvSpPr>
          <p:cNvPr id="5" name="Freeform: Shape 4">
            <a:extLst>
              <a:ext uri="{FF2B5EF4-FFF2-40B4-BE49-F238E27FC236}">
                <a16:creationId xmlns="" xmlns:a16="http://schemas.microsoft.com/office/drawing/2014/main" id="{7D3BC16F-7CAE-4503-97C3-E7B51CCE179A}"/>
              </a:ext>
            </a:extLst>
          </p:cNvPr>
          <p:cNvSpPr/>
          <p:nvPr/>
        </p:nvSpPr>
        <p:spPr>
          <a:xfrm>
            <a:off x="4616456" y="1730251"/>
            <a:ext cx="2010273" cy="3840370"/>
          </a:xfrm>
          <a:custGeom>
            <a:avLst/>
            <a:gdLst>
              <a:gd name="connsiteX0" fmla="*/ 0 w 2010273"/>
              <a:gd name="connsiteY0" fmla="*/ 201027 h 3997494"/>
              <a:gd name="connsiteX1" fmla="*/ 201027 w 2010273"/>
              <a:gd name="connsiteY1" fmla="*/ 0 h 3997494"/>
              <a:gd name="connsiteX2" fmla="*/ 1809246 w 2010273"/>
              <a:gd name="connsiteY2" fmla="*/ 0 h 3997494"/>
              <a:gd name="connsiteX3" fmla="*/ 2010273 w 2010273"/>
              <a:gd name="connsiteY3" fmla="*/ 201027 h 3997494"/>
              <a:gd name="connsiteX4" fmla="*/ 2010273 w 2010273"/>
              <a:gd name="connsiteY4" fmla="*/ 3796467 h 3997494"/>
              <a:gd name="connsiteX5" fmla="*/ 1809246 w 2010273"/>
              <a:gd name="connsiteY5" fmla="*/ 3997494 h 3997494"/>
              <a:gd name="connsiteX6" fmla="*/ 201027 w 2010273"/>
              <a:gd name="connsiteY6" fmla="*/ 3997494 h 3997494"/>
              <a:gd name="connsiteX7" fmla="*/ 0 w 2010273"/>
              <a:gd name="connsiteY7" fmla="*/ 3796467 h 3997494"/>
              <a:gd name="connsiteX8" fmla="*/ 0 w 2010273"/>
              <a:gd name="connsiteY8" fmla="*/ 201027 h 39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273" h="3997494">
                <a:moveTo>
                  <a:pt x="0" y="201027"/>
                </a:moveTo>
                <a:cubicBezTo>
                  <a:pt x="0" y="90003"/>
                  <a:pt x="90003" y="0"/>
                  <a:pt x="201027" y="0"/>
                </a:cubicBezTo>
                <a:lnTo>
                  <a:pt x="1809246" y="0"/>
                </a:lnTo>
                <a:cubicBezTo>
                  <a:pt x="1920270" y="0"/>
                  <a:pt x="2010273" y="90003"/>
                  <a:pt x="2010273" y="201027"/>
                </a:cubicBezTo>
                <a:lnTo>
                  <a:pt x="2010273" y="3796467"/>
                </a:lnTo>
                <a:cubicBezTo>
                  <a:pt x="2010273" y="3907491"/>
                  <a:pt x="1920270" y="3997494"/>
                  <a:pt x="1809246" y="3997494"/>
                </a:cubicBezTo>
                <a:lnTo>
                  <a:pt x="201027" y="3997494"/>
                </a:lnTo>
                <a:cubicBezTo>
                  <a:pt x="90003" y="3997494"/>
                  <a:pt x="0" y="3907491"/>
                  <a:pt x="0" y="3796467"/>
                </a:cubicBezTo>
                <a:lnTo>
                  <a:pt x="0" y="201027"/>
                </a:ln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0904" tIns="1719901" rIns="120904" bIns="920404" numCol="1" spcCol="1270" anchor="t" anchorCtr="0">
            <a:noAutofit/>
          </a:bodyPr>
          <a:lstStyle/>
          <a:p>
            <a:pPr algn="ctr"/>
            <a:r>
              <a:rPr lang="en-US" sz="1600" b="1" dirty="0" smtClean="0">
                <a:solidFill>
                  <a:schemeClr val="bg1"/>
                </a:solidFill>
              </a:rPr>
              <a:t>Risk-based </a:t>
            </a:r>
            <a:r>
              <a:rPr lang="en-US" sz="1600" b="1" dirty="0">
                <a:solidFill>
                  <a:schemeClr val="bg1"/>
                </a:solidFill>
              </a:rPr>
              <a:t>Contracts</a:t>
            </a:r>
          </a:p>
          <a:p>
            <a:pPr algn="ctr"/>
            <a:r>
              <a:rPr lang="en-US" sz="1400" dirty="0">
                <a:solidFill>
                  <a:schemeClr val="bg1"/>
                </a:solidFill>
              </a:rPr>
              <a:t>Managed care has not made the leap to allow risk-based contracts; ACO involvement limited to network inclusion/ volume</a:t>
            </a:r>
          </a:p>
          <a:p>
            <a:pPr marL="0" lvl="0" indent="0" algn="ctr" defTabSz="755650">
              <a:lnSpc>
                <a:spcPct val="90000"/>
              </a:lnSpc>
              <a:spcBef>
                <a:spcPct val="0"/>
              </a:spcBef>
              <a:spcAft>
                <a:spcPct val="35000"/>
              </a:spcAft>
              <a:buNone/>
            </a:pPr>
            <a:endParaRPr lang="en-US" sz="1400" kern="1200" dirty="0">
              <a:solidFill>
                <a:schemeClr val="bg1"/>
              </a:solidFill>
            </a:endParaRPr>
          </a:p>
        </p:txBody>
      </p:sp>
      <p:sp>
        <p:nvSpPr>
          <p:cNvPr id="6" name="Oval 5">
            <a:extLst>
              <a:ext uri="{FF2B5EF4-FFF2-40B4-BE49-F238E27FC236}">
                <a16:creationId xmlns="" xmlns:a16="http://schemas.microsoft.com/office/drawing/2014/main" id="{4D8AE0BB-E3BF-480F-825D-550CAEAD0461}"/>
              </a:ext>
            </a:extLst>
          </p:cNvPr>
          <p:cNvSpPr/>
          <p:nvPr/>
        </p:nvSpPr>
        <p:spPr>
          <a:xfrm>
            <a:off x="4910878" y="1824600"/>
            <a:ext cx="1331165" cy="1331165"/>
          </a:xfrm>
          <a:prstGeom prst="ellipse">
            <a:avLst/>
          </a:prstGeom>
          <a:solidFill>
            <a:schemeClr val="bg1"/>
          </a:solidFill>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 xmlns:a16="http://schemas.microsoft.com/office/drawing/2014/main" id="{02A9B5E8-F588-4A16-B946-721B663B3BED}"/>
              </a:ext>
            </a:extLst>
          </p:cNvPr>
          <p:cNvSpPr/>
          <p:nvPr/>
        </p:nvSpPr>
        <p:spPr>
          <a:xfrm>
            <a:off x="2545875" y="1730251"/>
            <a:ext cx="2010273" cy="3834977"/>
          </a:xfrm>
          <a:custGeom>
            <a:avLst/>
            <a:gdLst>
              <a:gd name="connsiteX0" fmla="*/ 0 w 2010273"/>
              <a:gd name="connsiteY0" fmla="*/ 201027 h 3997494"/>
              <a:gd name="connsiteX1" fmla="*/ 201027 w 2010273"/>
              <a:gd name="connsiteY1" fmla="*/ 0 h 3997494"/>
              <a:gd name="connsiteX2" fmla="*/ 1809246 w 2010273"/>
              <a:gd name="connsiteY2" fmla="*/ 0 h 3997494"/>
              <a:gd name="connsiteX3" fmla="*/ 2010273 w 2010273"/>
              <a:gd name="connsiteY3" fmla="*/ 201027 h 3997494"/>
              <a:gd name="connsiteX4" fmla="*/ 2010273 w 2010273"/>
              <a:gd name="connsiteY4" fmla="*/ 3796467 h 3997494"/>
              <a:gd name="connsiteX5" fmla="*/ 1809246 w 2010273"/>
              <a:gd name="connsiteY5" fmla="*/ 3997494 h 3997494"/>
              <a:gd name="connsiteX6" fmla="*/ 201027 w 2010273"/>
              <a:gd name="connsiteY6" fmla="*/ 3997494 h 3997494"/>
              <a:gd name="connsiteX7" fmla="*/ 0 w 2010273"/>
              <a:gd name="connsiteY7" fmla="*/ 3796467 h 3997494"/>
              <a:gd name="connsiteX8" fmla="*/ 0 w 2010273"/>
              <a:gd name="connsiteY8" fmla="*/ 201027 h 39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273" h="3997494">
                <a:moveTo>
                  <a:pt x="0" y="201027"/>
                </a:moveTo>
                <a:cubicBezTo>
                  <a:pt x="0" y="90003"/>
                  <a:pt x="90003" y="0"/>
                  <a:pt x="201027" y="0"/>
                </a:cubicBezTo>
                <a:lnTo>
                  <a:pt x="1809246" y="0"/>
                </a:lnTo>
                <a:cubicBezTo>
                  <a:pt x="1920270" y="0"/>
                  <a:pt x="2010273" y="90003"/>
                  <a:pt x="2010273" y="201027"/>
                </a:cubicBezTo>
                <a:lnTo>
                  <a:pt x="2010273" y="3796467"/>
                </a:lnTo>
                <a:cubicBezTo>
                  <a:pt x="2010273" y="3907491"/>
                  <a:pt x="1920270" y="3997494"/>
                  <a:pt x="1809246" y="3997494"/>
                </a:cubicBezTo>
                <a:lnTo>
                  <a:pt x="201027" y="3997494"/>
                </a:lnTo>
                <a:cubicBezTo>
                  <a:pt x="90003" y="3997494"/>
                  <a:pt x="0" y="3907491"/>
                  <a:pt x="0" y="3796467"/>
                </a:cubicBezTo>
                <a:lnTo>
                  <a:pt x="0" y="201027"/>
                </a:lnTo>
                <a:close/>
              </a:path>
            </a:pathLst>
          </a:custGeom>
          <a:solidFill>
            <a:srgbClr val="77933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904" tIns="1719901" rIns="120904" bIns="920404" numCol="1" spcCol="1270" anchor="ctr" anchorCtr="0">
            <a:noAutofit/>
          </a:bodyPr>
          <a:lstStyle/>
          <a:p>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r>
              <a:rPr lang="en-US" sz="1600" b="1" dirty="0">
                <a:solidFill>
                  <a:schemeClr val="bg1"/>
                </a:solidFill>
              </a:rPr>
              <a:t>Talent</a:t>
            </a:r>
            <a:r>
              <a:rPr lang="en-US" sz="1400" b="1" dirty="0">
                <a:solidFill>
                  <a:schemeClr val="bg1"/>
                </a:solidFill>
              </a:rPr>
              <a:t/>
            </a:r>
            <a:br>
              <a:rPr lang="en-US" sz="1400" b="1" dirty="0">
                <a:solidFill>
                  <a:schemeClr val="bg1"/>
                </a:solidFill>
              </a:rPr>
            </a:br>
            <a:r>
              <a:rPr lang="en-US" sz="1400" dirty="0">
                <a:solidFill>
                  <a:schemeClr val="bg1"/>
                </a:solidFill>
              </a:rPr>
              <a:t>Finding and retaining talent who understand and are bought into mission and testing new initiatives despite time and resource </a:t>
            </a:r>
            <a:r>
              <a:rPr lang="en-US" sz="1400" dirty="0" smtClean="0">
                <a:solidFill>
                  <a:schemeClr val="bg1"/>
                </a:solidFill>
              </a:rPr>
              <a:t>pressures; </a:t>
            </a:r>
            <a:r>
              <a:rPr lang="en-US" sz="1400" dirty="0">
                <a:solidFill>
                  <a:schemeClr val="bg1"/>
                </a:solidFill>
              </a:rPr>
              <a:t>r</a:t>
            </a:r>
            <a:r>
              <a:rPr lang="en-US" sz="1400" dirty="0" smtClean="0">
                <a:solidFill>
                  <a:schemeClr val="bg1"/>
                </a:solidFill>
              </a:rPr>
              <a:t>etraining </a:t>
            </a:r>
            <a:r>
              <a:rPr lang="en-US" sz="1400" dirty="0">
                <a:solidFill>
                  <a:schemeClr val="bg1"/>
                </a:solidFill>
              </a:rPr>
              <a:t>and changing entrenched </a:t>
            </a:r>
            <a:r>
              <a:rPr lang="en-US" sz="1400" dirty="0" smtClean="0">
                <a:solidFill>
                  <a:schemeClr val="bg1"/>
                </a:solidFill>
              </a:rPr>
              <a:t>culture</a:t>
            </a:r>
            <a:endParaRPr lang="en-US" sz="1400" dirty="0">
              <a:solidFill>
                <a:schemeClr val="bg1"/>
              </a:solidFill>
            </a:endParaRPr>
          </a:p>
        </p:txBody>
      </p:sp>
      <p:sp>
        <p:nvSpPr>
          <p:cNvPr id="8" name="Oval 7">
            <a:extLst>
              <a:ext uri="{FF2B5EF4-FFF2-40B4-BE49-F238E27FC236}">
                <a16:creationId xmlns="" xmlns:a16="http://schemas.microsoft.com/office/drawing/2014/main" id="{68BFB280-1799-4143-B9B1-FC49D938C7C6}"/>
              </a:ext>
            </a:extLst>
          </p:cNvPr>
          <p:cNvSpPr/>
          <p:nvPr/>
        </p:nvSpPr>
        <p:spPr>
          <a:xfrm>
            <a:off x="2840297" y="1824600"/>
            <a:ext cx="1331165" cy="1331165"/>
          </a:xfrm>
          <a:prstGeom prst="ellipse">
            <a:avLst/>
          </a:prstGeom>
          <a:solidFill>
            <a:schemeClr val="bg1"/>
          </a:solid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 xmlns:a16="http://schemas.microsoft.com/office/drawing/2014/main" id="{EC61571B-3613-4C33-842B-8FE2E1396C6B}"/>
              </a:ext>
            </a:extLst>
          </p:cNvPr>
          <p:cNvSpPr/>
          <p:nvPr/>
        </p:nvSpPr>
        <p:spPr>
          <a:xfrm>
            <a:off x="6687037" y="1730251"/>
            <a:ext cx="2010273" cy="3840370"/>
          </a:xfrm>
          <a:custGeom>
            <a:avLst/>
            <a:gdLst>
              <a:gd name="connsiteX0" fmla="*/ 0 w 2010273"/>
              <a:gd name="connsiteY0" fmla="*/ 201027 h 3997494"/>
              <a:gd name="connsiteX1" fmla="*/ 201027 w 2010273"/>
              <a:gd name="connsiteY1" fmla="*/ 0 h 3997494"/>
              <a:gd name="connsiteX2" fmla="*/ 1809246 w 2010273"/>
              <a:gd name="connsiteY2" fmla="*/ 0 h 3997494"/>
              <a:gd name="connsiteX3" fmla="*/ 2010273 w 2010273"/>
              <a:gd name="connsiteY3" fmla="*/ 201027 h 3997494"/>
              <a:gd name="connsiteX4" fmla="*/ 2010273 w 2010273"/>
              <a:gd name="connsiteY4" fmla="*/ 3796467 h 3997494"/>
              <a:gd name="connsiteX5" fmla="*/ 1809246 w 2010273"/>
              <a:gd name="connsiteY5" fmla="*/ 3997494 h 3997494"/>
              <a:gd name="connsiteX6" fmla="*/ 201027 w 2010273"/>
              <a:gd name="connsiteY6" fmla="*/ 3997494 h 3997494"/>
              <a:gd name="connsiteX7" fmla="*/ 0 w 2010273"/>
              <a:gd name="connsiteY7" fmla="*/ 3796467 h 3997494"/>
              <a:gd name="connsiteX8" fmla="*/ 0 w 2010273"/>
              <a:gd name="connsiteY8" fmla="*/ 201027 h 39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273" h="3997494">
                <a:moveTo>
                  <a:pt x="0" y="201027"/>
                </a:moveTo>
                <a:cubicBezTo>
                  <a:pt x="0" y="90003"/>
                  <a:pt x="90003" y="0"/>
                  <a:pt x="201027" y="0"/>
                </a:cubicBezTo>
                <a:lnTo>
                  <a:pt x="1809246" y="0"/>
                </a:lnTo>
                <a:cubicBezTo>
                  <a:pt x="1920270" y="0"/>
                  <a:pt x="2010273" y="90003"/>
                  <a:pt x="2010273" y="201027"/>
                </a:cubicBezTo>
                <a:lnTo>
                  <a:pt x="2010273" y="3796467"/>
                </a:lnTo>
                <a:cubicBezTo>
                  <a:pt x="2010273" y="3907491"/>
                  <a:pt x="1920270" y="3997494"/>
                  <a:pt x="1809246" y="3997494"/>
                </a:cubicBezTo>
                <a:lnTo>
                  <a:pt x="201027" y="3997494"/>
                </a:lnTo>
                <a:cubicBezTo>
                  <a:pt x="90003" y="3997494"/>
                  <a:pt x="0" y="3907491"/>
                  <a:pt x="0" y="3796467"/>
                </a:cubicBezTo>
                <a:lnTo>
                  <a:pt x="0" y="201027"/>
                </a:lnTo>
                <a:close/>
              </a:path>
            </a:pathLst>
          </a:custGeom>
          <a:solidFill>
            <a:srgbClr val="558ED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904" tIns="1719901" rIns="120904" bIns="920404" numCol="1" spcCol="1270" anchor="ctr" anchorCtr="0">
            <a:noAutofit/>
          </a:bodyPr>
          <a:lstStyle/>
          <a:p>
            <a:pPr algn="ctr"/>
            <a:endParaRPr lang="en-US" sz="1400" b="1" dirty="0">
              <a:solidFill>
                <a:schemeClr val="bg1"/>
              </a:solidFill>
            </a:endParaRPr>
          </a:p>
          <a:p>
            <a:pPr algn="ctr"/>
            <a:endParaRPr lang="en-US" sz="1600" b="1" dirty="0">
              <a:solidFill>
                <a:schemeClr val="bg1"/>
              </a:solidFill>
            </a:endParaRPr>
          </a:p>
          <a:p>
            <a:pPr algn="ctr"/>
            <a:r>
              <a:rPr lang="en-US" sz="1600" b="1" dirty="0">
                <a:solidFill>
                  <a:schemeClr val="bg1"/>
                </a:solidFill>
              </a:rPr>
              <a:t>Payment Pressures</a:t>
            </a:r>
            <a:r>
              <a:rPr lang="en-US" sz="1400" b="1" dirty="0">
                <a:solidFill>
                  <a:schemeClr val="bg1"/>
                </a:solidFill>
              </a:rPr>
              <a:t/>
            </a:r>
            <a:br>
              <a:rPr lang="en-US" sz="1400" b="1" dirty="0">
                <a:solidFill>
                  <a:schemeClr val="bg1"/>
                </a:solidFill>
              </a:rPr>
            </a:br>
            <a:r>
              <a:rPr lang="en-US" sz="1400" dirty="0">
                <a:solidFill>
                  <a:schemeClr val="bg1"/>
                </a:solidFill>
              </a:rPr>
              <a:t>Struggling with lower reimbursement, hospital/payer pressure to decrease LOS all while patient acuity is increasing </a:t>
            </a:r>
          </a:p>
        </p:txBody>
      </p:sp>
      <p:sp>
        <p:nvSpPr>
          <p:cNvPr id="10" name="Oval 9">
            <a:extLst>
              <a:ext uri="{FF2B5EF4-FFF2-40B4-BE49-F238E27FC236}">
                <a16:creationId xmlns="" xmlns:a16="http://schemas.microsoft.com/office/drawing/2014/main" id="{23C390FE-CAAC-4653-BB9F-80614E26111C}"/>
              </a:ext>
            </a:extLst>
          </p:cNvPr>
          <p:cNvSpPr/>
          <p:nvPr/>
        </p:nvSpPr>
        <p:spPr>
          <a:xfrm>
            <a:off x="7023649" y="1824600"/>
            <a:ext cx="1331165" cy="1331165"/>
          </a:xfrm>
          <a:prstGeom prst="ellipse">
            <a:avLst/>
          </a:prstGeom>
          <a:solidFill>
            <a:schemeClr val="bg1"/>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 xmlns:a16="http://schemas.microsoft.com/office/drawing/2014/main" id="{0C430766-108B-40CD-84E6-E6365C6B88E2}"/>
              </a:ext>
            </a:extLst>
          </p:cNvPr>
          <p:cNvSpPr/>
          <p:nvPr/>
        </p:nvSpPr>
        <p:spPr>
          <a:xfrm>
            <a:off x="484481" y="1730251"/>
            <a:ext cx="2010273" cy="3840370"/>
          </a:xfrm>
          <a:custGeom>
            <a:avLst/>
            <a:gdLst>
              <a:gd name="connsiteX0" fmla="*/ 0 w 2010273"/>
              <a:gd name="connsiteY0" fmla="*/ 201027 h 3997494"/>
              <a:gd name="connsiteX1" fmla="*/ 201027 w 2010273"/>
              <a:gd name="connsiteY1" fmla="*/ 0 h 3997494"/>
              <a:gd name="connsiteX2" fmla="*/ 1809246 w 2010273"/>
              <a:gd name="connsiteY2" fmla="*/ 0 h 3997494"/>
              <a:gd name="connsiteX3" fmla="*/ 2010273 w 2010273"/>
              <a:gd name="connsiteY3" fmla="*/ 201027 h 3997494"/>
              <a:gd name="connsiteX4" fmla="*/ 2010273 w 2010273"/>
              <a:gd name="connsiteY4" fmla="*/ 3796467 h 3997494"/>
              <a:gd name="connsiteX5" fmla="*/ 1809246 w 2010273"/>
              <a:gd name="connsiteY5" fmla="*/ 3997494 h 3997494"/>
              <a:gd name="connsiteX6" fmla="*/ 201027 w 2010273"/>
              <a:gd name="connsiteY6" fmla="*/ 3997494 h 3997494"/>
              <a:gd name="connsiteX7" fmla="*/ 0 w 2010273"/>
              <a:gd name="connsiteY7" fmla="*/ 3796467 h 3997494"/>
              <a:gd name="connsiteX8" fmla="*/ 0 w 2010273"/>
              <a:gd name="connsiteY8" fmla="*/ 201027 h 39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273" h="3997494">
                <a:moveTo>
                  <a:pt x="0" y="201027"/>
                </a:moveTo>
                <a:cubicBezTo>
                  <a:pt x="0" y="90003"/>
                  <a:pt x="90003" y="0"/>
                  <a:pt x="201027" y="0"/>
                </a:cubicBezTo>
                <a:lnTo>
                  <a:pt x="1809246" y="0"/>
                </a:lnTo>
                <a:cubicBezTo>
                  <a:pt x="1920270" y="0"/>
                  <a:pt x="2010273" y="90003"/>
                  <a:pt x="2010273" y="201027"/>
                </a:cubicBezTo>
                <a:lnTo>
                  <a:pt x="2010273" y="3796467"/>
                </a:lnTo>
                <a:cubicBezTo>
                  <a:pt x="2010273" y="3907491"/>
                  <a:pt x="1920270" y="3997494"/>
                  <a:pt x="1809246" y="3997494"/>
                </a:cubicBezTo>
                <a:lnTo>
                  <a:pt x="201027" y="3997494"/>
                </a:lnTo>
                <a:cubicBezTo>
                  <a:pt x="90003" y="3997494"/>
                  <a:pt x="0" y="3907491"/>
                  <a:pt x="0" y="3796467"/>
                </a:cubicBezTo>
                <a:lnTo>
                  <a:pt x="0" y="201027"/>
                </a:lnTo>
                <a:close/>
              </a:path>
            </a:pathLst>
          </a:custGeom>
          <a:solidFill>
            <a:srgbClr val="799DB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0904" tIns="1719901" rIns="120904" bIns="920404" numCol="1" spcCol="1270" anchor="ctr" anchorCtr="0">
            <a:noAutofit/>
          </a:bodyPr>
          <a:lstStyle/>
          <a:p>
            <a:pPr lvl="0" algn="ctr" defTabSz="755650">
              <a:lnSpc>
                <a:spcPct val="90000"/>
              </a:lnSpc>
              <a:spcBef>
                <a:spcPct val="0"/>
              </a:spcBef>
              <a:spcAft>
                <a:spcPct val="35000"/>
              </a:spcAft>
            </a:pPr>
            <a:endParaRPr lang="en-US" sz="1400" b="1" dirty="0">
              <a:solidFill>
                <a:schemeClr val="bg1"/>
              </a:solidFill>
            </a:endParaRPr>
          </a:p>
          <a:p>
            <a:pPr lvl="0" algn="ctr" defTabSz="755650">
              <a:lnSpc>
                <a:spcPct val="90000"/>
              </a:lnSpc>
              <a:spcBef>
                <a:spcPct val="0"/>
              </a:spcBef>
              <a:spcAft>
                <a:spcPct val="35000"/>
              </a:spcAft>
            </a:pPr>
            <a:endParaRPr lang="en-US" sz="1400" b="1" dirty="0">
              <a:solidFill>
                <a:schemeClr val="bg1"/>
              </a:solidFill>
            </a:endParaRPr>
          </a:p>
          <a:p>
            <a:pPr lvl="0" algn="ctr" defTabSz="755650">
              <a:lnSpc>
                <a:spcPct val="90000"/>
              </a:lnSpc>
              <a:spcBef>
                <a:spcPct val="0"/>
              </a:spcBef>
              <a:spcAft>
                <a:spcPct val="35000"/>
              </a:spcAft>
            </a:pPr>
            <a:endParaRPr lang="en-US" sz="1400" b="1" dirty="0">
              <a:solidFill>
                <a:schemeClr val="bg1"/>
              </a:solidFill>
            </a:endParaRPr>
          </a:p>
          <a:p>
            <a:pPr lvl="0" algn="ctr" defTabSz="755650">
              <a:lnSpc>
                <a:spcPct val="90000"/>
              </a:lnSpc>
              <a:spcBef>
                <a:spcPct val="0"/>
              </a:spcBef>
              <a:spcAft>
                <a:spcPct val="35000"/>
              </a:spcAft>
            </a:pPr>
            <a:r>
              <a:rPr lang="en-US" sz="1600" b="1" dirty="0">
                <a:solidFill>
                  <a:schemeClr val="bg1"/>
                </a:solidFill>
              </a:rPr>
              <a:t>Government </a:t>
            </a:r>
            <a:r>
              <a:rPr lang="en-US" sz="1400" b="1" dirty="0">
                <a:solidFill>
                  <a:schemeClr val="bg1"/>
                </a:solidFill>
              </a:rPr>
              <a:t/>
            </a:r>
            <a:br>
              <a:rPr lang="en-US" sz="1400" b="1" dirty="0">
                <a:solidFill>
                  <a:schemeClr val="bg1"/>
                </a:solidFill>
              </a:rPr>
            </a:br>
            <a:r>
              <a:rPr lang="en-US" sz="1400" dirty="0">
                <a:solidFill>
                  <a:schemeClr val="bg1"/>
                </a:solidFill>
              </a:rPr>
              <a:t>Frustrations with legislators and CMMI programs; </a:t>
            </a:r>
            <a:r>
              <a:rPr lang="en-US" sz="1400" dirty="0" smtClean="0">
                <a:solidFill>
                  <a:schemeClr val="bg1"/>
                </a:solidFill>
              </a:rPr>
              <a:t>have </a:t>
            </a:r>
            <a:r>
              <a:rPr lang="en-US" sz="1400" dirty="0">
                <a:solidFill>
                  <a:schemeClr val="bg1"/>
                </a:solidFill>
              </a:rPr>
              <a:t>had to make everything happen themselves; </a:t>
            </a:r>
            <a:r>
              <a:rPr lang="en-US" sz="1400" dirty="0" smtClean="0">
                <a:solidFill>
                  <a:schemeClr val="bg1"/>
                </a:solidFill>
              </a:rPr>
              <a:t>unsustainable </a:t>
            </a:r>
            <a:r>
              <a:rPr lang="en-US" sz="1400" dirty="0">
                <a:solidFill>
                  <a:schemeClr val="bg1"/>
                </a:solidFill>
              </a:rPr>
              <a:t>Medicaid rates challenge ability to serve all</a:t>
            </a:r>
            <a:endParaRPr lang="en-US" sz="1400" kern="1200" dirty="0">
              <a:solidFill>
                <a:schemeClr val="bg1"/>
              </a:solidFill>
            </a:endParaRPr>
          </a:p>
        </p:txBody>
      </p:sp>
      <p:sp>
        <p:nvSpPr>
          <p:cNvPr id="12" name="Oval 11">
            <a:extLst>
              <a:ext uri="{FF2B5EF4-FFF2-40B4-BE49-F238E27FC236}">
                <a16:creationId xmlns="" xmlns:a16="http://schemas.microsoft.com/office/drawing/2014/main" id="{41399E5F-985E-415C-B082-4B6EB3979FEC}"/>
              </a:ext>
            </a:extLst>
          </p:cNvPr>
          <p:cNvSpPr/>
          <p:nvPr/>
        </p:nvSpPr>
        <p:spPr>
          <a:xfrm>
            <a:off x="778903" y="1824600"/>
            <a:ext cx="1331165" cy="1331165"/>
          </a:xfrm>
          <a:prstGeom prst="ellipse">
            <a:avLst/>
          </a:prstGeom>
          <a:solidFill>
            <a:schemeClr val="bg1"/>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pic>
        <p:nvPicPr>
          <p:cNvPr id="13" name="Picture 12">
            <a:extLst>
              <a:ext uri="{FF2B5EF4-FFF2-40B4-BE49-F238E27FC236}">
                <a16:creationId xmlns="" xmlns:a16="http://schemas.microsoft.com/office/drawing/2014/main" id="{F78E9579-3F1A-4042-81BB-C830CDE3819E}"/>
              </a:ext>
            </a:extLst>
          </p:cNvPr>
          <p:cNvPicPr>
            <a:picLocks noChangeAspect="1"/>
          </p:cNvPicPr>
          <p:nvPr/>
        </p:nvPicPr>
        <p:blipFill>
          <a:blip r:embed="rId2"/>
          <a:stretch>
            <a:fillRect/>
          </a:stretch>
        </p:blipFill>
        <p:spPr>
          <a:xfrm>
            <a:off x="3164545" y="2120757"/>
            <a:ext cx="682667" cy="682667"/>
          </a:xfrm>
          <a:prstGeom prst="rect">
            <a:avLst/>
          </a:prstGeom>
        </p:spPr>
      </p:pic>
      <p:pic>
        <p:nvPicPr>
          <p:cNvPr id="14" name="Picture 13">
            <a:extLst>
              <a:ext uri="{FF2B5EF4-FFF2-40B4-BE49-F238E27FC236}">
                <a16:creationId xmlns="" xmlns:a16="http://schemas.microsoft.com/office/drawing/2014/main" id="{2950E926-EA42-4564-9A29-23CD806699B7}"/>
              </a:ext>
            </a:extLst>
          </p:cNvPr>
          <p:cNvPicPr>
            <a:picLocks noChangeAspect="1"/>
          </p:cNvPicPr>
          <p:nvPr/>
        </p:nvPicPr>
        <p:blipFill>
          <a:blip r:embed="rId3"/>
          <a:stretch>
            <a:fillRect/>
          </a:stretch>
        </p:blipFill>
        <p:spPr>
          <a:xfrm>
            <a:off x="5256420" y="2163344"/>
            <a:ext cx="640080" cy="640080"/>
          </a:xfrm>
          <a:prstGeom prst="rect">
            <a:avLst/>
          </a:prstGeom>
        </p:spPr>
      </p:pic>
      <p:pic>
        <p:nvPicPr>
          <p:cNvPr id="15" name="Picture 14">
            <a:extLst>
              <a:ext uri="{FF2B5EF4-FFF2-40B4-BE49-F238E27FC236}">
                <a16:creationId xmlns="" xmlns:a16="http://schemas.microsoft.com/office/drawing/2014/main" id="{E6F1F961-C8B2-4633-9F6A-D840187D003F}"/>
              </a:ext>
            </a:extLst>
          </p:cNvPr>
          <p:cNvPicPr>
            <a:picLocks noChangeAspect="1"/>
          </p:cNvPicPr>
          <p:nvPr/>
        </p:nvPicPr>
        <p:blipFill>
          <a:blip r:embed="rId4"/>
          <a:stretch>
            <a:fillRect/>
          </a:stretch>
        </p:blipFill>
        <p:spPr>
          <a:xfrm>
            <a:off x="7299934" y="2165539"/>
            <a:ext cx="694214" cy="637885"/>
          </a:xfrm>
          <a:prstGeom prst="rect">
            <a:avLst/>
          </a:prstGeom>
        </p:spPr>
      </p:pic>
      <p:pic>
        <p:nvPicPr>
          <p:cNvPr id="16" name="Picture 15">
            <a:extLst>
              <a:ext uri="{FF2B5EF4-FFF2-40B4-BE49-F238E27FC236}">
                <a16:creationId xmlns="" xmlns:a16="http://schemas.microsoft.com/office/drawing/2014/main" id="{6D4137CD-2783-4C7B-B9CF-E95913F3F509}"/>
              </a:ext>
            </a:extLst>
          </p:cNvPr>
          <p:cNvPicPr>
            <a:picLocks noChangeAspect="1"/>
          </p:cNvPicPr>
          <p:nvPr/>
        </p:nvPicPr>
        <p:blipFill>
          <a:blip r:embed="rId5"/>
          <a:stretch>
            <a:fillRect/>
          </a:stretch>
        </p:blipFill>
        <p:spPr>
          <a:xfrm>
            <a:off x="1091850" y="2171147"/>
            <a:ext cx="705270" cy="624473"/>
          </a:xfrm>
          <a:prstGeom prst="rect">
            <a:avLst/>
          </a:prstGeom>
        </p:spPr>
      </p:pic>
      <p:sp>
        <p:nvSpPr>
          <p:cNvPr id="17" name="Rectangle 16">
            <a:extLst>
              <a:ext uri="{FF2B5EF4-FFF2-40B4-BE49-F238E27FC236}">
                <a16:creationId xmlns="" xmlns:a16="http://schemas.microsoft.com/office/drawing/2014/main" id="{0C23B9DB-AF29-4FBA-A79C-2246795F46F3}"/>
              </a:ext>
            </a:extLst>
          </p:cNvPr>
          <p:cNvSpPr/>
          <p:nvPr/>
        </p:nvSpPr>
        <p:spPr>
          <a:xfrm>
            <a:off x="362310" y="1036956"/>
            <a:ext cx="8335000" cy="584775"/>
          </a:xfrm>
          <a:prstGeom prst="rect">
            <a:avLst/>
          </a:prstGeom>
        </p:spPr>
        <p:txBody>
          <a:bodyPr wrap="square">
            <a:spAutoFit/>
          </a:bodyPr>
          <a:lstStyle/>
          <a:p>
            <a:r>
              <a:rPr lang="en-US" sz="1600" i="1" dirty="0">
                <a:solidFill>
                  <a:schemeClr val="tx1">
                    <a:lumMod val="65000"/>
                    <a:lumOff val="35000"/>
                  </a:schemeClr>
                </a:solidFill>
              </a:rPr>
              <a:t>Despite frustrations with a number of barriers to success, innovators are findings workarounds that align with their core characteristics</a:t>
            </a:r>
          </a:p>
        </p:txBody>
      </p:sp>
    </p:spTree>
    <p:extLst>
      <p:ext uri="{BB962C8B-B14F-4D97-AF65-F5344CB8AC3E}">
        <p14:creationId xmlns:p14="http://schemas.microsoft.com/office/powerpoint/2010/main" val="421643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1E340A-71E7-42A6-8146-C956ACBAEE04}"/>
              </a:ext>
            </a:extLst>
          </p:cNvPr>
          <p:cNvSpPr>
            <a:spLocks noGrp="1"/>
          </p:cNvSpPr>
          <p:nvPr>
            <p:ph type="title"/>
          </p:nvPr>
        </p:nvSpPr>
        <p:spPr/>
        <p:txBody>
          <a:bodyPr>
            <a:normAutofit fontScale="90000"/>
          </a:bodyPr>
          <a:lstStyle/>
          <a:p>
            <a:r>
              <a:rPr lang="en-US" dirty="0"/>
              <a:t>Overview of LeadingAge Member Interviews </a:t>
            </a:r>
          </a:p>
        </p:txBody>
      </p:sp>
      <p:sp>
        <p:nvSpPr>
          <p:cNvPr id="4" name="Slide Number Placeholder 3">
            <a:extLst>
              <a:ext uri="{FF2B5EF4-FFF2-40B4-BE49-F238E27FC236}">
                <a16:creationId xmlns="" xmlns:a16="http://schemas.microsoft.com/office/drawing/2014/main" id="{4495968C-4D0F-4FA1-A611-EF401F1B7A0D}"/>
              </a:ext>
            </a:extLst>
          </p:cNvPr>
          <p:cNvSpPr>
            <a:spLocks noGrp="1"/>
          </p:cNvSpPr>
          <p:nvPr>
            <p:ph type="sldNum" sz="quarter" idx="12"/>
          </p:nvPr>
        </p:nvSpPr>
        <p:spPr/>
        <p:txBody>
          <a:bodyPr/>
          <a:lstStyle/>
          <a:p>
            <a:fld id="{8ED21966-C764-4C40-97C3-3CEDFB59A7F5}" type="slidenum">
              <a:rPr lang="en-US" smtClean="0">
                <a:solidFill>
                  <a:prstClr val="black"/>
                </a:solidFill>
              </a:rPr>
              <a:pPr/>
              <a:t>13</a:t>
            </a:fld>
            <a:endParaRPr lang="en-US" dirty="0">
              <a:solidFill>
                <a:prstClr val="black"/>
              </a:solidFill>
            </a:endParaRPr>
          </a:p>
        </p:txBody>
      </p:sp>
      <p:graphicFrame>
        <p:nvGraphicFramePr>
          <p:cNvPr id="5" name="Table 4">
            <a:extLst>
              <a:ext uri="{FF2B5EF4-FFF2-40B4-BE49-F238E27FC236}">
                <a16:creationId xmlns="" xmlns:a16="http://schemas.microsoft.com/office/drawing/2014/main" id="{BEA234AD-83BC-4D06-9845-62999635312D}"/>
              </a:ext>
            </a:extLst>
          </p:cNvPr>
          <p:cNvGraphicFramePr>
            <a:graphicFrameLocks noGrp="1"/>
          </p:cNvGraphicFramePr>
          <p:nvPr>
            <p:extLst>
              <p:ext uri="{D42A27DB-BD31-4B8C-83A1-F6EECF244321}">
                <p14:modId xmlns:p14="http://schemas.microsoft.com/office/powerpoint/2010/main" val="2073513941"/>
              </p:ext>
            </p:extLst>
          </p:nvPr>
        </p:nvGraphicFramePr>
        <p:xfrm>
          <a:off x="227101" y="1019502"/>
          <a:ext cx="8616225" cy="4862965"/>
        </p:xfrm>
        <a:graphic>
          <a:graphicData uri="http://schemas.openxmlformats.org/drawingml/2006/table">
            <a:tbl>
              <a:tblPr>
                <a:tableStyleId>{5C22544A-7EE6-4342-B048-85BDC9FD1C3A}</a:tableStyleId>
              </a:tblPr>
              <a:tblGrid>
                <a:gridCol w="1402459">
                  <a:extLst>
                    <a:ext uri="{9D8B030D-6E8A-4147-A177-3AD203B41FA5}">
                      <a16:colId xmlns="" xmlns:a16="http://schemas.microsoft.com/office/drawing/2014/main" val="2333333892"/>
                    </a:ext>
                  </a:extLst>
                </a:gridCol>
                <a:gridCol w="1154492">
                  <a:extLst>
                    <a:ext uri="{9D8B030D-6E8A-4147-A177-3AD203B41FA5}">
                      <a16:colId xmlns="" xmlns:a16="http://schemas.microsoft.com/office/drawing/2014/main" val="2616425197"/>
                    </a:ext>
                  </a:extLst>
                </a:gridCol>
                <a:gridCol w="1362279">
                  <a:extLst>
                    <a:ext uri="{9D8B030D-6E8A-4147-A177-3AD203B41FA5}">
                      <a16:colId xmlns="" xmlns:a16="http://schemas.microsoft.com/office/drawing/2014/main" val="3680940188"/>
                    </a:ext>
                  </a:extLst>
                </a:gridCol>
                <a:gridCol w="1282262">
                  <a:extLst>
                    <a:ext uri="{9D8B030D-6E8A-4147-A177-3AD203B41FA5}">
                      <a16:colId xmlns="" xmlns:a16="http://schemas.microsoft.com/office/drawing/2014/main" val="274452228"/>
                    </a:ext>
                  </a:extLst>
                </a:gridCol>
                <a:gridCol w="3414733">
                  <a:extLst>
                    <a:ext uri="{9D8B030D-6E8A-4147-A177-3AD203B41FA5}">
                      <a16:colId xmlns="" xmlns:a16="http://schemas.microsoft.com/office/drawing/2014/main" val="3162484373"/>
                    </a:ext>
                  </a:extLst>
                </a:gridCol>
              </a:tblGrid>
              <a:tr h="284637">
                <a:tc>
                  <a:txBody>
                    <a:bodyPr/>
                    <a:lstStyle/>
                    <a:p>
                      <a:pPr algn="ctr" fontAlgn="b"/>
                      <a:r>
                        <a:rPr lang="en-US" sz="1400" b="1" i="0" u="none" strike="noStrike" dirty="0">
                          <a:solidFill>
                            <a:schemeClr val="bg1"/>
                          </a:solidFill>
                          <a:effectLst/>
                          <a:latin typeface="+mj-lt"/>
                        </a:rPr>
                        <a:t>Organization</a:t>
                      </a:r>
                    </a:p>
                  </a:txBody>
                  <a:tcPr marL="18288" marR="18288" marT="4763" marB="0" anchor="ctr">
                    <a:lnL w="12700" cap="flat" cmpd="sng" algn="ctr">
                      <a:noFill/>
                      <a:prstDash val="sysDash"/>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tx1">
                        <a:lumMod val="65000"/>
                        <a:lumOff val="35000"/>
                      </a:schemeClr>
                    </a:solidFill>
                  </a:tcPr>
                </a:tc>
                <a:tc>
                  <a:txBody>
                    <a:bodyPr/>
                    <a:lstStyle/>
                    <a:p>
                      <a:pPr algn="ctr" fontAlgn="b"/>
                      <a:r>
                        <a:rPr lang="en-US" sz="1400" b="1" i="0" u="none" strike="noStrike" dirty="0">
                          <a:solidFill>
                            <a:schemeClr val="bg1"/>
                          </a:solidFill>
                          <a:effectLst/>
                          <a:latin typeface="+mj-lt"/>
                        </a:rPr>
                        <a:t>Markets</a:t>
                      </a:r>
                    </a:p>
                  </a:txBody>
                  <a:tcPr marL="18288" marR="18288" marT="4763" marB="0" anchor="ctr">
                    <a:lnL w="12700" cap="flat" cmpd="sng" algn="ctr">
                      <a:solidFill>
                        <a:schemeClr val="accent3"/>
                      </a:solidFill>
                      <a:prstDash val="sysDash"/>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tx1">
                        <a:lumMod val="65000"/>
                        <a:lumOff val="35000"/>
                      </a:schemeClr>
                    </a:solidFill>
                  </a:tcPr>
                </a:tc>
                <a:tc>
                  <a:txBody>
                    <a:bodyPr/>
                    <a:lstStyle/>
                    <a:p>
                      <a:pPr algn="ctr" fontAlgn="b"/>
                      <a:r>
                        <a:rPr lang="en-US" sz="1400" b="1" i="0" u="none" strike="noStrike" dirty="0">
                          <a:solidFill>
                            <a:schemeClr val="bg1"/>
                          </a:solidFill>
                          <a:effectLst/>
                          <a:latin typeface="+mj-lt"/>
                        </a:rPr>
                        <a:t>Interviewees</a:t>
                      </a:r>
                    </a:p>
                  </a:txBody>
                  <a:tcPr marL="18288" marR="18288" marT="4763" marB="0" anchor="ctr">
                    <a:lnL w="12700" cap="flat" cmpd="sng" algn="ctr">
                      <a:solidFill>
                        <a:schemeClr val="accent3"/>
                      </a:solidFill>
                      <a:prstDash val="sysDash"/>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tx1">
                        <a:lumMod val="65000"/>
                        <a:lumOff val="35000"/>
                      </a:schemeClr>
                    </a:solidFill>
                  </a:tcPr>
                </a:tc>
                <a:tc>
                  <a:txBody>
                    <a:bodyPr/>
                    <a:lstStyle/>
                    <a:p>
                      <a:pPr algn="ctr" fontAlgn="b"/>
                      <a:r>
                        <a:rPr lang="en-US" sz="1400" b="1" i="0" u="none" strike="noStrike" dirty="0">
                          <a:solidFill>
                            <a:schemeClr val="bg1"/>
                          </a:solidFill>
                          <a:effectLst/>
                          <a:latin typeface="+mj-lt"/>
                        </a:rPr>
                        <a:t>Service Lines </a:t>
                      </a:r>
                    </a:p>
                  </a:txBody>
                  <a:tcPr marL="18288" marR="18288" marT="4763" marB="0" anchor="ctr">
                    <a:lnL w="12700" cap="flat" cmpd="sng" algn="ctr">
                      <a:solidFill>
                        <a:schemeClr val="accent3"/>
                      </a:solidFill>
                      <a:prstDash val="sysDash"/>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tx1">
                        <a:lumMod val="65000"/>
                        <a:lumOff val="35000"/>
                      </a:schemeClr>
                    </a:solidFill>
                  </a:tcPr>
                </a:tc>
                <a:tc>
                  <a:txBody>
                    <a:bodyPr/>
                    <a:lstStyle/>
                    <a:p>
                      <a:pPr algn="ctr" fontAlgn="b"/>
                      <a:r>
                        <a:rPr lang="en-US" sz="1400" b="1" i="0" u="none" strike="noStrike" dirty="0">
                          <a:solidFill>
                            <a:schemeClr val="bg1"/>
                          </a:solidFill>
                          <a:effectLst/>
                          <a:latin typeface="+mj-lt"/>
                        </a:rPr>
                        <a:t>Innovative Activities</a:t>
                      </a:r>
                    </a:p>
                  </a:txBody>
                  <a:tcPr marL="18288" marR="18288" marT="4763" marB="0" anchor="ctr">
                    <a:lnL w="12700" cap="flat" cmpd="sng" algn="ctr">
                      <a:solidFill>
                        <a:schemeClr val="accent3"/>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tx1">
                        <a:lumMod val="65000"/>
                        <a:lumOff val="35000"/>
                      </a:schemeClr>
                    </a:solidFill>
                  </a:tcPr>
                </a:tc>
                <a:extLst>
                  <a:ext uri="{0D108BD9-81ED-4DB2-BD59-A6C34878D82A}">
                    <a16:rowId xmlns="" xmlns:a16="http://schemas.microsoft.com/office/drawing/2014/main" val="3768979867"/>
                  </a:ext>
                </a:extLst>
              </a:tr>
              <a:tr h="435232">
                <a:tc>
                  <a:txBody>
                    <a:bodyPr/>
                    <a:lstStyle/>
                    <a:p>
                      <a:pPr algn="ctr" fontAlgn="b"/>
                      <a:r>
                        <a:rPr lang="en-US" sz="1100" b="0" i="0" u="none" strike="noStrike" dirty="0">
                          <a:solidFill>
                            <a:srgbClr val="77933C"/>
                          </a:solidFill>
                          <a:effectLst/>
                          <a:latin typeface="+mj-lt"/>
                        </a:rPr>
                        <a:t>Eaton Senior Communities</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Lakewood, CO</a:t>
                      </a:r>
                    </a:p>
                    <a:p>
                      <a:pPr algn="ctr" fontAlgn="b"/>
                      <a:r>
                        <a:rPr lang="en-US" sz="1050" b="0" i="1" u="none" strike="noStrike" dirty="0">
                          <a:solidFill>
                            <a:srgbClr val="000000"/>
                          </a:solidFill>
                          <a:effectLst/>
                          <a:latin typeface="+mj-lt"/>
                        </a:rPr>
                        <a:t>(suburban)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David Smart (CEO)  Diana Delgado (COO)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marL="0" marR="0" lvl="0" indent="0" algn="ctr" defTabSz="457149"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mn-lt"/>
                          <a:ea typeface="+mn-ea"/>
                          <a:cs typeface="+mn-cs"/>
                        </a:rPr>
                        <a:t>Affordable Housing</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Integrated wellness programs; Optum-funded NP onsite; many community partnerships </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1003557527"/>
                  </a:ext>
                </a:extLst>
              </a:tr>
              <a:tr h="469601">
                <a:tc>
                  <a:txBody>
                    <a:bodyPr/>
                    <a:lstStyle/>
                    <a:p>
                      <a:pPr algn="ctr" fontAlgn="b"/>
                      <a:r>
                        <a:rPr lang="en-US" sz="1100" b="0" i="0" u="none" strike="noStrike" dirty="0">
                          <a:solidFill>
                            <a:srgbClr val="77933C"/>
                          </a:solidFill>
                          <a:effectLst/>
                          <a:latin typeface="+mj-lt"/>
                        </a:rPr>
                        <a:t>Abramson Center for Jewish Life </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North Wales, PA</a:t>
                      </a:r>
                    </a:p>
                    <a:p>
                      <a:pPr marL="0" marR="0" lvl="0" indent="0" algn="ctr" defTabSz="457149" rtl="0" eaLnBrk="1" fontAlgn="b" latinLnBrk="0" hangingPunct="1">
                        <a:lnSpc>
                          <a:spcPct val="100000"/>
                        </a:lnSpc>
                        <a:spcBef>
                          <a:spcPts val="0"/>
                        </a:spcBef>
                        <a:spcAft>
                          <a:spcPts val="0"/>
                        </a:spcAft>
                        <a:buClrTx/>
                        <a:buSzTx/>
                        <a:buFontTx/>
                        <a:buNone/>
                        <a:tabLst/>
                        <a:defRPr/>
                      </a:pPr>
                      <a:r>
                        <a:rPr lang="en-US" sz="1100" b="0" i="1" u="none" strike="noStrike" kern="1200" dirty="0">
                          <a:solidFill>
                            <a:srgbClr val="000000"/>
                          </a:solidFill>
                          <a:effectLst/>
                          <a:latin typeface="+mn-lt"/>
                          <a:ea typeface="+mn-ea"/>
                          <a:cs typeface="+mn-cs"/>
                        </a:rPr>
                        <a:t>(suburban)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Carol Irvine (CEO) Valerie Palmieri (COO)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SNF, IL, HH, Hospice, Adult Day, Transitional Care Unit in Hospital</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Preferred provider with LIFE (PACE) and ACOs; strong relationships with hospitals; conversations with Medicaid Managed Care to negotiated PMPMs; exploring ISNP options</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2391648174"/>
                  </a:ext>
                </a:extLst>
              </a:tr>
              <a:tr h="435232">
                <a:tc>
                  <a:txBody>
                    <a:bodyPr/>
                    <a:lstStyle/>
                    <a:p>
                      <a:pPr algn="ctr" fontAlgn="b"/>
                      <a:r>
                        <a:rPr lang="en-US" sz="1100" b="0" i="0" u="none" strike="noStrike" dirty="0">
                          <a:solidFill>
                            <a:srgbClr val="77933C"/>
                          </a:solidFill>
                          <a:effectLst/>
                          <a:latin typeface="+mj-lt"/>
                        </a:rPr>
                        <a:t>St. Ann’s Community </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Rochester, NY</a:t>
                      </a:r>
                    </a:p>
                    <a:p>
                      <a:pPr algn="ctr" fontAlgn="b"/>
                      <a:r>
                        <a:rPr lang="en-US" sz="1100" b="0" i="1" u="none" strike="noStrike" kern="1200" dirty="0">
                          <a:solidFill>
                            <a:srgbClr val="000000"/>
                          </a:solidFill>
                          <a:effectLst/>
                          <a:latin typeface="+mn-lt"/>
                          <a:ea typeface="+mn-ea"/>
                          <a:cs typeface="+mn-cs"/>
                        </a:rPr>
                        <a:t>(urban)</a:t>
                      </a:r>
                      <a:endParaRPr lang="en-US" sz="1100" b="0" i="0" u="none" strike="noStrike" dirty="0">
                        <a:solidFill>
                          <a:srgbClr val="000000"/>
                        </a:solidFill>
                        <a:effectLst/>
                        <a:latin typeface="+mj-lt"/>
                      </a:endParaRP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Susan Murty (VP and Administrator)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CCRC-like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Demo with Medicaid Managed Care; partnership with hospital’s Wound Care Clinic; working to bring adult social/medical to affordable housing development</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2903693595"/>
                  </a:ext>
                </a:extLst>
              </a:tr>
              <a:tr h="390719">
                <a:tc>
                  <a:txBody>
                    <a:bodyPr/>
                    <a:lstStyle/>
                    <a:p>
                      <a:pPr algn="ctr" fontAlgn="b"/>
                      <a:r>
                        <a:rPr lang="en-US" sz="1100" b="0" i="0" u="none" strike="noStrike" dirty="0">
                          <a:solidFill>
                            <a:srgbClr val="77933C"/>
                          </a:solidFill>
                          <a:effectLst/>
                          <a:latin typeface="+mj-lt"/>
                        </a:rPr>
                        <a:t>Goodwin House </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Falls Church and Alexandria, VA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Karen Doyle (Director of Nursing)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CCRC</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Relationships with hospitals in the area</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463741123"/>
                  </a:ext>
                </a:extLst>
              </a:tr>
              <a:tr h="379063">
                <a:tc>
                  <a:txBody>
                    <a:bodyPr/>
                    <a:lstStyle/>
                    <a:p>
                      <a:pPr algn="ctr" fontAlgn="b"/>
                      <a:r>
                        <a:rPr lang="en-US" sz="1100" b="0" i="0" u="none" strike="noStrike" dirty="0">
                          <a:solidFill>
                            <a:srgbClr val="77933C"/>
                          </a:solidFill>
                          <a:effectLst/>
                          <a:latin typeface="+mj-lt"/>
                        </a:rPr>
                        <a:t>Sherrill House</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Boston, MA</a:t>
                      </a:r>
                    </a:p>
                    <a:p>
                      <a:pPr algn="ctr" fontAlgn="b"/>
                      <a:r>
                        <a:rPr lang="en-US" sz="1100" b="0" i="1" u="none" strike="noStrike" kern="1200" dirty="0">
                          <a:solidFill>
                            <a:srgbClr val="000000"/>
                          </a:solidFill>
                          <a:effectLst/>
                          <a:latin typeface="+mn-lt"/>
                          <a:ea typeface="+mn-ea"/>
                          <a:cs typeface="+mn-cs"/>
                        </a:rPr>
                        <a:t>(urban)</a:t>
                      </a:r>
                      <a:endParaRPr lang="en-US" sz="1100" b="0" i="0" u="none" strike="noStrike" dirty="0">
                        <a:solidFill>
                          <a:srgbClr val="000000"/>
                        </a:solidFill>
                        <a:effectLst/>
                        <a:latin typeface="+mj-lt"/>
                      </a:endParaRP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Patrick Stapleton (CEO)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Long and Short Stay Nursing Home</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Participating with all market ACOs and Senior Care Options Programs</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3018480099"/>
                  </a:ext>
                </a:extLst>
              </a:tr>
              <a:tr h="384826">
                <a:tc>
                  <a:txBody>
                    <a:bodyPr/>
                    <a:lstStyle/>
                    <a:p>
                      <a:pPr algn="ctr" fontAlgn="b"/>
                      <a:r>
                        <a:rPr lang="en-US" sz="1100" b="0" i="0" u="none" strike="noStrike" dirty="0" err="1">
                          <a:solidFill>
                            <a:srgbClr val="77933C"/>
                          </a:solidFill>
                          <a:effectLst/>
                          <a:latin typeface="+mj-lt"/>
                        </a:rPr>
                        <a:t>Eben</a:t>
                      </a:r>
                      <a:r>
                        <a:rPr lang="en-US" sz="1100" b="0" i="0" u="none" strike="noStrike" dirty="0">
                          <a:solidFill>
                            <a:srgbClr val="77933C"/>
                          </a:solidFill>
                          <a:effectLst/>
                          <a:latin typeface="+mj-lt"/>
                        </a:rPr>
                        <a:t> </a:t>
                      </a:r>
                      <a:r>
                        <a:rPr lang="en-US" sz="1100" b="0" i="0" u="none" strike="noStrike" dirty="0" err="1">
                          <a:solidFill>
                            <a:srgbClr val="77933C"/>
                          </a:solidFill>
                          <a:effectLst/>
                          <a:latin typeface="+mj-lt"/>
                        </a:rPr>
                        <a:t>Ezer</a:t>
                      </a:r>
                      <a:r>
                        <a:rPr lang="en-US" sz="1100" b="0" i="0" u="none" strike="noStrike" dirty="0">
                          <a:solidFill>
                            <a:srgbClr val="77933C"/>
                          </a:solidFill>
                          <a:effectLst/>
                          <a:latin typeface="+mj-lt"/>
                        </a:rPr>
                        <a:t> Lutheran Care Center </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Brush, CO</a:t>
                      </a:r>
                    </a:p>
                    <a:p>
                      <a:pPr algn="ctr" fontAlgn="b"/>
                      <a:r>
                        <a:rPr lang="en-US" sz="1100" b="0" i="1" u="none" strike="noStrike" kern="1200" dirty="0">
                          <a:solidFill>
                            <a:srgbClr val="000000"/>
                          </a:solidFill>
                          <a:effectLst/>
                          <a:latin typeface="+mn-lt"/>
                          <a:ea typeface="+mn-ea"/>
                          <a:cs typeface="+mn-cs"/>
                        </a:rPr>
                        <a:t>(rural)</a:t>
                      </a:r>
                      <a:endParaRPr lang="en-US" sz="1100" b="0" i="0" u="none" strike="noStrike" dirty="0">
                        <a:solidFill>
                          <a:srgbClr val="000000"/>
                        </a:solidFill>
                        <a:effectLst/>
                        <a:latin typeface="+mj-lt"/>
                      </a:endParaRP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Shelly Griffith (CEO)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CCRC</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Hospital physician rounding; </a:t>
                      </a:r>
                      <a:r>
                        <a:rPr lang="en-US" sz="1100" b="0" i="0" u="none" strike="noStrike" dirty="0" smtClean="0">
                          <a:solidFill>
                            <a:srgbClr val="000000"/>
                          </a:solidFill>
                          <a:effectLst/>
                          <a:latin typeface="+mj-lt"/>
                        </a:rPr>
                        <a:t>hospital </a:t>
                      </a:r>
                      <a:r>
                        <a:rPr lang="en-US" sz="1100" b="0" i="0" u="none" strike="noStrike" dirty="0">
                          <a:solidFill>
                            <a:srgbClr val="000000"/>
                          </a:solidFill>
                          <a:effectLst/>
                          <a:latin typeface="+mj-lt"/>
                        </a:rPr>
                        <a:t>partnership with psychologist; CMS initiative to reduce readmissions</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3817456541"/>
                  </a:ext>
                </a:extLst>
              </a:tr>
              <a:tr h="384826">
                <a:tc>
                  <a:txBody>
                    <a:bodyPr/>
                    <a:lstStyle/>
                    <a:p>
                      <a:pPr algn="ctr" fontAlgn="ctr"/>
                      <a:r>
                        <a:rPr lang="en-US" sz="1100" b="0" i="0" u="none" strike="noStrike" dirty="0">
                          <a:solidFill>
                            <a:srgbClr val="77933C"/>
                          </a:solidFill>
                          <a:effectLst/>
                          <a:latin typeface="+mj-lt"/>
                        </a:rPr>
                        <a:t>Morningside Ministries</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San Antonio, TX</a:t>
                      </a:r>
                    </a:p>
                    <a:p>
                      <a:pPr algn="ctr" fontAlgn="b"/>
                      <a:r>
                        <a:rPr lang="en-US" sz="1100" b="0" i="1" u="none" strike="noStrike" kern="1200" dirty="0">
                          <a:solidFill>
                            <a:srgbClr val="000000"/>
                          </a:solidFill>
                          <a:effectLst/>
                          <a:latin typeface="+mn-lt"/>
                          <a:ea typeface="+mn-ea"/>
                          <a:cs typeface="+mn-cs"/>
                        </a:rPr>
                        <a:t>(urban)</a:t>
                      </a:r>
                      <a:endParaRPr lang="en-US" sz="1100" b="0" i="0" u="none" strike="noStrike" dirty="0">
                        <a:solidFill>
                          <a:srgbClr val="000000"/>
                        </a:solidFill>
                        <a:effectLst/>
                        <a:latin typeface="+mj-lt"/>
                      </a:endParaRP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Pat Crump (CEO)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CCRC</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Actively working to innovate through strengthening hospital relationships and converting a CCRC to affordable housing + SASH services</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2575107317"/>
                  </a:ext>
                </a:extLst>
              </a:tr>
              <a:tr h="384826">
                <a:tc>
                  <a:txBody>
                    <a:bodyPr/>
                    <a:lstStyle/>
                    <a:p>
                      <a:pPr algn="ctr" fontAlgn="ctr"/>
                      <a:r>
                        <a:rPr lang="en-US" sz="1100" b="0" i="0" u="none" strike="noStrike" dirty="0">
                          <a:solidFill>
                            <a:srgbClr val="77933C"/>
                          </a:solidFill>
                          <a:effectLst/>
                          <a:latin typeface="+mj-lt"/>
                        </a:rPr>
                        <a:t>EHM Solutions</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Southeast, MI</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Denise Rabidoux (CEO)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CCRC, CCRC w/o walls, Affordable Housing</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mj-lt"/>
                        </a:rPr>
                        <a:t>High-touch</a:t>
                      </a: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high-tech </a:t>
                      </a:r>
                      <a:r>
                        <a:rPr lang="en-US" sz="1100" b="0" i="0" u="none" strike="noStrike" dirty="0">
                          <a:solidFill>
                            <a:srgbClr val="000000"/>
                          </a:solidFill>
                          <a:effectLst/>
                          <a:latin typeface="+mj-lt"/>
                        </a:rPr>
                        <a:t>model of care; CCRC w/o walls; </a:t>
                      </a:r>
                      <a:r>
                        <a:rPr lang="en-US" sz="1100" b="0" i="0" u="none" strike="noStrike" dirty="0" smtClean="0">
                          <a:solidFill>
                            <a:srgbClr val="000000"/>
                          </a:solidFill>
                          <a:effectLst/>
                          <a:latin typeface="+mj-lt"/>
                        </a:rPr>
                        <a:t>hospital-preferred </a:t>
                      </a:r>
                      <a:r>
                        <a:rPr lang="en-US" sz="1100" b="0" i="0" u="none" strike="noStrike" dirty="0">
                          <a:solidFill>
                            <a:srgbClr val="000000"/>
                          </a:solidFill>
                          <a:effectLst/>
                          <a:latin typeface="+mj-lt"/>
                        </a:rPr>
                        <a:t>provider </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1987198801"/>
                  </a:ext>
                </a:extLst>
              </a:tr>
              <a:tr h="381336">
                <a:tc>
                  <a:txBody>
                    <a:bodyPr/>
                    <a:lstStyle/>
                    <a:p>
                      <a:pPr algn="ctr" fontAlgn="ctr"/>
                      <a:r>
                        <a:rPr lang="en-US" sz="1100" b="0" i="0" u="none" strike="noStrike" dirty="0">
                          <a:solidFill>
                            <a:srgbClr val="77933C"/>
                          </a:solidFill>
                          <a:effectLst/>
                          <a:latin typeface="+mj-lt"/>
                        </a:rPr>
                        <a:t>Ohio Living</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OH</a:t>
                      </a:r>
                    </a:p>
                    <a:p>
                      <a:pPr marL="0" marR="0" lvl="0" indent="0" algn="ctr" defTabSz="457149" rtl="0" eaLnBrk="1" fontAlgn="b" latinLnBrk="0" hangingPunct="1">
                        <a:lnSpc>
                          <a:spcPct val="100000"/>
                        </a:lnSpc>
                        <a:spcBef>
                          <a:spcPts val="0"/>
                        </a:spcBef>
                        <a:spcAft>
                          <a:spcPts val="0"/>
                        </a:spcAft>
                        <a:buClrTx/>
                        <a:buSzTx/>
                        <a:buFontTx/>
                        <a:buNone/>
                        <a:tabLst/>
                        <a:defRPr/>
                      </a:pPr>
                      <a:r>
                        <a:rPr lang="en-US" sz="1100" b="0" i="1" u="none" strike="noStrike" kern="1200" dirty="0">
                          <a:solidFill>
                            <a:srgbClr val="000000"/>
                          </a:solidFill>
                          <a:effectLst/>
                          <a:latin typeface="+mn-lt"/>
                          <a:ea typeface="+mn-ea"/>
                          <a:cs typeface="+mn-cs"/>
                        </a:rPr>
                        <a:t>(primarily urban) </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Larry </a:t>
                      </a:r>
                      <a:r>
                        <a:rPr lang="en-US" sz="1100" b="0" i="0" u="none" strike="noStrike" dirty="0" err="1">
                          <a:solidFill>
                            <a:srgbClr val="000000"/>
                          </a:solidFill>
                          <a:effectLst/>
                          <a:latin typeface="+mj-lt"/>
                        </a:rPr>
                        <a:t>Gumina</a:t>
                      </a:r>
                      <a:r>
                        <a:rPr lang="en-US" sz="1100" b="0" i="0" u="none" strike="noStrike" dirty="0">
                          <a:solidFill>
                            <a:srgbClr val="000000"/>
                          </a:solidFill>
                          <a:effectLst/>
                          <a:latin typeface="+mj-lt"/>
                        </a:rPr>
                        <a:t> (CEO)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CCRC, Home Health &amp; Hospice</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Offers free HH to ACO beneficiaries that don’t qualify</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solidFill>
                      <a:schemeClr val="bg1"/>
                    </a:solidFill>
                  </a:tcPr>
                </a:tc>
                <a:extLst>
                  <a:ext uri="{0D108BD9-81ED-4DB2-BD59-A6C34878D82A}">
                    <a16:rowId xmlns="" xmlns:a16="http://schemas.microsoft.com/office/drawing/2014/main" val="3632452994"/>
                  </a:ext>
                </a:extLst>
              </a:tr>
              <a:tr h="408780">
                <a:tc>
                  <a:txBody>
                    <a:bodyPr/>
                    <a:lstStyle/>
                    <a:p>
                      <a:pPr algn="ctr" fontAlgn="ctr"/>
                      <a:r>
                        <a:rPr lang="en-US" sz="1100" b="0" i="0" u="none" strike="noStrike" dirty="0">
                          <a:solidFill>
                            <a:srgbClr val="77933C"/>
                          </a:solidFill>
                          <a:effectLst/>
                          <a:latin typeface="+mj-lt"/>
                        </a:rPr>
                        <a:t>Parker Jewish Institute</a:t>
                      </a:r>
                    </a:p>
                  </a:txBody>
                  <a:tcPr marL="18288" marR="18288" marT="4763" marB="0" anchor="ctr">
                    <a:lnL w="12700" cap="flat" cmpd="sng" algn="ctr">
                      <a:no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New Hyde Park, NY </a:t>
                      </a:r>
                      <a:r>
                        <a:rPr lang="en-US" sz="1050" b="0" i="1" u="none" strike="noStrike" dirty="0">
                          <a:solidFill>
                            <a:srgbClr val="000000"/>
                          </a:solidFill>
                          <a:effectLst/>
                          <a:latin typeface="+mj-lt"/>
                        </a:rPr>
                        <a:t>(urban)</a:t>
                      </a:r>
                      <a:endParaRPr lang="en-US" sz="1100" b="0" i="1" u="none" strike="noStrike" dirty="0">
                        <a:solidFill>
                          <a:srgbClr val="000000"/>
                        </a:solidFill>
                        <a:effectLst/>
                        <a:latin typeface="+mj-lt"/>
                      </a:endParaRP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Michael </a:t>
                      </a:r>
                      <a:r>
                        <a:rPr lang="en-US" sz="1100" b="0" i="0" u="none" strike="noStrike" dirty="0" err="1">
                          <a:solidFill>
                            <a:srgbClr val="000000"/>
                          </a:solidFill>
                          <a:effectLst/>
                          <a:latin typeface="+mj-lt"/>
                        </a:rPr>
                        <a:t>Rosenblut</a:t>
                      </a:r>
                      <a:r>
                        <a:rPr lang="en-US" sz="1100" b="0" i="0" u="none" strike="noStrike" dirty="0">
                          <a:solidFill>
                            <a:srgbClr val="000000"/>
                          </a:solidFill>
                          <a:effectLst/>
                          <a:latin typeface="+mj-lt"/>
                        </a:rPr>
                        <a:t> (CEO)</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SNF + supportive services</a:t>
                      </a:r>
                    </a:p>
                  </a:txBody>
                  <a:tcPr marL="18288" marR="18288" marT="4763"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mj-lt"/>
                        </a:rPr>
                        <a:t>Operates 4 health plans, bundled payment participant, hospital preferred provider</a:t>
                      </a:r>
                    </a:p>
                  </a:txBody>
                  <a:tcPr marL="18288" marR="18288" marT="4763" marB="0" anchor="ctr">
                    <a:lnL w="12700" cap="flat" cmpd="sng" algn="ctr">
                      <a:solidFill>
                        <a:schemeClr val="bg2"/>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extLst>
                  <a:ext uri="{0D108BD9-81ED-4DB2-BD59-A6C34878D82A}">
                    <a16:rowId xmlns="" xmlns:a16="http://schemas.microsoft.com/office/drawing/2014/main" val="998774092"/>
                  </a:ext>
                </a:extLst>
              </a:tr>
            </a:tbl>
          </a:graphicData>
        </a:graphic>
      </p:graphicFrame>
    </p:spTree>
    <p:extLst>
      <p:ext uri="{BB962C8B-B14F-4D97-AF65-F5344CB8AC3E}">
        <p14:creationId xmlns:p14="http://schemas.microsoft.com/office/powerpoint/2010/main" val="194115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Innovator Profiles </a:t>
            </a:r>
          </a:p>
        </p:txBody>
      </p:sp>
    </p:spTree>
    <p:extLst>
      <p:ext uri="{BB962C8B-B14F-4D97-AF65-F5344CB8AC3E}">
        <p14:creationId xmlns:p14="http://schemas.microsoft.com/office/powerpoint/2010/main" val="73078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595AE-3CDB-4CD7-9FD5-AEBE25B6F5ED}"/>
              </a:ext>
            </a:extLst>
          </p:cNvPr>
          <p:cNvSpPr>
            <a:spLocks noGrp="1"/>
          </p:cNvSpPr>
          <p:nvPr>
            <p:ph type="title"/>
          </p:nvPr>
        </p:nvSpPr>
        <p:spPr>
          <a:xfrm>
            <a:off x="457200" y="20247"/>
            <a:ext cx="8229600" cy="715962"/>
          </a:xfrm>
        </p:spPr>
        <p:txBody>
          <a:bodyPr/>
          <a:lstStyle/>
          <a:p>
            <a:r>
              <a:rPr lang="en-US" dirty="0"/>
              <a:t>Eaton Senior Communities (Lakewood, CO) </a:t>
            </a:r>
          </a:p>
        </p:txBody>
      </p:sp>
      <p:sp>
        <p:nvSpPr>
          <p:cNvPr id="4" name="Slide Number Placeholder 3">
            <a:extLst>
              <a:ext uri="{FF2B5EF4-FFF2-40B4-BE49-F238E27FC236}">
                <a16:creationId xmlns="" xmlns:a16="http://schemas.microsoft.com/office/drawing/2014/main" id="{FCBF3FC9-CF73-4FBE-A896-8BB0C65C4367}"/>
              </a:ext>
            </a:extLst>
          </p:cNvPr>
          <p:cNvSpPr>
            <a:spLocks noGrp="1"/>
          </p:cNvSpPr>
          <p:nvPr>
            <p:ph type="sldNum" sz="quarter" idx="12"/>
          </p:nvPr>
        </p:nvSpPr>
        <p:spPr/>
        <p:txBody>
          <a:bodyPr/>
          <a:lstStyle/>
          <a:p>
            <a:fld id="{8ED21966-C764-4C40-97C3-3CEDFB59A7F5}" type="slidenum">
              <a:rPr lang="en-US" smtClean="0">
                <a:solidFill>
                  <a:prstClr val="black"/>
                </a:solidFill>
              </a:rPr>
              <a:pPr/>
              <a:t>15</a:t>
            </a:fld>
            <a:endParaRPr lang="en-US" dirty="0">
              <a:solidFill>
                <a:prstClr val="black"/>
              </a:solidFill>
            </a:endParaRPr>
          </a:p>
        </p:txBody>
      </p:sp>
      <p:sp>
        <p:nvSpPr>
          <p:cNvPr id="5" name="Content Placeholder 5">
            <a:extLst>
              <a:ext uri="{FF2B5EF4-FFF2-40B4-BE49-F238E27FC236}">
                <a16:creationId xmlns="" xmlns:a16="http://schemas.microsoft.com/office/drawing/2014/main" id="{F46EDB1E-ED70-49C8-8EA1-8A73921E420D}"/>
              </a:ext>
            </a:extLst>
          </p:cNvPr>
          <p:cNvSpPr txBox="1">
            <a:spLocks/>
          </p:cNvSpPr>
          <p:nvPr/>
        </p:nvSpPr>
        <p:spPr>
          <a:xfrm>
            <a:off x="362313" y="742901"/>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 </a:t>
            </a:r>
            <a:r>
              <a:rPr lang="en-US" dirty="0">
                <a:latin typeface="+mn-lt"/>
              </a:rPr>
              <a:t>Affordable housing organization with strong services component that focuses on 8 dimensions of wellness; has care consultation team that meets regularly to review resident issues (including medical/hospitalization risk); United Healthcare Optum program on-site (RN/NP)</a:t>
            </a:r>
          </a:p>
        </p:txBody>
      </p:sp>
      <p:graphicFrame>
        <p:nvGraphicFramePr>
          <p:cNvPr id="6" name="Table 5">
            <a:extLst>
              <a:ext uri="{FF2B5EF4-FFF2-40B4-BE49-F238E27FC236}">
                <a16:creationId xmlns="" xmlns:a16="http://schemas.microsoft.com/office/drawing/2014/main" id="{75EC69C2-E938-4940-8B01-B3A85E89EAF8}"/>
              </a:ext>
            </a:extLst>
          </p:cNvPr>
          <p:cNvGraphicFramePr>
            <a:graphicFrameLocks noGrp="1"/>
          </p:cNvGraphicFramePr>
          <p:nvPr>
            <p:extLst>
              <p:ext uri="{D42A27DB-BD31-4B8C-83A1-F6EECF244321}">
                <p14:modId xmlns:p14="http://schemas.microsoft.com/office/powerpoint/2010/main" val="3894301585"/>
              </p:ext>
            </p:extLst>
          </p:nvPr>
        </p:nvGraphicFramePr>
        <p:xfrm>
          <a:off x="195941" y="1143000"/>
          <a:ext cx="8821784" cy="4488180"/>
        </p:xfrm>
        <a:graphic>
          <a:graphicData uri="http://schemas.openxmlformats.org/drawingml/2006/table">
            <a:tbl>
              <a:tblPr firstRow="1" bandRow="1">
                <a:tableStyleId>{5C22544A-7EE6-4342-B048-85BDC9FD1C3A}</a:tableStyleId>
              </a:tblPr>
              <a:tblGrid>
                <a:gridCol w="5442859">
                  <a:extLst>
                    <a:ext uri="{9D8B030D-6E8A-4147-A177-3AD203B41FA5}">
                      <a16:colId xmlns="" xmlns:a16="http://schemas.microsoft.com/office/drawing/2014/main" val="817912925"/>
                    </a:ext>
                  </a:extLst>
                </a:gridCol>
                <a:gridCol w="1447800">
                  <a:extLst>
                    <a:ext uri="{9D8B030D-6E8A-4147-A177-3AD203B41FA5}">
                      <a16:colId xmlns="" xmlns:a16="http://schemas.microsoft.com/office/drawing/2014/main" val="2722926308"/>
                    </a:ext>
                  </a:extLst>
                </a:gridCol>
                <a:gridCol w="1931125">
                  <a:extLst>
                    <a:ext uri="{9D8B030D-6E8A-4147-A177-3AD203B41FA5}">
                      <a16:colId xmlns="" xmlns:a16="http://schemas.microsoft.com/office/drawing/2014/main" val="2471443068"/>
                    </a:ext>
                  </a:extLst>
                </a:gridCol>
              </a:tblGrid>
              <a:tr h="1091240">
                <a:tc>
                  <a:txBody>
                    <a:bodyPr/>
                    <a:lstStyle/>
                    <a:p>
                      <a:pPr algn="ctr"/>
                      <a:r>
                        <a:rPr lang="en-US" sz="16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050" b="0" kern="1200" dirty="0">
                          <a:solidFill>
                            <a:schemeClr val="tx1">
                              <a:lumMod val="65000"/>
                              <a:lumOff val="35000"/>
                            </a:schemeClr>
                          </a:solidFill>
                          <a:latin typeface="+mn-lt"/>
                          <a:ea typeface="+mn-ea"/>
                          <a:cs typeface="+mn-cs"/>
                        </a:rPr>
                        <a:t>Interviewees: </a:t>
                      </a:r>
                      <a:r>
                        <a:rPr lang="en-US" sz="1050" b="0" kern="1200" dirty="0">
                          <a:solidFill>
                            <a:schemeClr val="tx1"/>
                          </a:solidFill>
                          <a:latin typeface="+mn-lt"/>
                          <a:ea typeface="+mn-ea"/>
                          <a:cs typeface="+mn-cs"/>
                        </a:rPr>
                        <a:t>David Smart, </a:t>
                      </a:r>
                      <a:r>
                        <a:rPr lang="en-US" sz="1050" b="0" kern="1200" dirty="0" smtClean="0">
                          <a:solidFill>
                            <a:schemeClr val="tx1"/>
                          </a:solidFill>
                          <a:latin typeface="+mn-lt"/>
                          <a:ea typeface="+mn-ea"/>
                          <a:cs typeface="+mn-cs"/>
                        </a:rPr>
                        <a:t>president </a:t>
                      </a:r>
                      <a:r>
                        <a:rPr lang="en-US" sz="1050" b="0" kern="1200" dirty="0">
                          <a:solidFill>
                            <a:schemeClr val="tx1"/>
                          </a:solidFill>
                          <a:latin typeface="+mn-lt"/>
                          <a:ea typeface="+mn-ea"/>
                          <a:cs typeface="+mn-cs"/>
                        </a:rPr>
                        <a:t>and CEO; Diana Delgado, COO </a:t>
                      </a:r>
                    </a:p>
                    <a:p>
                      <a:pPr>
                        <a:spcAft>
                          <a:spcPts val="300"/>
                        </a:spcAft>
                      </a:pPr>
                      <a:r>
                        <a:rPr lang="en-US" sz="1050" b="0" dirty="0">
                          <a:solidFill>
                            <a:schemeClr val="tx1">
                              <a:lumMod val="65000"/>
                              <a:lumOff val="35000"/>
                            </a:schemeClr>
                          </a:solidFill>
                        </a:rPr>
                        <a:t>Service Lines: </a:t>
                      </a:r>
                      <a:r>
                        <a:rPr lang="en-US" sz="1050" b="0" kern="1200" dirty="0">
                          <a:solidFill>
                            <a:schemeClr val="tx1"/>
                          </a:solidFill>
                          <a:latin typeface="+mn-lt"/>
                          <a:ea typeface="+mn-ea"/>
                          <a:cs typeface="+mn-cs"/>
                        </a:rPr>
                        <a:t>Affordable Housing </a:t>
                      </a:r>
                    </a:p>
                    <a:p>
                      <a:pPr>
                        <a:spcAft>
                          <a:spcPts val="300"/>
                        </a:spcAft>
                      </a:pPr>
                      <a:r>
                        <a:rPr lang="en-US" sz="1050" b="0" kern="1200" dirty="0">
                          <a:solidFill>
                            <a:schemeClr val="tx1">
                              <a:lumMod val="65000"/>
                              <a:lumOff val="35000"/>
                            </a:schemeClr>
                          </a:solidFill>
                          <a:latin typeface="+mn-lt"/>
                          <a:ea typeface="+mn-ea"/>
                          <a:cs typeface="+mn-cs"/>
                        </a:rPr>
                        <a:t>Size: </a:t>
                      </a:r>
                      <a:r>
                        <a:rPr lang="en-US" sz="1050" b="0" kern="1200" dirty="0">
                          <a:solidFill>
                            <a:schemeClr val="tx1"/>
                          </a:solidFill>
                          <a:latin typeface="+mn-lt"/>
                          <a:ea typeface="+mn-ea"/>
                          <a:cs typeface="+mn-cs"/>
                        </a:rPr>
                        <a:t>161 units of HUD housing. Income cap is 80% </a:t>
                      </a:r>
                      <a:r>
                        <a:rPr lang="en-US" sz="1050" b="0" kern="1200" dirty="0" smtClean="0">
                          <a:solidFill>
                            <a:schemeClr val="tx1"/>
                          </a:solidFill>
                          <a:latin typeface="+mn-lt"/>
                          <a:ea typeface="+mn-ea"/>
                          <a:cs typeface="+mn-cs"/>
                        </a:rPr>
                        <a:t>area</a:t>
                      </a:r>
                      <a:r>
                        <a:rPr lang="en-US" sz="1050" b="0" kern="1200" baseline="0" dirty="0" smtClean="0">
                          <a:solidFill>
                            <a:schemeClr val="tx1"/>
                          </a:solidFill>
                          <a:latin typeface="+mn-lt"/>
                          <a:ea typeface="+mn-ea"/>
                          <a:cs typeface="+mn-cs"/>
                        </a:rPr>
                        <a:t> </a:t>
                      </a:r>
                      <a:r>
                        <a:rPr lang="en-US" sz="1050" b="0" kern="1200" baseline="0" dirty="0">
                          <a:solidFill>
                            <a:schemeClr val="tx1"/>
                          </a:solidFill>
                          <a:latin typeface="+mn-lt"/>
                          <a:ea typeface="+mn-ea"/>
                          <a:cs typeface="+mn-cs"/>
                        </a:rPr>
                        <a:t>m</a:t>
                      </a:r>
                      <a:r>
                        <a:rPr lang="en-US" sz="1050" b="0" kern="1200" baseline="0" dirty="0" smtClean="0">
                          <a:solidFill>
                            <a:schemeClr val="tx1"/>
                          </a:solidFill>
                          <a:latin typeface="+mn-lt"/>
                          <a:ea typeface="+mn-ea"/>
                          <a:cs typeface="+mn-cs"/>
                        </a:rPr>
                        <a:t>edian income </a:t>
                      </a:r>
                      <a:r>
                        <a:rPr lang="en-US" sz="1050" b="0" kern="1200" dirty="0">
                          <a:solidFill>
                            <a:schemeClr val="tx1"/>
                          </a:solidFill>
                          <a:latin typeface="+mn-lt"/>
                          <a:ea typeface="+mn-ea"/>
                          <a:cs typeface="+mn-cs"/>
                        </a:rPr>
                        <a:t>but residents’ average annual</a:t>
                      </a:r>
                      <a:r>
                        <a:rPr lang="en-US" sz="1050" b="0" kern="1200" baseline="0" dirty="0">
                          <a:solidFill>
                            <a:schemeClr val="tx1"/>
                          </a:solidFill>
                          <a:latin typeface="+mn-lt"/>
                          <a:ea typeface="+mn-ea"/>
                          <a:cs typeface="+mn-cs"/>
                        </a:rPr>
                        <a:t> </a:t>
                      </a:r>
                      <a:r>
                        <a:rPr lang="en-US" sz="1050" b="0" kern="1200" dirty="0">
                          <a:solidFill>
                            <a:schemeClr val="tx1"/>
                          </a:solidFill>
                          <a:latin typeface="+mn-lt"/>
                          <a:ea typeface="+mn-ea"/>
                          <a:cs typeface="+mn-cs"/>
                        </a:rPr>
                        <a:t>income is $17,000. 60% of residents don’t drive, so goal is to bring many useful services on-site. </a:t>
                      </a:r>
                    </a:p>
                  </a:txBody>
                  <a:tcPr>
                    <a:lnR w="12700" cap="flat" cmpd="sng" algn="ctr">
                      <a:solidFill>
                        <a:schemeClr val="accent3"/>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ysDash"/>
                      <a:round/>
                      <a:headEnd type="none" w="med" len="med"/>
                      <a:tailEnd type="none" w="med" len="med"/>
                    </a:lnB>
                    <a:noFill/>
                  </a:tcPr>
                </a:tc>
                <a:tc gridSpan="2">
                  <a:txBody>
                    <a:bodyPr/>
                    <a:lstStyle/>
                    <a:p>
                      <a:pPr algn="ctr"/>
                      <a:r>
                        <a:rPr lang="en-US" sz="1600" b="0" dirty="0">
                          <a:solidFill>
                            <a:schemeClr val="tx2"/>
                          </a:solidFill>
                        </a:rPr>
                        <a:t>Investments </a:t>
                      </a:r>
                    </a:p>
                    <a:p>
                      <a:pPr>
                        <a:spcAft>
                          <a:spcPts val="300"/>
                        </a:spcAft>
                      </a:pPr>
                      <a:r>
                        <a:rPr lang="en-US" sz="1050" b="0" dirty="0">
                          <a:solidFill>
                            <a:schemeClr val="tx2"/>
                          </a:solidFill>
                        </a:rPr>
                        <a:t>1. Talented Staff: </a:t>
                      </a:r>
                      <a:r>
                        <a:rPr lang="en-US" sz="1050" b="0" dirty="0">
                          <a:solidFill>
                            <a:schemeClr val="tx1"/>
                          </a:solidFill>
                        </a:rPr>
                        <a:t>Lay out your vision in the interview process so that you are open about what you want to accomplish by hiring the right person </a:t>
                      </a:r>
                    </a:p>
                    <a:p>
                      <a:pPr>
                        <a:spcAft>
                          <a:spcPts val="300"/>
                        </a:spcAft>
                      </a:pPr>
                      <a:r>
                        <a:rPr lang="en-US" sz="1050" b="0" dirty="0">
                          <a:solidFill>
                            <a:schemeClr val="tx2"/>
                          </a:solidFill>
                        </a:rPr>
                        <a:t>2. Communication with Residents and their Families: </a:t>
                      </a:r>
                      <a:r>
                        <a:rPr lang="en-US" sz="1050" b="0" dirty="0">
                          <a:solidFill>
                            <a:schemeClr val="tx1"/>
                          </a:solidFill>
                        </a:rPr>
                        <a:t>The best ideas come from them</a:t>
                      </a:r>
                      <a:r>
                        <a:rPr lang="en-US" sz="1050" b="0" baseline="0" dirty="0">
                          <a:solidFill>
                            <a:schemeClr val="tx1"/>
                          </a:solidFill>
                        </a:rPr>
                        <a:t> so it’s important to listen</a:t>
                      </a:r>
                      <a:endParaRPr lang="en-US" sz="1050" b="0" dirty="0">
                        <a:solidFill>
                          <a:schemeClr val="tx1"/>
                        </a:solidFill>
                      </a:endParaRPr>
                    </a:p>
                  </a:txBody>
                  <a:tcPr>
                    <a:lnL w="12700" cap="flat" cmpd="sng" algn="ctr">
                      <a:solidFill>
                        <a:schemeClr val="accent3"/>
                      </a:solidFill>
                      <a:prstDash val="sysDash"/>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2733901">
                <a:tc>
                  <a:txBody>
                    <a:bodyPr/>
                    <a:lstStyle/>
                    <a:p>
                      <a:pPr algn="ctr"/>
                      <a:r>
                        <a:rPr lang="en-US" sz="1600" dirty="0">
                          <a:solidFill>
                            <a:srgbClr val="77933C"/>
                          </a:solidFill>
                        </a:rPr>
                        <a:t>Innovation Details </a:t>
                      </a:r>
                    </a:p>
                    <a:p>
                      <a:pPr>
                        <a:spcAft>
                          <a:spcPts val="300"/>
                        </a:spcAft>
                      </a:pPr>
                      <a:r>
                        <a:rPr lang="en-US" sz="1050" dirty="0" err="1">
                          <a:solidFill>
                            <a:srgbClr val="77933C"/>
                          </a:solidFill>
                        </a:rPr>
                        <a:t>Optum</a:t>
                      </a:r>
                      <a:r>
                        <a:rPr lang="en-US" sz="1050" dirty="0">
                          <a:solidFill>
                            <a:srgbClr val="77933C"/>
                          </a:solidFill>
                        </a:rPr>
                        <a:t>-Funded Registered Nurse and Nurse Practitioner On-site </a:t>
                      </a:r>
                    </a:p>
                    <a:p>
                      <a:pPr marL="171450" indent="-171450">
                        <a:spcAft>
                          <a:spcPts val="300"/>
                        </a:spcAft>
                        <a:buFont typeface="Wingdings" panose="05000000000000000000" pitchFamily="2" charset="2"/>
                        <a:buChar char="q"/>
                      </a:pPr>
                      <a:r>
                        <a:rPr lang="en-US" sz="1050" kern="1200" dirty="0">
                          <a:solidFill>
                            <a:schemeClr val="dk1"/>
                          </a:solidFill>
                          <a:latin typeface="+mn-lt"/>
                          <a:ea typeface="+mn-ea"/>
                          <a:cs typeface="+mn-cs"/>
                        </a:rPr>
                        <a:t>About 30 residents receive services through</a:t>
                      </a:r>
                      <a:r>
                        <a:rPr lang="en-US" sz="1050" kern="1200" baseline="0" dirty="0">
                          <a:solidFill>
                            <a:schemeClr val="dk1"/>
                          </a:solidFill>
                          <a:latin typeface="+mn-lt"/>
                          <a:ea typeface="+mn-ea"/>
                          <a:cs typeface="+mn-cs"/>
                        </a:rPr>
                        <a:t> </a:t>
                      </a:r>
                      <a:r>
                        <a:rPr lang="en-US" sz="1050" kern="1200" baseline="0" dirty="0" err="1">
                          <a:solidFill>
                            <a:schemeClr val="dk1"/>
                          </a:solidFill>
                          <a:latin typeface="+mn-lt"/>
                          <a:ea typeface="+mn-ea"/>
                          <a:cs typeface="+mn-cs"/>
                        </a:rPr>
                        <a:t>Optum</a:t>
                      </a:r>
                      <a:endParaRPr lang="en-US" sz="1050" kern="1200" dirty="0">
                        <a:solidFill>
                          <a:schemeClr val="dk1"/>
                        </a:solidFill>
                        <a:latin typeface="+mn-lt"/>
                        <a:ea typeface="+mn-ea"/>
                        <a:cs typeface="+mn-cs"/>
                      </a:endParaRPr>
                    </a:p>
                    <a:p>
                      <a:pPr>
                        <a:spcAft>
                          <a:spcPts val="300"/>
                        </a:spcAft>
                      </a:pPr>
                      <a:r>
                        <a:rPr lang="en-US" sz="1050" dirty="0">
                          <a:solidFill>
                            <a:srgbClr val="77933C"/>
                          </a:solidFill>
                        </a:rPr>
                        <a:t>Care Consultation Team </a:t>
                      </a:r>
                    </a:p>
                    <a:p>
                      <a:pPr marL="171450" indent="-171450">
                        <a:spcAft>
                          <a:spcPts val="300"/>
                        </a:spcAft>
                        <a:buFont typeface="Wingdings" panose="05000000000000000000" pitchFamily="2" charset="2"/>
                        <a:buChar char="q"/>
                      </a:pPr>
                      <a:r>
                        <a:rPr lang="en-US" sz="1050" dirty="0"/>
                        <a:t>Care Consultation Team meets regularly to review resident issues. Team </a:t>
                      </a:r>
                      <a:r>
                        <a:rPr lang="en-US" sz="1050" baseline="0" dirty="0"/>
                        <a:t>includes staff from </a:t>
                      </a:r>
                      <a:r>
                        <a:rPr lang="en-US" sz="1050" dirty="0"/>
                        <a:t>housekeeping, dining, service coordination, wellness coordination and life enrichment. </a:t>
                      </a:r>
                    </a:p>
                    <a:p>
                      <a:pPr>
                        <a:spcAft>
                          <a:spcPts val="300"/>
                        </a:spcAft>
                      </a:pPr>
                      <a:r>
                        <a:rPr lang="en-US" sz="1050" dirty="0">
                          <a:solidFill>
                            <a:srgbClr val="77933C"/>
                          </a:solidFill>
                        </a:rPr>
                        <a:t>Community Relationships </a:t>
                      </a:r>
                    </a:p>
                    <a:p>
                      <a:pPr marL="171450" indent="-171450">
                        <a:spcAft>
                          <a:spcPts val="300"/>
                        </a:spcAft>
                        <a:buFont typeface="Wingdings" panose="05000000000000000000" pitchFamily="2" charset="2"/>
                        <a:buChar char="q"/>
                      </a:pPr>
                      <a:r>
                        <a:rPr lang="en-US" sz="1050" dirty="0"/>
                        <a:t>On-site PT/OT clinic through partnership with Legacy</a:t>
                      </a:r>
                      <a:r>
                        <a:rPr lang="en-US" sz="1050" baseline="0" dirty="0"/>
                        <a:t> Healthcare </a:t>
                      </a:r>
                      <a:endParaRPr lang="en-US" sz="1050" dirty="0"/>
                    </a:p>
                    <a:p>
                      <a:pPr marL="171450" indent="-171450">
                        <a:spcAft>
                          <a:spcPts val="300"/>
                        </a:spcAft>
                        <a:buFont typeface="Wingdings" panose="05000000000000000000" pitchFamily="2" charset="2"/>
                        <a:buChar char="q"/>
                      </a:pPr>
                      <a:r>
                        <a:rPr lang="en-US" sz="1050" dirty="0"/>
                        <a:t>Local hospital sends out nurses and case managers monthly to conduct an enhanced wellness clinic </a:t>
                      </a:r>
                    </a:p>
                    <a:p>
                      <a:pPr marL="171450" indent="-171450">
                        <a:spcAft>
                          <a:spcPts val="300"/>
                        </a:spcAft>
                        <a:buFont typeface="Wingdings" panose="05000000000000000000" pitchFamily="2" charset="2"/>
                        <a:buChar char="q"/>
                      </a:pPr>
                      <a:r>
                        <a:rPr lang="en-US" sz="1050" dirty="0"/>
                        <a:t>Many services on-site: dental hygiene, dermatology, massage therapy, mobile mammography, podiatry, immunization, meal program, physician house calls </a:t>
                      </a:r>
                    </a:p>
                    <a:p>
                      <a:pPr marL="171450" indent="-171450">
                        <a:spcAft>
                          <a:spcPts val="300"/>
                        </a:spcAft>
                        <a:buFont typeface="Wingdings" panose="05000000000000000000" pitchFamily="2" charset="2"/>
                        <a:buChar char="q"/>
                      </a:pPr>
                      <a:r>
                        <a:rPr lang="en-US" sz="1050" dirty="0"/>
                        <a:t>Contracts with Dispatch Health for mobile urgent care services, saving $85K in Q1 2018 in avoidable ER visits </a:t>
                      </a:r>
                    </a:p>
                    <a:p>
                      <a:pPr marL="171450" indent="-171450">
                        <a:spcAft>
                          <a:spcPts val="300"/>
                        </a:spcAft>
                        <a:buFont typeface="Wingdings" panose="05000000000000000000" pitchFamily="2" charset="2"/>
                        <a:buChar char="q"/>
                      </a:pPr>
                      <a:r>
                        <a:rPr lang="en-US" sz="1050" dirty="0"/>
                        <a:t>Hosts wellness coaching interns from a local university to provide free wellness coaching for residents</a:t>
                      </a:r>
                    </a:p>
                    <a:p>
                      <a:pPr marL="171450" indent="-171450">
                        <a:spcAft>
                          <a:spcPts val="300"/>
                        </a:spcAft>
                        <a:buFont typeface="Wingdings" panose="05000000000000000000" pitchFamily="2" charset="2"/>
                        <a:buChar char="q"/>
                      </a:pPr>
                      <a:r>
                        <a:rPr lang="en-US" sz="1050" dirty="0"/>
                        <a:t>Testing Healthy Eaton food truck serving Eaton, other affordable housing, and the community</a:t>
                      </a:r>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6"/>
                          </a:solidFill>
                        </a:rPr>
                        <a:t>Barriers</a:t>
                      </a:r>
                    </a:p>
                    <a:p>
                      <a:pPr marL="0" indent="0" algn="l">
                        <a:buNone/>
                      </a:pPr>
                      <a:r>
                        <a:rPr lang="en-US" sz="1050" b="0" dirty="0">
                          <a:solidFill>
                            <a:schemeClr val="accent6"/>
                          </a:solidFill>
                        </a:rPr>
                        <a:t>1. Labor: </a:t>
                      </a:r>
                      <a:r>
                        <a:rPr lang="en-US" sz="1050" b="0" dirty="0">
                          <a:solidFill>
                            <a:schemeClr val="tx1"/>
                          </a:solidFill>
                        </a:rPr>
                        <a:t>Finding talented staff that is on board with culture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5"/>
                          </a:solidFill>
                        </a:rPr>
                        <a:t>Success</a:t>
                      </a:r>
                    </a:p>
                    <a:p>
                      <a:pPr marL="171450" indent="-171450" algn="l">
                        <a:spcAft>
                          <a:spcPts val="600"/>
                        </a:spcAft>
                        <a:buFont typeface="Wingdings" panose="05000000000000000000" pitchFamily="2" charset="2"/>
                        <a:buChar char="ü"/>
                      </a:pPr>
                      <a:r>
                        <a:rPr lang="en-US" sz="1050" b="0" dirty="0">
                          <a:solidFill>
                            <a:schemeClr val="accent5">
                              <a:lumMod val="75000"/>
                            </a:schemeClr>
                          </a:solidFill>
                        </a:rPr>
                        <a:t>Scale</a:t>
                      </a:r>
                      <a:r>
                        <a:rPr lang="en-US" sz="1050" b="0" dirty="0">
                          <a:solidFill>
                            <a:schemeClr val="tx1"/>
                          </a:solidFill>
                        </a:rPr>
                        <a:t>: 160+</a:t>
                      </a:r>
                      <a:r>
                        <a:rPr lang="en-US" sz="1050" b="0" baseline="0" dirty="0">
                          <a:solidFill>
                            <a:schemeClr val="tx1"/>
                          </a:solidFill>
                        </a:rPr>
                        <a:t> </a:t>
                      </a:r>
                      <a:r>
                        <a:rPr lang="en-US" sz="1050" b="0" dirty="0">
                          <a:solidFill>
                            <a:schemeClr val="tx1"/>
                          </a:solidFill>
                        </a:rPr>
                        <a:t>residents so has scale to bring services on-site </a:t>
                      </a:r>
                    </a:p>
                    <a:p>
                      <a:pPr marL="171450" indent="-171450" algn="l">
                        <a:spcAft>
                          <a:spcPts val="600"/>
                        </a:spcAft>
                        <a:buFont typeface="Wingdings" panose="05000000000000000000" pitchFamily="2" charset="2"/>
                        <a:buChar char="ü"/>
                      </a:pPr>
                      <a:r>
                        <a:rPr lang="en-US" sz="1050" b="0" dirty="0">
                          <a:solidFill>
                            <a:schemeClr val="accent5">
                              <a:lumMod val="75000"/>
                            </a:schemeClr>
                          </a:solidFill>
                        </a:rPr>
                        <a:t>Leadership</a:t>
                      </a:r>
                      <a:r>
                        <a:rPr lang="en-US" sz="1050" b="0" dirty="0">
                          <a:solidFill>
                            <a:schemeClr val="tx1"/>
                          </a:solidFill>
                        </a:rPr>
                        <a:t>: CEO &amp; COO are on-site and tuned into everyday services </a:t>
                      </a:r>
                    </a:p>
                    <a:p>
                      <a:pPr marL="171450" indent="-171450" algn="l">
                        <a:spcAft>
                          <a:spcPts val="600"/>
                        </a:spcAft>
                        <a:buFont typeface="Wingdings" panose="05000000000000000000" pitchFamily="2" charset="2"/>
                        <a:buChar char="ü"/>
                      </a:pPr>
                      <a:r>
                        <a:rPr lang="en-US" sz="1050" b="0" dirty="0">
                          <a:solidFill>
                            <a:schemeClr val="accent5">
                              <a:lumMod val="75000"/>
                            </a:schemeClr>
                          </a:solidFill>
                        </a:rPr>
                        <a:t>Culture of Curiosity: </a:t>
                      </a:r>
                      <a:r>
                        <a:rPr lang="en-US" sz="1050" b="0" dirty="0">
                          <a:solidFill>
                            <a:schemeClr val="tx1"/>
                          </a:solidFill>
                        </a:rPr>
                        <a:t>Culture of learning and experimenting</a:t>
                      </a:r>
                    </a:p>
                    <a:p>
                      <a:pPr marL="171450" indent="-171450" algn="l">
                        <a:spcAft>
                          <a:spcPts val="600"/>
                        </a:spcAft>
                        <a:buFont typeface="Wingdings" panose="05000000000000000000" pitchFamily="2" charset="2"/>
                        <a:buChar char="ü"/>
                      </a:pPr>
                      <a:r>
                        <a:rPr lang="en-US" sz="1050" b="0" dirty="0">
                          <a:solidFill>
                            <a:schemeClr val="accent5">
                              <a:lumMod val="75000"/>
                            </a:schemeClr>
                          </a:solidFill>
                        </a:rPr>
                        <a:t>Connecting with residents </a:t>
                      </a:r>
                      <a:r>
                        <a:rPr lang="en-US" sz="1050" b="0" dirty="0">
                          <a:solidFill>
                            <a:schemeClr val="tx1"/>
                          </a:solidFill>
                        </a:rPr>
                        <a:t>to know what they really want </a:t>
                      </a:r>
                    </a:p>
                    <a:p>
                      <a:pPr marL="171450" indent="-171450" algn="l">
                        <a:spcAft>
                          <a:spcPts val="600"/>
                        </a:spcAft>
                        <a:buFont typeface="Wingdings" panose="05000000000000000000" pitchFamily="2" charset="2"/>
                        <a:buChar char="ü"/>
                      </a:pPr>
                      <a:r>
                        <a:rPr lang="en-US" sz="1050" b="0" dirty="0">
                          <a:solidFill>
                            <a:schemeClr val="accent5">
                              <a:lumMod val="75000"/>
                            </a:schemeClr>
                          </a:solidFill>
                        </a:rPr>
                        <a:t>Partnerships</a:t>
                      </a:r>
                      <a:r>
                        <a:rPr lang="en-US" sz="1050" b="0" dirty="0">
                          <a:solidFill>
                            <a:schemeClr val="tx1"/>
                          </a:solidFill>
                        </a:rPr>
                        <a:t>: hospital, community, academic, etc. </a:t>
                      </a: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0D7C7617-5952-4D5F-9D8C-69E8688C5E67}"/>
              </a:ext>
            </a:extLst>
          </p:cNvPr>
          <p:cNvSpPr/>
          <p:nvPr/>
        </p:nvSpPr>
        <p:spPr>
          <a:xfrm>
            <a:off x="130626" y="5624223"/>
            <a:ext cx="8952413" cy="471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1000" dirty="0">
                <a:solidFill>
                  <a:schemeClr val="tx2"/>
                </a:solidFill>
              </a:rPr>
              <a:t>“We’ve had more and more organizations coming to us to conduct pilot projects, bring their services here, etc.” </a:t>
            </a:r>
          </a:p>
          <a:p>
            <a:pPr marL="171450" indent="-171450">
              <a:buFont typeface="Wingdings" panose="05000000000000000000" pitchFamily="2" charset="2"/>
              <a:buChar char="Ø"/>
            </a:pPr>
            <a:r>
              <a:rPr lang="en-US" sz="1000" dirty="0">
                <a:solidFill>
                  <a:schemeClr val="tx2"/>
                </a:solidFill>
              </a:rPr>
              <a:t>“We’re active with our community, serving on boards and advisory committees, which enhances our </a:t>
            </a:r>
            <a:r>
              <a:rPr lang="en-US" sz="1000" dirty="0" smtClean="0">
                <a:solidFill>
                  <a:schemeClr val="tx2"/>
                </a:solidFill>
              </a:rPr>
              <a:t>partnerships.”</a:t>
            </a:r>
            <a:endParaRPr lang="en-US" sz="1000" dirty="0">
              <a:solidFill>
                <a:schemeClr val="tx2"/>
              </a:solidFill>
            </a:endParaRPr>
          </a:p>
          <a:p>
            <a:pPr marL="171450" indent="-171450">
              <a:buFont typeface="Wingdings" panose="05000000000000000000" pitchFamily="2" charset="2"/>
              <a:buChar char="Ø"/>
            </a:pPr>
            <a:r>
              <a:rPr lang="en-US" sz="1000" dirty="0">
                <a:solidFill>
                  <a:schemeClr val="tx2"/>
                </a:solidFill>
              </a:rPr>
              <a:t>“We’re working on a research project with the University of Denver to measure effectiveness of our wellness programs.”  </a:t>
            </a:r>
          </a:p>
        </p:txBody>
      </p:sp>
    </p:spTree>
    <p:extLst>
      <p:ext uri="{BB962C8B-B14F-4D97-AF65-F5344CB8AC3E}">
        <p14:creationId xmlns:p14="http://schemas.microsoft.com/office/powerpoint/2010/main" val="98394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536DB-36C5-4EF6-99DF-7B04B03CC129}"/>
              </a:ext>
            </a:extLst>
          </p:cNvPr>
          <p:cNvSpPr>
            <a:spLocks noGrp="1"/>
          </p:cNvSpPr>
          <p:nvPr>
            <p:ph type="title"/>
          </p:nvPr>
        </p:nvSpPr>
        <p:spPr>
          <a:xfrm>
            <a:off x="375999" y="0"/>
            <a:ext cx="8560525" cy="715962"/>
          </a:xfrm>
        </p:spPr>
        <p:txBody>
          <a:bodyPr>
            <a:normAutofit fontScale="90000"/>
          </a:bodyPr>
          <a:lstStyle/>
          <a:p>
            <a:r>
              <a:rPr lang="en-US" dirty="0"/>
              <a:t>Abramson Center for Jewish Life (North Wales, PA) </a:t>
            </a:r>
          </a:p>
        </p:txBody>
      </p:sp>
      <p:sp>
        <p:nvSpPr>
          <p:cNvPr id="4" name="Slide Number Placeholder 3">
            <a:extLst>
              <a:ext uri="{FF2B5EF4-FFF2-40B4-BE49-F238E27FC236}">
                <a16:creationId xmlns="" xmlns:a16="http://schemas.microsoft.com/office/drawing/2014/main" id="{9B4CE773-DB17-4968-8E52-FFC31CCE415E}"/>
              </a:ext>
            </a:extLst>
          </p:cNvPr>
          <p:cNvSpPr>
            <a:spLocks noGrp="1"/>
          </p:cNvSpPr>
          <p:nvPr>
            <p:ph type="sldNum" sz="quarter" idx="12"/>
          </p:nvPr>
        </p:nvSpPr>
        <p:spPr/>
        <p:txBody>
          <a:bodyPr/>
          <a:lstStyle/>
          <a:p>
            <a:fld id="{8ED21966-C764-4C40-97C3-3CEDFB59A7F5}" type="slidenum">
              <a:rPr lang="en-US" smtClean="0">
                <a:solidFill>
                  <a:prstClr val="black"/>
                </a:solidFill>
              </a:rPr>
              <a:pPr/>
              <a:t>16</a:t>
            </a:fld>
            <a:endParaRPr lang="en-US" dirty="0">
              <a:solidFill>
                <a:prstClr val="black"/>
              </a:solidFill>
            </a:endParaRPr>
          </a:p>
        </p:txBody>
      </p:sp>
      <p:sp>
        <p:nvSpPr>
          <p:cNvPr id="5" name="Content Placeholder 5">
            <a:extLst>
              <a:ext uri="{FF2B5EF4-FFF2-40B4-BE49-F238E27FC236}">
                <a16:creationId xmlns="" xmlns:a16="http://schemas.microsoft.com/office/drawing/2014/main" id="{0D3A1D96-E3CA-4EDD-A06D-EB7C1EE3CBC7}"/>
              </a:ext>
            </a:extLst>
          </p:cNvPr>
          <p:cNvSpPr txBox="1">
            <a:spLocks/>
          </p:cNvSpPr>
          <p:nvPr/>
        </p:nvSpPr>
        <p:spPr>
          <a:xfrm>
            <a:off x="362313" y="590501"/>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a:t>
            </a:r>
            <a:r>
              <a:rPr lang="en-US" dirty="0">
                <a:latin typeface="+mn-lt"/>
              </a:rPr>
              <a:t>: 324-bed SNF and medical adult day provider that has actively managed its growth across several new lines of business and partnerships; recently acquired a hospital’s inpatient SNF; looking to take on risk and exploring ISNPs</a:t>
            </a:r>
          </a:p>
        </p:txBody>
      </p:sp>
      <p:graphicFrame>
        <p:nvGraphicFramePr>
          <p:cNvPr id="6" name="Table 5">
            <a:extLst>
              <a:ext uri="{FF2B5EF4-FFF2-40B4-BE49-F238E27FC236}">
                <a16:creationId xmlns="" xmlns:a16="http://schemas.microsoft.com/office/drawing/2014/main" id="{04EF7075-0302-457D-BFE8-F8D9D68ABA89}"/>
              </a:ext>
            </a:extLst>
          </p:cNvPr>
          <p:cNvGraphicFramePr>
            <a:graphicFrameLocks noGrp="1"/>
          </p:cNvGraphicFramePr>
          <p:nvPr>
            <p:extLst>
              <p:ext uri="{D42A27DB-BD31-4B8C-83A1-F6EECF244321}">
                <p14:modId xmlns:p14="http://schemas.microsoft.com/office/powerpoint/2010/main" val="4068832469"/>
              </p:ext>
            </p:extLst>
          </p:nvPr>
        </p:nvGraphicFramePr>
        <p:xfrm>
          <a:off x="195941" y="967740"/>
          <a:ext cx="8821784" cy="4213860"/>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1040838">
                <a:tc>
                  <a:txBody>
                    <a:bodyPr/>
                    <a:lstStyle/>
                    <a:p>
                      <a:pPr algn="ctr"/>
                      <a:r>
                        <a:rPr lang="en-US" sz="16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050" b="0" kern="1200" dirty="0">
                          <a:solidFill>
                            <a:schemeClr val="tx1">
                              <a:lumMod val="65000"/>
                              <a:lumOff val="35000"/>
                            </a:schemeClr>
                          </a:solidFill>
                          <a:latin typeface="+mn-lt"/>
                          <a:ea typeface="+mn-ea"/>
                          <a:cs typeface="+mn-cs"/>
                        </a:rPr>
                        <a:t>Interviewee: </a:t>
                      </a:r>
                      <a:r>
                        <a:rPr lang="en-US" sz="1050" b="0" kern="1200" dirty="0">
                          <a:solidFill>
                            <a:schemeClr val="tx1"/>
                          </a:solidFill>
                          <a:latin typeface="+mn-lt"/>
                          <a:ea typeface="+mn-ea"/>
                          <a:cs typeface="+mn-cs"/>
                        </a:rPr>
                        <a:t>Carol Irvine, </a:t>
                      </a:r>
                      <a:r>
                        <a:rPr lang="en-US" sz="1050" b="0" kern="1200" dirty="0" smtClean="0">
                          <a:solidFill>
                            <a:schemeClr val="tx1"/>
                          </a:solidFill>
                          <a:latin typeface="+mn-lt"/>
                          <a:ea typeface="+mn-ea"/>
                          <a:cs typeface="+mn-cs"/>
                        </a:rPr>
                        <a:t>president </a:t>
                      </a:r>
                      <a:r>
                        <a:rPr lang="en-US" sz="1050" b="0" kern="1200" dirty="0">
                          <a:solidFill>
                            <a:schemeClr val="tx1"/>
                          </a:solidFill>
                          <a:latin typeface="+mn-lt"/>
                          <a:ea typeface="+mn-ea"/>
                          <a:cs typeface="+mn-cs"/>
                        </a:rPr>
                        <a:t>and CEO; Valerie Palmieri, COO </a:t>
                      </a:r>
                    </a:p>
                    <a:p>
                      <a:pPr>
                        <a:spcAft>
                          <a:spcPts val="300"/>
                        </a:spcAft>
                      </a:pPr>
                      <a:r>
                        <a:rPr lang="en-US" sz="1050" b="0" dirty="0">
                          <a:solidFill>
                            <a:schemeClr val="tx1">
                              <a:lumMod val="65000"/>
                              <a:lumOff val="35000"/>
                            </a:schemeClr>
                          </a:solidFill>
                        </a:rPr>
                        <a:t>Service Lines: </a:t>
                      </a:r>
                      <a:r>
                        <a:rPr lang="en-US" sz="1050" b="0" kern="1200" dirty="0">
                          <a:solidFill>
                            <a:schemeClr val="tx1"/>
                          </a:solidFill>
                          <a:latin typeface="+mn-lt"/>
                          <a:ea typeface="+mn-ea"/>
                          <a:cs typeface="+mn-cs"/>
                        </a:rPr>
                        <a:t>SNF, IL, Hospice, Memory Care, Home Care, Adult Day; Transitional Care Unit in Hospital (acquired in December 2017); Primary Care; Dialysis; Care Management </a:t>
                      </a:r>
                    </a:p>
                    <a:p>
                      <a:pPr>
                        <a:spcAft>
                          <a:spcPts val="300"/>
                        </a:spcAft>
                      </a:pPr>
                      <a:r>
                        <a:rPr lang="en-US" sz="1050" b="0" kern="1200" dirty="0">
                          <a:solidFill>
                            <a:schemeClr val="tx1">
                              <a:lumMod val="65000"/>
                              <a:lumOff val="35000"/>
                            </a:schemeClr>
                          </a:solidFill>
                          <a:latin typeface="+mn-lt"/>
                          <a:ea typeface="+mn-ea"/>
                          <a:cs typeface="+mn-cs"/>
                        </a:rPr>
                        <a:t>Size/Admissions: </a:t>
                      </a:r>
                      <a:r>
                        <a:rPr lang="en-US" sz="1050" b="0" kern="1200" dirty="0">
                          <a:solidFill>
                            <a:schemeClr val="tx1"/>
                          </a:solidFill>
                          <a:latin typeface="+mn-lt"/>
                          <a:ea typeface="+mn-ea"/>
                          <a:cs typeface="+mn-cs"/>
                        </a:rPr>
                        <a:t>324-bed nursing home (54 are transitional care); Medical adult day is embedded in affordable housing units. Organization will take care of 7,000 individuals this year. </a:t>
                      </a:r>
                    </a:p>
                  </a:txBody>
                  <a:tcPr>
                    <a:lnL w="12700" cap="flat" cmpd="sng" algn="ctr">
                      <a:noFill/>
                      <a:prstDash val="solid"/>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ysDash"/>
                      <a:round/>
                      <a:headEnd type="none" w="med" len="med"/>
                      <a:tailEnd type="none" w="med" len="med"/>
                    </a:lnB>
                    <a:noFill/>
                  </a:tcPr>
                </a:tc>
                <a:tc gridSpan="2">
                  <a:txBody>
                    <a:bodyPr/>
                    <a:lstStyle/>
                    <a:p>
                      <a:pPr algn="ctr"/>
                      <a:r>
                        <a:rPr lang="en-US" sz="1600" b="0" dirty="0">
                          <a:solidFill>
                            <a:schemeClr val="tx2"/>
                          </a:solidFill>
                        </a:rPr>
                        <a:t>Investments </a:t>
                      </a:r>
                    </a:p>
                    <a:p>
                      <a:pPr>
                        <a:spcAft>
                          <a:spcPts val="300"/>
                        </a:spcAft>
                      </a:pPr>
                      <a:r>
                        <a:rPr lang="en-US" sz="1050" b="0" dirty="0">
                          <a:solidFill>
                            <a:schemeClr val="tx2"/>
                          </a:solidFill>
                        </a:rPr>
                        <a:t>1. Technology and Data: </a:t>
                      </a:r>
                      <a:r>
                        <a:rPr lang="en-US" sz="1050" b="0" dirty="0">
                          <a:solidFill>
                            <a:schemeClr val="tx1"/>
                          </a:solidFill>
                        </a:rPr>
                        <a:t>No one cares how you care for patients. They want to know LOS and outcomes. </a:t>
                      </a:r>
                    </a:p>
                    <a:p>
                      <a:pPr>
                        <a:spcAft>
                          <a:spcPts val="300"/>
                        </a:spcAft>
                      </a:pPr>
                      <a:r>
                        <a:rPr lang="en-US" sz="1050" b="0" dirty="0">
                          <a:solidFill>
                            <a:schemeClr val="tx2"/>
                          </a:solidFill>
                        </a:rPr>
                        <a:t>2. Integrated System: </a:t>
                      </a:r>
                      <a:r>
                        <a:rPr lang="en-US" sz="1050" b="0" dirty="0" smtClean="0">
                          <a:solidFill>
                            <a:schemeClr val="tx1"/>
                          </a:solidFill>
                        </a:rPr>
                        <a:t>You </a:t>
                      </a:r>
                      <a:r>
                        <a:rPr lang="en-US" sz="1050" b="0" dirty="0">
                          <a:solidFill>
                            <a:schemeClr val="tx1"/>
                          </a:solidFill>
                        </a:rPr>
                        <a:t>have to have robust care management thread that ties all of this together. </a:t>
                      </a:r>
                    </a:p>
                  </a:txBody>
                  <a:tcPr>
                    <a:lnL w="12700" cap="flat" cmpd="sng" algn="ctr">
                      <a:solidFill>
                        <a:schemeClr val="accent3"/>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2453761">
                <a:tc>
                  <a:txBody>
                    <a:bodyPr/>
                    <a:lstStyle/>
                    <a:p>
                      <a:pPr algn="ctr"/>
                      <a:r>
                        <a:rPr lang="en-US" sz="1600" dirty="0">
                          <a:solidFill>
                            <a:srgbClr val="77933C"/>
                          </a:solidFill>
                        </a:rPr>
                        <a:t>Innovation Details </a:t>
                      </a:r>
                    </a:p>
                    <a:p>
                      <a:pPr>
                        <a:spcAft>
                          <a:spcPts val="300"/>
                        </a:spcAft>
                      </a:pPr>
                      <a:r>
                        <a:rPr lang="en-US" sz="1050" dirty="0">
                          <a:solidFill>
                            <a:srgbClr val="77933C"/>
                          </a:solidFill>
                        </a:rPr>
                        <a:t>Preferred Provider with LIFE and ACOs </a:t>
                      </a:r>
                    </a:p>
                    <a:p>
                      <a:pPr marL="171450" indent="-171450">
                        <a:spcAft>
                          <a:spcPts val="300"/>
                        </a:spcAft>
                        <a:buFont typeface="Wingdings" panose="05000000000000000000" pitchFamily="2" charset="2"/>
                        <a:buChar char="q"/>
                      </a:pPr>
                      <a:r>
                        <a:rPr lang="en-US" sz="1050" dirty="0"/>
                        <a:t>LIFE (name for PACE in Pennsylvania) programs contract with Abramson to provide medical adult day and NP services for their </a:t>
                      </a:r>
                      <a:r>
                        <a:rPr lang="en-US" sz="1050" dirty="0" smtClean="0"/>
                        <a:t>enrollees </a:t>
                      </a:r>
                      <a:endParaRPr lang="en-US" sz="1050" dirty="0"/>
                    </a:p>
                    <a:p>
                      <a:pPr marL="171450" indent="-171450">
                        <a:spcAft>
                          <a:spcPts val="300"/>
                        </a:spcAft>
                        <a:buFont typeface="Wingdings" panose="05000000000000000000" pitchFamily="2" charset="2"/>
                        <a:buChar char="q"/>
                      </a:pPr>
                      <a:r>
                        <a:rPr lang="en-US" sz="1050" dirty="0"/>
                        <a:t>Preferred provider with ACOs. In Philadelphia region, they have not narrowed networks </a:t>
                      </a:r>
                      <a:r>
                        <a:rPr lang="en-US" sz="1050" dirty="0" smtClean="0"/>
                        <a:t>yet</a:t>
                      </a:r>
                      <a:endParaRPr lang="en-US" sz="1050" dirty="0"/>
                    </a:p>
                    <a:p>
                      <a:pPr>
                        <a:spcAft>
                          <a:spcPts val="300"/>
                        </a:spcAft>
                      </a:pPr>
                      <a:r>
                        <a:rPr lang="en-US" sz="1050" dirty="0">
                          <a:solidFill>
                            <a:srgbClr val="77933C"/>
                          </a:solidFill>
                        </a:rPr>
                        <a:t>Hospital Relationships </a:t>
                      </a:r>
                    </a:p>
                    <a:p>
                      <a:pPr marL="171450" indent="-171450">
                        <a:spcAft>
                          <a:spcPts val="300"/>
                        </a:spcAft>
                        <a:buFont typeface="Wingdings" panose="05000000000000000000" pitchFamily="2" charset="2"/>
                        <a:buChar char="q"/>
                      </a:pPr>
                      <a:r>
                        <a:rPr lang="en-US" sz="1050" dirty="0"/>
                        <a:t>Strong relationships with hospitals. Recently acquired hospital’s internal SNF and will run it on Abramson philosophy of care. Talking with other units in hospital on how to improve </a:t>
                      </a:r>
                      <a:r>
                        <a:rPr lang="en-US" sz="1050" dirty="0" smtClean="0"/>
                        <a:t>care</a:t>
                      </a:r>
                      <a:endParaRPr lang="en-US" sz="1050" dirty="0"/>
                    </a:p>
                    <a:p>
                      <a:pPr marL="0" indent="0">
                        <a:spcAft>
                          <a:spcPts val="300"/>
                        </a:spcAft>
                        <a:buFont typeface="Wingdings" panose="05000000000000000000" pitchFamily="2" charset="2"/>
                        <a:buNone/>
                      </a:pPr>
                      <a:r>
                        <a:rPr lang="en-US" sz="1050" kern="1200" dirty="0">
                          <a:solidFill>
                            <a:srgbClr val="77933C"/>
                          </a:solidFill>
                          <a:latin typeface="+mn-lt"/>
                          <a:ea typeface="+mn-ea"/>
                          <a:cs typeface="+mn-cs"/>
                        </a:rPr>
                        <a:t>Managed Care Conversations </a:t>
                      </a:r>
                    </a:p>
                    <a:p>
                      <a:pPr marL="171450" indent="-171450">
                        <a:spcAft>
                          <a:spcPts val="300"/>
                        </a:spcAft>
                        <a:buFont typeface="Wingdings" panose="05000000000000000000" pitchFamily="2" charset="2"/>
                        <a:buChar char="q"/>
                      </a:pPr>
                      <a:r>
                        <a:rPr lang="en-US" sz="1050" dirty="0"/>
                        <a:t>Planning how to take risk with ISNP in their building </a:t>
                      </a:r>
                    </a:p>
                    <a:p>
                      <a:pPr marL="171450" indent="-171450">
                        <a:spcAft>
                          <a:spcPts val="300"/>
                        </a:spcAft>
                        <a:buFont typeface="Wingdings" panose="05000000000000000000" pitchFamily="2" charset="2"/>
                        <a:buChar char="q"/>
                      </a:pPr>
                      <a:r>
                        <a:rPr lang="en-US" sz="1050" dirty="0"/>
                        <a:t>Starting conversations with Medicaid Managed Care companies to negotiate PMPMs </a:t>
                      </a:r>
                    </a:p>
                  </a:txBody>
                  <a:tcPr>
                    <a:lnL w="12700" cap="flat" cmpd="sng" algn="ctr">
                      <a:noFill/>
                      <a:prstDash val="solid"/>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solidFill>
                            <a:schemeClr val="accent6"/>
                          </a:solidFill>
                        </a:rPr>
                        <a:t>Barriers</a:t>
                      </a:r>
                    </a:p>
                    <a:p>
                      <a:pPr marL="0" indent="0" algn="l">
                        <a:buNone/>
                      </a:pPr>
                      <a:r>
                        <a:rPr lang="en-US" sz="1050" b="0" dirty="0">
                          <a:solidFill>
                            <a:schemeClr val="accent6"/>
                          </a:solidFill>
                        </a:rPr>
                        <a:t>1. No shared savings yet: </a:t>
                      </a:r>
                      <a:r>
                        <a:rPr lang="en-US" sz="1050" b="0" dirty="0">
                          <a:solidFill>
                            <a:schemeClr val="tx1"/>
                          </a:solidFill>
                        </a:rPr>
                        <a:t>Haven’t found the right partner to share risk.</a:t>
                      </a:r>
                    </a:p>
                    <a:p>
                      <a:pPr marL="0" indent="0" algn="l">
                        <a:buNone/>
                      </a:pPr>
                      <a:r>
                        <a:rPr lang="en-US" sz="1050" b="0" dirty="0">
                          <a:solidFill>
                            <a:schemeClr val="accent6"/>
                          </a:solidFill>
                        </a:rPr>
                        <a:t>2. Flat funding for medical expenses: </a:t>
                      </a:r>
                      <a:r>
                        <a:rPr lang="en-US" sz="1050" b="0" dirty="0" smtClean="0">
                          <a:solidFill>
                            <a:schemeClr val="tx1"/>
                          </a:solidFill>
                        </a:rPr>
                        <a:t>Seeing </a:t>
                      </a:r>
                      <a:r>
                        <a:rPr lang="en-US" sz="1050" b="0" dirty="0">
                          <a:solidFill>
                            <a:schemeClr val="tx1"/>
                          </a:solidFill>
                        </a:rPr>
                        <a:t>sicker and sicker patients and not seeing reimbursement match that.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solidFill>
                            <a:schemeClr val="accent5"/>
                          </a:solidFill>
                        </a:rPr>
                        <a:t>Success</a:t>
                      </a:r>
                    </a:p>
                    <a:p>
                      <a:pPr marL="171450" indent="-171450" algn="l">
                        <a:spcAft>
                          <a:spcPts val="600"/>
                        </a:spcAft>
                        <a:buFont typeface="Wingdings" panose="05000000000000000000" pitchFamily="2" charset="2"/>
                        <a:buChar char="ü"/>
                      </a:pPr>
                      <a:r>
                        <a:rPr lang="en-US" sz="1050" b="0" dirty="0">
                          <a:solidFill>
                            <a:schemeClr val="tx1"/>
                          </a:solidFill>
                        </a:rPr>
                        <a:t>Robust outcomes tracking</a:t>
                      </a:r>
                    </a:p>
                    <a:p>
                      <a:pPr marL="171450" indent="-171450" algn="l">
                        <a:spcAft>
                          <a:spcPts val="600"/>
                        </a:spcAft>
                        <a:buFont typeface="Wingdings" panose="05000000000000000000" pitchFamily="2" charset="2"/>
                        <a:buChar char="ü"/>
                      </a:pPr>
                      <a:r>
                        <a:rPr lang="en-US" sz="1050" b="0" dirty="0">
                          <a:solidFill>
                            <a:schemeClr val="tx1"/>
                          </a:solidFill>
                        </a:rPr>
                        <a:t>Talent: Have to articulate clear vision </a:t>
                      </a:r>
                    </a:p>
                    <a:p>
                      <a:pPr marL="171450" indent="-171450" algn="l">
                        <a:spcAft>
                          <a:spcPts val="600"/>
                        </a:spcAft>
                        <a:buFont typeface="Wingdings" panose="05000000000000000000" pitchFamily="2" charset="2"/>
                        <a:buChar char="ü"/>
                      </a:pPr>
                      <a:r>
                        <a:rPr lang="en-US" sz="1050" b="0" dirty="0">
                          <a:solidFill>
                            <a:schemeClr val="tx1"/>
                          </a:solidFill>
                        </a:rPr>
                        <a:t>Board Support</a:t>
                      </a:r>
                    </a:p>
                    <a:p>
                      <a:pPr marL="171450" indent="-171450" algn="l">
                        <a:spcAft>
                          <a:spcPts val="600"/>
                        </a:spcAft>
                        <a:buFont typeface="Wingdings" panose="05000000000000000000" pitchFamily="2" charset="2"/>
                        <a:buChar char="ü"/>
                      </a:pPr>
                      <a:r>
                        <a:rPr lang="en-US" sz="1050" b="0" dirty="0">
                          <a:solidFill>
                            <a:schemeClr val="tx1"/>
                          </a:solidFill>
                        </a:rPr>
                        <a:t>Targeted, intervention based follow-up based on assessments of residents’ lifestyle or caregiving routine </a:t>
                      </a:r>
                    </a:p>
                    <a:p>
                      <a:pPr marL="171450" indent="-171450" algn="l">
                        <a:spcAft>
                          <a:spcPts val="600"/>
                        </a:spcAft>
                        <a:buFont typeface="Wingdings" panose="05000000000000000000" pitchFamily="2" charset="2"/>
                        <a:buChar char="ü"/>
                      </a:pPr>
                      <a:r>
                        <a:rPr lang="en-US" sz="1050" b="0" dirty="0">
                          <a:solidFill>
                            <a:schemeClr val="tx1"/>
                          </a:solidFill>
                        </a:rPr>
                        <a:t>Prospective rounding as philosophy of care</a:t>
                      </a:r>
                    </a:p>
                    <a:p>
                      <a:pPr marL="171450" indent="-171450" algn="l">
                        <a:spcAft>
                          <a:spcPts val="600"/>
                        </a:spcAft>
                        <a:buFont typeface="Wingdings" panose="05000000000000000000" pitchFamily="2" charset="2"/>
                        <a:buChar char="ü"/>
                      </a:pPr>
                      <a:r>
                        <a:rPr lang="en-US" sz="1050" b="0" dirty="0">
                          <a:solidFill>
                            <a:schemeClr val="tx1"/>
                          </a:solidFill>
                        </a:rPr>
                        <a:t>Strong commitment to residents’ preferences </a:t>
                      </a:r>
                    </a:p>
                  </a:txBody>
                  <a:tcP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B3499493-1D3D-4E69-8C24-9DB6A866DCBF}"/>
              </a:ext>
            </a:extLst>
          </p:cNvPr>
          <p:cNvSpPr/>
          <p:nvPr/>
        </p:nvSpPr>
        <p:spPr>
          <a:xfrm>
            <a:off x="130627" y="5181600"/>
            <a:ext cx="8952413" cy="815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Wingdings" panose="05000000000000000000" pitchFamily="2" charset="2"/>
              <a:buChar char="Ø"/>
            </a:pPr>
            <a:r>
              <a:rPr lang="en-US" sz="1000" dirty="0">
                <a:solidFill>
                  <a:schemeClr val="tx2"/>
                </a:solidFill>
              </a:rPr>
              <a:t>“We’ve also put a lot of energy in care transitions, or the handoffs between our lines of businesses. Not a visible program but part of our overall care management strategy.”</a:t>
            </a:r>
          </a:p>
          <a:p>
            <a:pPr marL="171450" indent="-171450">
              <a:buFont typeface="Wingdings" panose="05000000000000000000" pitchFamily="2" charset="2"/>
              <a:buChar char="Ø"/>
            </a:pPr>
            <a:r>
              <a:rPr lang="en-US" sz="1000" dirty="0">
                <a:solidFill>
                  <a:schemeClr val="tx2"/>
                </a:solidFill>
              </a:rPr>
              <a:t>“We’ve been at this for 10 years. In the beginning we were comprised of a nursing home, personal care facility, and a small social adult day care. We went from taking care of 740 individuals/year to 7,000 individuals. We knew we wanted to grow the continuum and that drove us to build different LOBs in the first six years. In the last four years, we’re looking at how we make these individual LOBs move into chronic care management phase</a:t>
            </a:r>
            <a:r>
              <a:rPr lang="en-US" sz="1000" dirty="0" smtClean="0">
                <a:solidFill>
                  <a:schemeClr val="tx2"/>
                </a:solidFill>
              </a:rPr>
              <a:t>.” </a:t>
            </a:r>
            <a:endParaRPr lang="en-US" sz="1000" dirty="0">
              <a:solidFill>
                <a:schemeClr val="tx2"/>
              </a:solidFill>
            </a:endParaRPr>
          </a:p>
        </p:txBody>
      </p:sp>
    </p:spTree>
    <p:extLst>
      <p:ext uri="{BB962C8B-B14F-4D97-AF65-F5344CB8AC3E}">
        <p14:creationId xmlns:p14="http://schemas.microsoft.com/office/powerpoint/2010/main" val="180842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BB956-F75A-4784-ABC8-BC1D7F5F5DF2}"/>
              </a:ext>
            </a:extLst>
          </p:cNvPr>
          <p:cNvSpPr>
            <a:spLocks noGrp="1"/>
          </p:cNvSpPr>
          <p:nvPr>
            <p:ph type="title"/>
          </p:nvPr>
        </p:nvSpPr>
        <p:spPr>
          <a:xfrm>
            <a:off x="457200" y="13084"/>
            <a:ext cx="8229600" cy="715962"/>
          </a:xfrm>
        </p:spPr>
        <p:txBody>
          <a:bodyPr/>
          <a:lstStyle/>
          <a:p>
            <a:r>
              <a:rPr lang="en-US" dirty="0"/>
              <a:t>St. Ann’s Community (Rochester, NY) </a:t>
            </a:r>
          </a:p>
        </p:txBody>
      </p:sp>
      <p:sp>
        <p:nvSpPr>
          <p:cNvPr id="4" name="Slide Number Placeholder 3">
            <a:extLst>
              <a:ext uri="{FF2B5EF4-FFF2-40B4-BE49-F238E27FC236}">
                <a16:creationId xmlns="" xmlns:a16="http://schemas.microsoft.com/office/drawing/2014/main" id="{5477EA9A-C442-463E-9867-EB450C5080B9}"/>
              </a:ext>
            </a:extLst>
          </p:cNvPr>
          <p:cNvSpPr>
            <a:spLocks noGrp="1"/>
          </p:cNvSpPr>
          <p:nvPr>
            <p:ph type="sldNum" sz="quarter" idx="12"/>
          </p:nvPr>
        </p:nvSpPr>
        <p:spPr/>
        <p:txBody>
          <a:bodyPr/>
          <a:lstStyle/>
          <a:p>
            <a:fld id="{8ED21966-C764-4C40-97C3-3CEDFB59A7F5}" type="slidenum">
              <a:rPr lang="en-US" smtClean="0">
                <a:solidFill>
                  <a:prstClr val="black"/>
                </a:solidFill>
              </a:rPr>
              <a:pPr/>
              <a:t>17</a:t>
            </a:fld>
            <a:endParaRPr lang="en-US" dirty="0">
              <a:solidFill>
                <a:prstClr val="black"/>
              </a:solidFill>
            </a:endParaRPr>
          </a:p>
        </p:txBody>
      </p:sp>
      <p:sp>
        <p:nvSpPr>
          <p:cNvPr id="5" name="Content Placeholder 5">
            <a:extLst>
              <a:ext uri="{FF2B5EF4-FFF2-40B4-BE49-F238E27FC236}">
                <a16:creationId xmlns="" xmlns:a16="http://schemas.microsoft.com/office/drawing/2014/main" id="{1CDC53ED-FD75-4693-AE26-E07F9B33781F}"/>
              </a:ext>
            </a:extLst>
          </p:cNvPr>
          <p:cNvSpPr txBox="1">
            <a:spLocks/>
          </p:cNvSpPr>
          <p:nvPr/>
        </p:nvSpPr>
        <p:spPr>
          <a:xfrm>
            <a:off x="362313" y="609600"/>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a:t>
            </a:r>
            <a:r>
              <a:rPr lang="en-US" dirty="0">
                <a:latin typeface="+mn-lt"/>
              </a:rPr>
              <a:t>: Continuum of care community with strong relationships and financial arrangements with hospitals and a demo with Managed Care plan; attempting to bring a hybrid model of medical care and social services to affordable housing development </a:t>
            </a:r>
          </a:p>
        </p:txBody>
      </p:sp>
      <p:graphicFrame>
        <p:nvGraphicFramePr>
          <p:cNvPr id="6" name="Table 5">
            <a:extLst>
              <a:ext uri="{FF2B5EF4-FFF2-40B4-BE49-F238E27FC236}">
                <a16:creationId xmlns="" xmlns:a16="http://schemas.microsoft.com/office/drawing/2014/main" id="{80C518F6-3CCD-4CE6-B62C-8C30F5E2A195}"/>
              </a:ext>
            </a:extLst>
          </p:cNvPr>
          <p:cNvGraphicFramePr>
            <a:graphicFrameLocks noGrp="1"/>
          </p:cNvGraphicFramePr>
          <p:nvPr>
            <p:extLst>
              <p:ext uri="{D42A27DB-BD31-4B8C-83A1-F6EECF244321}">
                <p14:modId xmlns:p14="http://schemas.microsoft.com/office/powerpoint/2010/main" val="2318273512"/>
              </p:ext>
            </p:extLst>
          </p:nvPr>
        </p:nvGraphicFramePr>
        <p:xfrm>
          <a:off x="195941" y="1051560"/>
          <a:ext cx="8821784" cy="4053840"/>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1162758">
                <a:tc>
                  <a:txBody>
                    <a:bodyPr/>
                    <a:lstStyle/>
                    <a:p>
                      <a:pPr algn="ctr"/>
                      <a:r>
                        <a:rPr lang="en-US" sz="16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050" b="0" kern="1200" dirty="0">
                          <a:solidFill>
                            <a:schemeClr val="tx1">
                              <a:lumMod val="65000"/>
                              <a:lumOff val="35000"/>
                            </a:schemeClr>
                          </a:solidFill>
                          <a:latin typeface="+mn-lt"/>
                          <a:ea typeface="+mn-ea"/>
                          <a:cs typeface="+mn-cs"/>
                        </a:rPr>
                        <a:t>Interviewee: </a:t>
                      </a:r>
                      <a:r>
                        <a:rPr lang="en-US" sz="1050" b="0" kern="1200" dirty="0">
                          <a:solidFill>
                            <a:schemeClr val="tx1"/>
                          </a:solidFill>
                          <a:latin typeface="+mn-lt"/>
                          <a:ea typeface="+mn-ea"/>
                          <a:cs typeface="+mn-cs"/>
                        </a:rPr>
                        <a:t>Susan </a:t>
                      </a:r>
                      <a:r>
                        <a:rPr lang="en-US" sz="1050" b="0" kern="1200" dirty="0" err="1">
                          <a:solidFill>
                            <a:schemeClr val="tx1"/>
                          </a:solidFill>
                          <a:latin typeface="+mn-lt"/>
                          <a:ea typeface="+mn-ea"/>
                          <a:cs typeface="+mn-cs"/>
                        </a:rPr>
                        <a:t>Murty</a:t>
                      </a:r>
                      <a:r>
                        <a:rPr lang="en-US" sz="1050" b="0" kern="1200" dirty="0">
                          <a:solidFill>
                            <a:schemeClr val="tx1"/>
                          </a:solidFill>
                          <a:latin typeface="+mn-lt"/>
                          <a:ea typeface="+mn-ea"/>
                          <a:cs typeface="+mn-cs"/>
                        </a:rPr>
                        <a:t>, </a:t>
                      </a:r>
                      <a:r>
                        <a:rPr lang="en-US" sz="1050" b="0" kern="1200" dirty="0" smtClean="0">
                          <a:solidFill>
                            <a:schemeClr val="tx1"/>
                          </a:solidFill>
                          <a:latin typeface="+mn-lt"/>
                          <a:ea typeface="+mn-ea"/>
                          <a:cs typeface="+mn-cs"/>
                        </a:rPr>
                        <a:t>vice </a:t>
                      </a:r>
                      <a:r>
                        <a:rPr lang="en-US" sz="1050" b="0" kern="1200" dirty="0">
                          <a:solidFill>
                            <a:schemeClr val="tx1"/>
                          </a:solidFill>
                          <a:latin typeface="+mn-lt"/>
                          <a:ea typeface="+mn-ea"/>
                          <a:cs typeface="+mn-cs"/>
                        </a:rPr>
                        <a:t>p</a:t>
                      </a:r>
                      <a:r>
                        <a:rPr lang="en-US" sz="1050" b="0" kern="1200" dirty="0" smtClean="0">
                          <a:solidFill>
                            <a:schemeClr val="tx1"/>
                          </a:solidFill>
                          <a:latin typeface="+mn-lt"/>
                          <a:ea typeface="+mn-ea"/>
                          <a:cs typeface="+mn-cs"/>
                        </a:rPr>
                        <a:t>resident </a:t>
                      </a:r>
                      <a:r>
                        <a:rPr lang="en-US" sz="1050" b="0" kern="1200" dirty="0">
                          <a:solidFill>
                            <a:schemeClr val="tx1"/>
                          </a:solidFill>
                          <a:latin typeface="+mn-lt"/>
                          <a:ea typeface="+mn-ea"/>
                          <a:cs typeface="+mn-cs"/>
                        </a:rPr>
                        <a:t>and </a:t>
                      </a:r>
                      <a:r>
                        <a:rPr lang="en-US" sz="1050" b="0" kern="1200" dirty="0" smtClean="0">
                          <a:solidFill>
                            <a:schemeClr val="tx1"/>
                          </a:solidFill>
                          <a:latin typeface="+mn-lt"/>
                          <a:ea typeface="+mn-ea"/>
                          <a:cs typeface="+mn-cs"/>
                        </a:rPr>
                        <a:t>administrator </a:t>
                      </a:r>
                      <a:endParaRPr lang="en-US" sz="1050" b="0" kern="1200" dirty="0">
                        <a:solidFill>
                          <a:schemeClr val="tx1"/>
                        </a:solidFill>
                        <a:latin typeface="+mn-lt"/>
                        <a:ea typeface="+mn-ea"/>
                        <a:cs typeface="+mn-cs"/>
                      </a:endParaRPr>
                    </a:p>
                    <a:p>
                      <a:pPr>
                        <a:spcAft>
                          <a:spcPts val="300"/>
                        </a:spcAft>
                      </a:pPr>
                      <a:r>
                        <a:rPr lang="en-US" sz="1050" b="0" dirty="0">
                          <a:solidFill>
                            <a:schemeClr val="tx1">
                              <a:lumMod val="65000"/>
                              <a:lumOff val="35000"/>
                            </a:schemeClr>
                          </a:solidFill>
                        </a:rPr>
                        <a:t>Service Lines: </a:t>
                      </a:r>
                      <a:r>
                        <a:rPr lang="en-US" sz="1050" b="0" kern="1200" dirty="0">
                          <a:solidFill>
                            <a:schemeClr val="tx1"/>
                          </a:solidFill>
                          <a:latin typeface="+mn-lt"/>
                          <a:ea typeface="+mn-ea"/>
                          <a:cs typeface="+mn-cs"/>
                        </a:rPr>
                        <a:t>CCRC </a:t>
                      </a:r>
                    </a:p>
                    <a:p>
                      <a:pPr>
                        <a:spcAft>
                          <a:spcPts val="300"/>
                        </a:spcAft>
                      </a:pPr>
                      <a:r>
                        <a:rPr lang="en-US" sz="1050" b="0" kern="1200" dirty="0">
                          <a:solidFill>
                            <a:schemeClr val="tx1">
                              <a:lumMod val="65000"/>
                              <a:lumOff val="35000"/>
                            </a:schemeClr>
                          </a:solidFill>
                          <a:latin typeface="+mn-lt"/>
                          <a:ea typeface="+mn-ea"/>
                          <a:cs typeface="+mn-cs"/>
                        </a:rPr>
                        <a:t>Size/Admissions: </a:t>
                      </a:r>
                      <a:r>
                        <a:rPr lang="en-US" sz="1050" b="0" kern="1200" dirty="0">
                          <a:solidFill>
                            <a:schemeClr val="tx1"/>
                          </a:solidFill>
                          <a:latin typeface="+mn-lt"/>
                          <a:ea typeface="+mn-ea"/>
                          <a:cs typeface="+mn-cs"/>
                        </a:rPr>
                        <a:t>Two campuses: One with 470 bed SNF, 120 IL, adult day center, medical model; </a:t>
                      </a:r>
                      <a:r>
                        <a:rPr lang="en-US" sz="1050" b="0" kern="1200" dirty="0" smtClean="0">
                          <a:solidFill>
                            <a:schemeClr val="tx1"/>
                          </a:solidFill>
                          <a:latin typeface="+mn-lt"/>
                          <a:ea typeface="+mn-ea"/>
                          <a:cs typeface="+mn-cs"/>
                        </a:rPr>
                        <a:t>another </a:t>
                      </a:r>
                      <a:r>
                        <a:rPr lang="en-US" sz="1050" b="0" kern="1200" dirty="0">
                          <a:solidFill>
                            <a:schemeClr val="tx1"/>
                          </a:solidFill>
                          <a:latin typeface="+mn-lt"/>
                          <a:ea typeface="+mn-ea"/>
                          <a:cs typeface="+mn-cs"/>
                        </a:rPr>
                        <a:t>campus with full range of services (IL, AL, 72-bed SNF, etc.) </a:t>
                      </a:r>
                    </a:p>
                  </a:txBody>
                  <a:tcPr>
                    <a:lnR w="12700" cap="flat" cmpd="sng" algn="ctr">
                      <a:solidFill>
                        <a:schemeClr val="accent3"/>
                      </a:solidFill>
                      <a:prstDash val="sysDash"/>
                      <a:round/>
                      <a:headEnd type="none" w="med" len="med"/>
                      <a:tailEnd type="none" w="med" len="med"/>
                    </a:lnR>
                    <a:lnB w="12700" cap="flat" cmpd="sng" algn="ctr">
                      <a:solidFill>
                        <a:schemeClr val="accent3"/>
                      </a:solidFill>
                      <a:prstDash val="sysDash"/>
                      <a:round/>
                      <a:headEnd type="none" w="med" len="med"/>
                      <a:tailEnd type="none" w="med" len="med"/>
                    </a:lnB>
                    <a:noFill/>
                  </a:tcPr>
                </a:tc>
                <a:tc gridSpan="2">
                  <a:txBody>
                    <a:bodyPr/>
                    <a:lstStyle/>
                    <a:p>
                      <a:pPr algn="ctr"/>
                      <a:r>
                        <a:rPr lang="en-US" sz="1600" b="0" dirty="0">
                          <a:solidFill>
                            <a:schemeClr val="tx2"/>
                          </a:solidFill>
                        </a:rPr>
                        <a:t>Investments </a:t>
                      </a:r>
                    </a:p>
                    <a:p>
                      <a:pPr marL="228600" indent="-228600">
                        <a:spcAft>
                          <a:spcPts val="300"/>
                        </a:spcAft>
                        <a:buAutoNum type="arabicPeriod"/>
                      </a:pPr>
                      <a:r>
                        <a:rPr lang="en-US" sz="1050" b="0" dirty="0">
                          <a:solidFill>
                            <a:schemeClr val="tx2"/>
                          </a:solidFill>
                        </a:rPr>
                        <a:t>Time and Energy: </a:t>
                      </a:r>
                      <a:r>
                        <a:rPr lang="en-US" sz="1050" b="0" kern="1200" dirty="0">
                          <a:solidFill>
                            <a:schemeClr val="tx1"/>
                          </a:solidFill>
                          <a:latin typeface="+mn-lt"/>
                          <a:ea typeface="+mn-ea"/>
                          <a:cs typeface="+mn-cs"/>
                        </a:rPr>
                        <a:t>The ability to remain tenacious is extremely important </a:t>
                      </a:r>
                    </a:p>
                    <a:p>
                      <a:pPr marL="228600" indent="-228600">
                        <a:spcAft>
                          <a:spcPts val="300"/>
                        </a:spcAft>
                        <a:buAutoNum type="arabicPeriod"/>
                      </a:pPr>
                      <a:r>
                        <a:rPr lang="en-US" sz="1050" b="0" dirty="0">
                          <a:solidFill>
                            <a:schemeClr val="tx2"/>
                          </a:solidFill>
                        </a:rPr>
                        <a:t>Leadership Development: </a:t>
                      </a:r>
                      <a:r>
                        <a:rPr lang="en-US" sz="1050" b="0" kern="1200" dirty="0">
                          <a:solidFill>
                            <a:schemeClr val="tx1"/>
                          </a:solidFill>
                          <a:latin typeface="+mn-lt"/>
                          <a:ea typeface="+mn-ea"/>
                          <a:cs typeface="+mn-cs"/>
                        </a:rPr>
                        <a:t>It’s been very helpful in maintaining and creating the bench strength needed to grow people in the organization</a:t>
                      </a:r>
                    </a:p>
                  </a:txBody>
                  <a:tcPr>
                    <a:lnL w="12700" cap="flat" cmpd="sng" algn="ctr">
                      <a:solidFill>
                        <a:schemeClr val="accent3"/>
                      </a:solidFill>
                      <a:prstDash val="sysDash"/>
                      <a:round/>
                      <a:headEnd type="none" w="med" len="med"/>
                      <a:tailEnd type="none" w="med" len="med"/>
                    </a:lnL>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2453761">
                <a:tc>
                  <a:txBody>
                    <a:bodyPr/>
                    <a:lstStyle/>
                    <a:p>
                      <a:pPr algn="ctr"/>
                      <a:r>
                        <a:rPr lang="en-US" sz="1600" dirty="0">
                          <a:solidFill>
                            <a:srgbClr val="77933C"/>
                          </a:solidFill>
                        </a:rPr>
                        <a:t>Innovation Details </a:t>
                      </a:r>
                    </a:p>
                    <a:p>
                      <a:pPr>
                        <a:spcAft>
                          <a:spcPts val="300"/>
                        </a:spcAft>
                      </a:pPr>
                      <a:r>
                        <a:rPr lang="en-US" sz="1050" dirty="0">
                          <a:solidFill>
                            <a:srgbClr val="77933C"/>
                          </a:solidFill>
                        </a:rPr>
                        <a:t>Demo with Managed Care Plan (Excellus) </a:t>
                      </a:r>
                    </a:p>
                    <a:p>
                      <a:pPr marL="171450" indent="-171450">
                        <a:spcAft>
                          <a:spcPts val="300"/>
                        </a:spcAft>
                        <a:buFont typeface="Wingdings" panose="05000000000000000000" pitchFamily="2" charset="2"/>
                        <a:buChar char="q"/>
                      </a:pPr>
                      <a:r>
                        <a:rPr lang="en-US" sz="1050" dirty="0"/>
                        <a:t>PCP/NP gets call about resident and if they’re enrolled in Excellus (1/4 of ALF residents), we can bypass hospital and treat in place. </a:t>
                      </a:r>
                    </a:p>
                    <a:p>
                      <a:pPr>
                        <a:spcAft>
                          <a:spcPts val="300"/>
                        </a:spcAft>
                      </a:pPr>
                      <a:r>
                        <a:rPr lang="en-US" sz="1050" dirty="0">
                          <a:solidFill>
                            <a:srgbClr val="77933C"/>
                          </a:solidFill>
                        </a:rPr>
                        <a:t>Partnership with Hospital Wound Care Clinic </a:t>
                      </a:r>
                    </a:p>
                    <a:p>
                      <a:pPr marL="171450" indent="-171450">
                        <a:spcAft>
                          <a:spcPts val="300"/>
                        </a:spcAft>
                        <a:buFont typeface="Wingdings" panose="05000000000000000000" pitchFamily="2" charset="2"/>
                        <a:buChar char="q"/>
                      </a:pPr>
                      <a:r>
                        <a:rPr lang="en-US" sz="1050" dirty="0"/>
                        <a:t>Ongoing for six years and doing well. The hospital takes the facility, hyperbaric charges; we take the physician charges because we employ the staff. The medical staff gets charge back to hospital. “It’s kind of complicated but a true partnership and has opened many doors for us.” </a:t>
                      </a:r>
                    </a:p>
                    <a:p>
                      <a:pPr marL="0" indent="0">
                        <a:spcAft>
                          <a:spcPts val="300"/>
                        </a:spcAft>
                        <a:buFont typeface="Wingdings" panose="05000000000000000000" pitchFamily="2" charset="2"/>
                        <a:buNone/>
                      </a:pPr>
                      <a:r>
                        <a:rPr lang="en-US" sz="1050" kern="1200" dirty="0">
                          <a:solidFill>
                            <a:srgbClr val="77933C"/>
                          </a:solidFill>
                          <a:latin typeface="+mn-lt"/>
                          <a:ea typeface="+mn-ea"/>
                          <a:cs typeface="+mn-cs"/>
                        </a:rPr>
                        <a:t>Bringing Medical and Adult Social to Affordable Housing </a:t>
                      </a:r>
                    </a:p>
                    <a:p>
                      <a:pPr marL="171450" indent="-171450">
                        <a:spcAft>
                          <a:spcPts val="300"/>
                        </a:spcAft>
                        <a:buFont typeface="Wingdings" panose="05000000000000000000" pitchFamily="2" charset="2"/>
                        <a:buChar char="q"/>
                      </a:pPr>
                      <a:r>
                        <a:rPr lang="en-US" sz="1050" kern="1200" dirty="0">
                          <a:solidFill>
                            <a:schemeClr val="dk1"/>
                          </a:solidFill>
                          <a:latin typeface="+mn-lt"/>
                          <a:ea typeface="+mn-ea"/>
                          <a:cs typeface="+mn-cs"/>
                        </a:rPr>
                        <a:t>Trying to get new model up and running where there are two types of adult day out of the same site, for any payer type. The medical practice can round out of their homes or for non-residents, use the clinic </a:t>
                      </a:r>
                      <a:r>
                        <a:rPr lang="en-US" sz="1050" kern="1200" dirty="0" smtClean="0">
                          <a:solidFill>
                            <a:schemeClr val="dk1"/>
                          </a:solidFill>
                          <a:latin typeface="+mn-lt"/>
                          <a:ea typeface="+mn-ea"/>
                          <a:cs typeface="+mn-cs"/>
                        </a:rPr>
                        <a:t>sites</a:t>
                      </a:r>
                      <a:endParaRPr lang="en-US" sz="1050" kern="1200" dirty="0">
                        <a:solidFill>
                          <a:schemeClr val="accent3"/>
                        </a:solidFill>
                        <a:latin typeface="+mn-lt"/>
                        <a:ea typeface="+mn-ea"/>
                        <a:cs typeface="+mn-cs"/>
                      </a:endParaRPr>
                    </a:p>
                    <a:p>
                      <a:pPr>
                        <a:spcAft>
                          <a:spcPts val="300"/>
                        </a:spcAft>
                      </a:pPr>
                      <a:r>
                        <a:rPr lang="en-US" sz="1050" dirty="0">
                          <a:solidFill>
                            <a:srgbClr val="77933C"/>
                          </a:solidFill>
                        </a:rPr>
                        <a:t>ECHO Program &amp; Shared Medical Director</a:t>
                      </a:r>
                    </a:p>
                    <a:p>
                      <a:pPr marL="171450" indent="-171450">
                        <a:spcAft>
                          <a:spcPts val="300"/>
                        </a:spcAft>
                        <a:buFont typeface="Wingdings" panose="05000000000000000000" pitchFamily="2" charset="2"/>
                        <a:buChar char="q"/>
                      </a:pPr>
                      <a:r>
                        <a:rPr lang="en-US" sz="1050" kern="1200" dirty="0">
                          <a:solidFill>
                            <a:schemeClr val="dk1"/>
                          </a:solidFill>
                          <a:latin typeface="+mn-lt"/>
                          <a:ea typeface="+mn-ea"/>
                          <a:cs typeface="+mn-cs"/>
                        </a:rPr>
                        <a:t>Part of ECHO program and MD also works at area hospital  </a:t>
                      </a:r>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6"/>
                          </a:solidFill>
                        </a:rPr>
                        <a:t>Barriers</a:t>
                      </a:r>
                    </a:p>
                    <a:p>
                      <a:pPr marL="0" indent="0" algn="l">
                        <a:spcAft>
                          <a:spcPts val="600"/>
                        </a:spcAft>
                        <a:buNone/>
                      </a:pPr>
                      <a:r>
                        <a:rPr lang="en-US" sz="1050" b="0" dirty="0">
                          <a:solidFill>
                            <a:schemeClr val="accent6"/>
                          </a:solidFill>
                        </a:rPr>
                        <a:t>1. Labor: </a:t>
                      </a:r>
                      <a:r>
                        <a:rPr lang="en-US" sz="1050" b="0" kern="1200" dirty="0">
                          <a:solidFill>
                            <a:schemeClr val="tx1"/>
                          </a:solidFill>
                          <a:latin typeface="+mn-lt"/>
                          <a:ea typeface="+mn-ea"/>
                          <a:cs typeface="+mn-cs"/>
                        </a:rPr>
                        <a:t>The ability to attract and retain quality workforce </a:t>
                      </a:r>
                    </a:p>
                    <a:p>
                      <a:pPr marL="0" indent="0" algn="l">
                        <a:spcAft>
                          <a:spcPts val="600"/>
                        </a:spcAft>
                        <a:buNone/>
                      </a:pPr>
                      <a:r>
                        <a:rPr lang="en-US" sz="1050" b="0" dirty="0">
                          <a:solidFill>
                            <a:schemeClr val="accent6"/>
                          </a:solidFill>
                        </a:rPr>
                        <a:t>2. Dependence on Medicare/Medicaid: </a:t>
                      </a:r>
                      <a:r>
                        <a:rPr lang="en-US" sz="1050" b="0" dirty="0" smtClean="0">
                          <a:solidFill>
                            <a:schemeClr val="tx1"/>
                          </a:solidFill>
                        </a:rPr>
                        <a:t>We’re </a:t>
                      </a:r>
                      <a:r>
                        <a:rPr lang="en-US" sz="1050" b="0" dirty="0">
                          <a:solidFill>
                            <a:schemeClr val="tx1"/>
                          </a:solidFill>
                        </a:rPr>
                        <a:t>losing money and looking for ways to offset loss</a:t>
                      </a:r>
                    </a:p>
                    <a:p>
                      <a:pPr marL="0" indent="0" algn="l">
                        <a:spcAft>
                          <a:spcPts val="600"/>
                        </a:spcAft>
                        <a:buNone/>
                      </a:pPr>
                      <a:r>
                        <a:rPr lang="en-US" sz="1050" b="0" kern="1200" dirty="0">
                          <a:solidFill>
                            <a:schemeClr val="accent6"/>
                          </a:solidFill>
                          <a:latin typeface="+mn-lt"/>
                          <a:ea typeface="+mn-ea"/>
                          <a:cs typeface="+mn-cs"/>
                        </a:rPr>
                        <a:t>3. Regulations: </a:t>
                      </a:r>
                      <a:r>
                        <a:rPr lang="en-US" sz="1050" b="0" kern="1200" dirty="0">
                          <a:solidFill>
                            <a:schemeClr val="tx1"/>
                          </a:solidFill>
                          <a:latin typeface="+mn-lt"/>
                          <a:ea typeface="+mn-ea"/>
                          <a:cs typeface="+mn-cs"/>
                        </a:rPr>
                        <a:t>Trying to bring a medical/social daycare program to affordable housing but Department of Health is not helpful/flexible (e.g., treating the adult daycare side like it’s medical and requiring 7 bathrooms)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5"/>
                          </a:solidFill>
                        </a:rPr>
                        <a:t>Success</a:t>
                      </a:r>
                    </a:p>
                    <a:p>
                      <a:pPr marL="171450" indent="-171450" algn="l">
                        <a:spcAft>
                          <a:spcPts val="600"/>
                        </a:spcAft>
                        <a:buFont typeface="Wingdings" panose="05000000000000000000" pitchFamily="2" charset="2"/>
                        <a:buChar char="ü"/>
                      </a:pPr>
                      <a:r>
                        <a:rPr lang="en-US" sz="1050" b="0" dirty="0">
                          <a:solidFill>
                            <a:schemeClr val="tx1"/>
                          </a:solidFill>
                        </a:rPr>
                        <a:t>Relationships: Our MD has great relationships with hospitals’ chiefs of surgery</a:t>
                      </a:r>
                    </a:p>
                    <a:p>
                      <a:pPr marL="171450" indent="-171450" algn="l">
                        <a:spcAft>
                          <a:spcPts val="600"/>
                        </a:spcAft>
                        <a:buFont typeface="Wingdings" panose="05000000000000000000" pitchFamily="2" charset="2"/>
                        <a:buChar char="ü"/>
                      </a:pPr>
                      <a:r>
                        <a:rPr lang="en-US" sz="1050" b="0" dirty="0">
                          <a:solidFill>
                            <a:schemeClr val="tx1"/>
                          </a:solidFill>
                        </a:rPr>
                        <a:t>Learning Culture: Any ideas that people have are good. Do analysis and look at all </a:t>
                      </a:r>
                      <a:r>
                        <a:rPr lang="en-US" sz="1050" b="0" dirty="0" smtClean="0">
                          <a:solidFill>
                            <a:schemeClr val="tx1"/>
                          </a:solidFill>
                        </a:rPr>
                        <a:t>options</a:t>
                      </a:r>
                      <a:endParaRPr lang="en-US" sz="1050" b="0" dirty="0">
                        <a:solidFill>
                          <a:schemeClr val="tx1"/>
                        </a:solidFill>
                      </a:endParaRPr>
                    </a:p>
                    <a:p>
                      <a:pPr marL="171450" indent="-171450" algn="l">
                        <a:spcAft>
                          <a:spcPts val="600"/>
                        </a:spcAft>
                        <a:buFont typeface="Wingdings" panose="05000000000000000000" pitchFamily="2" charset="2"/>
                        <a:buChar char="ü"/>
                      </a:pPr>
                      <a:r>
                        <a:rPr lang="en-US" sz="1050" b="0" dirty="0">
                          <a:solidFill>
                            <a:schemeClr val="tx1"/>
                          </a:solidFill>
                        </a:rPr>
                        <a:t>The ability to fail forward </a:t>
                      </a:r>
                    </a:p>
                    <a:p>
                      <a:pPr marL="0" indent="0" algn="l">
                        <a:buFont typeface="Wingdings" panose="05000000000000000000" pitchFamily="2" charset="2"/>
                        <a:buNone/>
                      </a:pPr>
                      <a:r>
                        <a:rPr lang="en-US" sz="1050" b="0" dirty="0">
                          <a:solidFill>
                            <a:schemeClr val="tx1"/>
                          </a:solidFill>
                        </a:rPr>
                        <a:t> </a:t>
                      </a:r>
                    </a:p>
                    <a:p>
                      <a:pPr marL="171450" indent="-171450" algn="l">
                        <a:buFont typeface="Wingdings" panose="05000000000000000000" pitchFamily="2" charset="2"/>
                        <a:buChar char="ü"/>
                      </a:pPr>
                      <a:endParaRPr lang="en-US" sz="1050" b="0" dirty="0">
                        <a:solidFill>
                          <a:schemeClr val="tx1"/>
                        </a:solidFill>
                      </a:endParaRP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DFCE3323-A1DC-47D1-8F83-6753F9BEF4EF}"/>
              </a:ext>
            </a:extLst>
          </p:cNvPr>
          <p:cNvSpPr/>
          <p:nvPr/>
        </p:nvSpPr>
        <p:spPr>
          <a:xfrm>
            <a:off x="130627" y="5181600"/>
            <a:ext cx="8952413" cy="7888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1050" dirty="0">
                <a:solidFill>
                  <a:schemeClr val="tx2"/>
                </a:solidFill>
              </a:rPr>
              <a:t>“Excellus is open to discussing shared savings once we have enough data to discuss whether program is successful or not. We pitched a capitated rate to them, but they wouldn’t go for it. They said we’ll allow you to access your Med A benefit even though you may not hit requirements.”  </a:t>
            </a:r>
          </a:p>
          <a:p>
            <a:pPr marL="171450" indent="-171450">
              <a:buFont typeface="Wingdings" panose="05000000000000000000" pitchFamily="2" charset="2"/>
              <a:buChar char="Ø"/>
            </a:pPr>
            <a:r>
              <a:rPr lang="en-US" sz="1050" dirty="0">
                <a:solidFill>
                  <a:schemeClr val="tx2"/>
                </a:solidFill>
              </a:rPr>
              <a:t>“Besides wound care center, we haven't had a ton of direct financial benefits. We are serving more people, have new partnerships, growth in referrals/revenue.” </a:t>
            </a:r>
          </a:p>
        </p:txBody>
      </p:sp>
    </p:spTree>
    <p:extLst>
      <p:ext uri="{BB962C8B-B14F-4D97-AF65-F5344CB8AC3E}">
        <p14:creationId xmlns:p14="http://schemas.microsoft.com/office/powerpoint/2010/main" val="133016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E6752B-575A-44EA-931C-DBD73B047078}"/>
              </a:ext>
            </a:extLst>
          </p:cNvPr>
          <p:cNvSpPr>
            <a:spLocks noGrp="1"/>
          </p:cNvSpPr>
          <p:nvPr>
            <p:ph type="title"/>
          </p:nvPr>
        </p:nvSpPr>
        <p:spPr>
          <a:xfrm>
            <a:off x="0" y="110869"/>
            <a:ext cx="9144000" cy="715962"/>
          </a:xfrm>
        </p:spPr>
        <p:txBody>
          <a:bodyPr>
            <a:normAutofit fontScale="90000"/>
          </a:bodyPr>
          <a:lstStyle/>
          <a:p>
            <a:r>
              <a:rPr lang="en-US" dirty="0"/>
              <a:t>Goodwin House Bailey’s </a:t>
            </a:r>
            <a:r>
              <a:rPr lang="en-US" dirty="0" smtClean="0"/>
              <a:t>Crossroads (</a:t>
            </a:r>
            <a:r>
              <a:rPr lang="en-US" dirty="0"/>
              <a:t>Falls Church, VA) </a:t>
            </a:r>
          </a:p>
        </p:txBody>
      </p:sp>
      <p:sp>
        <p:nvSpPr>
          <p:cNvPr id="4" name="Slide Number Placeholder 3">
            <a:extLst>
              <a:ext uri="{FF2B5EF4-FFF2-40B4-BE49-F238E27FC236}">
                <a16:creationId xmlns="" xmlns:a16="http://schemas.microsoft.com/office/drawing/2014/main" id="{FFF37B73-E8FF-4F8C-A2F3-C3F691F08D98}"/>
              </a:ext>
            </a:extLst>
          </p:cNvPr>
          <p:cNvSpPr>
            <a:spLocks noGrp="1"/>
          </p:cNvSpPr>
          <p:nvPr>
            <p:ph type="sldNum" sz="quarter" idx="12"/>
          </p:nvPr>
        </p:nvSpPr>
        <p:spPr/>
        <p:txBody>
          <a:bodyPr/>
          <a:lstStyle/>
          <a:p>
            <a:fld id="{8ED21966-C764-4C40-97C3-3CEDFB59A7F5}" type="slidenum">
              <a:rPr lang="en-US" smtClean="0">
                <a:solidFill>
                  <a:prstClr val="black"/>
                </a:solidFill>
              </a:rPr>
              <a:pPr/>
              <a:t>18</a:t>
            </a:fld>
            <a:endParaRPr lang="en-US" dirty="0">
              <a:solidFill>
                <a:prstClr val="black"/>
              </a:solidFill>
            </a:endParaRPr>
          </a:p>
        </p:txBody>
      </p:sp>
      <p:sp>
        <p:nvSpPr>
          <p:cNvPr id="5" name="Content Placeholder 5">
            <a:extLst>
              <a:ext uri="{FF2B5EF4-FFF2-40B4-BE49-F238E27FC236}">
                <a16:creationId xmlns="" xmlns:a16="http://schemas.microsoft.com/office/drawing/2014/main" id="{3D807BD4-6B9B-4728-BF3D-BABC66978D45}"/>
              </a:ext>
            </a:extLst>
          </p:cNvPr>
          <p:cNvSpPr txBox="1">
            <a:spLocks/>
          </p:cNvSpPr>
          <p:nvPr/>
        </p:nvSpPr>
        <p:spPr>
          <a:xfrm>
            <a:off x="362309" y="785267"/>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b="1" dirty="0">
                <a:latin typeface="+mn-lt"/>
              </a:rPr>
              <a:t>Summary</a:t>
            </a:r>
            <a:r>
              <a:rPr lang="en-US" sz="1400" dirty="0">
                <a:latin typeface="+mn-lt"/>
              </a:rPr>
              <a:t>: A CCRC with strong hospital relationships and a shared Medical Director </a:t>
            </a:r>
          </a:p>
        </p:txBody>
      </p:sp>
      <p:graphicFrame>
        <p:nvGraphicFramePr>
          <p:cNvPr id="6" name="Table 5">
            <a:extLst>
              <a:ext uri="{FF2B5EF4-FFF2-40B4-BE49-F238E27FC236}">
                <a16:creationId xmlns="" xmlns:a16="http://schemas.microsoft.com/office/drawing/2014/main" id="{4FE1B3A6-D037-437E-A7D1-8BDB09A8A551}"/>
              </a:ext>
            </a:extLst>
          </p:cNvPr>
          <p:cNvGraphicFramePr>
            <a:graphicFrameLocks noGrp="1"/>
          </p:cNvGraphicFramePr>
          <p:nvPr>
            <p:extLst>
              <p:ext uri="{D42A27DB-BD31-4B8C-83A1-F6EECF244321}">
                <p14:modId xmlns:p14="http://schemas.microsoft.com/office/powerpoint/2010/main" val="1754915572"/>
              </p:ext>
            </p:extLst>
          </p:nvPr>
        </p:nvGraphicFramePr>
        <p:xfrm>
          <a:off x="161107" y="1196121"/>
          <a:ext cx="8821784" cy="3697238"/>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1577052">
                <a:tc>
                  <a:txBody>
                    <a:bodyPr/>
                    <a:lstStyle/>
                    <a:p>
                      <a:pPr algn="ctr"/>
                      <a:r>
                        <a:rPr lang="en-US" sz="20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200" b="0" kern="1200" dirty="0">
                          <a:solidFill>
                            <a:schemeClr val="tx1">
                              <a:lumMod val="65000"/>
                              <a:lumOff val="35000"/>
                            </a:schemeClr>
                          </a:solidFill>
                          <a:latin typeface="+mn-lt"/>
                          <a:ea typeface="+mn-ea"/>
                          <a:cs typeface="+mn-cs"/>
                        </a:rPr>
                        <a:t>Interviewee: </a:t>
                      </a:r>
                      <a:r>
                        <a:rPr lang="en-US" sz="1200" b="0" kern="1200" dirty="0">
                          <a:solidFill>
                            <a:schemeClr val="tx1"/>
                          </a:solidFill>
                          <a:latin typeface="+mn-lt"/>
                          <a:ea typeface="+mn-ea"/>
                          <a:cs typeface="+mn-cs"/>
                        </a:rPr>
                        <a:t>Karen Doyle, </a:t>
                      </a:r>
                      <a:r>
                        <a:rPr lang="en-US" sz="1200" b="0" kern="1200" dirty="0" smtClean="0">
                          <a:solidFill>
                            <a:schemeClr val="tx1"/>
                          </a:solidFill>
                          <a:latin typeface="+mn-lt"/>
                          <a:ea typeface="+mn-ea"/>
                          <a:cs typeface="+mn-cs"/>
                        </a:rPr>
                        <a:t>administrator</a:t>
                      </a:r>
                      <a:r>
                        <a:rPr lang="en-US" sz="1200" b="0" kern="1200" baseline="0" dirty="0" smtClean="0">
                          <a:solidFill>
                            <a:schemeClr val="tx1"/>
                          </a:solidFill>
                          <a:latin typeface="+mn-lt"/>
                          <a:ea typeface="+mn-ea"/>
                          <a:cs typeface="+mn-cs"/>
                        </a:rPr>
                        <a:t> </a:t>
                      </a:r>
                      <a:r>
                        <a:rPr lang="en-US" sz="1200" b="0" kern="1200" baseline="0" dirty="0">
                          <a:solidFill>
                            <a:schemeClr val="tx1"/>
                          </a:solidFill>
                          <a:latin typeface="+mn-lt"/>
                          <a:ea typeface="+mn-ea"/>
                          <a:cs typeface="+mn-cs"/>
                        </a:rPr>
                        <a:t>of </a:t>
                      </a:r>
                      <a:r>
                        <a:rPr lang="en-US" sz="1200" b="0" kern="1200" baseline="0" dirty="0" smtClean="0">
                          <a:solidFill>
                            <a:schemeClr val="tx1"/>
                          </a:solidFill>
                          <a:latin typeface="+mn-lt"/>
                          <a:ea typeface="+mn-ea"/>
                          <a:cs typeface="+mn-cs"/>
                        </a:rPr>
                        <a:t>health </a:t>
                      </a:r>
                      <a:r>
                        <a:rPr lang="en-US" sz="1200" b="0" kern="1200" baseline="0" dirty="0">
                          <a:solidFill>
                            <a:schemeClr val="tx1"/>
                          </a:solidFill>
                          <a:latin typeface="+mn-lt"/>
                          <a:ea typeface="+mn-ea"/>
                          <a:cs typeface="+mn-cs"/>
                        </a:rPr>
                        <a:t>s</a:t>
                      </a:r>
                      <a:r>
                        <a:rPr lang="en-US" sz="1200" b="0" kern="1200" baseline="0" dirty="0" smtClean="0">
                          <a:solidFill>
                            <a:schemeClr val="tx1"/>
                          </a:solidFill>
                          <a:latin typeface="+mn-lt"/>
                          <a:ea typeface="+mn-ea"/>
                          <a:cs typeface="+mn-cs"/>
                        </a:rPr>
                        <a:t>ervices</a:t>
                      </a:r>
                      <a:r>
                        <a:rPr lang="en-US" sz="1200" b="0" kern="1200" dirty="0" smtClean="0">
                          <a:solidFill>
                            <a:schemeClr val="tx1"/>
                          </a:solidFill>
                          <a:latin typeface="+mn-lt"/>
                          <a:ea typeface="+mn-ea"/>
                          <a:cs typeface="+mn-cs"/>
                        </a:rPr>
                        <a:t> </a:t>
                      </a:r>
                      <a:endParaRPr lang="en-US" sz="1200" b="0" kern="1200" dirty="0">
                        <a:solidFill>
                          <a:schemeClr val="tx1"/>
                        </a:solidFill>
                        <a:latin typeface="+mn-lt"/>
                        <a:ea typeface="+mn-ea"/>
                        <a:cs typeface="+mn-cs"/>
                      </a:endParaRPr>
                    </a:p>
                    <a:p>
                      <a:pPr>
                        <a:spcAft>
                          <a:spcPts val="300"/>
                        </a:spcAft>
                      </a:pPr>
                      <a:r>
                        <a:rPr lang="en-US" sz="1200" b="0" dirty="0">
                          <a:solidFill>
                            <a:schemeClr val="tx1">
                              <a:lumMod val="65000"/>
                              <a:lumOff val="35000"/>
                            </a:schemeClr>
                          </a:solidFill>
                        </a:rPr>
                        <a:t>Service Lines:</a:t>
                      </a:r>
                      <a:r>
                        <a:rPr lang="en-US" sz="1200" b="0" dirty="0">
                          <a:solidFill>
                            <a:schemeClr val="accent1"/>
                          </a:solidFill>
                        </a:rPr>
                        <a:t> </a:t>
                      </a:r>
                      <a:r>
                        <a:rPr lang="en-US" sz="1200" b="0" kern="1200" dirty="0">
                          <a:solidFill>
                            <a:schemeClr val="tx1"/>
                          </a:solidFill>
                          <a:latin typeface="+mn-lt"/>
                          <a:ea typeface="+mn-ea"/>
                          <a:cs typeface="+mn-cs"/>
                        </a:rPr>
                        <a:t>CCRC </a:t>
                      </a:r>
                    </a:p>
                    <a:p>
                      <a:pPr>
                        <a:spcAft>
                          <a:spcPts val="300"/>
                        </a:spcAft>
                      </a:pPr>
                      <a:r>
                        <a:rPr lang="en-US" sz="1200" b="0" kern="1200" dirty="0">
                          <a:solidFill>
                            <a:schemeClr val="tx1">
                              <a:lumMod val="65000"/>
                              <a:lumOff val="35000"/>
                            </a:schemeClr>
                          </a:solidFill>
                          <a:latin typeface="+mn-lt"/>
                          <a:ea typeface="+mn-ea"/>
                          <a:cs typeface="+mn-cs"/>
                        </a:rPr>
                        <a:t>Size/Admissions: </a:t>
                      </a:r>
                      <a:r>
                        <a:rPr lang="en-US" sz="1200" b="0" kern="1200" dirty="0">
                          <a:solidFill>
                            <a:schemeClr val="tx1"/>
                          </a:solidFill>
                          <a:latin typeface="+mn-lt"/>
                          <a:ea typeface="+mn-ea"/>
                          <a:cs typeface="+mn-cs"/>
                        </a:rPr>
                        <a:t>1,000 residents across </a:t>
                      </a:r>
                      <a:r>
                        <a:rPr lang="en-US" sz="1200" b="0" kern="1200" dirty="0" smtClean="0">
                          <a:solidFill>
                            <a:schemeClr val="tx1"/>
                          </a:solidFill>
                          <a:latin typeface="+mn-lt"/>
                          <a:ea typeface="+mn-ea"/>
                          <a:cs typeface="+mn-cs"/>
                        </a:rPr>
                        <a:t>2 campuses </a:t>
                      </a:r>
                      <a:endParaRPr lang="en-US" sz="1200" b="0" kern="1200" dirty="0">
                        <a:solidFill>
                          <a:schemeClr val="tx1"/>
                        </a:solidFill>
                        <a:latin typeface="+mn-lt"/>
                        <a:ea typeface="+mn-ea"/>
                        <a:cs typeface="+mn-cs"/>
                      </a:endParaRPr>
                    </a:p>
                  </a:txBody>
                  <a:tcPr>
                    <a:lnR w="12700" cap="flat" cmpd="sng" algn="ctr">
                      <a:solidFill>
                        <a:schemeClr val="accent3"/>
                      </a:solidFill>
                      <a:prstDash val="sysDash"/>
                      <a:round/>
                      <a:headEnd type="none" w="med" len="med"/>
                      <a:tailEnd type="none" w="med" len="med"/>
                    </a:lnR>
                    <a:lnB w="12700" cap="flat" cmpd="sng" algn="ctr">
                      <a:solidFill>
                        <a:schemeClr val="accent3"/>
                      </a:solidFill>
                      <a:prstDash val="sysDash"/>
                      <a:round/>
                      <a:headEnd type="none" w="med" len="med"/>
                      <a:tailEnd type="none" w="med" len="med"/>
                    </a:lnB>
                    <a:noFill/>
                  </a:tcPr>
                </a:tc>
                <a:tc gridSpan="2">
                  <a:txBody>
                    <a:bodyPr/>
                    <a:lstStyle/>
                    <a:p>
                      <a:pPr algn="ctr"/>
                      <a:r>
                        <a:rPr lang="en-US" sz="2000" b="0" dirty="0">
                          <a:solidFill>
                            <a:schemeClr val="tx2"/>
                          </a:solidFill>
                        </a:rPr>
                        <a:t>Investments </a:t>
                      </a:r>
                    </a:p>
                    <a:p>
                      <a:pPr>
                        <a:spcAft>
                          <a:spcPts val="300"/>
                        </a:spcAft>
                      </a:pPr>
                      <a:r>
                        <a:rPr lang="en-US" sz="1200" b="0" dirty="0">
                          <a:solidFill>
                            <a:schemeClr val="tx2"/>
                          </a:solidFill>
                        </a:rPr>
                        <a:t>1. Technology: </a:t>
                      </a:r>
                      <a:r>
                        <a:rPr lang="en-US" sz="1200" b="0" dirty="0">
                          <a:solidFill>
                            <a:schemeClr val="tx1"/>
                          </a:solidFill>
                        </a:rPr>
                        <a:t>EHR has been well</a:t>
                      </a:r>
                      <a:r>
                        <a:rPr lang="en-US" sz="1200" b="0" baseline="0" dirty="0">
                          <a:solidFill>
                            <a:schemeClr val="tx1"/>
                          </a:solidFill>
                        </a:rPr>
                        <a:t> </a:t>
                      </a:r>
                      <a:r>
                        <a:rPr lang="en-US" sz="1200" b="0" baseline="0" dirty="0" smtClean="0">
                          <a:solidFill>
                            <a:schemeClr val="tx1"/>
                          </a:solidFill>
                        </a:rPr>
                        <a:t>received; t</a:t>
                      </a:r>
                      <a:r>
                        <a:rPr lang="en-US" sz="1200" b="0" dirty="0" smtClean="0">
                          <a:solidFill>
                            <a:schemeClr val="tx1"/>
                          </a:solidFill>
                        </a:rPr>
                        <a:t>he </a:t>
                      </a:r>
                      <a:r>
                        <a:rPr lang="en-US" sz="1200" b="0" dirty="0">
                          <a:solidFill>
                            <a:schemeClr val="tx1"/>
                          </a:solidFill>
                        </a:rPr>
                        <a:t>care that residents receive is much better than before, because the data is</a:t>
                      </a:r>
                      <a:r>
                        <a:rPr lang="en-US" sz="1200" b="0" baseline="0" dirty="0">
                          <a:solidFill>
                            <a:schemeClr val="tx1"/>
                          </a:solidFill>
                        </a:rPr>
                        <a:t> in</a:t>
                      </a:r>
                      <a:r>
                        <a:rPr lang="en-US" sz="1200" b="0" dirty="0">
                          <a:solidFill>
                            <a:schemeClr val="tx1"/>
                          </a:solidFill>
                        </a:rPr>
                        <a:t> real </a:t>
                      </a:r>
                      <a:r>
                        <a:rPr lang="en-US" sz="1200" b="0" dirty="0" smtClean="0">
                          <a:solidFill>
                            <a:schemeClr val="tx1"/>
                          </a:solidFill>
                        </a:rPr>
                        <a:t>time</a:t>
                      </a:r>
                      <a:endParaRPr lang="en-US" sz="1200" b="0" dirty="0">
                        <a:solidFill>
                          <a:schemeClr val="tx1"/>
                        </a:solidFill>
                      </a:endParaRPr>
                    </a:p>
                    <a:p>
                      <a:pPr>
                        <a:spcAft>
                          <a:spcPts val="300"/>
                        </a:spcAft>
                      </a:pPr>
                      <a:r>
                        <a:rPr lang="en-US" sz="1200" b="0" dirty="0">
                          <a:solidFill>
                            <a:schemeClr val="tx2"/>
                          </a:solidFill>
                        </a:rPr>
                        <a:t>2. Staff Education and Training: </a:t>
                      </a:r>
                      <a:r>
                        <a:rPr lang="en-US" sz="1200" b="0" dirty="0" smtClean="0">
                          <a:solidFill>
                            <a:schemeClr val="tx1"/>
                          </a:solidFill>
                        </a:rPr>
                        <a:t>Implemented </a:t>
                      </a:r>
                      <a:r>
                        <a:rPr lang="en-US" sz="1200" b="0" dirty="0">
                          <a:solidFill>
                            <a:schemeClr val="tx1"/>
                          </a:solidFill>
                        </a:rPr>
                        <a:t>a 15-month training program focused</a:t>
                      </a:r>
                      <a:r>
                        <a:rPr lang="en-US" sz="1200" b="0" baseline="0" dirty="0">
                          <a:solidFill>
                            <a:schemeClr val="tx1"/>
                          </a:solidFill>
                        </a:rPr>
                        <a:t> on</a:t>
                      </a:r>
                      <a:r>
                        <a:rPr lang="en-US" sz="1200" b="0" dirty="0">
                          <a:solidFill>
                            <a:schemeClr val="tx1"/>
                          </a:solidFill>
                        </a:rPr>
                        <a:t> leadership development and training to help the staff have more autonomy in their work</a:t>
                      </a:r>
                      <a:r>
                        <a:rPr lang="en-US" sz="1200" b="0" baseline="0" dirty="0">
                          <a:solidFill>
                            <a:schemeClr val="tx1"/>
                          </a:solidFill>
                        </a:rPr>
                        <a:t> </a:t>
                      </a:r>
                      <a:r>
                        <a:rPr lang="en-US" sz="1200" b="0" baseline="0" dirty="0" smtClean="0">
                          <a:solidFill>
                            <a:schemeClr val="tx1"/>
                          </a:solidFill>
                        </a:rPr>
                        <a:t>life</a:t>
                      </a:r>
                      <a:endParaRPr lang="en-US" sz="1200" b="0" dirty="0">
                        <a:solidFill>
                          <a:schemeClr val="tx1"/>
                        </a:solidFill>
                      </a:endParaRPr>
                    </a:p>
                  </a:txBody>
                  <a:tcPr>
                    <a:lnL w="12700" cap="flat" cmpd="sng" algn="ctr">
                      <a:solidFill>
                        <a:schemeClr val="accent3"/>
                      </a:solidFill>
                      <a:prstDash val="sysDash"/>
                      <a:round/>
                      <a:headEnd type="none" w="med" len="med"/>
                      <a:tailEnd type="none" w="med" len="med"/>
                    </a:lnL>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2120186">
                <a:tc>
                  <a:txBody>
                    <a:bodyPr/>
                    <a:lstStyle/>
                    <a:p>
                      <a:pPr algn="ctr"/>
                      <a:r>
                        <a:rPr lang="en-US" sz="2000" dirty="0">
                          <a:solidFill>
                            <a:srgbClr val="77933C"/>
                          </a:solidFill>
                        </a:rPr>
                        <a:t>Innovation Details </a:t>
                      </a:r>
                    </a:p>
                    <a:p>
                      <a:pPr>
                        <a:spcAft>
                          <a:spcPts val="300"/>
                        </a:spcAft>
                      </a:pPr>
                      <a:r>
                        <a:rPr lang="en-US" sz="1200" dirty="0">
                          <a:solidFill>
                            <a:srgbClr val="77933C"/>
                          </a:solidFill>
                        </a:rPr>
                        <a:t>Relationship with Hospitals </a:t>
                      </a:r>
                    </a:p>
                    <a:p>
                      <a:pPr marL="171450" indent="-171450">
                        <a:spcAft>
                          <a:spcPts val="300"/>
                        </a:spcAft>
                        <a:buFont typeface="Wingdings" panose="05000000000000000000" pitchFamily="2" charset="2"/>
                        <a:buChar char="q"/>
                      </a:pPr>
                      <a:r>
                        <a:rPr lang="en-US" sz="1200" dirty="0"/>
                        <a:t>Partner closely with </a:t>
                      </a:r>
                      <a:r>
                        <a:rPr lang="en-US" sz="1200" dirty="0" smtClean="0"/>
                        <a:t>2 hospitals </a:t>
                      </a:r>
                      <a:r>
                        <a:rPr lang="en-US" sz="1200" dirty="0"/>
                        <a:t>and have a great </a:t>
                      </a:r>
                      <a:r>
                        <a:rPr lang="en-US" sz="1200" dirty="0" smtClean="0"/>
                        <a:t>relationship;</a:t>
                      </a:r>
                      <a:r>
                        <a:rPr lang="en-US" sz="1200" baseline="0" dirty="0" smtClean="0"/>
                        <a:t> m</a:t>
                      </a:r>
                      <a:r>
                        <a:rPr lang="en-US" sz="1200" dirty="0" smtClean="0"/>
                        <a:t>eet </a:t>
                      </a:r>
                      <a:r>
                        <a:rPr lang="en-US" sz="1200" dirty="0"/>
                        <a:t>quarterly with their leadership team to discuss how things are going and what is </a:t>
                      </a:r>
                      <a:r>
                        <a:rPr lang="en-US" sz="1200" dirty="0" smtClean="0"/>
                        <a:t>needed;</a:t>
                      </a:r>
                      <a:r>
                        <a:rPr lang="en-US" sz="1200" baseline="0" dirty="0" smtClean="0"/>
                        <a:t> s</a:t>
                      </a:r>
                      <a:r>
                        <a:rPr lang="en-US" sz="1200" dirty="0" smtClean="0"/>
                        <a:t>trong </a:t>
                      </a:r>
                      <a:r>
                        <a:rPr lang="en-US" sz="1200" dirty="0"/>
                        <a:t>collaboration to manage </a:t>
                      </a:r>
                      <a:r>
                        <a:rPr lang="en-US" sz="1200" dirty="0" smtClean="0"/>
                        <a:t>metrics </a:t>
                      </a:r>
                      <a:endParaRPr lang="en-US" sz="1200" dirty="0"/>
                    </a:p>
                    <a:p>
                      <a:pPr>
                        <a:spcAft>
                          <a:spcPts val="300"/>
                        </a:spcAft>
                      </a:pPr>
                      <a:r>
                        <a:rPr lang="en-US" sz="1200" dirty="0">
                          <a:solidFill>
                            <a:srgbClr val="77933C"/>
                          </a:solidFill>
                        </a:rPr>
                        <a:t>Shared Medical Director </a:t>
                      </a:r>
                    </a:p>
                    <a:p>
                      <a:pPr marL="171450" indent="-171450">
                        <a:spcAft>
                          <a:spcPts val="300"/>
                        </a:spcAft>
                        <a:buFont typeface="Wingdings" panose="05000000000000000000" pitchFamily="2" charset="2"/>
                        <a:buChar char="q"/>
                      </a:pPr>
                      <a:r>
                        <a:rPr lang="en-US" sz="1200" dirty="0"/>
                        <a:t>Medical Director is employed by one of the hospitals and serves daily between both </a:t>
                      </a:r>
                      <a:r>
                        <a:rPr lang="en-US" sz="1200" dirty="0" smtClean="0"/>
                        <a:t>communities;</a:t>
                      </a:r>
                      <a:r>
                        <a:rPr lang="en-US" sz="1200" baseline="0" dirty="0" smtClean="0"/>
                        <a:t> c</a:t>
                      </a:r>
                      <a:r>
                        <a:rPr lang="en-US" sz="1200" dirty="0" smtClean="0"/>
                        <a:t>ollaborate</a:t>
                      </a:r>
                      <a:r>
                        <a:rPr lang="en-US" sz="1200" baseline="0" dirty="0" smtClean="0"/>
                        <a:t> </a:t>
                      </a:r>
                      <a:r>
                        <a:rPr lang="en-US" sz="1200" baseline="0" dirty="0"/>
                        <a:t>with</a:t>
                      </a:r>
                      <a:r>
                        <a:rPr lang="en-US" sz="1200" dirty="0"/>
                        <a:t> the MD</a:t>
                      </a:r>
                      <a:r>
                        <a:rPr lang="en-US" sz="1200" baseline="0" dirty="0"/>
                        <a:t> to </a:t>
                      </a:r>
                      <a:r>
                        <a:rPr lang="en-US" sz="1200" dirty="0"/>
                        <a:t>tackle ER visits, readmissions, and other </a:t>
                      </a:r>
                      <a:r>
                        <a:rPr lang="en-US" sz="1200" dirty="0" smtClean="0"/>
                        <a:t>metrics</a:t>
                      </a:r>
                      <a:endParaRPr lang="en-US" sz="1200" dirty="0"/>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2000" b="0" dirty="0">
                          <a:solidFill>
                            <a:schemeClr val="accent6"/>
                          </a:solidFill>
                        </a:rPr>
                        <a:t>Barriers</a:t>
                      </a:r>
                    </a:p>
                    <a:p>
                      <a:pPr marL="0" indent="0" algn="l">
                        <a:buNone/>
                      </a:pPr>
                      <a:r>
                        <a:rPr lang="en-US" sz="1200" b="0" dirty="0">
                          <a:solidFill>
                            <a:schemeClr val="accent6"/>
                          </a:solidFill>
                        </a:rPr>
                        <a:t>1. Regulations: </a:t>
                      </a:r>
                      <a:r>
                        <a:rPr lang="en-US" sz="1200" b="0" kern="1200" dirty="0">
                          <a:solidFill>
                            <a:schemeClr val="tx1"/>
                          </a:solidFill>
                          <a:latin typeface="+mn-lt"/>
                          <a:ea typeface="+mn-ea"/>
                          <a:cs typeface="+mn-cs"/>
                        </a:rPr>
                        <a:t>Difficult to keep up with regulations and</a:t>
                      </a:r>
                      <a:r>
                        <a:rPr lang="en-US" sz="1200" b="0" kern="1200" baseline="0" dirty="0">
                          <a:solidFill>
                            <a:schemeClr val="tx1"/>
                          </a:solidFill>
                          <a:latin typeface="+mn-lt"/>
                          <a:ea typeface="+mn-ea"/>
                          <a:cs typeface="+mn-cs"/>
                        </a:rPr>
                        <a:t> some</a:t>
                      </a:r>
                      <a:r>
                        <a:rPr lang="en-US" sz="1200" b="0" kern="1200" dirty="0">
                          <a:solidFill>
                            <a:schemeClr val="tx1"/>
                          </a:solidFill>
                          <a:latin typeface="+mn-lt"/>
                          <a:ea typeface="+mn-ea"/>
                          <a:cs typeface="+mn-cs"/>
                        </a:rPr>
                        <a:t> seem like busy work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2000" b="0" dirty="0">
                          <a:solidFill>
                            <a:schemeClr val="accent5"/>
                          </a:solidFill>
                        </a:rPr>
                        <a:t>Success</a:t>
                      </a:r>
                    </a:p>
                    <a:p>
                      <a:pPr marL="171450" indent="-171450" algn="l">
                        <a:spcAft>
                          <a:spcPts val="600"/>
                        </a:spcAft>
                        <a:buFont typeface="Wingdings" panose="05000000000000000000" pitchFamily="2" charset="2"/>
                        <a:buChar char="ü"/>
                      </a:pPr>
                      <a:r>
                        <a:rPr lang="en-US" sz="1200" b="0" dirty="0">
                          <a:solidFill>
                            <a:schemeClr val="tx1"/>
                          </a:solidFill>
                        </a:rPr>
                        <a:t>Respectful environment </a:t>
                      </a:r>
                    </a:p>
                    <a:p>
                      <a:pPr marL="171450" indent="-171450" algn="l">
                        <a:spcAft>
                          <a:spcPts val="600"/>
                        </a:spcAft>
                        <a:buFont typeface="Wingdings" panose="05000000000000000000" pitchFamily="2" charset="2"/>
                        <a:buChar char="ü"/>
                      </a:pPr>
                      <a:r>
                        <a:rPr lang="en-US" sz="1200" b="0" dirty="0">
                          <a:solidFill>
                            <a:schemeClr val="tx1"/>
                          </a:solidFill>
                        </a:rPr>
                        <a:t>Knowing your strengths and opportunities </a:t>
                      </a: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535E437E-293C-4422-BAF9-340F08BB531A}"/>
              </a:ext>
            </a:extLst>
          </p:cNvPr>
          <p:cNvSpPr/>
          <p:nvPr/>
        </p:nvSpPr>
        <p:spPr>
          <a:xfrm>
            <a:off x="95790" y="4876800"/>
            <a:ext cx="8952413" cy="102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Wingdings" panose="05000000000000000000" pitchFamily="2" charset="2"/>
              <a:buChar char="Ø"/>
            </a:pPr>
            <a:r>
              <a:rPr lang="en-US" sz="1200" dirty="0">
                <a:solidFill>
                  <a:schemeClr val="tx2"/>
                </a:solidFill>
              </a:rPr>
              <a:t>“If you have a problem with pressure ulcers, you need to figure out why.  You don’t want to present yourself as 100% successful; everyone has room for improvement. Hospitals are looking for communities to partner with—so reach out and let them know you want to improve your metrics as well as theirs.” </a:t>
            </a:r>
          </a:p>
          <a:p>
            <a:pPr marL="171450" indent="-171450">
              <a:buFont typeface="Wingdings" panose="05000000000000000000" pitchFamily="2" charset="2"/>
              <a:buChar char="Ø"/>
            </a:pPr>
            <a:r>
              <a:rPr lang="en-US" sz="1200" dirty="0">
                <a:solidFill>
                  <a:schemeClr val="tx2"/>
                </a:solidFill>
              </a:rPr>
              <a:t>“We’re seeing a lot more clinically complex patients and not as many routine hips/knees.” </a:t>
            </a:r>
          </a:p>
          <a:p>
            <a:pPr marL="171450" indent="-171450">
              <a:buFont typeface="Wingdings" panose="05000000000000000000" pitchFamily="2" charset="2"/>
              <a:buChar char="Ø"/>
            </a:pPr>
            <a:r>
              <a:rPr lang="en-US" sz="1200" dirty="0">
                <a:solidFill>
                  <a:schemeClr val="tx2"/>
                </a:solidFill>
              </a:rPr>
              <a:t>“The medical director and I review everyone who has been readmitted and we conduct a root-cause analysis.” </a:t>
            </a:r>
          </a:p>
        </p:txBody>
      </p:sp>
    </p:spTree>
    <p:extLst>
      <p:ext uri="{BB962C8B-B14F-4D97-AF65-F5344CB8AC3E}">
        <p14:creationId xmlns:p14="http://schemas.microsoft.com/office/powerpoint/2010/main" val="117321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EE67CE-47A2-44EE-A98B-073FE1A5E135}"/>
              </a:ext>
            </a:extLst>
          </p:cNvPr>
          <p:cNvSpPr>
            <a:spLocks noGrp="1"/>
          </p:cNvSpPr>
          <p:nvPr>
            <p:ph type="title"/>
          </p:nvPr>
        </p:nvSpPr>
        <p:spPr>
          <a:xfrm>
            <a:off x="487771" y="18985"/>
            <a:ext cx="8229600" cy="715962"/>
          </a:xfrm>
        </p:spPr>
        <p:txBody>
          <a:bodyPr/>
          <a:lstStyle/>
          <a:p>
            <a:r>
              <a:rPr lang="en-US" dirty="0"/>
              <a:t>EHM Senior Solutions (Southeast, MI) </a:t>
            </a:r>
          </a:p>
        </p:txBody>
      </p:sp>
      <p:sp>
        <p:nvSpPr>
          <p:cNvPr id="4" name="Slide Number Placeholder 3">
            <a:extLst>
              <a:ext uri="{FF2B5EF4-FFF2-40B4-BE49-F238E27FC236}">
                <a16:creationId xmlns="" xmlns:a16="http://schemas.microsoft.com/office/drawing/2014/main" id="{C7779406-BADE-4085-BCB5-ECC8C8C01F38}"/>
              </a:ext>
            </a:extLst>
          </p:cNvPr>
          <p:cNvSpPr>
            <a:spLocks noGrp="1"/>
          </p:cNvSpPr>
          <p:nvPr>
            <p:ph type="sldNum" sz="quarter" idx="12"/>
          </p:nvPr>
        </p:nvSpPr>
        <p:spPr/>
        <p:txBody>
          <a:bodyPr/>
          <a:lstStyle/>
          <a:p>
            <a:fld id="{8ED21966-C764-4C40-97C3-3CEDFB59A7F5}" type="slidenum">
              <a:rPr lang="en-US" smtClean="0">
                <a:solidFill>
                  <a:prstClr val="black"/>
                </a:solidFill>
              </a:rPr>
              <a:pPr/>
              <a:t>19</a:t>
            </a:fld>
            <a:endParaRPr lang="en-US" dirty="0">
              <a:solidFill>
                <a:prstClr val="black"/>
              </a:solidFill>
            </a:endParaRPr>
          </a:p>
        </p:txBody>
      </p:sp>
      <p:sp>
        <p:nvSpPr>
          <p:cNvPr id="5" name="Content Placeholder 5">
            <a:extLst>
              <a:ext uri="{FF2B5EF4-FFF2-40B4-BE49-F238E27FC236}">
                <a16:creationId xmlns="" xmlns:a16="http://schemas.microsoft.com/office/drawing/2014/main" id="{AE6635B2-6EC6-4DF9-895A-62DE2383BE78}"/>
              </a:ext>
            </a:extLst>
          </p:cNvPr>
          <p:cNvSpPr txBox="1">
            <a:spLocks/>
          </p:cNvSpPr>
          <p:nvPr/>
        </p:nvSpPr>
        <p:spPr>
          <a:xfrm>
            <a:off x="393307" y="633008"/>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a:t>
            </a:r>
            <a:r>
              <a:rPr lang="en-US" dirty="0">
                <a:latin typeface="+mn-lt"/>
              </a:rPr>
              <a:t>: Organization providing a series of technology-focused solutions to patients, residents, and the community with strong hospital relationships and favorable outcomes  </a:t>
            </a:r>
          </a:p>
        </p:txBody>
      </p:sp>
      <p:graphicFrame>
        <p:nvGraphicFramePr>
          <p:cNvPr id="6" name="Table 5">
            <a:extLst>
              <a:ext uri="{FF2B5EF4-FFF2-40B4-BE49-F238E27FC236}">
                <a16:creationId xmlns="" xmlns:a16="http://schemas.microsoft.com/office/drawing/2014/main" id="{C39C6E28-F120-47F8-A77E-B605A697479D}"/>
              </a:ext>
            </a:extLst>
          </p:cNvPr>
          <p:cNvGraphicFramePr>
            <a:graphicFrameLocks noGrp="1"/>
          </p:cNvGraphicFramePr>
          <p:nvPr>
            <p:extLst>
              <p:ext uri="{D42A27DB-BD31-4B8C-83A1-F6EECF244321}">
                <p14:modId xmlns:p14="http://schemas.microsoft.com/office/powerpoint/2010/main" val="3071638273"/>
              </p:ext>
            </p:extLst>
          </p:nvPr>
        </p:nvGraphicFramePr>
        <p:xfrm>
          <a:off x="192105" y="1061521"/>
          <a:ext cx="8821784" cy="3985260"/>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886918">
                <a:tc>
                  <a:txBody>
                    <a:bodyPr/>
                    <a:lstStyle/>
                    <a:p>
                      <a:pPr algn="ctr"/>
                      <a:r>
                        <a:rPr lang="en-US" sz="16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050" b="0" kern="1200" dirty="0">
                          <a:solidFill>
                            <a:schemeClr val="tx1">
                              <a:lumMod val="65000"/>
                              <a:lumOff val="35000"/>
                            </a:schemeClr>
                          </a:solidFill>
                          <a:latin typeface="+mn-lt"/>
                          <a:ea typeface="+mn-ea"/>
                          <a:cs typeface="+mn-cs"/>
                        </a:rPr>
                        <a:t>Interviewee: </a:t>
                      </a:r>
                      <a:r>
                        <a:rPr lang="en-US" sz="1050" b="0" kern="1200" dirty="0">
                          <a:solidFill>
                            <a:schemeClr val="tx1"/>
                          </a:solidFill>
                          <a:latin typeface="+mn-lt"/>
                          <a:ea typeface="+mn-ea"/>
                          <a:cs typeface="+mn-cs"/>
                        </a:rPr>
                        <a:t>Denise Rabidoux, CEO</a:t>
                      </a:r>
                    </a:p>
                    <a:p>
                      <a:pPr>
                        <a:spcAft>
                          <a:spcPts val="300"/>
                        </a:spcAft>
                      </a:pPr>
                      <a:r>
                        <a:rPr lang="en-US" sz="1050" b="0" dirty="0">
                          <a:solidFill>
                            <a:schemeClr val="tx1">
                              <a:lumMod val="65000"/>
                              <a:lumOff val="35000"/>
                            </a:schemeClr>
                          </a:solidFill>
                        </a:rPr>
                        <a:t>Service Lines: </a:t>
                      </a:r>
                      <a:r>
                        <a:rPr lang="en-US" sz="1050" b="0" kern="1200" dirty="0">
                          <a:solidFill>
                            <a:schemeClr val="tx1"/>
                          </a:solidFill>
                          <a:latin typeface="+mn-lt"/>
                          <a:ea typeface="+mn-ea"/>
                          <a:cs typeface="+mn-cs"/>
                        </a:rPr>
                        <a:t>CCRC, CCRC without walls, Affordable Housing, Subacute Rehab, HCBS, Adult Day</a:t>
                      </a:r>
                    </a:p>
                    <a:p>
                      <a:pPr>
                        <a:spcAft>
                          <a:spcPts val="300"/>
                        </a:spcAft>
                      </a:pPr>
                      <a:r>
                        <a:rPr lang="en-US" sz="1050" b="0" kern="1200" dirty="0">
                          <a:solidFill>
                            <a:schemeClr val="tx1">
                              <a:lumMod val="65000"/>
                              <a:lumOff val="35000"/>
                            </a:schemeClr>
                          </a:solidFill>
                          <a:latin typeface="+mn-lt"/>
                          <a:ea typeface="+mn-ea"/>
                          <a:cs typeface="+mn-cs"/>
                        </a:rPr>
                        <a:t>Size/Admissions: </a:t>
                      </a:r>
                      <a:r>
                        <a:rPr lang="en-US" sz="1050" b="0" kern="1200" dirty="0">
                          <a:solidFill>
                            <a:schemeClr val="tx1"/>
                          </a:solidFill>
                          <a:latin typeface="+mn-lt"/>
                          <a:ea typeface="+mn-ea"/>
                          <a:cs typeface="+mn-cs"/>
                        </a:rPr>
                        <a:t>Serve 5500 annually, 2500 live in own homes </a:t>
                      </a:r>
                    </a:p>
                  </a:txBody>
                  <a:tcPr>
                    <a:lnR w="12700" cap="flat" cmpd="sng" algn="ctr">
                      <a:solidFill>
                        <a:schemeClr val="accent3"/>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ysDash"/>
                      <a:round/>
                      <a:headEnd type="none" w="med" len="med"/>
                      <a:tailEnd type="none" w="med" len="med"/>
                    </a:lnB>
                    <a:noFill/>
                  </a:tcPr>
                </a:tc>
                <a:tc gridSpan="2">
                  <a:txBody>
                    <a:bodyPr/>
                    <a:lstStyle/>
                    <a:p>
                      <a:pPr algn="ctr"/>
                      <a:r>
                        <a:rPr lang="en-US" sz="1600" b="0" dirty="0">
                          <a:solidFill>
                            <a:schemeClr val="tx2"/>
                          </a:solidFill>
                        </a:rPr>
                        <a:t>Investments </a:t>
                      </a:r>
                    </a:p>
                    <a:p>
                      <a:pPr>
                        <a:spcAft>
                          <a:spcPts val="300"/>
                        </a:spcAft>
                      </a:pPr>
                      <a:r>
                        <a:rPr lang="en-US" sz="1050" b="0" dirty="0">
                          <a:solidFill>
                            <a:schemeClr val="tx2"/>
                          </a:solidFill>
                        </a:rPr>
                        <a:t>1. Technology: </a:t>
                      </a:r>
                      <a:r>
                        <a:rPr lang="en-US" sz="1050" b="0" dirty="0" err="1">
                          <a:solidFill>
                            <a:schemeClr val="tx1"/>
                          </a:solidFill>
                        </a:rPr>
                        <a:t>LifeLines</a:t>
                      </a:r>
                      <a:r>
                        <a:rPr lang="en-US" sz="1050" b="0" dirty="0">
                          <a:solidFill>
                            <a:schemeClr val="tx1"/>
                          </a:solidFill>
                        </a:rPr>
                        <a:t>, GPS, telehealth, telemonitoring, sensor technology; Everyone receives 30 days free</a:t>
                      </a:r>
                    </a:p>
                    <a:p>
                      <a:pPr>
                        <a:spcAft>
                          <a:spcPts val="300"/>
                        </a:spcAft>
                      </a:pPr>
                      <a:r>
                        <a:rPr lang="en-US" sz="1050" b="0" dirty="0">
                          <a:solidFill>
                            <a:schemeClr val="tx2"/>
                          </a:solidFill>
                        </a:rPr>
                        <a:t>2. Staff: </a:t>
                      </a:r>
                      <a:r>
                        <a:rPr lang="en-US" sz="1050" b="0" dirty="0">
                          <a:solidFill>
                            <a:schemeClr val="tx1"/>
                          </a:solidFill>
                        </a:rPr>
                        <a:t>Navigators in hospital; Nurse dedicated to monitoring technology; All staff (incl. CEO) monitor patients </a:t>
                      </a:r>
                    </a:p>
                  </a:txBody>
                  <a:tcPr>
                    <a:lnL w="12700" cap="flat" cmpd="sng" algn="ctr">
                      <a:solidFill>
                        <a:schemeClr val="accent3"/>
                      </a:solidFill>
                      <a:prstDash val="sysDash"/>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1977333">
                <a:tc>
                  <a:txBody>
                    <a:bodyPr/>
                    <a:lstStyle/>
                    <a:p>
                      <a:pPr algn="ctr"/>
                      <a:r>
                        <a:rPr lang="en-US" sz="1600" dirty="0">
                          <a:solidFill>
                            <a:srgbClr val="77933C"/>
                          </a:solidFill>
                        </a:rPr>
                        <a:t>Innovation Details </a:t>
                      </a:r>
                    </a:p>
                    <a:p>
                      <a:pPr>
                        <a:spcAft>
                          <a:spcPts val="300"/>
                        </a:spcAft>
                      </a:pPr>
                      <a:r>
                        <a:rPr lang="en-US" sz="1050" dirty="0">
                          <a:solidFill>
                            <a:srgbClr val="77933C"/>
                          </a:solidFill>
                        </a:rPr>
                        <a:t>Post-Acute Rehab Clients Sent Home with Technology Solutions</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Patients in their PAC go home with 30 free days of monitoring technology; monitored by ALL staff (not just medical); 0.6% readmission rate for those using tech and waiting list for subacute </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87% of patients/family convert to paying for tech after 30 days </a:t>
                      </a:r>
                    </a:p>
                    <a:p>
                      <a:pPr marL="0" indent="0" algn="l" defTabSz="457149" rtl="0" eaLnBrk="1" latinLnBrk="0" hangingPunct="1">
                        <a:spcAft>
                          <a:spcPts val="300"/>
                        </a:spcAft>
                        <a:buFont typeface="Wingdings" panose="05000000000000000000" pitchFamily="2" charset="2"/>
                        <a:buNone/>
                      </a:pPr>
                      <a:r>
                        <a:rPr lang="en-US" sz="1050" kern="1200" dirty="0">
                          <a:solidFill>
                            <a:srgbClr val="77933C"/>
                          </a:solidFill>
                          <a:latin typeface="+mn-lt"/>
                          <a:ea typeface="+mn-ea"/>
                          <a:cs typeface="+mn-cs"/>
                        </a:rPr>
                        <a:t>ACO/Bundled/Hospital Payment Preferred Provider </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Preferred provider for “every acute care network”; </a:t>
                      </a:r>
                      <a:r>
                        <a:rPr lang="en-US" sz="1100" kern="1200" dirty="0" smtClean="0">
                          <a:solidFill>
                            <a:schemeClr val="dk1"/>
                          </a:solidFill>
                          <a:latin typeface="+mn-lt"/>
                          <a:ea typeface="+mn-ea"/>
                          <a:cs typeface="+mn-cs"/>
                        </a:rPr>
                        <a:t>no </a:t>
                      </a:r>
                      <a:r>
                        <a:rPr lang="en-US" sz="1100" kern="1200" dirty="0">
                          <a:solidFill>
                            <a:schemeClr val="dk1"/>
                          </a:solidFill>
                          <a:latin typeface="+mn-lt"/>
                          <a:ea typeface="+mn-ea"/>
                          <a:cs typeface="+mn-cs"/>
                        </a:rPr>
                        <a:t>risk payment model but do it to maintain preferred status</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In discussions with multiple ACOs to provide a home care technology solution package for patients with high-risk diagnoses who do not go to PAC </a:t>
                      </a:r>
                    </a:p>
                    <a:p>
                      <a:pPr marL="0" indent="0" algn="l" defTabSz="457149" rtl="0" eaLnBrk="1" latinLnBrk="0" hangingPunct="1">
                        <a:spcAft>
                          <a:spcPts val="300"/>
                        </a:spcAft>
                        <a:buFont typeface="Wingdings" panose="05000000000000000000" pitchFamily="2" charset="2"/>
                        <a:buNone/>
                      </a:pPr>
                      <a:r>
                        <a:rPr lang="en-US" sz="1100" kern="1200" dirty="0">
                          <a:solidFill>
                            <a:srgbClr val="77933C"/>
                          </a:solidFill>
                          <a:latin typeface="+mn-lt"/>
                          <a:ea typeface="+mn-ea"/>
                          <a:cs typeface="+mn-cs"/>
                        </a:rPr>
                        <a:t>CCRC without Walls </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Model also utilizes technology and monitoring; One permanent transfer to SNF since 2010 </a:t>
                      </a:r>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6"/>
                          </a:solidFill>
                        </a:rPr>
                        <a:t>Barriers</a:t>
                      </a:r>
                    </a:p>
                    <a:p>
                      <a:pPr marL="0" indent="0" algn="l">
                        <a:buNone/>
                      </a:pPr>
                      <a:r>
                        <a:rPr lang="en-US" sz="1050" b="0" dirty="0">
                          <a:solidFill>
                            <a:schemeClr val="accent6"/>
                          </a:solidFill>
                        </a:rPr>
                        <a:t>1. Culture: </a:t>
                      </a:r>
                      <a:r>
                        <a:rPr lang="en-US" sz="1050" b="0" dirty="0">
                          <a:solidFill>
                            <a:schemeClr val="tx1"/>
                          </a:solidFill>
                        </a:rPr>
                        <a:t>Need to create a culture that takes initiative</a:t>
                      </a:r>
                    </a:p>
                    <a:p>
                      <a:pPr marL="0" indent="0" algn="l">
                        <a:buNone/>
                      </a:pPr>
                      <a:r>
                        <a:rPr lang="en-US" sz="1050" b="0" dirty="0">
                          <a:solidFill>
                            <a:schemeClr val="accent6"/>
                          </a:solidFill>
                        </a:rPr>
                        <a:t>2. Leadership: </a:t>
                      </a:r>
                      <a:r>
                        <a:rPr lang="en-US" sz="1050" b="0" dirty="0">
                          <a:solidFill>
                            <a:schemeClr val="tx1"/>
                          </a:solidFill>
                        </a:rPr>
                        <a:t>Must be as committed as expectations of staff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5"/>
                          </a:solidFill>
                        </a:rPr>
                        <a:t>Success</a:t>
                      </a:r>
                    </a:p>
                    <a:p>
                      <a:pPr marL="171450" marR="0" lvl="0" indent="-171450" algn="l" defTabSz="45714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0" dirty="0">
                          <a:solidFill>
                            <a:schemeClr val="tx1"/>
                          </a:solidFill>
                        </a:rPr>
                        <a:t>Leadership that sets example for staff </a:t>
                      </a:r>
                    </a:p>
                    <a:p>
                      <a:pPr marL="171450" marR="0" lvl="0" indent="-171450" algn="l" defTabSz="45714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0" dirty="0">
                          <a:solidFill>
                            <a:schemeClr val="tx1"/>
                          </a:solidFill>
                        </a:rPr>
                        <a:t>Not afraid to try/test </a:t>
                      </a:r>
                    </a:p>
                    <a:p>
                      <a:pPr marL="171450" marR="0" lvl="0" indent="-171450" algn="l" defTabSz="45714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0" dirty="0">
                          <a:solidFill>
                            <a:schemeClr val="tx1"/>
                          </a:solidFill>
                        </a:rPr>
                        <a:t>Beta test 2 tech solutions per quarter</a:t>
                      </a: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26516F93-42A1-4DE7-A961-C5EE76A1A33E}"/>
              </a:ext>
            </a:extLst>
          </p:cNvPr>
          <p:cNvSpPr/>
          <p:nvPr/>
        </p:nvSpPr>
        <p:spPr>
          <a:xfrm>
            <a:off x="16790" y="5126339"/>
            <a:ext cx="9022380" cy="10039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1050" dirty="0">
                <a:solidFill>
                  <a:schemeClr val="tx2"/>
                </a:solidFill>
              </a:rPr>
              <a:t>“No one is paying for what we do. We do it to maintain preferred status and to provide a full continuum of services.”</a:t>
            </a:r>
          </a:p>
          <a:p>
            <a:pPr marL="171450" indent="-171450">
              <a:buFont typeface="Wingdings" panose="05000000000000000000" pitchFamily="2" charset="2"/>
              <a:buChar char="Ø"/>
            </a:pPr>
            <a:r>
              <a:rPr lang="en-US" sz="1050" dirty="0">
                <a:solidFill>
                  <a:schemeClr val="tx2"/>
                </a:solidFill>
              </a:rPr>
              <a:t>“Our day-to-day work is all encompassing. We’re trying to work with less money and resources. That alone can cause an organization to become paralyzed. EHM is seeking out opportunities to do things in new and different ways.”</a:t>
            </a:r>
          </a:p>
          <a:p>
            <a:pPr marL="171450" indent="-171450">
              <a:buFont typeface="Wingdings" panose="05000000000000000000" pitchFamily="2" charset="2"/>
              <a:buChar char="Ø"/>
            </a:pPr>
            <a:r>
              <a:rPr lang="en-US" sz="1050" dirty="0">
                <a:solidFill>
                  <a:schemeClr val="tx2"/>
                </a:solidFill>
              </a:rPr>
              <a:t>“Culture is the biggest. It takes a while. It’s a workforce that says ‘yes we can’ that embraces change in innovation.”</a:t>
            </a:r>
          </a:p>
          <a:p>
            <a:pPr marL="171450" indent="-171450">
              <a:buFont typeface="Wingdings" panose="05000000000000000000" pitchFamily="2" charset="2"/>
              <a:buChar char="Ø"/>
            </a:pPr>
            <a:r>
              <a:rPr lang="en-US" sz="1050" dirty="0">
                <a:solidFill>
                  <a:schemeClr val="tx2"/>
                </a:solidFill>
              </a:rPr>
              <a:t>“If your team doesn’t feel the commitment by the CEO as the ambassador, then it’s not going anywhere. We are leading change and if we over-delegate it, then we run the risk that the importance of the decision to be innovative and different will not be carried on.</a:t>
            </a:r>
            <a:br>
              <a:rPr lang="en-US" sz="1050" dirty="0">
                <a:solidFill>
                  <a:schemeClr val="tx2"/>
                </a:solidFill>
              </a:rPr>
            </a:br>
            <a:r>
              <a:rPr lang="en-US" sz="1050" dirty="0">
                <a:solidFill>
                  <a:schemeClr val="tx2"/>
                </a:solidFill>
              </a:rPr>
              <a:t>It will get lost in the woods.” </a:t>
            </a:r>
          </a:p>
        </p:txBody>
      </p:sp>
    </p:spTree>
    <p:extLst>
      <p:ext uri="{BB962C8B-B14F-4D97-AF65-F5344CB8AC3E}">
        <p14:creationId xmlns:p14="http://schemas.microsoft.com/office/powerpoint/2010/main" val="158895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4644A-BCD7-45F4-BC89-3C6C8F66CD7B}"/>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 xmlns:a16="http://schemas.microsoft.com/office/drawing/2014/main" id="{A89E5266-2B65-496D-9527-C63E1CF6EC01}"/>
              </a:ext>
            </a:extLst>
          </p:cNvPr>
          <p:cNvSpPr>
            <a:spLocks noGrp="1"/>
          </p:cNvSpPr>
          <p:nvPr>
            <p:ph idx="1"/>
          </p:nvPr>
        </p:nvSpPr>
        <p:spPr/>
        <p:txBody>
          <a:bodyPr>
            <a:normAutofit lnSpcReduction="10000"/>
          </a:bodyPr>
          <a:lstStyle/>
          <a:p>
            <a:pPr>
              <a:spcAft>
                <a:spcPts val="600"/>
              </a:spcAft>
            </a:pPr>
            <a:r>
              <a:rPr lang="en-US" sz="2400" dirty="0"/>
              <a:t>In 2018, LeadingAge embarked on an effort to learn more about what payment and service delivery reforms and activities its members were participating in and the level of success those participating were having in these models.</a:t>
            </a:r>
          </a:p>
          <a:p>
            <a:pPr>
              <a:spcAft>
                <a:spcPts val="600"/>
              </a:spcAft>
            </a:pPr>
            <a:r>
              <a:rPr lang="en-US" sz="2400" dirty="0"/>
              <a:t>A survey was sent to all members in January 2018 to learn more regarding their organization’s activities.</a:t>
            </a:r>
          </a:p>
          <a:p>
            <a:pPr>
              <a:spcAft>
                <a:spcPts val="600"/>
              </a:spcAft>
            </a:pPr>
            <a:r>
              <a:rPr lang="en-US" sz="2400" dirty="0"/>
              <a:t>Following the survey, LeadingAge hired Anne Tumlinson Innovations to interview some of the member respondents to profile their activities more thoroughly.  </a:t>
            </a:r>
          </a:p>
          <a:p>
            <a:pPr>
              <a:spcAft>
                <a:spcPts val="600"/>
              </a:spcAft>
            </a:pPr>
            <a:r>
              <a:rPr lang="en-US" sz="2400" dirty="0"/>
              <a:t>The resulting organizational activity profiles are summarized below along with general observations from the survey </a:t>
            </a:r>
            <a:r>
              <a:rPr lang="en-US" sz="2400"/>
              <a:t>and corresponding interviews</a:t>
            </a:r>
            <a:r>
              <a:rPr lang="en-US" sz="2400" dirty="0"/>
              <a:t>. </a:t>
            </a:r>
          </a:p>
        </p:txBody>
      </p:sp>
      <p:sp>
        <p:nvSpPr>
          <p:cNvPr id="4" name="Slide Number Placeholder 3">
            <a:extLst>
              <a:ext uri="{FF2B5EF4-FFF2-40B4-BE49-F238E27FC236}">
                <a16:creationId xmlns="" xmlns:a16="http://schemas.microsoft.com/office/drawing/2014/main" id="{6AB3FD07-2DC5-474C-A29F-3E963199E926}"/>
              </a:ext>
            </a:extLst>
          </p:cNvPr>
          <p:cNvSpPr>
            <a:spLocks noGrp="1"/>
          </p:cNvSpPr>
          <p:nvPr>
            <p:ph type="sldNum" sz="quarter" idx="12"/>
          </p:nvPr>
        </p:nvSpPr>
        <p:spPr/>
        <p:txBody>
          <a:bodyPr/>
          <a:lstStyle/>
          <a:p>
            <a:fld id="{8ED21966-C764-4C40-97C3-3CEDFB59A7F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6427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958F8-764F-4C36-B623-8792F40C2DFF}"/>
              </a:ext>
            </a:extLst>
          </p:cNvPr>
          <p:cNvSpPr>
            <a:spLocks noGrp="1"/>
          </p:cNvSpPr>
          <p:nvPr>
            <p:ph type="title"/>
          </p:nvPr>
        </p:nvSpPr>
        <p:spPr/>
        <p:txBody>
          <a:bodyPr/>
          <a:lstStyle/>
          <a:p>
            <a:r>
              <a:rPr lang="en-US" dirty="0"/>
              <a:t>Morningside Ministries (San Antonio, TX) </a:t>
            </a:r>
          </a:p>
        </p:txBody>
      </p:sp>
      <p:sp>
        <p:nvSpPr>
          <p:cNvPr id="4" name="Slide Number Placeholder 3">
            <a:extLst>
              <a:ext uri="{FF2B5EF4-FFF2-40B4-BE49-F238E27FC236}">
                <a16:creationId xmlns="" xmlns:a16="http://schemas.microsoft.com/office/drawing/2014/main" id="{FD871141-A723-491D-856B-3C10992FB486}"/>
              </a:ext>
            </a:extLst>
          </p:cNvPr>
          <p:cNvSpPr>
            <a:spLocks noGrp="1"/>
          </p:cNvSpPr>
          <p:nvPr>
            <p:ph type="sldNum" sz="quarter" idx="12"/>
          </p:nvPr>
        </p:nvSpPr>
        <p:spPr/>
        <p:txBody>
          <a:bodyPr/>
          <a:lstStyle/>
          <a:p>
            <a:fld id="{8ED21966-C764-4C40-97C3-3CEDFB59A7F5}" type="slidenum">
              <a:rPr lang="en-US" smtClean="0">
                <a:solidFill>
                  <a:prstClr val="black"/>
                </a:solidFill>
              </a:rPr>
              <a:pPr/>
              <a:t>20</a:t>
            </a:fld>
            <a:endParaRPr lang="en-US" dirty="0">
              <a:solidFill>
                <a:prstClr val="black"/>
              </a:solidFill>
            </a:endParaRPr>
          </a:p>
        </p:txBody>
      </p:sp>
      <p:sp>
        <p:nvSpPr>
          <p:cNvPr id="5" name="Content Placeholder 5">
            <a:extLst>
              <a:ext uri="{FF2B5EF4-FFF2-40B4-BE49-F238E27FC236}">
                <a16:creationId xmlns="" xmlns:a16="http://schemas.microsoft.com/office/drawing/2014/main" id="{0D07AE5C-C8AF-4B0D-89A6-A1B9B3E480E9}"/>
              </a:ext>
            </a:extLst>
          </p:cNvPr>
          <p:cNvSpPr txBox="1">
            <a:spLocks/>
          </p:cNvSpPr>
          <p:nvPr/>
        </p:nvSpPr>
        <p:spPr>
          <a:xfrm>
            <a:off x="362310" y="1029898"/>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a:t>
            </a:r>
            <a:r>
              <a:rPr lang="en-US" dirty="0">
                <a:latin typeface="+mn-lt"/>
              </a:rPr>
              <a:t>: CCRC with new CEO working to address internal issues, build capabilities to attract hospital partners, and turn a recently closed community into affordable housing with SASH services </a:t>
            </a:r>
          </a:p>
        </p:txBody>
      </p:sp>
      <p:graphicFrame>
        <p:nvGraphicFramePr>
          <p:cNvPr id="6" name="Table 5">
            <a:extLst>
              <a:ext uri="{FF2B5EF4-FFF2-40B4-BE49-F238E27FC236}">
                <a16:creationId xmlns="" xmlns:a16="http://schemas.microsoft.com/office/drawing/2014/main" id="{63C5BE7F-B99C-4B88-B928-FB26FFDD0855}"/>
              </a:ext>
            </a:extLst>
          </p:cNvPr>
          <p:cNvGraphicFramePr>
            <a:graphicFrameLocks noGrp="1"/>
          </p:cNvGraphicFramePr>
          <p:nvPr>
            <p:extLst>
              <p:ext uri="{D42A27DB-BD31-4B8C-83A1-F6EECF244321}">
                <p14:modId xmlns:p14="http://schemas.microsoft.com/office/powerpoint/2010/main" val="1399166226"/>
              </p:ext>
            </p:extLst>
          </p:nvPr>
        </p:nvGraphicFramePr>
        <p:xfrm>
          <a:off x="195941" y="1518301"/>
          <a:ext cx="8821784" cy="3299460"/>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886918">
                <a:tc>
                  <a:txBody>
                    <a:bodyPr/>
                    <a:lstStyle/>
                    <a:p>
                      <a:pPr algn="ctr"/>
                      <a:r>
                        <a:rPr lang="en-US" sz="18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100" b="0" kern="1200" dirty="0">
                          <a:solidFill>
                            <a:schemeClr val="tx1">
                              <a:lumMod val="65000"/>
                              <a:lumOff val="35000"/>
                            </a:schemeClr>
                          </a:solidFill>
                          <a:latin typeface="+mn-lt"/>
                          <a:ea typeface="+mn-ea"/>
                          <a:cs typeface="+mn-cs"/>
                        </a:rPr>
                        <a:t>Interviewee: </a:t>
                      </a:r>
                      <a:r>
                        <a:rPr lang="en-US" sz="1100" b="0" kern="1200" dirty="0">
                          <a:solidFill>
                            <a:schemeClr val="tx1"/>
                          </a:solidFill>
                          <a:latin typeface="+mn-lt"/>
                          <a:ea typeface="+mn-ea"/>
                          <a:cs typeface="+mn-cs"/>
                        </a:rPr>
                        <a:t>Pat Crump, CEO</a:t>
                      </a:r>
                    </a:p>
                    <a:p>
                      <a:pPr>
                        <a:spcAft>
                          <a:spcPts val="300"/>
                        </a:spcAft>
                      </a:pPr>
                      <a:r>
                        <a:rPr lang="en-US" sz="1100" b="0" dirty="0">
                          <a:solidFill>
                            <a:schemeClr val="tx1">
                              <a:lumMod val="65000"/>
                              <a:lumOff val="35000"/>
                            </a:schemeClr>
                          </a:solidFill>
                        </a:rPr>
                        <a:t>Service Lines: </a:t>
                      </a:r>
                      <a:r>
                        <a:rPr lang="en-US" sz="1100" b="0" kern="1200" dirty="0">
                          <a:solidFill>
                            <a:schemeClr val="tx1"/>
                          </a:solidFill>
                          <a:latin typeface="+mn-lt"/>
                          <a:ea typeface="+mn-ea"/>
                          <a:cs typeface="+mn-cs"/>
                        </a:rPr>
                        <a:t>CCRC </a:t>
                      </a:r>
                    </a:p>
                    <a:p>
                      <a:pPr>
                        <a:spcAft>
                          <a:spcPts val="300"/>
                        </a:spcAft>
                      </a:pPr>
                      <a:r>
                        <a:rPr lang="en-US" sz="1100" b="0" kern="1200" dirty="0">
                          <a:solidFill>
                            <a:schemeClr val="tx1">
                              <a:lumMod val="65000"/>
                              <a:lumOff val="35000"/>
                            </a:schemeClr>
                          </a:solidFill>
                          <a:latin typeface="+mn-lt"/>
                          <a:ea typeface="+mn-ea"/>
                          <a:cs typeface="+mn-cs"/>
                        </a:rPr>
                        <a:t>Size/Admissions: </a:t>
                      </a:r>
                      <a:r>
                        <a:rPr lang="en-US" sz="1100" b="0" kern="1200" dirty="0">
                          <a:solidFill>
                            <a:schemeClr val="tx1"/>
                          </a:solidFill>
                          <a:latin typeface="+mn-lt"/>
                          <a:ea typeface="+mn-ea"/>
                          <a:cs typeface="+mn-cs"/>
                        </a:rPr>
                        <a:t>2 communities with approx. 700 beds total</a:t>
                      </a:r>
                    </a:p>
                  </a:txBody>
                  <a:tcPr>
                    <a:lnR w="12700" cap="flat" cmpd="sng" algn="ctr">
                      <a:solidFill>
                        <a:schemeClr val="accent3"/>
                      </a:solidFill>
                      <a:prstDash val="sysDash"/>
                      <a:round/>
                      <a:headEnd type="none" w="med" len="med"/>
                      <a:tailEnd type="none" w="med" len="med"/>
                    </a:lnR>
                    <a:lnB w="12700" cap="flat" cmpd="sng" algn="ctr">
                      <a:solidFill>
                        <a:schemeClr val="accent3"/>
                      </a:solidFill>
                      <a:prstDash val="sysDash"/>
                      <a:round/>
                      <a:headEnd type="none" w="med" len="med"/>
                      <a:tailEnd type="none" w="med" len="med"/>
                    </a:lnB>
                    <a:noFill/>
                  </a:tcPr>
                </a:tc>
                <a:tc gridSpan="2">
                  <a:txBody>
                    <a:bodyPr/>
                    <a:lstStyle/>
                    <a:p>
                      <a:pPr algn="ctr"/>
                      <a:r>
                        <a:rPr lang="en-US" sz="1800" b="0" dirty="0">
                          <a:solidFill>
                            <a:schemeClr val="tx2"/>
                          </a:solidFill>
                        </a:rPr>
                        <a:t>Investments </a:t>
                      </a:r>
                    </a:p>
                    <a:p>
                      <a:pPr>
                        <a:spcAft>
                          <a:spcPts val="300"/>
                        </a:spcAft>
                      </a:pPr>
                      <a:r>
                        <a:rPr lang="en-US" sz="1100" b="0" dirty="0">
                          <a:solidFill>
                            <a:schemeClr val="tx2"/>
                          </a:solidFill>
                        </a:rPr>
                        <a:t>1. Primary care/care management/NP: </a:t>
                      </a:r>
                      <a:r>
                        <a:rPr lang="en-US" sz="1100" b="0" dirty="0">
                          <a:solidFill>
                            <a:schemeClr val="tx1"/>
                          </a:solidFill>
                        </a:rPr>
                        <a:t>Currently making investments in anticipation of medical center relationships </a:t>
                      </a:r>
                    </a:p>
                    <a:p>
                      <a:pPr>
                        <a:spcAft>
                          <a:spcPts val="300"/>
                        </a:spcAft>
                      </a:pPr>
                      <a:r>
                        <a:rPr lang="en-US" sz="1100" b="0" dirty="0">
                          <a:solidFill>
                            <a:schemeClr val="tx2"/>
                          </a:solidFill>
                        </a:rPr>
                        <a:t>2. EHR: </a:t>
                      </a:r>
                      <a:r>
                        <a:rPr lang="en-US" sz="1100" b="0" dirty="0">
                          <a:solidFill>
                            <a:schemeClr val="tx1"/>
                          </a:solidFill>
                        </a:rPr>
                        <a:t>Currently assessing needs; working to eliminate paper </a:t>
                      </a:r>
                    </a:p>
                  </a:txBody>
                  <a:tcPr>
                    <a:lnL w="12700" cap="flat" cmpd="sng" algn="ctr">
                      <a:solidFill>
                        <a:schemeClr val="accent3"/>
                      </a:solidFill>
                      <a:prstDash val="sysDash"/>
                      <a:round/>
                      <a:headEnd type="none" w="med" len="med"/>
                      <a:tailEnd type="none" w="med" len="med"/>
                    </a:lnL>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1977333">
                <a:tc>
                  <a:txBody>
                    <a:bodyPr/>
                    <a:lstStyle/>
                    <a:p>
                      <a:pPr algn="ctr"/>
                      <a:r>
                        <a:rPr lang="en-US" sz="1800" dirty="0">
                          <a:solidFill>
                            <a:srgbClr val="77933C"/>
                          </a:solidFill>
                        </a:rPr>
                        <a:t>Innovation Details </a:t>
                      </a:r>
                    </a:p>
                    <a:p>
                      <a:pPr>
                        <a:spcAft>
                          <a:spcPts val="300"/>
                        </a:spcAft>
                      </a:pPr>
                      <a:r>
                        <a:rPr lang="en-US" sz="1100" dirty="0">
                          <a:solidFill>
                            <a:srgbClr val="77933C"/>
                          </a:solidFill>
                        </a:rPr>
                        <a:t>Strengthening Hospital Relationship</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dk1"/>
                          </a:solidFill>
                          <a:latin typeface="+mn-lt"/>
                          <a:ea typeface="+mn-ea"/>
                          <a:cs typeface="+mn-cs"/>
                        </a:rPr>
                        <a:t>Investing in CMO to reduce Medicare MA readmissions; NP to provide primary care services on both campuses </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dk1"/>
                          </a:solidFill>
                          <a:latin typeface="+mn-lt"/>
                          <a:ea typeface="+mn-ea"/>
                          <a:cs typeface="+mn-cs"/>
                        </a:rPr>
                        <a:t>UT San Antonio Hospital in process of becoming ACO and has indicated interest in Morningside as preferred provider </a:t>
                      </a:r>
                    </a:p>
                    <a:p>
                      <a:pPr marL="0" indent="0" algn="l" defTabSz="457149" rtl="0" eaLnBrk="1" latinLnBrk="0" hangingPunct="1">
                        <a:spcAft>
                          <a:spcPts val="300"/>
                        </a:spcAft>
                        <a:buFont typeface="Wingdings" panose="05000000000000000000" pitchFamily="2" charset="2"/>
                        <a:buNone/>
                      </a:pPr>
                      <a:r>
                        <a:rPr lang="en-US" sz="1100" kern="1200" dirty="0">
                          <a:solidFill>
                            <a:srgbClr val="77933C"/>
                          </a:solidFill>
                          <a:latin typeface="+mn-lt"/>
                          <a:ea typeface="+mn-ea"/>
                          <a:cs typeface="+mn-cs"/>
                        </a:rPr>
                        <a:t>Transition Recently Closed CCRC to Affordable Housing + SASH</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dk1"/>
                          </a:solidFill>
                          <a:latin typeface="+mn-lt"/>
                          <a:ea typeface="+mn-ea"/>
                          <a:cs typeface="+mn-cs"/>
                        </a:rPr>
                        <a:t>In discussions to turn recently closed building into affordable housing</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dk1"/>
                          </a:solidFill>
                          <a:latin typeface="+mn-lt"/>
                          <a:ea typeface="+mn-ea"/>
                          <a:cs typeface="+mn-cs"/>
                        </a:rPr>
                        <a:t>Also in discussions to implement SASH model with ultimate goal of bringing model to Texas</a:t>
                      </a:r>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800" b="0" dirty="0">
                          <a:solidFill>
                            <a:schemeClr val="accent6"/>
                          </a:solidFill>
                        </a:rPr>
                        <a:t>Barriers</a:t>
                      </a:r>
                    </a:p>
                    <a:p>
                      <a:pPr marL="0" indent="0" algn="l">
                        <a:spcAft>
                          <a:spcPts val="600"/>
                        </a:spcAft>
                        <a:buNone/>
                      </a:pPr>
                      <a:r>
                        <a:rPr lang="en-US" sz="1100" b="0" dirty="0">
                          <a:solidFill>
                            <a:schemeClr val="accent6"/>
                          </a:solidFill>
                        </a:rPr>
                        <a:t>1. Medicaid Rates: </a:t>
                      </a:r>
                      <a:r>
                        <a:rPr lang="en-US" sz="1100" b="0" dirty="0">
                          <a:solidFill>
                            <a:schemeClr val="tx1"/>
                          </a:solidFill>
                        </a:rPr>
                        <a:t>Losing $75 per Medicaid resident </a:t>
                      </a:r>
                    </a:p>
                    <a:p>
                      <a:pPr marL="0" indent="0" algn="l">
                        <a:spcAft>
                          <a:spcPts val="600"/>
                        </a:spcAft>
                        <a:buNone/>
                      </a:pPr>
                      <a:r>
                        <a:rPr lang="en-US" sz="1100" b="0" dirty="0">
                          <a:solidFill>
                            <a:schemeClr val="accent6"/>
                          </a:solidFill>
                        </a:rPr>
                        <a:t>2. Staffing: </a:t>
                      </a:r>
                      <a:r>
                        <a:rPr lang="en-US" sz="1100" b="0" dirty="0">
                          <a:solidFill>
                            <a:schemeClr val="tx1"/>
                          </a:solidFill>
                        </a:rPr>
                        <a:t>Shortages throughout San Antonio</a:t>
                      </a:r>
                    </a:p>
                    <a:p>
                      <a:pPr marL="0" indent="0" algn="l">
                        <a:spcAft>
                          <a:spcPts val="600"/>
                        </a:spcAft>
                        <a:buNone/>
                      </a:pPr>
                      <a:r>
                        <a:rPr lang="en-US" sz="1100" b="0" dirty="0">
                          <a:solidFill>
                            <a:schemeClr val="accent6"/>
                          </a:solidFill>
                        </a:rPr>
                        <a:t>3. Turnover: </a:t>
                      </a:r>
                      <a:r>
                        <a:rPr lang="en-US" sz="1100" b="0" dirty="0">
                          <a:solidFill>
                            <a:schemeClr val="tx1"/>
                          </a:solidFill>
                        </a:rPr>
                        <a:t>Inherited an 85% turnover rate</a:t>
                      </a:r>
                    </a:p>
                    <a:p>
                      <a:pPr marL="0" indent="0" algn="l">
                        <a:spcAft>
                          <a:spcPts val="600"/>
                        </a:spcAft>
                        <a:buNone/>
                      </a:pPr>
                      <a:r>
                        <a:rPr lang="en-US" sz="1100" b="0" dirty="0">
                          <a:solidFill>
                            <a:schemeClr val="accent6"/>
                          </a:solidFill>
                        </a:rPr>
                        <a:t>4. Capital Needs: </a:t>
                      </a:r>
                      <a:r>
                        <a:rPr lang="en-US" sz="1100" b="0" dirty="0">
                          <a:solidFill>
                            <a:schemeClr val="tx1"/>
                          </a:solidFill>
                        </a:rPr>
                        <a:t>Old building that need improvements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800" b="0" dirty="0">
                          <a:solidFill>
                            <a:schemeClr val="accent5"/>
                          </a:solidFill>
                        </a:rPr>
                        <a:t>Success</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100" b="0" dirty="0">
                          <a:solidFill>
                            <a:schemeClr val="tx1"/>
                          </a:solidFill>
                        </a:rPr>
                        <a:t>Figure out how peers can help each other </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100" b="0" dirty="0">
                          <a:solidFill>
                            <a:schemeClr val="tx1"/>
                          </a:solidFill>
                        </a:rPr>
                        <a:t>Convening other not-for-profits in San Antonio to begin working together to advance collective missions/ organizational goals </a:t>
                      </a: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389D4694-8508-4590-A44A-7333F2A73ED7}"/>
              </a:ext>
            </a:extLst>
          </p:cNvPr>
          <p:cNvSpPr/>
          <p:nvPr/>
        </p:nvSpPr>
        <p:spPr>
          <a:xfrm>
            <a:off x="95793" y="4994369"/>
            <a:ext cx="8952413" cy="9802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1200" dirty="0">
                <a:solidFill>
                  <a:schemeClr val="tx2"/>
                </a:solidFill>
              </a:rPr>
              <a:t>“We discharge people all the time from skilled nursing, and we hold our breath. If we had a SASH program for these people, then the chances of them staying out of the hospital would be so much greater.” </a:t>
            </a:r>
          </a:p>
          <a:p>
            <a:pPr marL="171450" indent="-171450">
              <a:buFont typeface="Wingdings" panose="05000000000000000000" pitchFamily="2" charset="2"/>
              <a:buChar char="Ø"/>
            </a:pPr>
            <a:r>
              <a:rPr lang="en-US" sz="1200" dirty="0">
                <a:solidFill>
                  <a:schemeClr val="tx2"/>
                </a:solidFill>
              </a:rPr>
              <a:t>“As an organization, we’ve gotten too comfortable that </a:t>
            </a:r>
            <a:r>
              <a:rPr lang="en-US" sz="1200" dirty="0" smtClean="0">
                <a:solidFill>
                  <a:schemeClr val="tx2"/>
                </a:solidFill>
              </a:rPr>
              <a:t>turnover is </a:t>
            </a:r>
            <a:r>
              <a:rPr lang="en-US" sz="1200" dirty="0">
                <a:solidFill>
                  <a:schemeClr val="tx2"/>
                </a:solidFill>
              </a:rPr>
              <a:t>the nature of the beast, and we rely too heavily on agency staffing. Agency staffing is an addiction.”  </a:t>
            </a:r>
          </a:p>
          <a:p>
            <a:pPr marL="171450" indent="-171450">
              <a:buFont typeface="Wingdings" panose="05000000000000000000" pitchFamily="2" charset="2"/>
              <a:buChar char="Ø"/>
            </a:pPr>
            <a:r>
              <a:rPr lang="en-US" sz="1200" dirty="0">
                <a:solidFill>
                  <a:schemeClr val="tx2"/>
                </a:solidFill>
              </a:rPr>
              <a:t>“Where I am, and what I would tell not-for-profit brethren, is figure out how can we help each other.”</a:t>
            </a:r>
          </a:p>
        </p:txBody>
      </p:sp>
    </p:spTree>
    <p:extLst>
      <p:ext uri="{BB962C8B-B14F-4D97-AF65-F5344CB8AC3E}">
        <p14:creationId xmlns:p14="http://schemas.microsoft.com/office/powerpoint/2010/main" val="206300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1D3D4B-3EE1-4617-8CD4-A84FE354BEC7}"/>
              </a:ext>
            </a:extLst>
          </p:cNvPr>
          <p:cNvSpPr>
            <a:spLocks noGrp="1"/>
          </p:cNvSpPr>
          <p:nvPr>
            <p:ph type="title"/>
          </p:nvPr>
        </p:nvSpPr>
        <p:spPr/>
        <p:txBody>
          <a:bodyPr/>
          <a:lstStyle/>
          <a:p>
            <a:r>
              <a:rPr lang="en-US" dirty="0"/>
              <a:t>Ohio Living (OH) </a:t>
            </a:r>
          </a:p>
        </p:txBody>
      </p:sp>
      <p:sp>
        <p:nvSpPr>
          <p:cNvPr id="4" name="Slide Number Placeholder 3">
            <a:extLst>
              <a:ext uri="{FF2B5EF4-FFF2-40B4-BE49-F238E27FC236}">
                <a16:creationId xmlns="" xmlns:a16="http://schemas.microsoft.com/office/drawing/2014/main" id="{0B4D823E-AF33-48A3-9C8B-0DC46C8A0A73}"/>
              </a:ext>
            </a:extLst>
          </p:cNvPr>
          <p:cNvSpPr>
            <a:spLocks noGrp="1"/>
          </p:cNvSpPr>
          <p:nvPr>
            <p:ph type="sldNum" sz="quarter" idx="12"/>
          </p:nvPr>
        </p:nvSpPr>
        <p:spPr/>
        <p:txBody>
          <a:bodyPr/>
          <a:lstStyle/>
          <a:p>
            <a:fld id="{8ED21966-C764-4C40-97C3-3CEDFB59A7F5}" type="slidenum">
              <a:rPr lang="en-US" smtClean="0">
                <a:solidFill>
                  <a:prstClr val="black"/>
                </a:solidFill>
              </a:rPr>
              <a:pPr/>
              <a:t>21</a:t>
            </a:fld>
            <a:endParaRPr lang="en-US" dirty="0">
              <a:solidFill>
                <a:prstClr val="black"/>
              </a:solidFill>
            </a:endParaRPr>
          </a:p>
        </p:txBody>
      </p:sp>
      <p:sp>
        <p:nvSpPr>
          <p:cNvPr id="5" name="Content Placeholder 5">
            <a:extLst>
              <a:ext uri="{FF2B5EF4-FFF2-40B4-BE49-F238E27FC236}">
                <a16:creationId xmlns="" xmlns:a16="http://schemas.microsoft.com/office/drawing/2014/main" id="{CF1E78FD-AA3A-4821-8840-262250B99C39}"/>
              </a:ext>
            </a:extLst>
          </p:cNvPr>
          <p:cNvSpPr txBox="1">
            <a:spLocks/>
          </p:cNvSpPr>
          <p:nvPr/>
        </p:nvSpPr>
        <p:spPr>
          <a:xfrm>
            <a:off x="362311" y="998983"/>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a:t>
            </a:r>
            <a:r>
              <a:rPr lang="en-US" dirty="0">
                <a:latin typeface="+mn-lt"/>
              </a:rPr>
              <a:t>: Innovative CCRC leveraging home health capabilities and outcomes into volume opportunity with ACO and other partnerships </a:t>
            </a:r>
          </a:p>
        </p:txBody>
      </p:sp>
      <p:graphicFrame>
        <p:nvGraphicFramePr>
          <p:cNvPr id="6" name="Table 5">
            <a:extLst>
              <a:ext uri="{FF2B5EF4-FFF2-40B4-BE49-F238E27FC236}">
                <a16:creationId xmlns="" xmlns:a16="http://schemas.microsoft.com/office/drawing/2014/main" id="{5FDE344C-2EAB-411B-92F6-057E1DBD778C}"/>
              </a:ext>
            </a:extLst>
          </p:cNvPr>
          <p:cNvGraphicFramePr>
            <a:graphicFrameLocks noGrp="1"/>
          </p:cNvGraphicFramePr>
          <p:nvPr>
            <p:extLst>
              <p:ext uri="{D42A27DB-BD31-4B8C-83A1-F6EECF244321}">
                <p14:modId xmlns:p14="http://schemas.microsoft.com/office/powerpoint/2010/main" val="1350467954"/>
              </p:ext>
            </p:extLst>
          </p:nvPr>
        </p:nvGraphicFramePr>
        <p:xfrm>
          <a:off x="195941" y="1399082"/>
          <a:ext cx="8821784" cy="2994660"/>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954004">
                <a:tc>
                  <a:txBody>
                    <a:bodyPr/>
                    <a:lstStyle/>
                    <a:p>
                      <a:pPr algn="ctr"/>
                      <a:r>
                        <a:rPr lang="en-US" sz="20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200" b="0" kern="1200" dirty="0">
                          <a:solidFill>
                            <a:schemeClr val="tx1">
                              <a:lumMod val="65000"/>
                              <a:lumOff val="35000"/>
                            </a:schemeClr>
                          </a:solidFill>
                          <a:latin typeface="+mn-lt"/>
                          <a:ea typeface="+mn-ea"/>
                          <a:cs typeface="+mn-cs"/>
                        </a:rPr>
                        <a:t>Interviewee: </a:t>
                      </a:r>
                      <a:r>
                        <a:rPr lang="en-US" sz="1200" b="0" kern="1200" dirty="0">
                          <a:solidFill>
                            <a:schemeClr val="tx1"/>
                          </a:solidFill>
                          <a:latin typeface="+mn-lt"/>
                          <a:ea typeface="+mn-ea"/>
                          <a:cs typeface="+mn-cs"/>
                        </a:rPr>
                        <a:t>Larry </a:t>
                      </a:r>
                      <a:r>
                        <a:rPr lang="en-US" sz="1200" b="0" kern="1200" dirty="0" err="1">
                          <a:solidFill>
                            <a:schemeClr val="tx1"/>
                          </a:solidFill>
                          <a:latin typeface="+mn-lt"/>
                          <a:ea typeface="+mn-ea"/>
                          <a:cs typeface="+mn-cs"/>
                        </a:rPr>
                        <a:t>Gumina</a:t>
                      </a:r>
                      <a:r>
                        <a:rPr lang="en-US" sz="1200" b="0" kern="1200" dirty="0">
                          <a:solidFill>
                            <a:schemeClr val="tx1"/>
                          </a:solidFill>
                          <a:latin typeface="+mn-lt"/>
                          <a:ea typeface="+mn-ea"/>
                          <a:cs typeface="+mn-cs"/>
                        </a:rPr>
                        <a:t>, CEO</a:t>
                      </a:r>
                    </a:p>
                    <a:p>
                      <a:pPr>
                        <a:spcAft>
                          <a:spcPts val="300"/>
                        </a:spcAft>
                      </a:pPr>
                      <a:r>
                        <a:rPr lang="en-US" sz="1200" b="0" dirty="0">
                          <a:solidFill>
                            <a:schemeClr val="tx1">
                              <a:lumMod val="65000"/>
                              <a:lumOff val="35000"/>
                            </a:schemeClr>
                          </a:solidFill>
                        </a:rPr>
                        <a:t>Service Lines: </a:t>
                      </a:r>
                      <a:r>
                        <a:rPr lang="en-US" sz="1200" b="0" kern="1200" dirty="0">
                          <a:solidFill>
                            <a:schemeClr val="tx1"/>
                          </a:solidFill>
                          <a:latin typeface="+mn-lt"/>
                          <a:ea typeface="+mn-ea"/>
                          <a:cs typeface="+mn-cs"/>
                        </a:rPr>
                        <a:t>CCRC, home health, hospice </a:t>
                      </a:r>
                    </a:p>
                    <a:p>
                      <a:pPr>
                        <a:spcAft>
                          <a:spcPts val="300"/>
                        </a:spcAft>
                      </a:pPr>
                      <a:r>
                        <a:rPr lang="en-US" sz="1200" b="0" kern="1200" dirty="0">
                          <a:solidFill>
                            <a:schemeClr val="tx1">
                              <a:lumMod val="65000"/>
                              <a:lumOff val="35000"/>
                            </a:schemeClr>
                          </a:solidFill>
                          <a:latin typeface="+mn-lt"/>
                          <a:ea typeface="+mn-ea"/>
                          <a:cs typeface="+mn-cs"/>
                        </a:rPr>
                        <a:t>Size/Admissions: </a:t>
                      </a:r>
                      <a:r>
                        <a:rPr lang="en-US" sz="1200" b="0" kern="1200" dirty="0">
                          <a:solidFill>
                            <a:schemeClr val="tx1"/>
                          </a:solidFill>
                          <a:latin typeface="+mn-lt"/>
                          <a:ea typeface="+mn-ea"/>
                          <a:cs typeface="+mn-cs"/>
                        </a:rPr>
                        <a:t>12 CCRC &amp; 7 HH/Hospice locations </a:t>
                      </a:r>
                    </a:p>
                  </a:txBody>
                  <a:tcPr>
                    <a:lnR w="12700" cap="flat" cmpd="sng" algn="ctr">
                      <a:solidFill>
                        <a:schemeClr val="accent3"/>
                      </a:solidFill>
                      <a:prstDash val="sysDash"/>
                      <a:round/>
                      <a:headEnd type="none" w="med" len="med"/>
                      <a:tailEnd type="none" w="med" len="med"/>
                    </a:lnR>
                    <a:lnB w="12700" cap="flat" cmpd="sng" algn="ctr">
                      <a:solidFill>
                        <a:schemeClr val="accent3"/>
                      </a:solidFill>
                      <a:prstDash val="sysDash"/>
                      <a:round/>
                      <a:headEnd type="none" w="med" len="med"/>
                      <a:tailEnd type="none" w="med" len="med"/>
                    </a:lnB>
                    <a:noFill/>
                  </a:tcPr>
                </a:tc>
                <a:tc gridSpan="2">
                  <a:txBody>
                    <a:bodyPr/>
                    <a:lstStyle/>
                    <a:p>
                      <a:pPr algn="ctr"/>
                      <a:r>
                        <a:rPr lang="en-US" sz="2000" b="0" dirty="0">
                          <a:solidFill>
                            <a:schemeClr val="tx2"/>
                          </a:solidFill>
                        </a:rPr>
                        <a:t>Investments </a:t>
                      </a:r>
                    </a:p>
                    <a:p>
                      <a:pPr>
                        <a:spcAft>
                          <a:spcPts val="300"/>
                        </a:spcAft>
                      </a:pPr>
                      <a:r>
                        <a:rPr lang="en-US" sz="1200" b="0" dirty="0">
                          <a:solidFill>
                            <a:schemeClr val="tx2"/>
                          </a:solidFill>
                        </a:rPr>
                        <a:t>1. None: </a:t>
                      </a:r>
                      <a:r>
                        <a:rPr lang="en-US" sz="1200" b="0" dirty="0">
                          <a:solidFill>
                            <a:schemeClr val="tx1"/>
                          </a:solidFill>
                        </a:rPr>
                        <a:t>However, ACO waiver allows Ohio Living to offer “free” care to patients who don’t qualify for HH but need it</a:t>
                      </a:r>
                    </a:p>
                  </a:txBody>
                  <a:tcPr>
                    <a:lnL w="12700" cap="flat" cmpd="sng" algn="ctr">
                      <a:solidFill>
                        <a:schemeClr val="accent3"/>
                      </a:solidFill>
                      <a:prstDash val="sysDash"/>
                      <a:round/>
                      <a:headEnd type="none" w="med" len="med"/>
                      <a:tailEnd type="none" w="med" len="med"/>
                    </a:lnL>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1847439">
                <a:tc>
                  <a:txBody>
                    <a:bodyPr/>
                    <a:lstStyle/>
                    <a:p>
                      <a:pPr algn="ctr"/>
                      <a:r>
                        <a:rPr lang="en-US" sz="2000" dirty="0">
                          <a:solidFill>
                            <a:srgbClr val="77933C"/>
                          </a:solidFill>
                        </a:rPr>
                        <a:t>Innovation Details </a:t>
                      </a:r>
                    </a:p>
                    <a:p>
                      <a:pPr>
                        <a:spcAft>
                          <a:spcPts val="300"/>
                        </a:spcAft>
                      </a:pPr>
                      <a:r>
                        <a:rPr lang="en-US" sz="1200" dirty="0">
                          <a:solidFill>
                            <a:srgbClr val="77933C"/>
                          </a:solidFill>
                        </a:rPr>
                        <a:t>Home health arrangement with ACO</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tx1"/>
                          </a:solidFill>
                          <a:latin typeface="+mn-lt"/>
                          <a:ea typeface="+mn-ea"/>
                          <a:cs typeface="+mn-cs"/>
                        </a:rPr>
                        <a:t>In Toledo, acts as a contracted provider, through which an ACO waiver allows Ohio Living to provide “free” home health to Medicare FFS ACO patients who would not otherwise qualify </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tx1"/>
                          </a:solidFill>
                          <a:latin typeface="+mn-lt"/>
                          <a:ea typeface="+mn-ea"/>
                          <a:cs typeface="+mn-cs"/>
                        </a:rPr>
                        <a:t>No shared savings, but receive more reimbursable business from ACO in return </a:t>
                      </a:r>
                    </a:p>
                    <a:p>
                      <a:pPr marL="171450" indent="-171450" algn="l" defTabSz="457149" rtl="0" eaLnBrk="1" latinLnBrk="0" hangingPunct="1">
                        <a:spcAft>
                          <a:spcPts val="300"/>
                        </a:spcAft>
                        <a:buFont typeface="Wingdings" panose="05000000000000000000" pitchFamily="2" charset="2"/>
                        <a:buChar char="q"/>
                      </a:pPr>
                      <a:r>
                        <a:rPr lang="en-US" sz="1200" kern="1200" dirty="0">
                          <a:solidFill>
                            <a:schemeClr val="tx1"/>
                          </a:solidFill>
                          <a:latin typeface="+mn-lt"/>
                          <a:ea typeface="+mn-ea"/>
                          <a:cs typeface="+mn-cs"/>
                        </a:rPr>
                        <a:t>3% readmission rate for those who use service vs. 19% for those who decline it </a:t>
                      </a:r>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2000" b="0" dirty="0">
                          <a:solidFill>
                            <a:schemeClr val="accent6"/>
                          </a:solidFill>
                        </a:rPr>
                        <a:t>Barriers</a:t>
                      </a:r>
                    </a:p>
                    <a:p>
                      <a:pPr marL="0" indent="0" algn="l">
                        <a:buNone/>
                      </a:pPr>
                      <a:r>
                        <a:rPr lang="en-US" sz="1200" b="0" dirty="0">
                          <a:solidFill>
                            <a:schemeClr val="accent6"/>
                          </a:solidFill>
                        </a:rPr>
                        <a:t>1. None: </a:t>
                      </a:r>
                      <a:r>
                        <a:rPr lang="en-US" sz="1200" b="0" dirty="0">
                          <a:solidFill>
                            <a:schemeClr val="tx1"/>
                          </a:solidFill>
                        </a:rPr>
                        <a:t>Acquired home health, had the right talent, and had a supportive board that all helped avoid barriers </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2000" b="0" dirty="0">
                          <a:solidFill>
                            <a:schemeClr val="accent5"/>
                          </a:solidFill>
                        </a:rPr>
                        <a:t>Success</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0" dirty="0">
                          <a:solidFill>
                            <a:schemeClr val="tx1"/>
                          </a:solidFill>
                        </a:rPr>
                        <a:t>Cannot overstretch and put mission at risk, but cannot be risk adverse</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0" dirty="0">
                          <a:solidFill>
                            <a:schemeClr val="tx1"/>
                          </a:solidFill>
                        </a:rPr>
                        <a:t>Focus on quality outcomes </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0" dirty="0">
                          <a:solidFill>
                            <a:schemeClr val="tx1"/>
                          </a:solidFill>
                        </a:rPr>
                        <a:t>Supportive board critical </a:t>
                      </a: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04D0C894-617E-480C-8C21-20C9A7D2462B}"/>
              </a:ext>
            </a:extLst>
          </p:cNvPr>
          <p:cNvSpPr/>
          <p:nvPr/>
        </p:nvSpPr>
        <p:spPr>
          <a:xfrm>
            <a:off x="65312" y="4495800"/>
            <a:ext cx="8952413" cy="12707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1200" dirty="0">
                <a:solidFill>
                  <a:schemeClr val="tx2"/>
                </a:solidFill>
              </a:rPr>
              <a:t>“Our quality outcomes are stronger now across business lines than they ever have been. This allows us to get to tables to create partnerships.”</a:t>
            </a:r>
          </a:p>
          <a:p>
            <a:pPr marL="171450" indent="-171450">
              <a:buFont typeface="Wingdings" panose="05000000000000000000" pitchFamily="2" charset="2"/>
              <a:buChar char="Ø"/>
            </a:pPr>
            <a:r>
              <a:rPr lang="en-US" sz="1200" dirty="0">
                <a:solidFill>
                  <a:schemeClr val="tx2"/>
                </a:solidFill>
              </a:rPr>
              <a:t>“Going forward we will continue focus on sponsorship transitions – we have scale but not density. So, we’re going to continue to create partnership opportunities in current and future markets.”</a:t>
            </a:r>
          </a:p>
          <a:p>
            <a:pPr marL="171450" indent="-171450">
              <a:buFont typeface="Wingdings" panose="05000000000000000000" pitchFamily="2" charset="2"/>
              <a:buChar char="Ø"/>
            </a:pPr>
            <a:r>
              <a:rPr lang="en-US" sz="1200" dirty="0">
                <a:solidFill>
                  <a:schemeClr val="tx2"/>
                </a:solidFill>
              </a:rPr>
              <a:t>“We’ve tried to leverage Toledo outcomes with insurers in Ohio into value-based models, but conversations have only been on the surface.”</a:t>
            </a:r>
          </a:p>
        </p:txBody>
      </p:sp>
    </p:spTree>
    <p:extLst>
      <p:ext uri="{BB962C8B-B14F-4D97-AF65-F5344CB8AC3E}">
        <p14:creationId xmlns:p14="http://schemas.microsoft.com/office/powerpoint/2010/main" val="199066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3F46A-0C03-4116-B3E3-05225640E99B}"/>
              </a:ext>
            </a:extLst>
          </p:cNvPr>
          <p:cNvSpPr>
            <a:spLocks noGrp="1"/>
          </p:cNvSpPr>
          <p:nvPr>
            <p:ph type="title"/>
          </p:nvPr>
        </p:nvSpPr>
        <p:spPr>
          <a:xfrm>
            <a:off x="457200" y="152400"/>
            <a:ext cx="8229600" cy="715962"/>
          </a:xfrm>
        </p:spPr>
        <p:txBody>
          <a:bodyPr>
            <a:normAutofit fontScale="90000"/>
          </a:bodyPr>
          <a:lstStyle/>
          <a:p>
            <a:r>
              <a:rPr lang="en-US" dirty="0"/>
              <a:t>Parker Jewish Institute for Health Care and Rehabilitation (New Hyde, NY) </a:t>
            </a:r>
          </a:p>
        </p:txBody>
      </p:sp>
      <p:sp>
        <p:nvSpPr>
          <p:cNvPr id="4" name="Slide Number Placeholder 3">
            <a:extLst>
              <a:ext uri="{FF2B5EF4-FFF2-40B4-BE49-F238E27FC236}">
                <a16:creationId xmlns="" xmlns:a16="http://schemas.microsoft.com/office/drawing/2014/main" id="{8AA29B99-25C3-4BA7-B217-9618A9AB405A}"/>
              </a:ext>
            </a:extLst>
          </p:cNvPr>
          <p:cNvSpPr>
            <a:spLocks noGrp="1"/>
          </p:cNvSpPr>
          <p:nvPr>
            <p:ph type="sldNum" sz="quarter" idx="12"/>
          </p:nvPr>
        </p:nvSpPr>
        <p:spPr/>
        <p:txBody>
          <a:bodyPr/>
          <a:lstStyle/>
          <a:p>
            <a:fld id="{8ED21966-C764-4C40-97C3-3CEDFB59A7F5}" type="slidenum">
              <a:rPr lang="en-US" smtClean="0">
                <a:solidFill>
                  <a:prstClr val="black"/>
                </a:solidFill>
              </a:rPr>
              <a:pPr/>
              <a:t>22</a:t>
            </a:fld>
            <a:endParaRPr lang="en-US" dirty="0">
              <a:solidFill>
                <a:prstClr val="black"/>
              </a:solidFill>
            </a:endParaRPr>
          </a:p>
        </p:txBody>
      </p:sp>
      <p:sp>
        <p:nvSpPr>
          <p:cNvPr id="5" name="Content Placeholder 5">
            <a:extLst>
              <a:ext uri="{FF2B5EF4-FFF2-40B4-BE49-F238E27FC236}">
                <a16:creationId xmlns="" xmlns:a16="http://schemas.microsoft.com/office/drawing/2014/main" id="{842F2B43-6D60-4668-A251-739C7AD32F4E}"/>
              </a:ext>
            </a:extLst>
          </p:cNvPr>
          <p:cNvSpPr txBox="1">
            <a:spLocks/>
          </p:cNvSpPr>
          <p:nvPr/>
        </p:nvSpPr>
        <p:spPr>
          <a:xfrm>
            <a:off x="362310" y="971501"/>
            <a:ext cx="8419377" cy="400099"/>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latin typeface="+mn-lt"/>
              </a:rPr>
              <a:t>Summary</a:t>
            </a:r>
            <a:r>
              <a:rPr lang="en-US" dirty="0">
                <a:latin typeface="+mn-lt"/>
              </a:rPr>
              <a:t>: Sophisticated nursing facility provider operating health plans and offering community services, including care coordination, physician house calls, and social adult day care </a:t>
            </a:r>
          </a:p>
        </p:txBody>
      </p:sp>
      <p:graphicFrame>
        <p:nvGraphicFramePr>
          <p:cNvPr id="6" name="Table 5">
            <a:extLst>
              <a:ext uri="{FF2B5EF4-FFF2-40B4-BE49-F238E27FC236}">
                <a16:creationId xmlns="" xmlns:a16="http://schemas.microsoft.com/office/drawing/2014/main" id="{106CE355-DC36-455B-B381-CC9E215573A6}"/>
              </a:ext>
            </a:extLst>
          </p:cNvPr>
          <p:cNvGraphicFramePr>
            <a:graphicFrameLocks noGrp="1"/>
          </p:cNvGraphicFramePr>
          <p:nvPr>
            <p:extLst>
              <p:ext uri="{D42A27DB-BD31-4B8C-83A1-F6EECF244321}">
                <p14:modId xmlns:p14="http://schemas.microsoft.com/office/powerpoint/2010/main" val="3933962366"/>
              </p:ext>
            </p:extLst>
          </p:nvPr>
        </p:nvGraphicFramePr>
        <p:xfrm>
          <a:off x="195940" y="1476481"/>
          <a:ext cx="8821784" cy="3706793"/>
        </p:xfrm>
        <a:graphic>
          <a:graphicData uri="http://schemas.openxmlformats.org/drawingml/2006/table">
            <a:tbl>
              <a:tblPr firstRow="1" bandRow="1">
                <a:tableStyleId>{5C22544A-7EE6-4342-B048-85BDC9FD1C3A}</a:tableStyleId>
              </a:tblPr>
              <a:tblGrid>
                <a:gridCol w="4580710">
                  <a:extLst>
                    <a:ext uri="{9D8B030D-6E8A-4147-A177-3AD203B41FA5}">
                      <a16:colId xmlns="" xmlns:a16="http://schemas.microsoft.com/office/drawing/2014/main" val="817912925"/>
                    </a:ext>
                  </a:extLst>
                </a:gridCol>
                <a:gridCol w="2001033">
                  <a:extLst>
                    <a:ext uri="{9D8B030D-6E8A-4147-A177-3AD203B41FA5}">
                      <a16:colId xmlns="" xmlns:a16="http://schemas.microsoft.com/office/drawing/2014/main" val="2722926308"/>
                    </a:ext>
                  </a:extLst>
                </a:gridCol>
                <a:gridCol w="2240041">
                  <a:extLst>
                    <a:ext uri="{9D8B030D-6E8A-4147-A177-3AD203B41FA5}">
                      <a16:colId xmlns="" xmlns:a16="http://schemas.microsoft.com/office/drawing/2014/main" val="2471443068"/>
                    </a:ext>
                  </a:extLst>
                </a:gridCol>
              </a:tblGrid>
              <a:tr h="1332292">
                <a:tc>
                  <a:txBody>
                    <a:bodyPr/>
                    <a:lstStyle/>
                    <a:p>
                      <a:pPr algn="ctr"/>
                      <a:r>
                        <a:rPr lang="en-US" sz="1600" b="0" dirty="0">
                          <a:solidFill>
                            <a:schemeClr val="tx1">
                              <a:lumMod val="65000"/>
                              <a:lumOff val="35000"/>
                            </a:schemeClr>
                          </a:solidFill>
                        </a:rPr>
                        <a:t>Organization Overview</a:t>
                      </a: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050" b="0" kern="1200" dirty="0">
                          <a:solidFill>
                            <a:schemeClr val="tx1">
                              <a:lumMod val="65000"/>
                              <a:lumOff val="35000"/>
                            </a:schemeClr>
                          </a:solidFill>
                          <a:latin typeface="+mn-lt"/>
                          <a:ea typeface="+mn-ea"/>
                          <a:cs typeface="+mn-cs"/>
                        </a:rPr>
                        <a:t>Interviewee: </a:t>
                      </a:r>
                      <a:r>
                        <a:rPr lang="en-US" sz="1050" b="0" kern="1200" dirty="0">
                          <a:solidFill>
                            <a:schemeClr val="tx1"/>
                          </a:solidFill>
                          <a:latin typeface="+mn-lt"/>
                          <a:ea typeface="+mn-ea"/>
                          <a:cs typeface="+mn-cs"/>
                        </a:rPr>
                        <a:t>Michael N. </a:t>
                      </a:r>
                      <a:r>
                        <a:rPr lang="en-US" sz="1050" b="0" kern="1200" dirty="0" err="1" smtClean="0">
                          <a:solidFill>
                            <a:schemeClr val="tx1"/>
                          </a:solidFill>
                          <a:latin typeface="+mn-lt"/>
                          <a:ea typeface="+mn-ea"/>
                          <a:cs typeface="+mn-cs"/>
                        </a:rPr>
                        <a:t>Rosenblut</a:t>
                      </a:r>
                      <a:r>
                        <a:rPr lang="en-US" sz="1050" b="0" kern="1200" dirty="0" smtClean="0">
                          <a:solidFill>
                            <a:schemeClr val="tx1"/>
                          </a:solidFill>
                          <a:latin typeface="+mn-lt"/>
                          <a:ea typeface="+mn-ea"/>
                          <a:cs typeface="+mn-cs"/>
                        </a:rPr>
                        <a:t>, president </a:t>
                      </a:r>
                      <a:r>
                        <a:rPr lang="en-US" sz="1050" b="0" kern="1200" dirty="0">
                          <a:solidFill>
                            <a:schemeClr val="tx1"/>
                          </a:solidFill>
                          <a:latin typeface="+mn-lt"/>
                          <a:ea typeface="+mn-ea"/>
                          <a:cs typeface="+mn-cs"/>
                        </a:rPr>
                        <a:t>and CEO; Lorraine Breuer, </a:t>
                      </a:r>
                      <a:r>
                        <a:rPr lang="en-US" sz="1050" b="0" kern="1200" dirty="0" smtClean="0">
                          <a:solidFill>
                            <a:schemeClr val="tx1"/>
                          </a:solidFill>
                          <a:latin typeface="+mn-lt"/>
                          <a:ea typeface="+mn-ea"/>
                          <a:cs typeface="+mn-cs"/>
                        </a:rPr>
                        <a:t>senior </a:t>
                      </a:r>
                      <a:r>
                        <a:rPr lang="en-US" sz="1050" b="0" kern="1200" dirty="0">
                          <a:solidFill>
                            <a:schemeClr val="tx1"/>
                          </a:solidFill>
                          <a:latin typeface="+mn-lt"/>
                          <a:ea typeface="+mn-ea"/>
                          <a:cs typeface="+mn-cs"/>
                        </a:rPr>
                        <a:t>VP </a:t>
                      </a:r>
                      <a:r>
                        <a:rPr lang="en-US" sz="1050" b="0" kern="1200" dirty="0" smtClean="0">
                          <a:solidFill>
                            <a:schemeClr val="tx1"/>
                          </a:solidFill>
                          <a:latin typeface="+mn-lt"/>
                          <a:ea typeface="+mn-ea"/>
                          <a:cs typeface="+mn-cs"/>
                        </a:rPr>
                        <a:t>research </a:t>
                      </a:r>
                      <a:r>
                        <a:rPr lang="en-US" sz="1050" b="0" kern="1200" dirty="0">
                          <a:solidFill>
                            <a:schemeClr val="tx1"/>
                          </a:solidFill>
                          <a:latin typeface="+mn-lt"/>
                          <a:ea typeface="+mn-ea"/>
                          <a:cs typeface="+mn-cs"/>
                        </a:rPr>
                        <a:t>&amp; </a:t>
                      </a:r>
                      <a:r>
                        <a:rPr lang="en-US" sz="1050" b="0" kern="1200" dirty="0" smtClean="0">
                          <a:solidFill>
                            <a:schemeClr val="tx1"/>
                          </a:solidFill>
                          <a:latin typeface="+mn-lt"/>
                          <a:ea typeface="+mn-ea"/>
                          <a:cs typeface="+mn-cs"/>
                        </a:rPr>
                        <a:t>grants</a:t>
                      </a:r>
                      <a:endParaRPr lang="en-US" sz="1050" b="0" kern="1200" dirty="0">
                        <a:solidFill>
                          <a:schemeClr val="tx1"/>
                        </a:solidFill>
                        <a:latin typeface="+mn-lt"/>
                        <a:ea typeface="+mn-ea"/>
                        <a:cs typeface="+mn-cs"/>
                      </a:endParaRPr>
                    </a:p>
                    <a:p>
                      <a:pPr marL="0" marR="0" lvl="0" indent="0" algn="l" defTabSz="457149" rtl="0" eaLnBrk="1" fontAlgn="auto" latinLnBrk="0" hangingPunct="1">
                        <a:lnSpc>
                          <a:spcPct val="100000"/>
                        </a:lnSpc>
                        <a:spcBef>
                          <a:spcPts val="0"/>
                        </a:spcBef>
                        <a:spcAft>
                          <a:spcPts val="300"/>
                        </a:spcAft>
                        <a:buClrTx/>
                        <a:buSzTx/>
                        <a:buFontTx/>
                        <a:buNone/>
                        <a:tabLst/>
                        <a:defRPr/>
                      </a:pPr>
                      <a:r>
                        <a:rPr lang="en-US" sz="1050" b="0" dirty="0">
                          <a:solidFill>
                            <a:schemeClr val="tx1">
                              <a:lumMod val="65000"/>
                              <a:lumOff val="35000"/>
                            </a:schemeClr>
                          </a:solidFill>
                        </a:rPr>
                        <a:t>Service Lines: </a:t>
                      </a:r>
                      <a:r>
                        <a:rPr lang="en-US" sz="1050" b="0" kern="1200" dirty="0">
                          <a:solidFill>
                            <a:schemeClr val="tx1"/>
                          </a:solidFill>
                          <a:latin typeface="+mn-lt"/>
                          <a:ea typeface="+mn-ea"/>
                          <a:cs typeface="+mn-cs"/>
                        </a:rPr>
                        <a:t>527 bed SNF (140 subacute) + pharmacy, physician services, home care, hospice, social model adult day care, physician home visits, dialysis, palliative care, health plan</a:t>
                      </a:r>
                    </a:p>
                    <a:p>
                      <a:pPr>
                        <a:spcAft>
                          <a:spcPts val="300"/>
                        </a:spcAft>
                      </a:pPr>
                      <a:r>
                        <a:rPr lang="en-US" sz="1050" b="0" kern="1200" dirty="0">
                          <a:solidFill>
                            <a:schemeClr val="tx1">
                              <a:lumMod val="65000"/>
                              <a:lumOff val="35000"/>
                            </a:schemeClr>
                          </a:solidFill>
                          <a:latin typeface="+mn-lt"/>
                          <a:ea typeface="+mn-ea"/>
                          <a:cs typeface="+mn-cs"/>
                        </a:rPr>
                        <a:t>Size/Admissions: </a:t>
                      </a:r>
                      <a:r>
                        <a:rPr lang="en-US" sz="1050" b="0" kern="1200" dirty="0">
                          <a:solidFill>
                            <a:schemeClr val="tx1"/>
                          </a:solidFill>
                          <a:latin typeface="+mn-lt"/>
                          <a:ea typeface="+mn-ea"/>
                          <a:cs typeface="+mn-cs"/>
                        </a:rPr>
                        <a:t>1,500 new admissions per year </a:t>
                      </a:r>
                    </a:p>
                  </a:txBody>
                  <a:tcPr>
                    <a:lnR w="12700" cap="flat" cmpd="sng" algn="ctr">
                      <a:solidFill>
                        <a:schemeClr val="accent3"/>
                      </a:solidFill>
                      <a:prstDash val="sysDash"/>
                      <a:round/>
                      <a:headEnd type="none" w="med" len="med"/>
                      <a:tailEnd type="none" w="med" len="med"/>
                    </a:lnR>
                    <a:lnB w="12700" cap="flat" cmpd="sng" algn="ctr">
                      <a:solidFill>
                        <a:schemeClr val="accent3"/>
                      </a:solidFill>
                      <a:prstDash val="sysDash"/>
                      <a:round/>
                      <a:headEnd type="none" w="med" len="med"/>
                      <a:tailEnd type="none" w="med" len="med"/>
                    </a:lnB>
                    <a:noFill/>
                  </a:tcPr>
                </a:tc>
                <a:tc gridSpan="2">
                  <a:txBody>
                    <a:bodyPr/>
                    <a:lstStyle/>
                    <a:p>
                      <a:pPr algn="ctr"/>
                      <a:r>
                        <a:rPr lang="en-US" sz="1600" b="0" dirty="0">
                          <a:solidFill>
                            <a:schemeClr val="tx2"/>
                          </a:solidFill>
                        </a:rPr>
                        <a:t>Investments </a:t>
                      </a:r>
                    </a:p>
                    <a:p>
                      <a:pPr marL="0" indent="0">
                        <a:spcAft>
                          <a:spcPts val="300"/>
                        </a:spcAft>
                        <a:buNone/>
                      </a:pPr>
                      <a:r>
                        <a:rPr lang="en-US" sz="1050" b="0" dirty="0">
                          <a:solidFill>
                            <a:schemeClr val="tx2"/>
                          </a:solidFill>
                        </a:rPr>
                        <a:t>1. Onsite attending physicians: </a:t>
                      </a:r>
                      <a:r>
                        <a:rPr lang="en-US" sz="1050" b="0" dirty="0">
                          <a:solidFill>
                            <a:schemeClr val="tx1"/>
                          </a:solidFill>
                        </a:rPr>
                        <a:t>7am-11pm, 7 days a weeks </a:t>
                      </a:r>
                    </a:p>
                    <a:p>
                      <a:pPr marL="0" indent="0">
                        <a:spcAft>
                          <a:spcPts val="300"/>
                        </a:spcAft>
                        <a:buNone/>
                      </a:pPr>
                      <a:r>
                        <a:rPr lang="en-US" sz="1050" b="0" kern="1200" dirty="0">
                          <a:solidFill>
                            <a:schemeClr val="tx2"/>
                          </a:solidFill>
                          <a:latin typeface="+mn-lt"/>
                          <a:ea typeface="+mn-ea"/>
                          <a:cs typeface="+mn-cs"/>
                        </a:rPr>
                        <a:t>2. Care transitions staff: </a:t>
                      </a:r>
                      <a:r>
                        <a:rPr lang="en-US" sz="1050" b="0" dirty="0">
                          <a:solidFill>
                            <a:schemeClr val="tx1"/>
                          </a:solidFill>
                        </a:rPr>
                        <a:t>1-2 staff who follow patients going back to community</a:t>
                      </a:r>
                    </a:p>
                    <a:p>
                      <a:pPr>
                        <a:spcAft>
                          <a:spcPts val="300"/>
                        </a:spcAft>
                      </a:pPr>
                      <a:r>
                        <a:rPr lang="en-US" sz="1050" b="0" dirty="0">
                          <a:solidFill>
                            <a:schemeClr val="tx2"/>
                          </a:solidFill>
                        </a:rPr>
                        <a:t>3. Health plan capabilities: </a:t>
                      </a:r>
                      <a:r>
                        <a:rPr lang="en-US" sz="1050" b="0" dirty="0">
                          <a:solidFill>
                            <a:schemeClr val="tx1"/>
                          </a:solidFill>
                        </a:rPr>
                        <a:t>Operates 4 separate health plans which also finance NP</a:t>
                      </a:r>
                    </a:p>
                    <a:p>
                      <a:pPr>
                        <a:spcAft>
                          <a:spcPts val="300"/>
                        </a:spcAft>
                      </a:pPr>
                      <a:r>
                        <a:rPr lang="en-US" sz="1050" b="0" dirty="0">
                          <a:solidFill>
                            <a:schemeClr val="tx2"/>
                          </a:solidFill>
                        </a:rPr>
                        <a:t>4. Onsite dialysis center</a:t>
                      </a:r>
                    </a:p>
                  </a:txBody>
                  <a:tcPr>
                    <a:lnL w="12700" cap="flat" cmpd="sng" algn="ctr">
                      <a:solidFill>
                        <a:schemeClr val="accent3"/>
                      </a:solidFill>
                      <a:prstDash val="sysDash"/>
                      <a:round/>
                      <a:headEnd type="none" w="med" len="med"/>
                      <a:tailEnd type="none" w="med" len="med"/>
                    </a:lnL>
                    <a:lnB w="12700" cap="flat" cmpd="sng" algn="ctr">
                      <a:solidFill>
                        <a:schemeClr val="accent3"/>
                      </a:solidFill>
                      <a:prstDash val="sysDash"/>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2017210309"/>
                  </a:ext>
                </a:extLst>
              </a:tr>
              <a:tr h="2297093">
                <a:tc>
                  <a:txBody>
                    <a:bodyPr/>
                    <a:lstStyle/>
                    <a:p>
                      <a:pPr algn="ctr"/>
                      <a:r>
                        <a:rPr lang="en-US" sz="1600" dirty="0">
                          <a:solidFill>
                            <a:srgbClr val="77933C"/>
                          </a:solidFill>
                        </a:rPr>
                        <a:t>Innovation Details </a:t>
                      </a:r>
                    </a:p>
                    <a:p>
                      <a:pPr>
                        <a:spcAft>
                          <a:spcPts val="300"/>
                        </a:spcAft>
                      </a:pPr>
                      <a:r>
                        <a:rPr lang="en-US" sz="1100" dirty="0">
                          <a:solidFill>
                            <a:srgbClr val="77933C"/>
                          </a:solidFill>
                        </a:rPr>
                        <a:t>Provider-led Health Plans</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Operates a Managed LTC plan, Medicare Advantage, ISNP, and DSNP</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5 years in operations with 14,000 total Medicaid &amp; Medicare enrollees </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Health plans finance NP </a:t>
                      </a:r>
                    </a:p>
                    <a:p>
                      <a:pPr marL="0" indent="0" algn="l" defTabSz="457149" rtl="0" eaLnBrk="1" latinLnBrk="0" hangingPunct="1">
                        <a:spcAft>
                          <a:spcPts val="300"/>
                        </a:spcAft>
                        <a:buFont typeface="Wingdings" panose="05000000000000000000" pitchFamily="2" charset="2"/>
                        <a:buNone/>
                      </a:pPr>
                      <a:r>
                        <a:rPr lang="en-US" sz="1100" kern="1200" dirty="0">
                          <a:solidFill>
                            <a:srgbClr val="77933C"/>
                          </a:solidFill>
                          <a:latin typeface="+mn-lt"/>
                          <a:ea typeface="+mn-ea"/>
                          <a:cs typeface="+mn-cs"/>
                        </a:rPr>
                        <a:t>Bundled Payment </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Model 3 episode initiator and convener for 3 years </a:t>
                      </a:r>
                    </a:p>
                    <a:p>
                      <a:pPr>
                        <a:spcAft>
                          <a:spcPts val="300"/>
                        </a:spcAft>
                      </a:pPr>
                      <a:r>
                        <a:rPr lang="en-US" sz="1100" dirty="0">
                          <a:solidFill>
                            <a:srgbClr val="77933C"/>
                          </a:solidFill>
                        </a:rPr>
                        <a:t>Hospital Preferred Provider </a:t>
                      </a:r>
                    </a:p>
                    <a:p>
                      <a:pPr marL="171450" indent="-171450" algn="l" defTabSz="457149" rtl="0" eaLnBrk="1" latinLnBrk="0" hangingPunct="1">
                        <a:spcAft>
                          <a:spcPts val="300"/>
                        </a:spcAft>
                        <a:buFont typeface="Wingdings" panose="05000000000000000000" pitchFamily="2" charset="2"/>
                        <a:buChar char="q"/>
                      </a:pPr>
                      <a:r>
                        <a:rPr lang="en-US" sz="1100" kern="1200" dirty="0">
                          <a:solidFill>
                            <a:schemeClr val="dk1"/>
                          </a:solidFill>
                          <a:latin typeface="+mn-lt"/>
                          <a:ea typeface="+mn-ea"/>
                          <a:cs typeface="+mn-cs"/>
                        </a:rPr>
                        <a:t>Selected based on performance metrics and capability to handle complex patients </a:t>
                      </a:r>
                    </a:p>
                  </a:txBody>
                  <a:tcPr>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6"/>
                          </a:solidFill>
                        </a:rPr>
                        <a:t>Barriers</a:t>
                      </a:r>
                    </a:p>
                    <a:p>
                      <a:pPr marL="0" indent="0" algn="l">
                        <a:spcAft>
                          <a:spcPts val="600"/>
                        </a:spcAft>
                        <a:buNone/>
                      </a:pPr>
                      <a:r>
                        <a:rPr lang="en-US" sz="1050" b="0" dirty="0">
                          <a:solidFill>
                            <a:schemeClr val="accent6"/>
                          </a:solidFill>
                        </a:rPr>
                        <a:t>1. Time: </a:t>
                      </a:r>
                      <a:r>
                        <a:rPr lang="en-US" sz="1050" b="0" dirty="0">
                          <a:solidFill>
                            <a:schemeClr val="tx1"/>
                          </a:solidFill>
                        </a:rPr>
                        <a:t>Finding time amidst “day jobs”</a:t>
                      </a:r>
                    </a:p>
                    <a:p>
                      <a:pPr marL="0" indent="0" algn="l">
                        <a:spcAft>
                          <a:spcPts val="600"/>
                        </a:spcAft>
                        <a:buNone/>
                      </a:pPr>
                      <a:r>
                        <a:rPr lang="en-US" sz="1050" b="0" dirty="0">
                          <a:solidFill>
                            <a:schemeClr val="accent6"/>
                          </a:solidFill>
                        </a:rPr>
                        <a:t>2. Talent: </a:t>
                      </a:r>
                      <a:r>
                        <a:rPr lang="en-US" sz="1050" b="0" dirty="0">
                          <a:solidFill>
                            <a:schemeClr val="tx1"/>
                          </a:solidFill>
                        </a:rPr>
                        <a:t>Finding the right person who enjoys change and can manage a new project</a:t>
                      </a:r>
                    </a:p>
                  </a:txBody>
                  <a:tcPr>
                    <a:lnL w="12700" cap="flat" cmpd="sng" algn="ctr">
                      <a:solidFill>
                        <a:schemeClr val="accent3"/>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accent3"/>
                      </a:solidFill>
                      <a:prstDash val="sysDash"/>
                      <a:round/>
                      <a:headEnd type="none" w="med" len="med"/>
                      <a:tailEnd type="none" w="med" len="med"/>
                    </a:lnT>
                    <a:noFill/>
                  </a:tcPr>
                </a:tc>
                <a:tc>
                  <a:txBody>
                    <a:bodyPr/>
                    <a:lstStyle/>
                    <a:p>
                      <a:pPr algn="ctr"/>
                      <a:r>
                        <a:rPr lang="en-US" sz="1600" b="0" dirty="0">
                          <a:solidFill>
                            <a:schemeClr val="accent5"/>
                          </a:solidFill>
                        </a:rPr>
                        <a:t>Success</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050" b="0" dirty="0">
                          <a:solidFill>
                            <a:schemeClr val="tx1"/>
                          </a:solidFill>
                        </a:rPr>
                        <a:t>Try everything and learn from it</a:t>
                      </a:r>
                    </a:p>
                    <a:p>
                      <a:pPr marL="171450" marR="0" lvl="0" indent="-171450" algn="l" defTabSz="457149"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050" b="0" dirty="0">
                          <a:solidFill>
                            <a:schemeClr val="tx1"/>
                          </a:solidFill>
                        </a:rPr>
                        <a:t>Embrace that business is evolving and use demos as opportunity to change/learn/prepare</a:t>
                      </a:r>
                    </a:p>
                  </a:txBody>
                  <a:tcPr>
                    <a:lnL w="12700" cap="flat" cmpd="sng" algn="ctr">
                      <a:solidFill>
                        <a:schemeClr val="bg2"/>
                      </a:solidFill>
                      <a:prstDash val="sysDash"/>
                      <a:round/>
                      <a:headEnd type="none" w="med" len="med"/>
                      <a:tailEnd type="none" w="med" len="med"/>
                    </a:lnL>
                    <a:lnT w="12700" cap="flat" cmpd="sng" algn="ctr">
                      <a:solidFill>
                        <a:schemeClr val="accent3"/>
                      </a:solidFill>
                      <a:prstDash val="sysDash"/>
                      <a:round/>
                      <a:headEnd type="none" w="med" len="med"/>
                      <a:tailEnd type="none" w="med" len="med"/>
                    </a:lnT>
                    <a:noFill/>
                  </a:tcPr>
                </a:tc>
                <a:extLst>
                  <a:ext uri="{0D108BD9-81ED-4DB2-BD59-A6C34878D82A}">
                    <a16:rowId xmlns="" xmlns:a16="http://schemas.microsoft.com/office/drawing/2014/main" val="2617089530"/>
                  </a:ext>
                </a:extLst>
              </a:tr>
            </a:tbl>
          </a:graphicData>
        </a:graphic>
      </p:graphicFrame>
      <p:sp>
        <p:nvSpPr>
          <p:cNvPr id="7" name="Rectangle 6">
            <a:extLst>
              <a:ext uri="{FF2B5EF4-FFF2-40B4-BE49-F238E27FC236}">
                <a16:creationId xmlns="" xmlns:a16="http://schemas.microsoft.com/office/drawing/2014/main" id="{6760A5EC-0AF3-44D5-925B-68C0C1B25471}"/>
              </a:ext>
            </a:extLst>
          </p:cNvPr>
          <p:cNvSpPr/>
          <p:nvPr/>
        </p:nvSpPr>
        <p:spPr>
          <a:xfrm>
            <a:off x="130626" y="5072998"/>
            <a:ext cx="8952413" cy="9941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1200" dirty="0">
                <a:solidFill>
                  <a:schemeClr val="tx2"/>
                </a:solidFill>
              </a:rPr>
              <a:t>“We haven’t been able to get other managed care plans to do a risk agreement. I would go full risk if I could, because I have complete faith in the staff.”</a:t>
            </a:r>
          </a:p>
          <a:p>
            <a:pPr marL="171450" indent="-171450">
              <a:buFont typeface="Wingdings" panose="05000000000000000000" pitchFamily="2" charset="2"/>
              <a:buChar char="Ø"/>
            </a:pPr>
            <a:r>
              <a:rPr lang="en-US" sz="1200" dirty="0">
                <a:solidFill>
                  <a:schemeClr val="tx2"/>
                </a:solidFill>
              </a:rPr>
              <a:t>“We try a lot of things, out of doing that, there’s always a takeaway about how to reorganize your business to meet changing needs.”</a:t>
            </a:r>
          </a:p>
          <a:p>
            <a:pPr marL="171450" indent="-171450">
              <a:buFont typeface="Wingdings" panose="05000000000000000000" pitchFamily="2" charset="2"/>
              <a:buChar char="Ø"/>
            </a:pPr>
            <a:r>
              <a:rPr lang="en-US" sz="1200" dirty="0">
                <a:solidFill>
                  <a:schemeClr val="tx2"/>
                </a:solidFill>
              </a:rPr>
              <a:t>“We’ve also told the board during strategic planning sessions that the way we look today won’t be how we look in 5 years. I can’t tell you what we’ll look like, but we’ll look different, and I pride myself on looking good.”</a:t>
            </a:r>
          </a:p>
        </p:txBody>
      </p:sp>
    </p:spTree>
    <p:extLst>
      <p:ext uri="{BB962C8B-B14F-4D97-AF65-F5344CB8AC3E}">
        <p14:creationId xmlns:p14="http://schemas.microsoft.com/office/powerpoint/2010/main" val="351311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0"/>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3600" b="1" dirty="0">
                <a:solidFill>
                  <a:schemeClr val="bg1"/>
                </a:solidFill>
              </a:rPr>
              <a:t>CONNECT WITH US</a:t>
            </a:r>
          </a:p>
        </p:txBody>
      </p:sp>
    </p:spTree>
    <p:extLst>
      <p:ext uri="{BB962C8B-B14F-4D97-AF65-F5344CB8AC3E}">
        <p14:creationId xmlns:p14="http://schemas.microsoft.com/office/powerpoint/2010/main" val="22785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61987"/>
            <a:ext cx="8229600" cy="1143000"/>
          </a:xfrm>
        </p:spPr>
        <p:txBody>
          <a:bodyPr>
            <a:normAutofit fontScale="90000"/>
          </a:bodyPr>
          <a:lstStyle/>
          <a:p>
            <a:r>
              <a:rPr lang="en-US" dirty="0"/>
              <a:t>439 Survey Respondents Dispersed </a:t>
            </a:r>
            <a:br>
              <a:rPr lang="en-US" dirty="0"/>
            </a:br>
            <a:r>
              <a:rPr lang="en-US" dirty="0"/>
              <a:t>Throughout the U.S. </a:t>
            </a:r>
          </a:p>
        </p:txBody>
      </p:sp>
      <p:pic>
        <p:nvPicPr>
          <p:cNvPr id="7" name="Picture 6">
            <a:extLst>
              <a:ext uri="{FF2B5EF4-FFF2-40B4-BE49-F238E27FC236}">
                <a16:creationId xmlns="" xmlns:a16="http://schemas.microsoft.com/office/drawing/2014/main" id="{D872EB2C-2E16-4A6D-89E7-642919A22D69}"/>
              </a:ext>
            </a:extLst>
          </p:cNvPr>
          <p:cNvPicPr>
            <a:picLocks noChangeAspect="1"/>
          </p:cNvPicPr>
          <p:nvPr/>
        </p:nvPicPr>
        <p:blipFill>
          <a:blip r:embed="rId3"/>
          <a:stretch>
            <a:fillRect/>
          </a:stretch>
        </p:blipFill>
        <p:spPr>
          <a:xfrm>
            <a:off x="0" y="2482215"/>
            <a:ext cx="5754862" cy="2829249"/>
          </a:xfrm>
          <a:prstGeom prst="rect">
            <a:avLst/>
          </a:prstGeom>
        </p:spPr>
      </p:pic>
      <p:pic>
        <p:nvPicPr>
          <p:cNvPr id="8" name="Picture 7">
            <a:extLst>
              <a:ext uri="{FF2B5EF4-FFF2-40B4-BE49-F238E27FC236}">
                <a16:creationId xmlns="" xmlns:a16="http://schemas.microsoft.com/office/drawing/2014/main" id="{1637136B-00F8-4B71-957C-CA153DEEA005}"/>
              </a:ext>
            </a:extLst>
          </p:cNvPr>
          <p:cNvPicPr>
            <a:picLocks noChangeAspect="1"/>
          </p:cNvPicPr>
          <p:nvPr/>
        </p:nvPicPr>
        <p:blipFill>
          <a:blip r:embed="rId4"/>
          <a:stretch>
            <a:fillRect/>
          </a:stretch>
        </p:blipFill>
        <p:spPr>
          <a:xfrm>
            <a:off x="159669" y="5078549"/>
            <a:ext cx="1069466" cy="903514"/>
          </a:xfrm>
          <a:prstGeom prst="rect">
            <a:avLst/>
          </a:prstGeom>
        </p:spPr>
      </p:pic>
      <p:sp>
        <p:nvSpPr>
          <p:cNvPr id="3" name="TextBox 2">
            <a:extLst>
              <a:ext uri="{FF2B5EF4-FFF2-40B4-BE49-F238E27FC236}">
                <a16:creationId xmlns="" xmlns:a16="http://schemas.microsoft.com/office/drawing/2014/main" id="{CC50EFD8-9427-4B8B-98FD-82AC2E24EB85}"/>
              </a:ext>
            </a:extLst>
          </p:cNvPr>
          <p:cNvSpPr txBox="1"/>
          <p:nvPr/>
        </p:nvSpPr>
        <p:spPr>
          <a:xfrm>
            <a:off x="0" y="1154975"/>
            <a:ext cx="9117060"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dirty="0"/>
              <a:t>Highest number of </a:t>
            </a:r>
            <a:r>
              <a:rPr lang="en-US" sz="1600" b="1" dirty="0" smtClean="0"/>
              <a:t>responses</a:t>
            </a:r>
            <a:r>
              <a:rPr lang="en-US" sz="1600" dirty="0" smtClean="0"/>
              <a:t>: </a:t>
            </a:r>
            <a:r>
              <a:rPr lang="en-US" sz="1600" dirty="0"/>
              <a:t>Minnesota, Pennsylvania, Wisconsin, New York, Ohio, California, Texas, Virginia, Kansas, Michigan</a:t>
            </a:r>
          </a:p>
          <a:p>
            <a:pPr marL="285750" indent="-285750">
              <a:buFont typeface="Arial" panose="020B0604020202020204" pitchFamily="34" charset="0"/>
              <a:buChar char="•"/>
            </a:pPr>
            <a:r>
              <a:rPr lang="en-US" sz="1600" b="1" dirty="0"/>
              <a:t>No responses from 8 states</a:t>
            </a:r>
            <a:r>
              <a:rPr lang="en-US" sz="1600" dirty="0"/>
              <a:t>: Idaho, Nevada, Utah, New Mexico, North Dakota, West Virginia, Arkansas, Mississippi</a:t>
            </a:r>
          </a:p>
        </p:txBody>
      </p:sp>
      <p:sp>
        <p:nvSpPr>
          <p:cNvPr id="4" name="TextBox 3">
            <a:extLst>
              <a:ext uri="{FF2B5EF4-FFF2-40B4-BE49-F238E27FC236}">
                <a16:creationId xmlns="" xmlns:a16="http://schemas.microsoft.com/office/drawing/2014/main" id="{B84D26A7-84E4-4E44-800B-CC247D08B976}"/>
              </a:ext>
            </a:extLst>
          </p:cNvPr>
          <p:cNvSpPr txBox="1"/>
          <p:nvPr/>
        </p:nvSpPr>
        <p:spPr>
          <a:xfrm>
            <a:off x="1533175" y="5657620"/>
            <a:ext cx="3267425" cy="246221"/>
          </a:xfrm>
          <a:prstGeom prst="rect">
            <a:avLst/>
          </a:prstGeom>
          <a:noFill/>
        </p:spPr>
        <p:txBody>
          <a:bodyPr wrap="square" rtlCol="0">
            <a:spAutoFit/>
          </a:bodyPr>
          <a:lstStyle/>
          <a:p>
            <a:pPr algn="ctr"/>
            <a:r>
              <a:rPr lang="en-US" sz="1000" dirty="0"/>
              <a:t>Note: Points indicate respondents’ locations. </a:t>
            </a:r>
          </a:p>
        </p:txBody>
      </p:sp>
      <p:graphicFrame>
        <p:nvGraphicFramePr>
          <p:cNvPr id="9" name="Chart 8">
            <a:extLst>
              <a:ext uri="{FF2B5EF4-FFF2-40B4-BE49-F238E27FC236}">
                <a16:creationId xmlns="" xmlns:a16="http://schemas.microsoft.com/office/drawing/2014/main" id="{D0DDB73B-B133-43ED-9ED5-7A7FEA523910}"/>
              </a:ext>
            </a:extLst>
          </p:cNvPr>
          <p:cNvGraphicFramePr/>
          <p:nvPr>
            <p:extLst>
              <p:ext uri="{D42A27DB-BD31-4B8C-83A1-F6EECF244321}">
                <p14:modId xmlns:p14="http://schemas.microsoft.com/office/powerpoint/2010/main" val="208052286"/>
              </p:ext>
            </p:extLst>
          </p:nvPr>
        </p:nvGraphicFramePr>
        <p:xfrm>
          <a:off x="4961569" y="2079819"/>
          <a:ext cx="4186306" cy="41701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433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2546"/>
            <a:ext cx="7886700" cy="789385"/>
          </a:xfrm>
        </p:spPr>
        <p:txBody>
          <a:bodyPr>
            <a:noAutofit/>
          </a:bodyPr>
          <a:lstStyle/>
          <a:p>
            <a:r>
              <a:rPr lang="en-US" sz="3200" dirty="0"/>
              <a:t>Healthcare Integration Tops LeadingAge Members’ Innovation List</a:t>
            </a:r>
          </a:p>
        </p:txBody>
      </p:sp>
      <p:graphicFrame>
        <p:nvGraphicFramePr>
          <p:cNvPr id="4" name="Chart 3">
            <a:extLst>
              <a:ext uri="{FF2B5EF4-FFF2-40B4-BE49-F238E27FC236}">
                <a16:creationId xmlns="" xmlns:a16="http://schemas.microsoft.com/office/drawing/2014/main" id="{53EC8B85-E170-4366-A8B8-8B90D8B31C9E}"/>
              </a:ext>
            </a:extLst>
          </p:cNvPr>
          <p:cNvGraphicFramePr/>
          <p:nvPr>
            <p:extLst/>
          </p:nvPr>
        </p:nvGraphicFramePr>
        <p:xfrm>
          <a:off x="870857" y="1403374"/>
          <a:ext cx="7644493" cy="47309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83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9ABB22-F441-419B-A8E3-8121B8F25B2A}"/>
              </a:ext>
            </a:extLst>
          </p:cNvPr>
          <p:cNvSpPr>
            <a:spLocks noGrp="1"/>
          </p:cNvSpPr>
          <p:nvPr>
            <p:ph type="title"/>
          </p:nvPr>
        </p:nvSpPr>
        <p:spPr>
          <a:xfrm>
            <a:off x="457200" y="274638"/>
            <a:ext cx="8229600" cy="837444"/>
          </a:xfrm>
        </p:spPr>
        <p:txBody>
          <a:bodyPr>
            <a:normAutofit fontScale="90000"/>
          </a:bodyPr>
          <a:lstStyle/>
          <a:p>
            <a:r>
              <a:rPr lang="en-US" dirty="0"/>
              <a:t>What the LeadingAge Member Survey Told Us</a:t>
            </a:r>
          </a:p>
        </p:txBody>
      </p:sp>
      <p:sp>
        <p:nvSpPr>
          <p:cNvPr id="3" name="Content Placeholder 2">
            <a:extLst>
              <a:ext uri="{FF2B5EF4-FFF2-40B4-BE49-F238E27FC236}">
                <a16:creationId xmlns="" xmlns:a16="http://schemas.microsoft.com/office/drawing/2014/main" id="{A78EA5DF-1601-41BE-B926-5349F163420C}"/>
              </a:ext>
            </a:extLst>
          </p:cNvPr>
          <p:cNvSpPr>
            <a:spLocks noGrp="1"/>
          </p:cNvSpPr>
          <p:nvPr>
            <p:ph idx="1"/>
          </p:nvPr>
        </p:nvSpPr>
        <p:spPr>
          <a:xfrm>
            <a:off x="725715" y="1291770"/>
            <a:ext cx="7665250" cy="4983523"/>
          </a:xfrm>
        </p:spPr>
        <p:txBody>
          <a:bodyPr>
            <a:normAutofit lnSpcReduction="10000"/>
          </a:bodyPr>
          <a:lstStyle/>
          <a:p>
            <a:pPr>
              <a:spcAft>
                <a:spcPts val="1800"/>
              </a:spcAft>
            </a:pPr>
            <a:r>
              <a:rPr lang="en-US" sz="2400" b="1" dirty="0">
                <a:solidFill>
                  <a:schemeClr val="tx2"/>
                </a:solidFill>
              </a:rPr>
              <a:t>Innovative models still more focused on health care than social determiners</a:t>
            </a:r>
          </a:p>
          <a:p>
            <a:pPr lvl="1">
              <a:spcAft>
                <a:spcPts val="1800"/>
              </a:spcAft>
            </a:pPr>
            <a:r>
              <a:rPr lang="en-US" sz="2400" dirty="0"/>
              <a:t>Medicare and MedicareAdvantage</a:t>
            </a:r>
          </a:p>
          <a:p>
            <a:pPr>
              <a:spcAft>
                <a:spcPts val="1800"/>
              </a:spcAft>
            </a:pPr>
            <a:r>
              <a:rPr lang="en-US" sz="2400" b="1" dirty="0">
                <a:solidFill>
                  <a:schemeClr val="tx2"/>
                </a:solidFill>
              </a:rPr>
              <a:t>Gainsharing not happening </a:t>
            </a:r>
            <a:r>
              <a:rPr lang="en-US" sz="2400" dirty="0"/>
              <a:t>with PAC and LTSS providers unless they lead the model</a:t>
            </a:r>
          </a:p>
          <a:p>
            <a:pPr>
              <a:spcAft>
                <a:spcPts val="1800"/>
              </a:spcAft>
            </a:pPr>
            <a:r>
              <a:rPr lang="en-US" sz="2400" b="1" dirty="0" smtClean="0">
                <a:solidFill>
                  <a:schemeClr val="tx2"/>
                </a:solidFill>
              </a:rPr>
              <a:t>Existing regulation </a:t>
            </a:r>
            <a:r>
              <a:rPr lang="en-US" sz="2400" b="1" dirty="0">
                <a:solidFill>
                  <a:schemeClr val="tx2"/>
                </a:solidFill>
              </a:rPr>
              <a:t>and </a:t>
            </a:r>
            <a:r>
              <a:rPr lang="en-US" sz="2400" b="1" dirty="0" smtClean="0">
                <a:solidFill>
                  <a:schemeClr val="tx2"/>
                </a:solidFill>
              </a:rPr>
              <a:t>FFS - </a:t>
            </a:r>
            <a:r>
              <a:rPr lang="en-US" sz="2400" dirty="0" smtClean="0"/>
              <a:t>the </a:t>
            </a:r>
            <a:r>
              <a:rPr lang="en-US" sz="2400" dirty="0"/>
              <a:t>underpinnings of most of the </a:t>
            </a:r>
            <a:r>
              <a:rPr lang="en-US" sz="2400" dirty="0" smtClean="0"/>
              <a:t>alternative </a:t>
            </a:r>
            <a:r>
              <a:rPr lang="en-US" sz="2400" dirty="0"/>
              <a:t>p</a:t>
            </a:r>
            <a:r>
              <a:rPr lang="en-US" sz="2400" dirty="0" smtClean="0"/>
              <a:t>ayment models continue </a:t>
            </a:r>
            <a:r>
              <a:rPr lang="en-US" sz="2400" dirty="0"/>
              <a:t>to make real change </a:t>
            </a:r>
            <a:r>
              <a:rPr lang="en-US" sz="2400" dirty="0" smtClean="0"/>
              <a:t>difficult</a:t>
            </a:r>
            <a:endParaRPr lang="en-US" sz="2400" dirty="0"/>
          </a:p>
          <a:p>
            <a:pPr>
              <a:spcAft>
                <a:spcPts val="1800"/>
              </a:spcAft>
            </a:pPr>
            <a:r>
              <a:rPr lang="en-US" sz="2400" b="1" dirty="0">
                <a:solidFill>
                  <a:schemeClr val="tx2"/>
                </a:solidFill>
              </a:rPr>
              <a:t>Innovators are seeing improvements </a:t>
            </a:r>
            <a:r>
              <a:rPr lang="en-US" sz="2400" dirty="0"/>
              <a:t>in outcomes, consumer </a:t>
            </a:r>
            <a:r>
              <a:rPr lang="en-US" sz="2400" dirty="0" smtClean="0"/>
              <a:t>satisfaction, </a:t>
            </a:r>
            <a:r>
              <a:rPr lang="en-US" sz="2400" dirty="0"/>
              <a:t>and referral volumes</a:t>
            </a:r>
          </a:p>
          <a:p>
            <a:pPr>
              <a:spcAft>
                <a:spcPts val="1800"/>
              </a:spcAft>
            </a:pPr>
            <a:endParaRPr lang="en-US" sz="2400" dirty="0"/>
          </a:p>
        </p:txBody>
      </p:sp>
      <p:sp>
        <p:nvSpPr>
          <p:cNvPr id="4" name="Slide Number Placeholder 3">
            <a:extLst>
              <a:ext uri="{FF2B5EF4-FFF2-40B4-BE49-F238E27FC236}">
                <a16:creationId xmlns="" xmlns:a16="http://schemas.microsoft.com/office/drawing/2014/main" id="{6D50F794-4435-4D81-892F-83DA6534F0F3}"/>
              </a:ext>
            </a:extLst>
          </p:cNvPr>
          <p:cNvSpPr>
            <a:spLocks noGrp="1"/>
          </p:cNvSpPr>
          <p:nvPr>
            <p:ph type="sldNum" sz="quarter" idx="12"/>
          </p:nvPr>
        </p:nvSpPr>
        <p:spPr>
          <a:xfrm>
            <a:off x="6553200" y="6275294"/>
            <a:ext cx="546847" cy="446181"/>
          </a:xfrm>
        </p:spPr>
        <p:txBody>
          <a:bodyPr/>
          <a:lstStyle/>
          <a:p>
            <a:fld id="{8ED21966-C764-4C40-97C3-3CEDFB59A7F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2811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6A13E5-AE2D-46BA-8278-7E644EE6E8F6}"/>
              </a:ext>
            </a:extLst>
          </p:cNvPr>
          <p:cNvSpPr>
            <a:spLocks noGrp="1"/>
          </p:cNvSpPr>
          <p:nvPr>
            <p:ph type="title"/>
          </p:nvPr>
        </p:nvSpPr>
        <p:spPr>
          <a:xfrm>
            <a:off x="457200" y="457200"/>
            <a:ext cx="8229600" cy="901019"/>
          </a:xfrm>
        </p:spPr>
        <p:txBody>
          <a:bodyPr>
            <a:normAutofit fontScale="90000"/>
          </a:bodyPr>
          <a:lstStyle/>
          <a:p>
            <a:r>
              <a:rPr lang="en-US" dirty="0"/>
              <a:t>Key Takeaways: Members’ Innovation Experience </a:t>
            </a:r>
          </a:p>
        </p:txBody>
      </p:sp>
      <p:sp>
        <p:nvSpPr>
          <p:cNvPr id="3" name="Content Placeholder 2">
            <a:extLst>
              <a:ext uri="{FF2B5EF4-FFF2-40B4-BE49-F238E27FC236}">
                <a16:creationId xmlns="" xmlns:a16="http://schemas.microsoft.com/office/drawing/2014/main" id="{6D23C21E-DD00-4FF8-9E01-89CF7DD259FE}"/>
              </a:ext>
            </a:extLst>
          </p:cNvPr>
          <p:cNvSpPr>
            <a:spLocks noGrp="1"/>
          </p:cNvSpPr>
          <p:nvPr>
            <p:ph sz="half" idx="1"/>
          </p:nvPr>
        </p:nvSpPr>
        <p:spPr>
          <a:xfrm>
            <a:off x="628650" y="1640114"/>
            <a:ext cx="3886200" cy="3396343"/>
          </a:xfrm>
          <a:solidFill>
            <a:schemeClr val="accent3">
              <a:lumMod val="20000"/>
              <a:lumOff val="80000"/>
            </a:schemeClr>
          </a:solidFill>
        </p:spPr>
        <p:txBody>
          <a:bodyPr>
            <a:normAutofit/>
          </a:bodyPr>
          <a:lstStyle/>
          <a:p>
            <a:pPr marL="0" indent="0">
              <a:buNone/>
            </a:pPr>
            <a:r>
              <a:rPr lang="en-US" sz="2400" b="1" dirty="0"/>
              <a:t>Top 3 </a:t>
            </a:r>
            <a:r>
              <a:rPr lang="en-US" sz="2400" b="1" dirty="0" smtClean="0"/>
              <a:t>reasons </a:t>
            </a:r>
            <a:r>
              <a:rPr lang="en-US" sz="2400" b="1" dirty="0"/>
              <a:t>LeadingAge respondent innovators invested in innovations</a:t>
            </a:r>
            <a:r>
              <a:rPr lang="en-US" sz="2400" dirty="0"/>
              <a:t>: </a:t>
            </a:r>
          </a:p>
          <a:p>
            <a:pPr lvl="1"/>
            <a:r>
              <a:rPr lang="en-US" sz="2200" dirty="0"/>
              <a:t>Addressing community needs </a:t>
            </a:r>
          </a:p>
          <a:p>
            <a:pPr lvl="1"/>
            <a:r>
              <a:rPr lang="en-US" sz="2200" dirty="0"/>
              <a:t>Improving quality </a:t>
            </a:r>
          </a:p>
          <a:p>
            <a:pPr lvl="1"/>
            <a:r>
              <a:rPr lang="en-US" sz="2200" dirty="0"/>
              <a:t>Improving performance and preparing for changes</a:t>
            </a:r>
          </a:p>
        </p:txBody>
      </p:sp>
      <p:sp>
        <p:nvSpPr>
          <p:cNvPr id="4" name="Content Placeholder 2">
            <a:extLst>
              <a:ext uri="{FF2B5EF4-FFF2-40B4-BE49-F238E27FC236}">
                <a16:creationId xmlns="" xmlns:a16="http://schemas.microsoft.com/office/drawing/2014/main" id="{F2EE3DBB-9E58-4951-9B1F-8529898E8DDB}"/>
              </a:ext>
            </a:extLst>
          </p:cNvPr>
          <p:cNvSpPr txBox="1">
            <a:spLocks/>
          </p:cNvSpPr>
          <p:nvPr/>
        </p:nvSpPr>
        <p:spPr>
          <a:xfrm>
            <a:off x="4626553" y="1640114"/>
            <a:ext cx="3888798" cy="3396343"/>
          </a:xfrm>
          <a:prstGeom prst="rect">
            <a:avLst/>
          </a:prstGeom>
          <a:solidFill>
            <a:schemeClr val="accent4">
              <a:lumMod val="20000"/>
              <a:lumOff val="80000"/>
            </a:schemeClr>
          </a:solidFill>
        </p:spPr>
        <p:txBody>
          <a:bodyPr/>
          <a:lstStyle>
            <a:lvl1pPr marL="342900" indent="-342900" algn="l" defTabSz="457200" rtl="0" eaLnBrk="1" latinLnBrk="0" hangingPunct="1">
              <a:spcBef>
                <a:spcPct val="20000"/>
              </a:spcBef>
              <a:buFont typeface="Arial"/>
              <a:buChar char="•"/>
              <a:defRPr sz="28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chemeClr val="tx1"/>
                </a:solidFill>
              </a:rPr>
              <a:t>Top 3 results achieved by the innovation:</a:t>
            </a:r>
          </a:p>
          <a:p>
            <a:pPr lvl="1"/>
            <a:r>
              <a:rPr lang="en-US" sz="2200" dirty="0">
                <a:solidFill>
                  <a:schemeClr val="tx1"/>
                </a:solidFill>
              </a:rPr>
              <a:t>Improved outcomes for consumers/residents</a:t>
            </a:r>
          </a:p>
          <a:p>
            <a:pPr lvl="1"/>
            <a:r>
              <a:rPr lang="en-US" sz="2200" dirty="0">
                <a:solidFill>
                  <a:schemeClr val="tx1"/>
                </a:solidFill>
              </a:rPr>
              <a:t>Greater resident/family satisfaction</a:t>
            </a:r>
          </a:p>
          <a:p>
            <a:pPr lvl="1"/>
            <a:r>
              <a:rPr lang="en-US" sz="2200" dirty="0">
                <a:solidFill>
                  <a:schemeClr val="tx1"/>
                </a:solidFill>
              </a:rPr>
              <a:t>Higher referral volume</a:t>
            </a:r>
          </a:p>
        </p:txBody>
      </p:sp>
      <p:sp>
        <p:nvSpPr>
          <p:cNvPr id="5" name="TextBox 4">
            <a:extLst>
              <a:ext uri="{FF2B5EF4-FFF2-40B4-BE49-F238E27FC236}">
                <a16:creationId xmlns="" xmlns:a16="http://schemas.microsoft.com/office/drawing/2014/main" id="{A8C93A82-471B-491E-B643-5F7E8C957D3F}"/>
              </a:ext>
            </a:extLst>
          </p:cNvPr>
          <p:cNvSpPr txBox="1"/>
          <p:nvPr/>
        </p:nvSpPr>
        <p:spPr>
          <a:xfrm>
            <a:off x="628650" y="5078401"/>
            <a:ext cx="7886701" cy="830997"/>
          </a:xfrm>
          <a:prstGeom prst="rect">
            <a:avLst/>
          </a:prstGeom>
          <a:solidFill>
            <a:schemeClr val="accent5">
              <a:lumMod val="75000"/>
            </a:schemeClr>
          </a:solidFill>
        </p:spPr>
        <p:txBody>
          <a:bodyPr wrap="square" rtlCol="0">
            <a:spAutoFit/>
          </a:bodyPr>
          <a:lstStyle/>
          <a:p>
            <a:pPr algn="ctr"/>
            <a:r>
              <a:rPr lang="en-US" sz="2400" dirty="0"/>
              <a:t>Innovators overwhelmingly do not regret </a:t>
            </a:r>
            <a:br>
              <a:rPr lang="en-US" sz="2400" dirty="0"/>
            </a:br>
            <a:r>
              <a:rPr lang="en-US" sz="2400" dirty="0"/>
              <a:t>participation in initiatives </a:t>
            </a:r>
          </a:p>
        </p:txBody>
      </p:sp>
    </p:spTree>
    <p:extLst>
      <p:ext uri="{BB962C8B-B14F-4D97-AF65-F5344CB8AC3E}">
        <p14:creationId xmlns:p14="http://schemas.microsoft.com/office/powerpoint/2010/main" val="346556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48BFDE3-A096-46C6-8FE5-543F82CD0FAC}"/>
              </a:ext>
            </a:extLst>
          </p:cNvPr>
          <p:cNvSpPr>
            <a:spLocks noGrp="1"/>
          </p:cNvSpPr>
          <p:nvPr>
            <p:ph type="title"/>
          </p:nvPr>
        </p:nvSpPr>
        <p:spPr>
          <a:xfrm>
            <a:off x="1295400" y="2975768"/>
            <a:ext cx="7772400" cy="1362075"/>
          </a:xfrm>
        </p:spPr>
        <p:txBody>
          <a:bodyPr/>
          <a:lstStyle/>
          <a:p>
            <a:r>
              <a:rPr lang="en-US" dirty="0"/>
              <a:t>Interviews AND Profiles</a:t>
            </a:r>
          </a:p>
        </p:txBody>
      </p:sp>
      <p:sp>
        <p:nvSpPr>
          <p:cNvPr id="5" name="Slide Number Placeholder 4">
            <a:extLst>
              <a:ext uri="{FF2B5EF4-FFF2-40B4-BE49-F238E27FC236}">
                <a16:creationId xmlns="" xmlns:a16="http://schemas.microsoft.com/office/drawing/2014/main" id="{1A4FE9EE-BC96-4798-B9FA-81EB1A8089A6}"/>
              </a:ext>
            </a:extLst>
          </p:cNvPr>
          <p:cNvSpPr>
            <a:spLocks noGrp="1"/>
          </p:cNvSpPr>
          <p:nvPr>
            <p:ph type="sldNum" sz="quarter" idx="12"/>
          </p:nvPr>
        </p:nvSpPr>
        <p:spPr/>
        <p:txBody>
          <a:bodyPr/>
          <a:lstStyle/>
          <a:p>
            <a:fld id="{8ED21966-C764-4C40-97C3-3CEDFB59A7F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557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5C0723-B23C-4025-9772-91C6CA01BF37}"/>
              </a:ext>
            </a:extLst>
          </p:cNvPr>
          <p:cNvSpPr>
            <a:spLocks noGrp="1"/>
          </p:cNvSpPr>
          <p:nvPr>
            <p:ph type="title"/>
          </p:nvPr>
        </p:nvSpPr>
        <p:spPr/>
        <p:txBody>
          <a:bodyPr/>
          <a:lstStyle/>
          <a:p>
            <a:r>
              <a:rPr lang="en-US" dirty="0"/>
              <a:t>Innovation Continuum</a:t>
            </a:r>
          </a:p>
        </p:txBody>
      </p:sp>
      <p:sp>
        <p:nvSpPr>
          <p:cNvPr id="4" name="Slide Number Placeholder 3">
            <a:extLst>
              <a:ext uri="{FF2B5EF4-FFF2-40B4-BE49-F238E27FC236}">
                <a16:creationId xmlns="" xmlns:a16="http://schemas.microsoft.com/office/drawing/2014/main" id="{ECF9CAB4-8BF3-41A4-8763-C8137752536F}"/>
              </a:ext>
            </a:extLst>
          </p:cNvPr>
          <p:cNvSpPr>
            <a:spLocks noGrp="1"/>
          </p:cNvSpPr>
          <p:nvPr>
            <p:ph type="sldNum" sz="quarter" idx="12"/>
          </p:nvPr>
        </p:nvSpPr>
        <p:spPr/>
        <p:txBody>
          <a:bodyPr/>
          <a:lstStyle/>
          <a:p>
            <a:fld id="{8ED21966-C764-4C40-97C3-3CEDFB59A7F5}" type="slidenum">
              <a:rPr lang="en-US" smtClean="0">
                <a:solidFill>
                  <a:prstClr val="black"/>
                </a:solidFill>
              </a:rPr>
              <a:pPr/>
              <a:t>8</a:t>
            </a:fld>
            <a:endParaRPr lang="en-US" dirty="0">
              <a:solidFill>
                <a:prstClr val="black"/>
              </a:solidFill>
            </a:endParaRPr>
          </a:p>
        </p:txBody>
      </p:sp>
      <p:graphicFrame>
        <p:nvGraphicFramePr>
          <p:cNvPr id="5" name="Table 4">
            <a:extLst>
              <a:ext uri="{FF2B5EF4-FFF2-40B4-BE49-F238E27FC236}">
                <a16:creationId xmlns="" xmlns:a16="http://schemas.microsoft.com/office/drawing/2014/main" id="{1153FD2F-DA45-434E-96E8-46C14EB62760}"/>
              </a:ext>
            </a:extLst>
          </p:cNvPr>
          <p:cNvGraphicFramePr>
            <a:graphicFrameLocks noGrp="1"/>
          </p:cNvGraphicFramePr>
          <p:nvPr>
            <p:extLst>
              <p:ext uri="{D42A27DB-BD31-4B8C-83A1-F6EECF244321}">
                <p14:modId xmlns:p14="http://schemas.microsoft.com/office/powerpoint/2010/main" val="1929852895"/>
              </p:ext>
            </p:extLst>
          </p:nvPr>
        </p:nvGraphicFramePr>
        <p:xfrm>
          <a:off x="362313" y="1676400"/>
          <a:ext cx="8556729" cy="4316805"/>
        </p:xfrm>
        <a:graphic>
          <a:graphicData uri="http://schemas.openxmlformats.org/drawingml/2006/table">
            <a:tbl>
              <a:tblPr firstRow="1" bandRow="1">
                <a:tableStyleId>{5C22544A-7EE6-4342-B048-85BDC9FD1C3A}</a:tableStyleId>
              </a:tblPr>
              <a:tblGrid>
                <a:gridCol w="1576713">
                  <a:extLst>
                    <a:ext uri="{9D8B030D-6E8A-4147-A177-3AD203B41FA5}">
                      <a16:colId xmlns="" xmlns:a16="http://schemas.microsoft.com/office/drawing/2014/main" val="20000"/>
                    </a:ext>
                  </a:extLst>
                </a:gridCol>
                <a:gridCol w="6980016">
                  <a:extLst>
                    <a:ext uri="{9D8B030D-6E8A-4147-A177-3AD203B41FA5}">
                      <a16:colId xmlns="" xmlns:a16="http://schemas.microsoft.com/office/drawing/2014/main" val="20001"/>
                    </a:ext>
                  </a:extLst>
                </a:gridCol>
              </a:tblGrid>
              <a:tr h="0">
                <a:tc gridSpan="2">
                  <a:txBody>
                    <a:bodyPr/>
                    <a:lstStyle/>
                    <a:p>
                      <a:pPr marL="0" algn="ctr" defTabSz="457149" rtl="0" eaLnBrk="1" latinLnBrk="0" hangingPunct="1"/>
                      <a:r>
                        <a:rPr lang="en-US" sz="2200" b="0" kern="1200" cap="small" baseline="0" dirty="0">
                          <a:solidFill>
                            <a:schemeClr val="bg1"/>
                          </a:solidFill>
                          <a:latin typeface="+mj-lt"/>
                          <a:ea typeface="+mn-ea"/>
                          <a:cs typeface="Arial" panose="020B0604020202020204" pitchFamily="34" charset="0"/>
                        </a:rPr>
                        <a:t>ATI Innovation Framework</a:t>
                      </a:r>
                    </a:p>
                  </a:txBody>
                  <a:tcPr marL="91416" marR="91416"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marL="0" algn="ctr" defTabSz="457149" rtl="0" eaLnBrk="1" latinLnBrk="0" hangingPunct="1"/>
                      <a:endParaRPr lang="en-US" sz="1800" b="0" kern="1200" cap="small" baseline="0" dirty="0">
                        <a:solidFill>
                          <a:schemeClr val="bg1"/>
                        </a:solidFill>
                        <a:latin typeface="+mj-lt"/>
                        <a:ea typeface="+mn-ea"/>
                        <a:cs typeface="Arial" panose="020B0604020202020204" pitchFamily="34" charset="0"/>
                      </a:endParaRPr>
                    </a:p>
                  </a:txBody>
                  <a:tcPr marL="91416" marR="91416" marT="45709" marB="45709" anchor="ctr">
                    <a:lnL w="12700" cap="flat" cmpd="sng" algn="ctr">
                      <a:no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1107378">
                <a:tc>
                  <a:txBody>
                    <a:bodyPr/>
                    <a:lstStyle/>
                    <a:p>
                      <a:pPr marL="0" algn="ctr" defTabSz="457149" rtl="0" eaLnBrk="1" latinLnBrk="0" hangingPunct="1"/>
                      <a:r>
                        <a:rPr lang="en-US" sz="1600" b="1" kern="1200" cap="small" baseline="0" dirty="0">
                          <a:solidFill>
                            <a:schemeClr val="tx1"/>
                          </a:solidFill>
                          <a:latin typeface="+mj-lt"/>
                          <a:ea typeface="+mn-ea"/>
                          <a:cs typeface="Arial" panose="020B0604020202020204" pitchFamily="34" charset="0"/>
                        </a:rPr>
                        <a:t>Bleeding Edge Innovators</a:t>
                      </a:r>
                    </a:p>
                  </a:txBody>
                  <a:tcPr marL="91416" marR="91416" marT="45709" marB="45709" anchor="ct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381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45714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baseline="0" dirty="0">
                          <a:solidFill>
                            <a:schemeClr val="tx1"/>
                          </a:solidFill>
                          <a:latin typeface="+mj-lt"/>
                          <a:cs typeface="Arial" panose="020B0604020202020204" pitchFamily="34" charset="0"/>
                        </a:rPr>
                        <a:t>Innovate despite policy barriers in response to perceived need to disrupt status quo</a:t>
                      </a:r>
                    </a:p>
                    <a:p>
                      <a:pPr marL="285750" marR="0" lvl="0" indent="-285750" algn="l" defTabSz="45714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1" u="none" baseline="0" dirty="0">
                          <a:solidFill>
                            <a:schemeClr val="tx1"/>
                          </a:solidFill>
                          <a:latin typeface="+mj-lt"/>
                          <a:cs typeface="Arial" panose="020B0604020202020204" pitchFamily="34" charset="0"/>
                        </a:rPr>
                        <a:t>Characteristics</a:t>
                      </a:r>
                      <a:r>
                        <a:rPr lang="en-US" sz="1400" baseline="0" dirty="0">
                          <a:solidFill>
                            <a:schemeClr val="tx1"/>
                          </a:solidFill>
                          <a:latin typeface="+mj-lt"/>
                          <a:cs typeface="Arial" panose="020B0604020202020204" pitchFamily="34" charset="0"/>
                        </a:rPr>
                        <a:t>: Entrepreneurial leadership, frustration with status quo (e.g., I can’t do the job that needs to be done), seek out non-traditional business models, innovative even in absence of clear incentives because “it’s the right way to do things”   </a:t>
                      </a:r>
                    </a:p>
                  </a:txBody>
                  <a:tcPr marL="91416" marR="91416" marT="45709" marB="45709" anchor="ct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1"/>
                  </a:ext>
                </a:extLst>
              </a:tr>
              <a:tr h="980205">
                <a:tc>
                  <a:txBody>
                    <a:bodyPr/>
                    <a:lstStyle/>
                    <a:p>
                      <a:pPr marL="0" algn="ctr" defTabSz="457149" rtl="0" eaLnBrk="1" latinLnBrk="0" hangingPunct="1"/>
                      <a:r>
                        <a:rPr lang="en-US" sz="1600" b="1" kern="1200" cap="small" baseline="0" dirty="0">
                          <a:solidFill>
                            <a:schemeClr val="tx1"/>
                          </a:solidFill>
                          <a:latin typeface="+mj-lt"/>
                          <a:ea typeface="+mn-ea"/>
                          <a:cs typeface="Arial" panose="020B0604020202020204" pitchFamily="34" charset="0"/>
                        </a:rPr>
                        <a:t>Early Responders</a:t>
                      </a:r>
                    </a:p>
                  </a:txBody>
                  <a:tcPr marL="91416" marR="91416" marT="45709" marB="45709" anchor="ct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400" dirty="0">
                          <a:solidFill>
                            <a:schemeClr val="tx1"/>
                          </a:solidFill>
                          <a:latin typeface="+mj-lt"/>
                          <a:cs typeface="Arial" panose="020B0604020202020204" pitchFamily="34" charset="0"/>
                        </a:rPr>
                        <a:t>Innovate in response to emerging trends and fear</a:t>
                      </a:r>
                      <a:r>
                        <a:rPr lang="en-US" sz="1400" baseline="0" dirty="0">
                          <a:solidFill>
                            <a:schemeClr val="tx1"/>
                          </a:solidFill>
                          <a:latin typeface="+mj-lt"/>
                          <a:cs typeface="Arial" panose="020B0604020202020204" pitchFamily="34" charset="0"/>
                        </a:rPr>
                        <a:t> of being left out</a:t>
                      </a:r>
                    </a:p>
                    <a:p>
                      <a:pPr marL="285750" indent="-285750">
                        <a:buFont typeface="Wingdings" panose="05000000000000000000" pitchFamily="2" charset="2"/>
                        <a:buChar char="Ø"/>
                      </a:pPr>
                      <a:r>
                        <a:rPr lang="en-US" sz="1400" b="1" u="none" baseline="0" dirty="0">
                          <a:solidFill>
                            <a:schemeClr val="tx1"/>
                          </a:solidFill>
                          <a:latin typeface="+mj-lt"/>
                          <a:cs typeface="Arial" panose="020B0604020202020204" pitchFamily="34" charset="0"/>
                        </a:rPr>
                        <a:t>Characteristics</a:t>
                      </a:r>
                      <a:r>
                        <a:rPr lang="en-US" sz="1400" baseline="0" dirty="0">
                          <a:solidFill>
                            <a:schemeClr val="tx1"/>
                          </a:solidFill>
                          <a:latin typeface="+mj-lt"/>
                          <a:cs typeface="Arial" panose="020B0604020202020204" pitchFamily="34" charset="0"/>
                        </a:rPr>
                        <a:t>: Strong leadership, sophisticated understanding of trends, desire to perform well, willing to innovate but operate well under traditional business model</a:t>
                      </a:r>
                      <a:endParaRPr lang="en-US" sz="1400" dirty="0">
                        <a:solidFill>
                          <a:schemeClr val="tx1"/>
                        </a:solidFill>
                        <a:latin typeface="+mj-lt"/>
                        <a:cs typeface="Arial" panose="020B0604020202020204" pitchFamily="34" charset="0"/>
                      </a:endParaRPr>
                    </a:p>
                  </a:txBody>
                  <a:tcPr marL="91416" marR="91416" marT="45709" marB="45709" anchor="ct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98483">
                <a:tc>
                  <a:txBody>
                    <a:bodyPr/>
                    <a:lstStyle/>
                    <a:p>
                      <a:pPr marL="0" algn="ctr" defTabSz="457149" rtl="0" eaLnBrk="1" latinLnBrk="0" hangingPunct="1"/>
                      <a:r>
                        <a:rPr lang="en-US" sz="1600" b="1" kern="1200" cap="small" baseline="0" dirty="0">
                          <a:solidFill>
                            <a:schemeClr val="tx1"/>
                          </a:solidFill>
                          <a:latin typeface="+mj-lt"/>
                          <a:ea typeface="+mn-ea"/>
                          <a:cs typeface="Arial" panose="020B0604020202020204" pitchFamily="34" charset="0"/>
                        </a:rPr>
                        <a:t>Average Responders   </a:t>
                      </a:r>
                    </a:p>
                  </a:txBody>
                  <a:tcPr marL="91416" marR="91416" marT="45709" marB="45709" anchor="ct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4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olidFill>
                            <a:schemeClr val="tx1"/>
                          </a:solidFill>
                          <a:latin typeface="+mj-lt"/>
                          <a:cs typeface="Arial" panose="020B0604020202020204" pitchFamily="34" charset="0"/>
                        </a:rPr>
                        <a:t>Change</a:t>
                      </a:r>
                      <a:r>
                        <a:rPr lang="en-US" sz="1400" baseline="0" dirty="0">
                          <a:solidFill>
                            <a:schemeClr val="tx1"/>
                          </a:solidFill>
                          <a:latin typeface="+mj-lt"/>
                          <a:cs typeface="Arial" panose="020B0604020202020204" pitchFamily="34" charset="0"/>
                        </a:rPr>
                        <a:t> in response to business pressure and strong payment incentives</a:t>
                      </a:r>
                    </a:p>
                    <a:p>
                      <a:pPr marL="285750" marR="0" lvl="0" indent="-285750" algn="l" defTabSz="45714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1" baseline="0" dirty="0">
                          <a:solidFill>
                            <a:schemeClr val="tx1"/>
                          </a:solidFill>
                          <a:latin typeface="+mj-lt"/>
                          <a:cs typeface="Arial" panose="020B0604020202020204" pitchFamily="34" charset="0"/>
                        </a:rPr>
                        <a:t>Characteristics</a:t>
                      </a:r>
                      <a:r>
                        <a:rPr lang="en-US" sz="1400" baseline="0" dirty="0">
                          <a:solidFill>
                            <a:schemeClr val="tx1"/>
                          </a:solidFill>
                          <a:latin typeface="+mj-lt"/>
                          <a:cs typeface="Arial" panose="020B0604020202020204" pitchFamily="34" charset="0"/>
                        </a:rPr>
                        <a:t>: Prefer status quo, traditional models, cautious leaders, focus on day-to-day</a:t>
                      </a:r>
                      <a:endParaRPr lang="en-US" sz="1400" dirty="0">
                        <a:solidFill>
                          <a:schemeClr val="tx1"/>
                        </a:solidFill>
                        <a:latin typeface="+mj-lt"/>
                        <a:cs typeface="Arial" panose="020B0604020202020204" pitchFamily="34" charset="0"/>
                      </a:endParaRPr>
                    </a:p>
                  </a:txBody>
                  <a:tcPr marL="91416" marR="91416" marT="45709" marB="45709" anchor="ct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804041">
                <a:tc>
                  <a:txBody>
                    <a:bodyPr/>
                    <a:lstStyle/>
                    <a:p>
                      <a:pPr marL="0" algn="ctr" defTabSz="457149" rtl="0" eaLnBrk="1" latinLnBrk="0" hangingPunct="1"/>
                      <a:r>
                        <a:rPr lang="en-US" sz="1600" b="1" kern="1200" cap="small" baseline="0" dirty="0">
                          <a:solidFill>
                            <a:schemeClr val="tx1"/>
                          </a:solidFill>
                          <a:latin typeface="+mj-lt"/>
                          <a:ea typeface="+mn-ea"/>
                          <a:cs typeface="Arial" panose="020B0604020202020204" pitchFamily="34" charset="0"/>
                        </a:rPr>
                        <a:t>Wait-It-Out</a:t>
                      </a:r>
                    </a:p>
                  </a:txBody>
                  <a:tcPr marL="91416" marR="91416" marT="45709" marB="45709" anchor="ct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4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olidFill>
                            <a:schemeClr val="tx1"/>
                          </a:solidFill>
                          <a:latin typeface="+mj-lt"/>
                          <a:cs typeface="Arial" panose="020B0604020202020204" pitchFamily="34" charset="0"/>
                        </a:rPr>
                        <a:t>Change</a:t>
                      </a:r>
                      <a:r>
                        <a:rPr lang="en-US" sz="1400" i="0" baseline="0" dirty="0">
                          <a:solidFill>
                            <a:schemeClr val="tx1"/>
                          </a:solidFill>
                          <a:latin typeface="+mj-lt"/>
                          <a:cs typeface="Arial" panose="020B0604020202020204" pitchFamily="34" charset="0"/>
                        </a:rPr>
                        <a:t> only when forced to by policy. Respond to regulatory requirements. </a:t>
                      </a:r>
                    </a:p>
                    <a:p>
                      <a:pPr marL="285750" marR="0" lvl="0" indent="-285750" algn="l" defTabSz="45714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1" baseline="0" dirty="0">
                          <a:solidFill>
                            <a:schemeClr val="tx1"/>
                          </a:solidFill>
                          <a:latin typeface="+mj-lt"/>
                          <a:cs typeface="Arial" panose="020B0604020202020204" pitchFamily="34" charset="0"/>
                        </a:rPr>
                        <a:t>Characteristics</a:t>
                      </a:r>
                      <a:r>
                        <a:rPr lang="en-US" sz="1400" baseline="0" dirty="0">
                          <a:solidFill>
                            <a:schemeClr val="tx1"/>
                          </a:solidFill>
                          <a:latin typeface="+mj-lt"/>
                          <a:cs typeface="Arial" panose="020B0604020202020204" pitchFamily="34" charset="0"/>
                        </a:rPr>
                        <a:t>: Strongly prefer status quo, skeptical of trends</a:t>
                      </a:r>
                      <a:endParaRPr lang="en-US" sz="1400" dirty="0">
                        <a:solidFill>
                          <a:schemeClr val="tx1"/>
                        </a:solidFill>
                        <a:latin typeface="+mj-lt"/>
                        <a:cs typeface="Arial" panose="020B0604020202020204" pitchFamily="34" charset="0"/>
                      </a:endParaRPr>
                    </a:p>
                  </a:txBody>
                  <a:tcPr marL="91416" marR="91416" marT="45709" marB="45709" anchor="ct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6" name="TextBox 5">
            <a:extLst>
              <a:ext uri="{FF2B5EF4-FFF2-40B4-BE49-F238E27FC236}">
                <a16:creationId xmlns="" xmlns:a16="http://schemas.microsoft.com/office/drawing/2014/main" id="{42B38209-BB54-4FDF-A517-CF9EACE9C738}"/>
              </a:ext>
            </a:extLst>
          </p:cNvPr>
          <p:cNvSpPr txBox="1"/>
          <p:nvPr/>
        </p:nvSpPr>
        <p:spPr>
          <a:xfrm>
            <a:off x="362313" y="1041112"/>
            <a:ext cx="8611206" cy="584775"/>
          </a:xfrm>
          <a:prstGeom prst="rect">
            <a:avLst/>
          </a:prstGeom>
          <a:noFill/>
        </p:spPr>
        <p:txBody>
          <a:bodyPr wrap="square" rtlCol="0">
            <a:spAutoFit/>
          </a:bodyPr>
          <a:lstStyle/>
          <a:p>
            <a:r>
              <a:rPr lang="en-US" sz="16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Even when innovations are smaller in scale, LeadingAge interviewees fit the characteristics of bleeding edge innovators within the Anne Tumlinson Innovations (ATI) Innovation Framework</a:t>
            </a:r>
          </a:p>
        </p:txBody>
      </p:sp>
    </p:spTree>
    <p:extLst>
      <p:ext uri="{BB962C8B-B14F-4D97-AF65-F5344CB8AC3E}">
        <p14:creationId xmlns:p14="http://schemas.microsoft.com/office/powerpoint/2010/main" val="212910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436D0A-201B-4415-9807-65B588928A73}"/>
              </a:ext>
            </a:extLst>
          </p:cNvPr>
          <p:cNvSpPr>
            <a:spLocks noGrp="1"/>
          </p:cNvSpPr>
          <p:nvPr>
            <p:ph type="title"/>
          </p:nvPr>
        </p:nvSpPr>
        <p:spPr/>
        <p:txBody>
          <a:bodyPr>
            <a:normAutofit fontScale="90000"/>
          </a:bodyPr>
          <a:lstStyle/>
          <a:p>
            <a:r>
              <a:rPr lang="en-US" dirty="0"/>
              <a:t>Major Finding: LeadingAge Interviewees </a:t>
            </a:r>
            <a:r>
              <a:rPr lang="en-US" dirty="0" smtClean="0"/>
              <a:t>are </a:t>
            </a:r>
            <a:r>
              <a:rPr lang="en-US" dirty="0"/>
              <a:t>Successful Because They Innovate </a:t>
            </a:r>
          </a:p>
        </p:txBody>
      </p:sp>
      <p:sp>
        <p:nvSpPr>
          <p:cNvPr id="4" name="Slide Number Placeholder 3">
            <a:extLst>
              <a:ext uri="{FF2B5EF4-FFF2-40B4-BE49-F238E27FC236}">
                <a16:creationId xmlns="" xmlns:a16="http://schemas.microsoft.com/office/drawing/2014/main" id="{3D77976C-CEA8-450D-A645-4AD6F8CDAB3C}"/>
              </a:ext>
            </a:extLst>
          </p:cNvPr>
          <p:cNvSpPr>
            <a:spLocks noGrp="1"/>
          </p:cNvSpPr>
          <p:nvPr>
            <p:ph type="sldNum" sz="quarter" idx="12"/>
          </p:nvPr>
        </p:nvSpPr>
        <p:spPr/>
        <p:txBody>
          <a:bodyPr/>
          <a:lstStyle/>
          <a:p>
            <a:fld id="{8ED21966-C764-4C40-97C3-3CEDFB59A7F5}" type="slidenum">
              <a:rPr lang="en-US" smtClean="0">
                <a:solidFill>
                  <a:prstClr val="black"/>
                </a:solidFill>
              </a:rPr>
              <a:pPr/>
              <a:t>9</a:t>
            </a:fld>
            <a:endParaRPr lang="en-US" dirty="0">
              <a:solidFill>
                <a:prstClr val="black"/>
              </a:solidFill>
            </a:endParaRPr>
          </a:p>
        </p:txBody>
      </p:sp>
      <p:sp>
        <p:nvSpPr>
          <p:cNvPr id="5" name="Content Placeholder 2">
            <a:extLst>
              <a:ext uri="{FF2B5EF4-FFF2-40B4-BE49-F238E27FC236}">
                <a16:creationId xmlns="" xmlns:a16="http://schemas.microsoft.com/office/drawing/2014/main" id="{CBFE25D0-4920-4238-BD93-FAA48089447A}"/>
              </a:ext>
            </a:extLst>
          </p:cNvPr>
          <p:cNvSpPr>
            <a:spLocks noGrp="1"/>
          </p:cNvSpPr>
          <p:nvPr>
            <p:ph idx="1"/>
          </p:nvPr>
        </p:nvSpPr>
        <p:spPr>
          <a:xfrm>
            <a:off x="410527" y="2495728"/>
            <a:ext cx="8419377" cy="3600271"/>
          </a:xfrm>
        </p:spPr>
        <p:txBody>
          <a:bodyPr>
            <a:noAutofit/>
          </a:bodyPr>
          <a:lstStyle/>
          <a:p>
            <a:pPr lvl="1">
              <a:spcBef>
                <a:spcPts val="400"/>
              </a:spcBef>
              <a:spcAft>
                <a:spcPts val="400"/>
              </a:spcAft>
              <a:buClr>
                <a:srgbClr val="77933C"/>
              </a:buClr>
              <a:buFont typeface="Wingdings" panose="05000000000000000000" pitchFamily="2" charset="2"/>
              <a:buChar char="Ø"/>
            </a:pPr>
            <a:r>
              <a:rPr lang="en-US" sz="1400" i="1" dirty="0"/>
              <a:t>“Our culture is resident-focused, </a:t>
            </a:r>
            <a:r>
              <a:rPr lang="en-US" sz="1400" i="1" dirty="0" smtClean="0"/>
              <a:t>we </a:t>
            </a:r>
            <a:r>
              <a:rPr lang="en-US" sz="1400" i="1" dirty="0"/>
              <a:t>are always about quality and doing the right thing, throughout our entire organization. This focus is what drives us all  and keeps everyone coming back to work.” </a:t>
            </a:r>
            <a:r>
              <a:rPr lang="en-US" sz="1400" dirty="0"/>
              <a:t>– Karen Doyle, Goodwin House </a:t>
            </a:r>
          </a:p>
          <a:p>
            <a:pPr lvl="1">
              <a:spcBef>
                <a:spcPts val="400"/>
              </a:spcBef>
              <a:spcAft>
                <a:spcPts val="400"/>
              </a:spcAft>
              <a:buClr>
                <a:srgbClr val="77933C"/>
              </a:buClr>
              <a:buFont typeface="Wingdings" panose="05000000000000000000" pitchFamily="2" charset="2"/>
              <a:buChar char="Ø"/>
            </a:pPr>
            <a:r>
              <a:rPr lang="en-US" sz="1400" i="1" dirty="0"/>
              <a:t>“We try everything. We like innovation.”</a:t>
            </a:r>
            <a:r>
              <a:rPr lang="en-US" sz="1400" dirty="0"/>
              <a:t> – Michael N. Rosenblut, Parker Jewish Institute </a:t>
            </a:r>
          </a:p>
          <a:p>
            <a:pPr lvl="1">
              <a:spcBef>
                <a:spcPts val="400"/>
              </a:spcBef>
              <a:spcAft>
                <a:spcPts val="400"/>
              </a:spcAft>
              <a:buClr>
                <a:srgbClr val="77933C"/>
              </a:buClr>
              <a:buFont typeface="Wingdings" panose="05000000000000000000" pitchFamily="2" charset="2"/>
              <a:buChar char="Ø"/>
            </a:pPr>
            <a:r>
              <a:rPr lang="en-US" sz="1400" i="1" dirty="0"/>
              <a:t>“Anticipate changes and lead your organization to yield the outcomes you desire. We focused on lowering our readmission rates, improving our </a:t>
            </a:r>
            <a:r>
              <a:rPr lang="en-US" sz="1400" i="1" dirty="0" smtClean="0"/>
              <a:t>outcomes, </a:t>
            </a:r>
            <a:r>
              <a:rPr lang="en-US" sz="1400" i="1" dirty="0"/>
              <a:t>and proactively reduced our length of stay for short-term SNF patients more than 5 years ago. We created the outcomes that opened the doors to health systems’ leaders and payers to establish ourselves as the preferred provider. </a:t>
            </a:r>
            <a:r>
              <a:rPr lang="en-US" sz="1400" i="1" dirty="0" smtClean="0"/>
              <a:t>When </a:t>
            </a:r>
            <a:r>
              <a:rPr lang="en-US" sz="1400" i="1" dirty="0"/>
              <a:t>we met with the CEO and Chief Medical Officer of our largest referral source and shared our data, they became our advocates and helped champion us within their system and the Regional ACO as a best in class provider.” </a:t>
            </a:r>
            <a:r>
              <a:rPr lang="en-US" sz="1400" dirty="0"/>
              <a:t>– Carol Irvine, Abramson Center </a:t>
            </a:r>
          </a:p>
          <a:p>
            <a:pPr lvl="1">
              <a:spcBef>
                <a:spcPts val="400"/>
              </a:spcBef>
              <a:spcAft>
                <a:spcPts val="400"/>
              </a:spcAft>
              <a:buClr>
                <a:srgbClr val="77933C"/>
              </a:buClr>
              <a:buFont typeface="Wingdings" panose="05000000000000000000" pitchFamily="2" charset="2"/>
              <a:buChar char="Ø"/>
            </a:pPr>
            <a:r>
              <a:rPr lang="en-US" sz="1400" i="1" dirty="0"/>
              <a:t>“An organization’s culture is the most important. It takes awhile. EHM has a workforce that says “yes we can” that embraces change in innovation. Our staff all say nothing is impossible. Yes, we will.”</a:t>
            </a:r>
            <a:r>
              <a:rPr lang="en-US" sz="1400" dirty="0"/>
              <a:t> </a:t>
            </a:r>
            <a:br>
              <a:rPr lang="en-US" sz="1400" dirty="0"/>
            </a:br>
            <a:r>
              <a:rPr lang="en-US" sz="1400" dirty="0"/>
              <a:t>– Denise Rabidoux, EHM Solutions </a:t>
            </a:r>
            <a:endParaRPr lang="en-US" sz="1400" dirty="0">
              <a:highlight>
                <a:srgbClr val="FFFF00"/>
              </a:highlight>
            </a:endParaRPr>
          </a:p>
          <a:p>
            <a:pPr>
              <a:spcAft>
                <a:spcPts val="1200"/>
              </a:spcAft>
              <a:buClr>
                <a:schemeClr val="accent6"/>
              </a:buClr>
              <a:buFont typeface="Wingdings" panose="05000000000000000000" pitchFamily="2" charset="2"/>
              <a:buChar char="Ø"/>
            </a:pPr>
            <a:endParaRPr lang="en-US" sz="1400" dirty="0"/>
          </a:p>
          <a:p>
            <a:pPr>
              <a:buClr>
                <a:schemeClr val="accent6"/>
              </a:buClr>
              <a:buFont typeface="Wingdings" panose="05000000000000000000" pitchFamily="2" charset="2"/>
              <a:buChar char="Ø"/>
            </a:pPr>
            <a:endParaRPr lang="en-US" sz="1400" dirty="0"/>
          </a:p>
        </p:txBody>
      </p:sp>
      <p:sp>
        <p:nvSpPr>
          <p:cNvPr id="6" name="TextBox 5">
            <a:extLst>
              <a:ext uri="{FF2B5EF4-FFF2-40B4-BE49-F238E27FC236}">
                <a16:creationId xmlns="" xmlns:a16="http://schemas.microsoft.com/office/drawing/2014/main" id="{45F73851-BB87-4C89-B3E1-74B9792B40E4}"/>
              </a:ext>
            </a:extLst>
          </p:cNvPr>
          <p:cNvSpPr txBox="1"/>
          <p:nvPr/>
        </p:nvSpPr>
        <p:spPr>
          <a:xfrm>
            <a:off x="362311" y="1143000"/>
            <a:ext cx="8488257" cy="1200329"/>
          </a:xfrm>
          <a:prstGeom prst="rect">
            <a:avLst/>
          </a:prstGeom>
          <a:solidFill>
            <a:schemeClr val="accent5">
              <a:lumMod val="40000"/>
              <a:lumOff val="60000"/>
            </a:schemeClr>
          </a:solidFill>
        </p:spPr>
        <p:txBody>
          <a:bodyPr wrap="square" rtlCol="0">
            <a:spAutoFit/>
          </a:bodyPr>
          <a:lstStyle/>
          <a:p>
            <a:pPr marL="285750" indent="-285750">
              <a:buClr>
                <a:schemeClr val="tx1">
                  <a:lumMod val="65000"/>
                  <a:lumOff val="35000"/>
                </a:schemeClr>
              </a:buClr>
              <a:buFont typeface="Arial" panose="020B0604020202020204" pitchFamily="34" charset="0"/>
              <a:buChar char="•"/>
            </a:pPr>
            <a:r>
              <a:rPr lang="en-US" dirty="0">
                <a:latin typeface="+mn-lt"/>
              </a:rPr>
              <a:t>Don’t do it just to be successful, but because their leadership and culture is to push the envelope</a:t>
            </a:r>
          </a:p>
          <a:p>
            <a:pPr marL="285750" indent="-285750">
              <a:buClr>
                <a:schemeClr val="tx1">
                  <a:lumMod val="65000"/>
                  <a:lumOff val="35000"/>
                </a:schemeClr>
              </a:buClr>
              <a:buFont typeface="Arial" panose="020B0604020202020204" pitchFamily="34" charset="0"/>
              <a:buChar char="•"/>
            </a:pPr>
            <a:r>
              <a:rPr lang="en-US" dirty="0">
                <a:latin typeface="+mn-lt"/>
              </a:rPr>
              <a:t>Most interviewees were pursuing new and innovative initiatives in advance of payment and delivery reform</a:t>
            </a:r>
          </a:p>
        </p:txBody>
      </p:sp>
    </p:spTree>
    <p:extLst>
      <p:ext uri="{BB962C8B-B14F-4D97-AF65-F5344CB8AC3E}">
        <p14:creationId xmlns:p14="http://schemas.microsoft.com/office/powerpoint/2010/main" val="4208327463"/>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 White_Option_1_notes.pptx" id="{8E7CD06E-B175-40CF-9967-48C1DDE165DE}" vid="{19A2CC29-3148-445F-A129-3DC69871D6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8862F1220164BBA3D527BEFD50FBB" ma:contentTypeVersion="8" ma:contentTypeDescription="Create a new document." ma:contentTypeScope="" ma:versionID="029e0e6326d1a7c7164cb46f0752bce1">
  <xsd:schema xmlns:xsd="http://www.w3.org/2001/XMLSchema" xmlns:xs="http://www.w3.org/2001/XMLSchema" xmlns:p="http://schemas.microsoft.com/office/2006/metadata/properties" xmlns:ns2="ff96cb13-d0c0-4104-a8ce-6f8b8d4d9939" xmlns:ns3="c3dba2e5-09e0-4981-b43b-727fd8617fbc" targetNamespace="http://schemas.microsoft.com/office/2006/metadata/properties" ma:root="true" ma:fieldsID="a5385034333f93557f5e891041f50031" ns2:_="" ns3:_="">
    <xsd:import namespace="ff96cb13-d0c0-4104-a8ce-6f8b8d4d9939"/>
    <xsd:import namespace="c3dba2e5-09e0-4981-b43b-727fd8617fbc"/>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6cb13-d0c0-4104-a8ce-6f8b8d4d99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dba2e5-09e0-4981-b43b-727fd8617fb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B63B4A-D397-4DB1-80D1-7C7795264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6cb13-d0c0-4104-a8ce-6f8b8d4d9939"/>
    <ds:schemaRef ds:uri="c3dba2e5-09e0-4981-b43b-727fd8617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DBFF06-A055-4407-A4FA-8D1F63745E86}">
  <ds:schemaRefs>
    <ds:schemaRef ds:uri="http://schemas.microsoft.com/sharepoint/v3/contenttype/forms"/>
  </ds:schemaRefs>
</ds:datastoreItem>
</file>

<file path=customXml/itemProps3.xml><?xml version="1.0" encoding="utf-8"?>
<ds:datastoreItem xmlns:ds="http://schemas.openxmlformats.org/officeDocument/2006/customXml" ds:itemID="{E5DE6DFC-759A-4DA7-8C2D-68C5749AB093}">
  <ds:schemaRefs>
    <ds:schemaRef ds:uri="http://schemas.microsoft.com/office/infopath/2007/PartnerControls"/>
    <ds:schemaRef ds:uri="ff96cb13-d0c0-4104-a8ce-6f8b8d4d993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dba2e5-09e0-4981-b43b-727fd8617fb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20893</TotalTime>
  <Words>4796</Words>
  <Application>Microsoft Office PowerPoint</Application>
  <PresentationFormat>On-screen Show (4:3)</PresentationFormat>
  <Paragraphs>428</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Wingdings</vt:lpstr>
      <vt:lpstr>1_2012LeadingAge_gray2PPT</vt:lpstr>
      <vt:lpstr>LeadingAge Members’  Experience with Payment  and Delivery Innovation:  Observations &amp; Member Profiles</vt:lpstr>
      <vt:lpstr>History</vt:lpstr>
      <vt:lpstr>439 Survey Respondents Dispersed  Throughout the U.S. </vt:lpstr>
      <vt:lpstr>Healthcare Integration Tops LeadingAge Members’ Innovation List</vt:lpstr>
      <vt:lpstr>What the LeadingAge Member Survey Told Us</vt:lpstr>
      <vt:lpstr>Key Takeaways: Members’ Innovation Experience </vt:lpstr>
      <vt:lpstr>Interviews AND Profiles</vt:lpstr>
      <vt:lpstr>Innovation Continuum</vt:lpstr>
      <vt:lpstr>Major Finding: LeadingAge Interviewees are Successful Because They Innovate </vt:lpstr>
      <vt:lpstr>Stages of Transformation Success</vt:lpstr>
      <vt:lpstr>Innovator Characteristics and Themes </vt:lpstr>
      <vt:lpstr>Innovator Barriers to Success</vt:lpstr>
      <vt:lpstr>Overview of LeadingAge Member Interviews </vt:lpstr>
      <vt:lpstr>Innovator Profiles </vt:lpstr>
      <vt:lpstr>Eaton Senior Communities (Lakewood, CO) </vt:lpstr>
      <vt:lpstr>Abramson Center for Jewish Life (North Wales, PA) </vt:lpstr>
      <vt:lpstr>St. Ann’s Community (Rochester, NY) </vt:lpstr>
      <vt:lpstr>Goodwin House Bailey’s Crossroads (Falls Church, VA) </vt:lpstr>
      <vt:lpstr>EHM Senior Solutions (Southeast, MI) </vt:lpstr>
      <vt:lpstr>Morningside Ministries (San Antonio, TX) </vt:lpstr>
      <vt:lpstr>Ohio Living (OH) </vt:lpstr>
      <vt:lpstr>Parker Jewish Institute for Health Care and Rehabilitation (New Hyde, NY)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Glenn Crenshaw</dc:creator>
  <cp:lastModifiedBy>Nicole Fallon</cp:lastModifiedBy>
  <cp:revision>61</cp:revision>
  <dcterms:created xsi:type="dcterms:W3CDTF">2017-05-26T17:02:57Z</dcterms:created>
  <dcterms:modified xsi:type="dcterms:W3CDTF">2018-10-18T18:26:11Z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0x0101009AC8862F1220164BBA3D527BEFD50FBB</vt:lpwstr>
  </property>
</Properties>
</file>