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29"/>
  </p:notesMasterIdLst>
  <p:handoutMasterIdLst>
    <p:handoutMasterId r:id="rId30"/>
  </p:handoutMasterIdLst>
  <p:sldIdLst>
    <p:sldId id="277" r:id="rId2"/>
    <p:sldId id="300" r:id="rId3"/>
    <p:sldId id="381" r:id="rId4"/>
    <p:sldId id="257" r:id="rId5"/>
    <p:sldId id="258" r:id="rId6"/>
    <p:sldId id="644" r:id="rId7"/>
    <p:sldId id="369" r:id="rId8"/>
    <p:sldId id="368" r:id="rId9"/>
    <p:sldId id="269" r:id="rId10"/>
    <p:sldId id="273" r:id="rId11"/>
    <p:sldId id="261" r:id="rId12"/>
    <p:sldId id="270" r:id="rId13"/>
    <p:sldId id="259" r:id="rId14"/>
    <p:sldId id="263" r:id="rId15"/>
    <p:sldId id="272" r:id="rId16"/>
    <p:sldId id="267" r:id="rId17"/>
    <p:sldId id="266" r:id="rId18"/>
    <p:sldId id="643" r:id="rId19"/>
    <p:sldId id="367" r:id="rId20"/>
    <p:sldId id="268" r:id="rId21"/>
    <p:sldId id="370" r:id="rId22"/>
    <p:sldId id="646" r:id="rId23"/>
    <p:sldId id="645" r:id="rId24"/>
    <p:sldId id="380" r:id="rId25"/>
    <p:sldId id="774" r:id="rId26"/>
    <p:sldId id="342" r:id="rId27"/>
    <p:sldId id="343" r:id="rId2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8" autoAdjust="0"/>
    <p:restoredTop sz="65399" autoAdjust="0"/>
  </p:normalViewPr>
  <p:slideViewPr>
    <p:cSldViewPr>
      <p:cViewPr varScale="1">
        <p:scale>
          <a:sx n="69" d="100"/>
          <a:sy n="69" d="100"/>
        </p:scale>
        <p:origin x="181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520630e21dc7bb9dd9fcab270743a59de92f3d86a4bd433384196e9c183d345c::" providerId="AD" clId="Web-{637A1AD1-BA72-3987-A439-874B5C8683D5}"/>
    <pc:docChg chg="modSld">
      <pc:chgData name="Guest User" userId="S::urn:spo:anon#520630e21dc7bb9dd9fcab270743a59de92f3d86a4bd433384196e9c183d345c::" providerId="AD" clId="Web-{637A1AD1-BA72-3987-A439-874B5C8683D5}" dt="2022-10-27T20:29:46.765" v="1"/>
      <pc:docMkLst>
        <pc:docMk/>
      </pc:docMkLst>
      <pc:sldChg chg="modNotes">
        <pc:chgData name="Guest User" userId="S::urn:spo:anon#520630e21dc7bb9dd9fcab270743a59de92f3d86a4bd433384196e9c183d345c::" providerId="AD" clId="Web-{637A1AD1-BA72-3987-A439-874B5C8683D5}" dt="2022-10-27T20:29:46.765" v="1"/>
        <pc:sldMkLst>
          <pc:docMk/>
          <pc:sldMk cId="1317599053" sldId="2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B5742-E7C6-4256-869B-E509DE055DE5}"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2A61C8DE-EC89-42D9-B81C-A9EC1245FE8C}">
      <dgm:prSet/>
      <dgm:spPr/>
      <dgm:t>
        <a:bodyPr/>
        <a:lstStyle/>
        <a:p>
          <a:r>
            <a:rPr lang="en-US" dirty="0"/>
            <a:t>Includes but is not limited to physical therapy, speech-language pathology, occupational therapy, or respiratory therapy and are provided or arranged for by the nursing home.  </a:t>
          </a:r>
        </a:p>
      </dgm:t>
    </dgm:pt>
    <dgm:pt modelId="{6D3130FA-AA35-4BCA-80A5-CE182E2E9A93}" type="parTrans" cxnId="{688A53A8-8DD7-4A93-B96A-8FA915DE9E70}">
      <dgm:prSet/>
      <dgm:spPr/>
      <dgm:t>
        <a:bodyPr/>
        <a:lstStyle/>
        <a:p>
          <a:endParaRPr lang="en-US"/>
        </a:p>
      </dgm:t>
    </dgm:pt>
    <dgm:pt modelId="{523E887F-066C-4901-98FA-40B41176A623}" type="sibTrans" cxnId="{688A53A8-8DD7-4A93-B96A-8FA915DE9E70}">
      <dgm:prSet/>
      <dgm:spPr/>
      <dgm:t>
        <a:bodyPr/>
        <a:lstStyle/>
        <a:p>
          <a:endParaRPr lang="en-US"/>
        </a:p>
      </dgm:t>
    </dgm:pt>
    <dgm:pt modelId="{13AB9AE3-E8A3-4BE5-B6D4-20273136079D}">
      <dgm:prSet/>
      <dgm:spPr/>
      <dgm:t>
        <a:bodyPr/>
        <a:lstStyle/>
        <a:p>
          <a:r>
            <a:rPr lang="en-US" dirty="0"/>
            <a:t>They are “specialized” in that they are provided based on each resident’s individual assessed rehabilitative needs based on their comprehensive plan of care and  can only be performed by or under the supervision of </a:t>
          </a:r>
          <a:r>
            <a:rPr lang="en-US" u="sng" dirty="0"/>
            <a:t>qualified personnel. </a:t>
          </a:r>
          <a:endParaRPr lang="en-US" dirty="0"/>
        </a:p>
      </dgm:t>
    </dgm:pt>
    <dgm:pt modelId="{CBD0B607-0748-402B-ACBC-E7EAE956EA9D}" type="parTrans" cxnId="{635C4A35-9DA7-4006-B093-36936418C1D4}">
      <dgm:prSet/>
      <dgm:spPr/>
      <dgm:t>
        <a:bodyPr/>
        <a:lstStyle/>
        <a:p>
          <a:endParaRPr lang="en-US"/>
        </a:p>
      </dgm:t>
    </dgm:pt>
    <dgm:pt modelId="{CF6DA952-5D54-48C8-A4A4-062EA9274425}" type="sibTrans" cxnId="{635C4A35-9DA7-4006-B093-36936418C1D4}">
      <dgm:prSet/>
      <dgm:spPr/>
      <dgm:t>
        <a:bodyPr/>
        <a:lstStyle/>
        <a:p>
          <a:endParaRPr lang="en-US"/>
        </a:p>
      </dgm:t>
    </dgm:pt>
    <dgm:pt modelId="{4810C0EE-CE7B-4442-9A83-D1FBDEAFAF3D}" type="pres">
      <dgm:prSet presAssocID="{8F2B5742-E7C6-4256-869B-E509DE055DE5}" presName="linear" presStyleCnt="0">
        <dgm:presLayoutVars>
          <dgm:animLvl val="lvl"/>
          <dgm:resizeHandles val="exact"/>
        </dgm:presLayoutVars>
      </dgm:prSet>
      <dgm:spPr/>
    </dgm:pt>
    <dgm:pt modelId="{CCC01FB0-40D3-449D-B9C0-D2AD0DC51971}" type="pres">
      <dgm:prSet presAssocID="{2A61C8DE-EC89-42D9-B81C-A9EC1245FE8C}" presName="parentText" presStyleLbl="node1" presStyleIdx="0" presStyleCnt="2" custScaleX="99330" custScaleY="103856">
        <dgm:presLayoutVars>
          <dgm:chMax val="0"/>
          <dgm:bulletEnabled val="1"/>
        </dgm:presLayoutVars>
      </dgm:prSet>
      <dgm:spPr/>
    </dgm:pt>
    <dgm:pt modelId="{11FAB8A6-0AC1-4272-8994-C5BEEFD2B3DC}" type="pres">
      <dgm:prSet presAssocID="{523E887F-066C-4901-98FA-40B41176A623}" presName="spacer" presStyleCnt="0"/>
      <dgm:spPr/>
    </dgm:pt>
    <dgm:pt modelId="{A52C4349-6E11-4C60-B62F-58537E735293}" type="pres">
      <dgm:prSet presAssocID="{13AB9AE3-E8A3-4BE5-B6D4-20273136079D}" presName="parentText" presStyleLbl="node1" presStyleIdx="1" presStyleCnt="2">
        <dgm:presLayoutVars>
          <dgm:chMax val="0"/>
          <dgm:bulletEnabled val="1"/>
        </dgm:presLayoutVars>
      </dgm:prSet>
      <dgm:spPr/>
    </dgm:pt>
  </dgm:ptLst>
  <dgm:cxnLst>
    <dgm:cxn modelId="{635C4A35-9DA7-4006-B093-36936418C1D4}" srcId="{8F2B5742-E7C6-4256-869B-E509DE055DE5}" destId="{13AB9AE3-E8A3-4BE5-B6D4-20273136079D}" srcOrd="1" destOrd="0" parTransId="{CBD0B607-0748-402B-ACBC-E7EAE956EA9D}" sibTransId="{CF6DA952-5D54-48C8-A4A4-062EA9274425}"/>
    <dgm:cxn modelId="{5281C968-3312-4025-AAB8-BDED1A9458B7}" type="presOf" srcId="{2A61C8DE-EC89-42D9-B81C-A9EC1245FE8C}" destId="{CCC01FB0-40D3-449D-B9C0-D2AD0DC51971}" srcOrd="0" destOrd="0" presId="urn:microsoft.com/office/officeart/2005/8/layout/vList2"/>
    <dgm:cxn modelId="{C848DF70-39CF-4F4E-988B-388A39DEE1CC}" type="presOf" srcId="{8F2B5742-E7C6-4256-869B-E509DE055DE5}" destId="{4810C0EE-CE7B-4442-9A83-D1FBDEAFAF3D}" srcOrd="0" destOrd="0" presId="urn:microsoft.com/office/officeart/2005/8/layout/vList2"/>
    <dgm:cxn modelId="{3C81309E-DE43-4491-AE98-44F94216EBAE}" type="presOf" srcId="{13AB9AE3-E8A3-4BE5-B6D4-20273136079D}" destId="{A52C4349-6E11-4C60-B62F-58537E735293}" srcOrd="0" destOrd="0" presId="urn:microsoft.com/office/officeart/2005/8/layout/vList2"/>
    <dgm:cxn modelId="{688A53A8-8DD7-4A93-B96A-8FA915DE9E70}" srcId="{8F2B5742-E7C6-4256-869B-E509DE055DE5}" destId="{2A61C8DE-EC89-42D9-B81C-A9EC1245FE8C}" srcOrd="0" destOrd="0" parTransId="{6D3130FA-AA35-4BCA-80A5-CE182E2E9A93}" sibTransId="{523E887F-066C-4901-98FA-40B41176A623}"/>
    <dgm:cxn modelId="{42EA5D39-D576-4F55-9EA4-C1A49BB45534}" type="presParOf" srcId="{4810C0EE-CE7B-4442-9A83-D1FBDEAFAF3D}" destId="{CCC01FB0-40D3-449D-B9C0-D2AD0DC51971}" srcOrd="0" destOrd="0" presId="urn:microsoft.com/office/officeart/2005/8/layout/vList2"/>
    <dgm:cxn modelId="{EA7933EF-5E4C-494C-BB2E-9F383BCCD246}" type="presParOf" srcId="{4810C0EE-CE7B-4442-9A83-D1FBDEAFAF3D}" destId="{11FAB8A6-0AC1-4272-8994-C5BEEFD2B3DC}" srcOrd="1" destOrd="0" presId="urn:microsoft.com/office/officeart/2005/8/layout/vList2"/>
    <dgm:cxn modelId="{38CAB195-6CA2-4AA9-BA76-5F00FF17D44A}" type="presParOf" srcId="{4810C0EE-CE7B-4442-9A83-D1FBDEAFAF3D}" destId="{A52C4349-6E11-4C60-B62F-58537E73529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A9DD5-E742-42F9-9B77-AB80E5ACCC13}"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1E31169F-DDED-4F1B-8C11-12BF3D72E209}">
      <dgm:prSet custT="1"/>
      <dgm:spPr/>
      <dgm:t>
        <a:bodyPr/>
        <a:lstStyle/>
        <a:p>
          <a:r>
            <a:rPr lang="en-US" sz="2400" dirty="0"/>
            <a:t>The facility must provide or arrange for the provision of specialized rehabilitative services to all residents that require these services for the appropriate length of time as assessed in their comprehensive plan of care.  </a:t>
          </a:r>
        </a:p>
      </dgm:t>
    </dgm:pt>
    <dgm:pt modelId="{FF9C57AC-8D3E-4A30-8792-39EB6290FC93}" type="parTrans" cxnId="{1126D211-B02C-47EF-A232-74444C8632B7}">
      <dgm:prSet/>
      <dgm:spPr/>
      <dgm:t>
        <a:bodyPr/>
        <a:lstStyle/>
        <a:p>
          <a:endParaRPr lang="en-US"/>
        </a:p>
      </dgm:t>
    </dgm:pt>
    <dgm:pt modelId="{96FAF7A5-958E-4581-9A51-87711C5A251C}" type="sibTrans" cxnId="{1126D211-B02C-47EF-A232-74444C8632B7}">
      <dgm:prSet/>
      <dgm:spPr/>
      <dgm:t>
        <a:bodyPr/>
        <a:lstStyle/>
        <a:p>
          <a:endParaRPr lang="en-US"/>
        </a:p>
      </dgm:t>
    </dgm:pt>
    <dgm:pt modelId="{D7E90DE8-9E44-4F1A-B83B-C365D4D5BDCA}">
      <dgm:prSet custT="1"/>
      <dgm:spPr/>
      <dgm:t>
        <a:bodyPr/>
        <a:lstStyle/>
        <a:p>
          <a:r>
            <a:rPr lang="en-US" sz="2400" dirty="0"/>
            <a:t>These services are considered a facility service provided to all residents who need them based on their comprehensive plan of care and are included within the scope of facility services</a:t>
          </a:r>
          <a:r>
            <a:rPr lang="en-US" sz="500" dirty="0"/>
            <a:t>.   </a:t>
          </a:r>
        </a:p>
      </dgm:t>
    </dgm:pt>
    <dgm:pt modelId="{9C91A125-D376-49C4-B2C9-B4243BF32B2A}" type="parTrans" cxnId="{2D4B982C-D575-4D88-A2AA-7EACD36418C8}">
      <dgm:prSet/>
      <dgm:spPr/>
      <dgm:t>
        <a:bodyPr/>
        <a:lstStyle/>
        <a:p>
          <a:endParaRPr lang="en-US"/>
        </a:p>
      </dgm:t>
    </dgm:pt>
    <dgm:pt modelId="{471959A2-F765-440A-85FD-B79EBBEBF814}" type="sibTrans" cxnId="{2D4B982C-D575-4D88-A2AA-7EACD36418C8}">
      <dgm:prSet/>
      <dgm:spPr/>
      <dgm:t>
        <a:bodyPr/>
        <a:lstStyle/>
        <a:p>
          <a:endParaRPr lang="en-US"/>
        </a:p>
      </dgm:t>
    </dgm:pt>
    <dgm:pt modelId="{C0DB6AB9-B370-433D-9E62-EEFF6DFC8534}" type="pres">
      <dgm:prSet presAssocID="{9ACA9DD5-E742-42F9-9B77-AB80E5ACCC13}" presName="linear" presStyleCnt="0">
        <dgm:presLayoutVars>
          <dgm:animLvl val="lvl"/>
          <dgm:resizeHandles val="exact"/>
        </dgm:presLayoutVars>
      </dgm:prSet>
      <dgm:spPr/>
    </dgm:pt>
    <dgm:pt modelId="{80128A2D-B61D-4FD4-A6A8-18DBC32704AB}" type="pres">
      <dgm:prSet presAssocID="{1E31169F-DDED-4F1B-8C11-12BF3D72E209}" presName="parentText" presStyleLbl="node1" presStyleIdx="0" presStyleCnt="2" custScaleY="149883">
        <dgm:presLayoutVars>
          <dgm:chMax val="0"/>
          <dgm:bulletEnabled val="1"/>
        </dgm:presLayoutVars>
      </dgm:prSet>
      <dgm:spPr/>
    </dgm:pt>
    <dgm:pt modelId="{FCC643D9-6D5A-4C22-AF67-D474597B9CC1}" type="pres">
      <dgm:prSet presAssocID="{96FAF7A5-958E-4581-9A51-87711C5A251C}" presName="spacer" presStyleCnt="0"/>
      <dgm:spPr/>
    </dgm:pt>
    <dgm:pt modelId="{7F283F0D-5EE1-4BBC-B685-015A07289DD6}" type="pres">
      <dgm:prSet presAssocID="{D7E90DE8-9E44-4F1A-B83B-C365D4D5BDCA}" presName="parentText" presStyleLbl="node1" presStyleIdx="1" presStyleCnt="2" custScaleY="132667">
        <dgm:presLayoutVars>
          <dgm:chMax val="0"/>
          <dgm:bulletEnabled val="1"/>
        </dgm:presLayoutVars>
      </dgm:prSet>
      <dgm:spPr/>
    </dgm:pt>
  </dgm:ptLst>
  <dgm:cxnLst>
    <dgm:cxn modelId="{1126D211-B02C-47EF-A232-74444C8632B7}" srcId="{9ACA9DD5-E742-42F9-9B77-AB80E5ACCC13}" destId="{1E31169F-DDED-4F1B-8C11-12BF3D72E209}" srcOrd="0" destOrd="0" parTransId="{FF9C57AC-8D3E-4A30-8792-39EB6290FC93}" sibTransId="{96FAF7A5-958E-4581-9A51-87711C5A251C}"/>
    <dgm:cxn modelId="{2D4B982C-D575-4D88-A2AA-7EACD36418C8}" srcId="{9ACA9DD5-E742-42F9-9B77-AB80E5ACCC13}" destId="{D7E90DE8-9E44-4F1A-B83B-C365D4D5BDCA}" srcOrd="1" destOrd="0" parTransId="{9C91A125-D376-49C4-B2C9-B4243BF32B2A}" sibTransId="{471959A2-F765-440A-85FD-B79EBBEBF814}"/>
    <dgm:cxn modelId="{9D9A0567-E430-4056-B3F5-2D996FA4CF4C}" type="presOf" srcId="{9ACA9DD5-E742-42F9-9B77-AB80E5ACCC13}" destId="{C0DB6AB9-B370-433D-9E62-EEFF6DFC8534}" srcOrd="0" destOrd="0" presId="urn:microsoft.com/office/officeart/2005/8/layout/vList2"/>
    <dgm:cxn modelId="{52243C67-B05F-4CEC-BA29-9ED783D1A77C}" type="presOf" srcId="{D7E90DE8-9E44-4F1A-B83B-C365D4D5BDCA}" destId="{7F283F0D-5EE1-4BBC-B685-015A07289DD6}" srcOrd="0" destOrd="0" presId="urn:microsoft.com/office/officeart/2005/8/layout/vList2"/>
    <dgm:cxn modelId="{D4A62B9C-CDEE-43E8-B427-124FD0F79ACF}" type="presOf" srcId="{1E31169F-DDED-4F1B-8C11-12BF3D72E209}" destId="{80128A2D-B61D-4FD4-A6A8-18DBC32704AB}" srcOrd="0" destOrd="0" presId="urn:microsoft.com/office/officeart/2005/8/layout/vList2"/>
    <dgm:cxn modelId="{46255956-4EAA-40CD-9BEF-957A49958FA6}" type="presParOf" srcId="{C0DB6AB9-B370-433D-9E62-EEFF6DFC8534}" destId="{80128A2D-B61D-4FD4-A6A8-18DBC32704AB}" srcOrd="0" destOrd="0" presId="urn:microsoft.com/office/officeart/2005/8/layout/vList2"/>
    <dgm:cxn modelId="{6CCE45A9-008A-4675-8899-77435A8648EB}" type="presParOf" srcId="{C0DB6AB9-B370-433D-9E62-EEFF6DFC8534}" destId="{FCC643D9-6D5A-4C22-AF67-D474597B9CC1}" srcOrd="1" destOrd="0" presId="urn:microsoft.com/office/officeart/2005/8/layout/vList2"/>
    <dgm:cxn modelId="{07275712-5037-4072-BFF5-65F1B1E03906}" type="presParOf" srcId="{C0DB6AB9-B370-433D-9E62-EEFF6DFC8534}" destId="{7F283F0D-5EE1-4BBC-B685-015A07289DD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01FB0-40D3-449D-B9C0-D2AD0DC51971}">
      <dsp:nvSpPr>
        <dsp:cNvPr id="0" name=""/>
        <dsp:cNvSpPr/>
      </dsp:nvSpPr>
      <dsp:spPr>
        <a:xfrm>
          <a:off x="21187" y="79090"/>
          <a:ext cx="6282224" cy="2450659"/>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Includes but is not limited to physical therapy, speech-language pathology, occupational therapy, or respiratory therapy and are provided or arranged for by the nursing home.  </a:t>
          </a:r>
        </a:p>
      </dsp:txBody>
      <dsp:txXfrm>
        <a:off x="140818" y="198721"/>
        <a:ext cx="6042962" cy="2211397"/>
      </dsp:txXfrm>
    </dsp:sp>
    <dsp:sp modelId="{A52C4349-6E11-4C60-B62F-58537E735293}">
      <dsp:nvSpPr>
        <dsp:cNvPr id="0" name=""/>
        <dsp:cNvSpPr/>
      </dsp:nvSpPr>
      <dsp:spPr>
        <a:xfrm>
          <a:off x="0" y="2595989"/>
          <a:ext cx="6324599" cy="2359670"/>
        </a:xfrm>
        <a:prstGeom prst="round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They are “specialized” in that they are provided based on each resident’s individual assessed rehabilitative needs based on their comprehensive plan of care and  can only be performed by or under the supervision of </a:t>
          </a:r>
          <a:r>
            <a:rPr lang="en-US" sz="2300" u="sng" kern="1200" dirty="0"/>
            <a:t>qualified personnel. </a:t>
          </a:r>
          <a:endParaRPr lang="en-US" sz="2300" kern="1200" dirty="0"/>
        </a:p>
      </dsp:txBody>
      <dsp:txXfrm>
        <a:off x="115190" y="2711179"/>
        <a:ext cx="6094219" cy="2129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28A2D-B61D-4FD4-A6A8-18DBC32704AB}">
      <dsp:nvSpPr>
        <dsp:cNvPr id="0" name=""/>
        <dsp:cNvSpPr/>
      </dsp:nvSpPr>
      <dsp:spPr>
        <a:xfrm>
          <a:off x="0" y="662498"/>
          <a:ext cx="7010960" cy="2149211"/>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facility must provide or arrange for the provision of specialized rehabilitative services to all residents that require these services for the appropriate length of time as assessed in their comprehensive plan of care.  </a:t>
          </a:r>
        </a:p>
      </dsp:txBody>
      <dsp:txXfrm>
        <a:off x="104916" y="767414"/>
        <a:ext cx="6801128" cy="1939379"/>
      </dsp:txXfrm>
    </dsp:sp>
    <dsp:sp modelId="{7F283F0D-5EE1-4BBC-B685-015A07289DD6}">
      <dsp:nvSpPr>
        <dsp:cNvPr id="0" name=""/>
        <dsp:cNvSpPr/>
      </dsp:nvSpPr>
      <dsp:spPr>
        <a:xfrm>
          <a:off x="0" y="2825012"/>
          <a:ext cx="7010960" cy="1902346"/>
        </a:xfrm>
        <a:prstGeom prst="round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These services are considered a facility service provided to all residents who need them based on their comprehensive plan of care and are included within the scope of facility services</a:t>
          </a:r>
          <a:r>
            <a:rPr lang="en-US" sz="500" kern="1200" dirty="0"/>
            <a:t>.   </a:t>
          </a:r>
        </a:p>
      </dsp:txBody>
      <dsp:txXfrm>
        <a:off x="92865" y="2917877"/>
        <a:ext cx="6825230" cy="17166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BFF665-A431-423A-8E99-46A6AC10A599}" type="datetimeFigureOut">
              <a:rPr lang="en-US" smtClean="0"/>
              <a:pPr/>
              <a:t>10/27/2022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63D2D-29C9-4FD8-AA42-E975D4858AF2}" type="slidenum">
              <a:rPr lang="en-US" smtClean="0"/>
              <a:pPr/>
              <a:t>‹#›</a:t>
            </a:fld>
            <a:endParaRPr lang="en-US"/>
          </a:p>
        </p:txBody>
      </p:sp>
    </p:spTree>
    <p:extLst>
      <p:ext uri="{BB962C8B-B14F-4D97-AF65-F5344CB8AC3E}">
        <p14:creationId xmlns:p14="http://schemas.microsoft.com/office/powerpoint/2010/main" val="381426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CC13FF-8D04-4BEC-B8D1-66B1A302CC68}" type="datetimeFigureOut">
              <a:rPr lang="en-US" smtClean="0"/>
              <a:pPr/>
              <a:t>10/27/2022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83AE9-5228-4641-AE46-DAC04049BDD6}" type="slidenum">
              <a:rPr lang="en-US" smtClean="0"/>
              <a:pPr/>
              <a:t>‹#›</a:t>
            </a:fld>
            <a:endParaRPr lang="en-US"/>
          </a:p>
        </p:txBody>
      </p:sp>
    </p:spTree>
    <p:extLst>
      <p:ext uri="{BB962C8B-B14F-4D97-AF65-F5344CB8AC3E}">
        <p14:creationId xmlns:p14="http://schemas.microsoft.com/office/powerpoint/2010/main" val="400956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session on Specialized Rehabilitation Services, qualifications and how it aligns with the facility resource assessment.  Facilities are required to perform a facility wide resource assessment that takes a good look at our resident population in order to be able to provide resources—both staff and other resources- to provide quality of care for our residents.  Today, we will be discussing how Specialized Rehabilitation Services fits into the facility assessment as well as the importance of interdisciplinary involvement in collaboration of Specialized Rehabilitation Services to meet the needs of the resident</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a:t>
            </a:fld>
            <a:endParaRPr lang="en-US"/>
          </a:p>
        </p:txBody>
      </p:sp>
    </p:spTree>
    <p:extLst>
      <p:ext uri="{BB962C8B-B14F-4D97-AF65-F5344CB8AC3E}">
        <p14:creationId xmlns:p14="http://schemas.microsoft.com/office/powerpoint/2010/main" val="14938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According to State Law.  Many times the PTA or the OTA will be furnishing services.  They also must have evidence of educational preparation, competency and ongoing in-servicing to ensure they are competent to perform their duties.  The will work under the supervision of the qualified therapist.</a:t>
            </a:r>
          </a:p>
        </p:txBody>
      </p:sp>
      <p:sp>
        <p:nvSpPr>
          <p:cNvPr id="4" name="Slide Number Placeholder 3"/>
          <p:cNvSpPr>
            <a:spLocks noGrp="1"/>
          </p:cNvSpPr>
          <p:nvPr>
            <p:ph type="sldNum" sz="quarter" idx="5"/>
          </p:nvPr>
        </p:nvSpPr>
        <p:spPr/>
        <p:txBody>
          <a:bodyPr/>
          <a:lstStyle/>
          <a:p>
            <a:fld id="{5FECB002-17A0-4BFF-A1F5-7AE037BE97D7}" type="slidenum">
              <a:rPr lang="en-US" smtClean="0"/>
              <a:t>10</a:t>
            </a:fld>
            <a:endParaRPr lang="en-US"/>
          </a:p>
        </p:txBody>
      </p:sp>
    </p:spTree>
    <p:extLst>
      <p:ext uri="{BB962C8B-B14F-4D97-AF65-F5344CB8AC3E}">
        <p14:creationId xmlns:p14="http://schemas.microsoft.com/office/powerpoint/2010/main" val="1235434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facility doesn’t employ staff for theses services, the facility must obtain specialized rehabilitative services from an outside resource that is a provider of specialized rehabilitation services that is NOT excluded from participating in any federal or state health care program. These personnel must have the </a:t>
            </a:r>
            <a:r>
              <a:rPr lang="en-US" b="1" dirty="0"/>
              <a:t>training, competencies and skill sets</a:t>
            </a:r>
            <a:r>
              <a:rPr lang="en-US" dirty="0"/>
              <a:t> to care for residents as identified through resident assessments and described in the plan of care. The qualified personnel must meet the requirement of the facility assessment.</a:t>
            </a:r>
          </a:p>
          <a:p>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11</a:t>
            </a:fld>
            <a:endParaRPr lang="en-US"/>
          </a:p>
        </p:txBody>
      </p:sp>
    </p:spTree>
    <p:extLst>
      <p:ext uri="{BB962C8B-B14F-4D97-AF65-F5344CB8AC3E}">
        <p14:creationId xmlns:p14="http://schemas.microsoft.com/office/powerpoint/2010/main" val="2476379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meeting the specific competency requirements as part of their license and certification requirements defined under State law or regulations, these personnel must have the training, competencies and skill sets to care for residents as identified through resident assessments and described in the plan of care.  </a:t>
            </a:r>
          </a:p>
          <a:p>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12</a:t>
            </a:fld>
            <a:endParaRPr lang="en-US"/>
          </a:p>
        </p:txBody>
      </p:sp>
    </p:spTree>
    <p:extLst>
      <p:ext uri="{BB962C8B-B14F-4D97-AF65-F5344CB8AC3E}">
        <p14:creationId xmlns:p14="http://schemas.microsoft.com/office/powerpoint/2010/main" val="3293025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 Notes:</a:t>
            </a:r>
          </a:p>
          <a:p>
            <a:r>
              <a:rPr lang="en-US" dirty="0"/>
              <a:t>Read the slide.</a:t>
            </a:r>
          </a:p>
          <a:p>
            <a:r>
              <a:rPr lang="en-US" dirty="0"/>
              <a:t>This includes facility staff and contract staff providing specialized rehabilitation services. </a:t>
            </a:r>
            <a:r>
              <a:rPr lang="en-US" sz="1200" kern="1200" dirty="0">
                <a:solidFill>
                  <a:schemeClr val="tx1"/>
                </a:solidFill>
                <a:effectLst/>
                <a:latin typeface="+mn-lt"/>
                <a:ea typeface="+mn-ea"/>
                <a:cs typeface="+mn-cs"/>
              </a:rPr>
              <a:t>The services provided or arranged by the facility, as outlined by the comprehensive care plan, must— (i) Meet professional standards of quality</a:t>
            </a:r>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13</a:t>
            </a:fld>
            <a:endParaRPr lang="en-US"/>
          </a:p>
        </p:txBody>
      </p:sp>
    </p:spTree>
    <p:extLst>
      <p:ext uri="{BB962C8B-B14F-4D97-AF65-F5344CB8AC3E}">
        <p14:creationId xmlns:p14="http://schemas.microsoft.com/office/powerpoint/2010/main" val="228704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 order from a physician may substitute for the required plan of care (although orders from therapists are not recognized).  </a:t>
            </a:r>
          </a:p>
          <a:p>
            <a:r>
              <a:rPr lang="en-US" sz="1200" b="1" dirty="0"/>
              <a:t>PLEASE NOTE:  in most cases you must have a physician’s order for specialized rehabilitative services</a:t>
            </a:r>
          </a:p>
        </p:txBody>
      </p:sp>
      <p:sp>
        <p:nvSpPr>
          <p:cNvPr id="4" name="Slide Number Placeholder 3"/>
          <p:cNvSpPr>
            <a:spLocks noGrp="1"/>
          </p:cNvSpPr>
          <p:nvPr>
            <p:ph type="sldNum" sz="quarter" idx="5"/>
          </p:nvPr>
        </p:nvSpPr>
        <p:spPr/>
        <p:txBody>
          <a:bodyPr/>
          <a:lstStyle/>
          <a:p>
            <a:fld id="{5FECB002-17A0-4BFF-A1F5-7AE037BE97D7}" type="slidenum">
              <a:rPr lang="en-US" smtClean="0"/>
              <a:t>14</a:t>
            </a:fld>
            <a:endParaRPr lang="en-US"/>
          </a:p>
        </p:txBody>
      </p:sp>
    </p:spTree>
    <p:extLst>
      <p:ext uri="{BB962C8B-B14F-4D97-AF65-F5344CB8AC3E}">
        <p14:creationId xmlns:p14="http://schemas.microsoft.com/office/powerpoint/2010/main" val="292639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Under current Part B requirements, when a therapy order is written by a qualified therapist, for that therapy to be covered and paid under the Part B benefit, a physician or recognized non-physician practitioner including a nurse practitioner, clinical nurse specialist or physician assistant – not a therapist − must sign and date the PT, OT, or SLP plan of care which may be established by the therapist.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slide.</a:t>
            </a:r>
          </a:p>
        </p:txBody>
      </p:sp>
      <p:sp>
        <p:nvSpPr>
          <p:cNvPr id="4" name="Slide Number Placeholder 3"/>
          <p:cNvSpPr>
            <a:spLocks noGrp="1"/>
          </p:cNvSpPr>
          <p:nvPr>
            <p:ph type="sldNum" sz="quarter" idx="5"/>
          </p:nvPr>
        </p:nvSpPr>
        <p:spPr/>
        <p:txBody>
          <a:bodyPr/>
          <a:lstStyle/>
          <a:p>
            <a:fld id="{5FECB002-17A0-4BFF-A1F5-7AE037BE97D7}" type="slidenum">
              <a:rPr lang="en-US" smtClean="0"/>
              <a:t>15</a:t>
            </a:fld>
            <a:endParaRPr lang="en-US"/>
          </a:p>
        </p:txBody>
      </p:sp>
    </p:spTree>
    <p:extLst>
      <p:ext uri="{BB962C8B-B14F-4D97-AF65-F5344CB8AC3E}">
        <p14:creationId xmlns:p14="http://schemas.microsoft.com/office/powerpoint/2010/main" val="3324651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16</a:t>
            </a:fld>
            <a:endParaRPr lang="en-US"/>
          </a:p>
        </p:txBody>
      </p:sp>
    </p:spTree>
    <p:extLst>
      <p:ext uri="{BB962C8B-B14F-4D97-AF65-F5344CB8AC3E}">
        <p14:creationId xmlns:p14="http://schemas.microsoft.com/office/powerpoint/2010/main" val="2521003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a:t>
            </a:r>
          </a:p>
          <a:p>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17</a:t>
            </a:fld>
            <a:endParaRPr lang="en-US"/>
          </a:p>
        </p:txBody>
      </p:sp>
    </p:spTree>
    <p:extLst>
      <p:ext uri="{BB962C8B-B14F-4D97-AF65-F5344CB8AC3E}">
        <p14:creationId xmlns:p14="http://schemas.microsoft.com/office/powerpoint/2010/main" val="1525805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§483.20(k) Preadmission Screening for individuals with a mental disorder and individuals with intellectual disability. </a:t>
            </a:r>
          </a:p>
          <a:p>
            <a:r>
              <a:rPr lang="en-US" sz="1200" kern="1200" dirty="0">
                <a:solidFill>
                  <a:schemeClr val="tx1"/>
                </a:solidFill>
                <a:effectLst/>
                <a:latin typeface="+mn-lt"/>
                <a:ea typeface="+mn-ea"/>
                <a:cs typeface="+mn-cs"/>
              </a:rPr>
              <a:t>§483.20(k)(1) A nursing facility must not admit, on or after January 1, 1989, any new residents with: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Mental disorder as defined in paragraph (k)(3)(</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of this section, unless the State mental health authority has determined, based on an independent physical and mental evaluation performed by a person or entity other than the State mental health authority, prior to admission, </a:t>
            </a:r>
          </a:p>
          <a:p>
            <a:r>
              <a:rPr lang="en-US" sz="1200" kern="1200" dirty="0">
                <a:solidFill>
                  <a:schemeClr val="tx1"/>
                </a:solidFill>
                <a:effectLst/>
                <a:latin typeface="+mn-lt"/>
                <a:ea typeface="+mn-ea"/>
                <a:cs typeface="+mn-cs"/>
              </a:rPr>
              <a:t>(A) That, because of the physical and mental condition of the individual, the individual requires the level of services provided by a nursing facility; and </a:t>
            </a:r>
          </a:p>
          <a:p>
            <a:r>
              <a:rPr lang="en-US" sz="1200" kern="1200" dirty="0">
                <a:solidFill>
                  <a:schemeClr val="tx1"/>
                </a:solidFill>
                <a:effectLst/>
                <a:latin typeface="+mn-lt"/>
                <a:ea typeface="+mn-ea"/>
                <a:cs typeface="+mn-cs"/>
              </a:rPr>
              <a:t>(B) If the individual requires such level of services, whether the individual requires specialized services; or </a:t>
            </a:r>
          </a:p>
          <a:p>
            <a:r>
              <a:rPr lang="en-US" sz="1200" kern="1200" dirty="0">
                <a:solidFill>
                  <a:schemeClr val="tx1"/>
                </a:solidFill>
                <a:effectLst/>
                <a:latin typeface="+mn-lt"/>
                <a:ea typeface="+mn-ea"/>
                <a:cs typeface="+mn-cs"/>
              </a:rPr>
              <a:t>(ii) Intellectual disability, as defined in paragraph (k)(3)(ii) of this section, unless the State intellectual disability or developmental disability authority has determined prior to admission—</a:t>
            </a:r>
          </a:p>
          <a:p>
            <a:r>
              <a:rPr lang="en-US" sz="1200" kern="1200" dirty="0">
                <a:solidFill>
                  <a:schemeClr val="tx1"/>
                </a:solidFill>
                <a:effectLst/>
                <a:latin typeface="+mn-lt"/>
                <a:ea typeface="+mn-ea"/>
                <a:cs typeface="+mn-cs"/>
              </a:rPr>
              <a:t>(A) That, because of the physical and mental condition of the individual, the individual requires the level of services provided by a nursing facility; and </a:t>
            </a:r>
          </a:p>
          <a:p>
            <a:r>
              <a:rPr lang="en-US" sz="1200" kern="1200" dirty="0">
                <a:solidFill>
                  <a:schemeClr val="tx1"/>
                </a:solidFill>
                <a:effectLst/>
                <a:latin typeface="+mn-lt"/>
                <a:ea typeface="+mn-ea"/>
                <a:cs typeface="+mn-cs"/>
              </a:rPr>
              <a:t>(B) If the individual requires such level of services, whether the individual </a:t>
            </a:r>
            <a:r>
              <a:rPr lang="en-US" sz="1200" b="1" kern="1200" dirty="0">
                <a:solidFill>
                  <a:schemeClr val="tx1"/>
                </a:solidFill>
                <a:effectLst/>
                <a:latin typeface="+mn-lt"/>
                <a:ea typeface="+mn-ea"/>
                <a:cs typeface="+mn-cs"/>
              </a:rPr>
              <a:t>requires specialized services </a:t>
            </a:r>
            <a:r>
              <a:rPr lang="en-US" sz="1200" kern="1200" dirty="0">
                <a:solidFill>
                  <a:schemeClr val="tx1"/>
                </a:solidFill>
                <a:effectLst/>
                <a:latin typeface="+mn-lt"/>
                <a:ea typeface="+mn-ea"/>
                <a:cs typeface="+mn-cs"/>
              </a:rPr>
              <a:t>for intellectual disability.</a:t>
            </a:r>
            <a:r>
              <a:rPr lang="en-US" sz="1200" kern="1200" baseline="30000" dirty="0">
                <a:solidFill>
                  <a:schemeClr val="tx1"/>
                </a:solidFill>
                <a:effectLst/>
                <a:latin typeface="+mn-lt"/>
                <a:ea typeface="+mn-ea"/>
                <a:cs typeface="+mn-cs"/>
              </a:rPr>
              <a:t>12 </a:t>
            </a:r>
          </a:p>
          <a:p>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Review process to monitor outcomes for specialized rehab and resident maintaining or attaining functional outcomes per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Review process to addressing preferences and needs assessed by the MDS, the comprehensive care plan must coordinate with and address any specialized services or specialized rehabilitation services the facility will provide or arrange as a result of PASARR recommendations</a:t>
            </a:r>
          </a:p>
          <a:p>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18</a:t>
            </a:fld>
            <a:endParaRPr lang="en-US"/>
          </a:p>
        </p:txBody>
      </p:sp>
    </p:spTree>
    <p:extLst>
      <p:ext uri="{BB962C8B-B14F-4D97-AF65-F5344CB8AC3E}">
        <p14:creationId xmlns:p14="http://schemas.microsoft.com/office/powerpoint/2010/main" val="2088723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component of overall clinical competency is a nurse’s (RN, LPN) or a CNA’s ability to identify and to address a resident’s Change of Condition. Facility staff should be aware of each resident’s current health status and regular activity.  They should also be able to promptly identify changes that may indicate a change in health status. </a:t>
            </a:r>
          </a:p>
          <a:p>
            <a:r>
              <a:rPr lang="en-US" dirty="0"/>
              <a:t>Residents that are participating in Specialized rehab services and have a change of condition—all staff must be able to identify and communicate changes</a:t>
            </a:r>
          </a:p>
          <a:p>
            <a:endParaRPr lang="en-US" dirty="0"/>
          </a:p>
          <a:p>
            <a:r>
              <a:rPr lang="en-US" dirty="0"/>
              <a:t>Changes of Condition often result in trips to the hospital.  These trips and stays can be physically and emotionally challenging for the residents.</a:t>
            </a:r>
          </a:p>
          <a:p>
            <a:endParaRPr lang="en-US" dirty="0"/>
          </a:p>
          <a:p>
            <a:r>
              <a:rPr lang="en-US" dirty="0"/>
              <a:t>There should always be excellent communication and collaboration between all members of the IDT</a:t>
            </a:r>
          </a:p>
        </p:txBody>
      </p:sp>
      <p:sp>
        <p:nvSpPr>
          <p:cNvPr id="4" name="Slide Number Placeholder 3"/>
          <p:cNvSpPr>
            <a:spLocks noGrp="1"/>
          </p:cNvSpPr>
          <p:nvPr>
            <p:ph type="sldNum" sz="quarter" idx="5"/>
          </p:nvPr>
        </p:nvSpPr>
        <p:spPr/>
        <p:txBody>
          <a:bodyPr/>
          <a:lstStyle/>
          <a:p>
            <a:fld id="{8B795591-DCB4-4802-B682-518C5994476F}" type="slidenum">
              <a:rPr lang="en-US" smtClean="0"/>
              <a:t>19</a:t>
            </a:fld>
            <a:endParaRPr lang="en-US"/>
          </a:p>
        </p:txBody>
      </p:sp>
    </p:spTree>
    <p:extLst>
      <p:ext uri="{BB962C8B-B14F-4D97-AF65-F5344CB8AC3E}">
        <p14:creationId xmlns:p14="http://schemas.microsoft.com/office/powerpoint/2010/main" val="414919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the objectives above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a:t>
            </a:fld>
            <a:endParaRPr lang="en-US"/>
          </a:p>
        </p:txBody>
      </p:sp>
    </p:spTree>
    <p:extLst>
      <p:ext uri="{BB962C8B-B14F-4D97-AF65-F5344CB8AC3E}">
        <p14:creationId xmlns:p14="http://schemas.microsoft.com/office/powerpoint/2010/main" val="149172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a:t>
            </a:r>
          </a:p>
          <a:p>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20</a:t>
            </a:fld>
            <a:endParaRPr lang="en-US"/>
          </a:p>
        </p:txBody>
      </p:sp>
    </p:spTree>
    <p:extLst>
      <p:ext uri="{BB962C8B-B14F-4D97-AF65-F5344CB8AC3E}">
        <p14:creationId xmlns:p14="http://schemas.microsoft.com/office/powerpoint/2010/main" val="3902438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Specialized Rehab personnel should be familiar with infection control procedures in the facility to include:</a:t>
            </a:r>
          </a:p>
          <a:p>
            <a:pPr marL="171450" indent="-171450">
              <a:buFont typeface="Arial" panose="020B0604020202020204" pitchFamily="34" charset="0"/>
              <a:buChar char="•"/>
            </a:pPr>
            <a:r>
              <a:rPr lang="en-US" dirty="0"/>
              <a:t>Hand Hygiene</a:t>
            </a:r>
          </a:p>
          <a:p>
            <a:pPr marL="171450" indent="-171450">
              <a:buFont typeface="Arial" panose="020B0604020202020204" pitchFamily="34" charset="0"/>
              <a:buChar char="•"/>
            </a:pPr>
            <a:r>
              <a:rPr lang="en-US" dirty="0"/>
              <a:t>Devices (such as indwelling catheters-care not to lift the bag over the level of the bladder, etc.)</a:t>
            </a:r>
          </a:p>
          <a:p>
            <a:pPr marL="171450" indent="-171450">
              <a:buFont typeface="Arial" panose="020B0604020202020204" pitchFamily="34" charset="0"/>
              <a:buChar char="•"/>
            </a:pPr>
            <a:r>
              <a:rPr lang="en-US" dirty="0"/>
              <a:t>Cleaning AND disinfecting equipment and environmental surfaces</a:t>
            </a:r>
          </a:p>
          <a:p>
            <a:pPr marL="171450" indent="-171450">
              <a:buFont typeface="Arial" panose="020B0604020202020204" pitchFamily="34" charset="0"/>
              <a:buChar char="•"/>
            </a:pPr>
            <a:r>
              <a:rPr lang="en-US" dirty="0"/>
              <a:t>What to do and how to protect (i.e. PPE) with resident on Transmission-Based Precautions</a:t>
            </a:r>
          </a:p>
        </p:txBody>
      </p:sp>
      <p:sp>
        <p:nvSpPr>
          <p:cNvPr id="4" name="Slide Number Placeholder 3"/>
          <p:cNvSpPr>
            <a:spLocks noGrp="1"/>
          </p:cNvSpPr>
          <p:nvPr>
            <p:ph type="sldNum" sz="quarter" idx="5"/>
          </p:nvPr>
        </p:nvSpPr>
        <p:spPr/>
        <p:txBody>
          <a:bodyPr/>
          <a:lstStyle/>
          <a:p>
            <a:fld id="{5FECB002-17A0-4BFF-A1F5-7AE037BE97D7}" type="slidenum">
              <a:rPr lang="en-US" smtClean="0"/>
              <a:t>21</a:t>
            </a:fld>
            <a:endParaRPr lang="en-US"/>
          </a:p>
        </p:txBody>
      </p:sp>
    </p:spTree>
    <p:extLst>
      <p:ext uri="{BB962C8B-B14F-4D97-AF65-F5344CB8AC3E}">
        <p14:creationId xmlns:p14="http://schemas.microsoft.com/office/powerpoint/2010/main" val="2348846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facility staff, contract staff, volunteers, students—anyone providing care and services in your facility are required to be competent in the services that they provide</a:t>
            </a:r>
          </a:p>
        </p:txBody>
      </p:sp>
      <p:sp>
        <p:nvSpPr>
          <p:cNvPr id="4" name="Slide Number Placeholder 3"/>
          <p:cNvSpPr>
            <a:spLocks noGrp="1"/>
          </p:cNvSpPr>
          <p:nvPr>
            <p:ph type="sldNum" sz="quarter" idx="5"/>
          </p:nvPr>
        </p:nvSpPr>
        <p:spPr/>
        <p:txBody>
          <a:bodyPr/>
          <a:lstStyle/>
          <a:p>
            <a:fld id="{62583AE9-5228-4641-AE46-DAC04049BDD6}" type="slidenum">
              <a:rPr lang="en-US" smtClean="0"/>
              <a:pPr/>
              <a:t>22</a:t>
            </a:fld>
            <a:endParaRPr lang="en-US"/>
          </a:p>
        </p:txBody>
      </p:sp>
    </p:spTree>
    <p:extLst>
      <p:ext uri="{BB962C8B-B14F-4D97-AF65-F5344CB8AC3E}">
        <p14:creationId xmlns:p14="http://schemas.microsoft.com/office/powerpoint/2010/main" val="3088785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Review the resident’s person-centered plan of care-</a:t>
            </a:r>
            <a:r>
              <a:rPr lang="en-US" b="0" dirty="0"/>
              <a:t> Remember, each resident’s care plan is developed based upon a comprehensive assessment and one size does not fit all, therefore, if we want the resident to maintain or obtain their highest level of functioning, we must be aware of each resident’s care plan.</a:t>
            </a:r>
            <a:endParaRPr lang="en-US" b="1" dirty="0"/>
          </a:p>
          <a:p>
            <a:pPr marL="171450" indent="-171450">
              <a:buFont typeface="Arial" panose="020B0604020202020204" pitchFamily="34" charset="0"/>
              <a:buChar char="•"/>
            </a:pPr>
            <a:r>
              <a:rPr lang="en-US" b="1" dirty="0"/>
              <a:t>Be aware of goals-</a:t>
            </a:r>
            <a:r>
              <a:rPr lang="en-US" b="0" dirty="0"/>
              <a:t>In order to make sense of what approaches we are using, it is important to understand what the goals of care are to assist the resident in moving towards those goals</a:t>
            </a:r>
            <a:endParaRPr lang="en-US" b="1" dirty="0"/>
          </a:p>
          <a:p>
            <a:pPr marL="171450" indent="-171450">
              <a:buFont typeface="Arial" panose="020B0604020202020204" pitchFamily="34" charset="0"/>
              <a:buChar char="•"/>
            </a:pPr>
            <a:r>
              <a:rPr lang="en-US" b="1" dirty="0"/>
              <a:t>Consistent implementation of interventions is essential-</a:t>
            </a:r>
            <a:r>
              <a:rPr lang="en-US" b="0" dirty="0"/>
              <a:t> when it comes to working with a resident on rehabilitation interventions, consistent implementation of interventions is required in order to assist the resident in meeting their goals.  If we don’t consistently implement the approaches, the resident could decline.</a:t>
            </a:r>
            <a:endParaRPr lang="en-US" b="1" dirty="0"/>
          </a:p>
          <a:p>
            <a:pPr marL="171450" indent="-171450">
              <a:buFont typeface="Arial" panose="020B0604020202020204" pitchFamily="34" charset="0"/>
              <a:buChar char="•"/>
            </a:pPr>
            <a:r>
              <a:rPr lang="en-US" b="1" dirty="0"/>
              <a:t>Notify the nurse if resident has any concerns or changes in condition</a:t>
            </a:r>
            <a:r>
              <a:rPr lang="en-US" b="0" dirty="0"/>
              <a:t>- good communication with any concerns or changes is not only required, but it will allow for a prompt assessment to identify if measures need to be put in place for the resident care.</a:t>
            </a:r>
            <a:endParaRPr lang="en-US" b="1"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23</a:t>
            </a:fld>
            <a:endParaRPr lang="en-US"/>
          </a:p>
        </p:txBody>
      </p:sp>
    </p:spTree>
    <p:extLst>
      <p:ext uri="{BB962C8B-B14F-4D97-AF65-F5344CB8AC3E}">
        <p14:creationId xmlns:p14="http://schemas.microsoft.com/office/powerpoint/2010/main" val="220292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Summarize the overall training with the team.  Facilities complete a facility wide resource assessment to determine the resources necessary to care for the unique resident population.  Specialized Rehabilitation services are included in the resources necessary.  Facilities must ensure that all services-even specialized rehabilitation services, are delivered competently and provided within accepted standards of quality.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Providing Specialized Rehabilitation is an instrumental services that is necessary in many instances to provide quality of care interventions that require qualified staff to perform, in order to attain resident’s highest level of functioning, prepare for discharge, assist in improving conditions and even pain management.  The Federal Requirements of Participation outline who can perform and the requirements of evaluating the need based upon the Facility Assessment and upon a physician order.  The IDT must communicate and work together with the assessment process, person-centered care planning to include resident input and continue to monitor resident for any changes of condition and outcome of therapy services.  Thank you for participating in this class today.</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24</a:t>
            </a:fld>
            <a:endParaRPr lang="en-US" dirty="0"/>
          </a:p>
        </p:txBody>
      </p:sp>
    </p:spTree>
    <p:extLst>
      <p:ext uri="{BB962C8B-B14F-4D97-AF65-F5344CB8AC3E}">
        <p14:creationId xmlns:p14="http://schemas.microsoft.com/office/powerpoint/2010/main" val="314790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26</a:t>
            </a:fld>
            <a:endParaRPr lang="en-US"/>
          </a:p>
        </p:txBody>
      </p:sp>
    </p:spTree>
    <p:extLst>
      <p:ext uri="{BB962C8B-B14F-4D97-AF65-F5344CB8AC3E}">
        <p14:creationId xmlns:p14="http://schemas.microsoft.com/office/powerpoint/2010/main" val="151722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start out talking about the new revised requirements for long term care facilities.  Initially the Centers for Medicare &amp; Medicaid Services (or CMS) came out with a 3-phase approach with updated Requirements of Participation that outlined the new F-tag requirements.  Phase 1 took effect November 2016, Phase 2, November 2017, and Phase 3, November 2019.  Now, on 6/29/22, CMS provided updates and revisions that all facilities will need to be in compliance with.  We will be outlining the Federal Requirements as they relate to specialized rehabilitation competency as it relates to the facility assessment today</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a:t>
            </a:fld>
            <a:endParaRPr lang="en-US" dirty="0"/>
          </a:p>
        </p:txBody>
      </p:sp>
    </p:spTree>
    <p:extLst>
      <p:ext uri="{BB962C8B-B14F-4D97-AF65-F5344CB8AC3E}">
        <p14:creationId xmlns:p14="http://schemas.microsoft.com/office/powerpoint/2010/main" val="3840583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Read the slide.</a:t>
            </a:r>
          </a:p>
          <a:p>
            <a:r>
              <a:rPr lang="en-US" dirty="0"/>
              <a:t>These services must be provided by the facility or an outside resource and delivered by qualified personnel as defined below in the guidance under tag F826 and who are acting within the State’s scope of practice laws and regulations.   </a:t>
            </a:r>
          </a:p>
          <a:p>
            <a:r>
              <a:rPr lang="en-US" dirty="0"/>
              <a:t> </a:t>
            </a:r>
          </a:p>
          <a:p>
            <a:r>
              <a:rPr lang="en-US" dirty="0"/>
              <a:t> Care provided by all facility staff must be coordinated and consistent with the specialized rehabilitative services provided by qualified personnel,</a:t>
            </a:r>
          </a:p>
          <a:p>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4</a:t>
            </a:fld>
            <a:endParaRPr lang="en-US"/>
          </a:p>
        </p:txBody>
      </p:sp>
    </p:spTree>
    <p:extLst>
      <p:ext uri="{BB962C8B-B14F-4D97-AF65-F5344CB8AC3E}">
        <p14:creationId xmlns:p14="http://schemas.microsoft.com/office/powerpoint/2010/main" val="317781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Read the slide.</a:t>
            </a:r>
          </a:p>
          <a:p>
            <a:r>
              <a:rPr lang="en-US" dirty="0"/>
              <a:t>As referenced in Section O of the MDS/RAI manual - Restorative services refers to nursing interventions that promote the resident’s ability to adapt and adjust to living as independently and safely as possible. </a:t>
            </a:r>
          </a:p>
          <a:p>
            <a:r>
              <a:rPr lang="en-US" dirty="0"/>
              <a:t>Generally, restorative nursing programs are initiated when a resident is discharged from formalized physical, occupational, or speech rehabilitation therapy e.g., Specialized Rehabilitation Services</a:t>
            </a:r>
          </a:p>
        </p:txBody>
      </p:sp>
      <p:sp>
        <p:nvSpPr>
          <p:cNvPr id="4" name="Slide Number Placeholder 3"/>
          <p:cNvSpPr>
            <a:spLocks noGrp="1"/>
          </p:cNvSpPr>
          <p:nvPr>
            <p:ph type="sldNum" sz="quarter" idx="5"/>
          </p:nvPr>
        </p:nvSpPr>
        <p:spPr/>
        <p:txBody>
          <a:bodyPr/>
          <a:lstStyle/>
          <a:p>
            <a:fld id="{5FECB002-17A0-4BFF-A1F5-7AE037BE97D7}" type="slidenum">
              <a:rPr lang="en-US" smtClean="0"/>
              <a:t>5</a:t>
            </a:fld>
            <a:endParaRPr lang="en-US"/>
          </a:p>
        </p:txBody>
      </p:sp>
    </p:spTree>
    <p:extLst>
      <p:ext uri="{BB962C8B-B14F-4D97-AF65-F5344CB8AC3E}">
        <p14:creationId xmlns:p14="http://schemas.microsoft.com/office/powerpoint/2010/main" val="426445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In order to start formal therapy, we need to ensure we have an order.  For new admissions, readmissions or residents who have a change in condition who would benefit from formal specialized rehabilitative services, a physician order is required.</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a:t>
            </a:fld>
            <a:endParaRPr lang="en-US"/>
          </a:p>
        </p:txBody>
      </p:sp>
    </p:spTree>
    <p:extLst>
      <p:ext uri="{BB962C8B-B14F-4D97-AF65-F5344CB8AC3E}">
        <p14:creationId xmlns:p14="http://schemas.microsoft.com/office/powerpoint/2010/main" val="38632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admission, readmission or change of condition, resident’s will be evaluated, and this includes information from the hospital as well, in order to determine resident needs with specialized rehabilitation, goals of care (such as going home, assisted living or another setting)</a:t>
            </a:r>
          </a:p>
        </p:txBody>
      </p:sp>
      <p:sp>
        <p:nvSpPr>
          <p:cNvPr id="4" name="Slide Number Placeholder 3"/>
          <p:cNvSpPr>
            <a:spLocks noGrp="1"/>
          </p:cNvSpPr>
          <p:nvPr>
            <p:ph type="sldNum" sz="quarter" idx="5"/>
          </p:nvPr>
        </p:nvSpPr>
        <p:spPr/>
        <p:txBody>
          <a:bodyPr/>
          <a:lstStyle/>
          <a:p>
            <a:fld id="{5FECB002-17A0-4BFF-A1F5-7AE037BE97D7}" type="slidenum">
              <a:rPr lang="en-US" smtClean="0"/>
              <a:t>7</a:t>
            </a:fld>
            <a:endParaRPr lang="en-US"/>
          </a:p>
        </p:txBody>
      </p:sp>
    </p:spTree>
    <p:extLst>
      <p:ext uri="{BB962C8B-B14F-4D97-AF65-F5344CB8AC3E}">
        <p14:creationId xmlns:p14="http://schemas.microsoft.com/office/powerpoint/2010/main" val="406679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resident has the right to be informed and make treatment decisions regarding their treatment plan and the care-including the type of care as well as the type of professional that will furnish that care</a:t>
            </a:r>
          </a:p>
          <a:p>
            <a:endParaRPr lang="en-US" dirty="0"/>
          </a:p>
          <a:p>
            <a:r>
              <a:rPr lang="en-US" dirty="0"/>
              <a:t>Resident/Representative Involvement in the Care Plan </a:t>
            </a:r>
          </a:p>
        </p:txBody>
      </p:sp>
      <p:sp>
        <p:nvSpPr>
          <p:cNvPr id="4" name="Slide Number Placeholder 3"/>
          <p:cNvSpPr>
            <a:spLocks noGrp="1"/>
          </p:cNvSpPr>
          <p:nvPr>
            <p:ph type="sldNum" sz="quarter" idx="5"/>
          </p:nvPr>
        </p:nvSpPr>
        <p:spPr/>
        <p:txBody>
          <a:bodyPr/>
          <a:lstStyle/>
          <a:p>
            <a:fld id="{5FECB002-17A0-4BFF-A1F5-7AE037BE97D7}" type="slidenum">
              <a:rPr lang="en-US" smtClean="0"/>
              <a:t>8</a:t>
            </a:fld>
            <a:endParaRPr lang="en-US"/>
          </a:p>
        </p:txBody>
      </p:sp>
    </p:spTree>
    <p:extLst>
      <p:ext uri="{BB962C8B-B14F-4D97-AF65-F5344CB8AC3E}">
        <p14:creationId xmlns:p14="http://schemas.microsoft.com/office/powerpoint/2010/main" val="396070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facility must employ either directly or contract with an outside resource the appropriate qualified personnel as defined above, and additional support staff to ensure the needs of the residents are met in accordance with their comprehensive plan of care.”   Centers for Medicare &amp; Medicaid Services State Operations Manual, Appendix PP – Guidance to Surveyors for Long Term Care Facilities</a:t>
            </a:r>
            <a:endParaRPr lang="en-US" dirty="0"/>
          </a:p>
        </p:txBody>
      </p:sp>
      <p:sp>
        <p:nvSpPr>
          <p:cNvPr id="4" name="Slide Number Placeholder 3"/>
          <p:cNvSpPr>
            <a:spLocks noGrp="1"/>
          </p:cNvSpPr>
          <p:nvPr>
            <p:ph type="sldNum" sz="quarter" idx="5"/>
          </p:nvPr>
        </p:nvSpPr>
        <p:spPr/>
        <p:txBody>
          <a:bodyPr/>
          <a:lstStyle/>
          <a:p>
            <a:fld id="{5FECB002-17A0-4BFF-A1F5-7AE037BE97D7}" type="slidenum">
              <a:rPr lang="en-US" smtClean="0"/>
              <a:t>9</a:t>
            </a:fld>
            <a:endParaRPr lang="en-US"/>
          </a:p>
        </p:txBody>
      </p:sp>
    </p:spTree>
    <p:extLst>
      <p:ext uri="{BB962C8B-B14F-4D97-AF65-F5344CB8AC3E}">
        <p14:creationId xmlns:p14="http://schemas.microsoft.com/office/powerpoint/2010/main" val="1763656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1574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85B469-5187-4EC5-A46A-5246E39C36E9}" type="datetime1">
              <a:rPr lang="en-US" smtClean="0">
                <a:solidFill>
                  <a:prstClr val="black"/>
                </a:solidFill>
              </a:rPr>
              <a:t>10/27/2022</a:t>
            </a:fld>
            <a:endParaRPr lang="en-US">
              <a:solidFill>
                <a:prstClr val="black"/>
              </a:solidFill>
            </a:endParaRPr>
          </a:p>
        </p:txBody>
      </p:sp>
      <p:sp>
        <p:nvSpPr>
          <p:cNvPr id="5" name="Slide Number Placeholder 4"/>
          <p:cNvSpPr>
            <a:spLocks noGrp="1"/>
          </p:cNvSpPr>
          <p:nvPr>
            <p:ph type="sldNum" sz="quarter" idx="12"/>
          </p:nvPr>
        </p:nvSpPr>
        <p:spPr>
          <a:xfrm>
            <a:off x="8737600" y="6356357"/>
            <a:ext cx="2844800" cy="365125"/>
          </a:xfrm>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522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DD955-D679-42C0-8C7E-F3F25ECF904E}" type="datetime1">
              <a:rPr lang="en-US" smtClean="0">
                <a:solidFill>
                  <a:prstClr val="black"/>
                </a:solidFill>
              </a:rPr>
              <a:t>10/27/2022</a:t>
            </a:fld>
            <a:endParaRPr lang="en-US">
              <a:solidFill>
                <a:prstClr val="black"/>
              </a:solidFill>
            </a:endParaRPr>
          </a:p>
        </p:txBody>
      </p:sp>
    </p:spTree>
    <p:extLst>
      <p:ext uri="{BB962C8B-B14F-4D97-AF65-F5344CB8AC3E}">
        <p14:creationId xmlns:p14="http://schemas.microsoft.com/office/powerpoint/2010/main" val="379220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E55542-2A52-46FD-A5AC-DD17EE18F3A6}" type="datetime1">
              <a:rPr lang="en-US" smtClean="0">
                <a:solidFill>
                  <a:prstClr val="black"/>
                </a:solidFill>
              </a:rPr>
              <a:t>10/27/2022</a:t>
            </a:fld>
            <a:endParaRPr lang="en-US">
              <a:solidFill>
                <a:prstClr val="black"/>
              </a:solidFill>
            </a:endParaRPr>
          </a:p>
        </p:txBody>
      </p:sp>
      <p:sp>
        <p:nvSpPr>
          <p:cNvPr id="6" name="Slide Number Placeholder 5"/>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914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3C75C-1DD4-4EFB-96F4-CD016AE835F6}" type="datetime1">
              <a:rPr lang="en-US" smtClean="0">
                <a:solidFill>
                  <a:prstClr val="black"/>
                </a:solidFill>
              </a:rPr>
              <a:t>10/27/2022</a:t>
            </a:fld>
            <a:endParaRPr lang="en-US">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189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1A95B-B40D-432F-BDE3-0F0C037B57E3}" type="datetime1">
              <a:rPr lang="en-US" smtClean="0">
                <a:solidFill>
                  <a:prstClr val="black"/>
                </a:solidFill>
              </a:rPr>
              <a:t>10/27/2022</a:t>
            </a:fld>
            <a:endParaRPr lang="en-US">
              <a:solidFill>
                <a:prstClr val="black"/>
              </a:solidFill>
            </a:endParaRPr>
          </a:p>
        </p:txBody>
      </p:sp>
      <p:sp>
        <p:nvSpPr>
          <p:cNvPr id="9" name="Slide Number Placeholder 8"/>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827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45820-4DB1-4339-8AEB-7BCAF0FDFEA8}" type="datetime1">
              <a:rPr lang="en-US" smtClean="0">
                <a:solidFill>
                  <a:prstClr val="black"/>
                </a:solidFill>
              </a:rPr>
              <a:t>10/27/2022</a:t>
            </a:fld>
            <a:endParaRPr lang="en-US">
              <a:solidFill>
                <a:prstClr val="black"/>
              </a:solidFill>
            </a:endParaRPr>
          </a:p>
        </p:txBody>
      </p:sp>
      <p:sp>
        <p:nvSpPr>
          <p:cNvPr id="5" name="Slide Number Placeholder 4"/>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453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A1124-85F9-448D-B3E4-AC9E07F4E290}" type="datetime1">
              <a:rPr lang="en-US" smtClean="0">
                <a:solidFill>
                  <a:prstClr val="black"/>
                </a:solidFill>
              </a:rPr>
              <a:t>10/27/2022</a:t>
            </a:fld>
            <a:endParaRPr lang="en-US">
              <a:solidFill>
                <a:prstClr val="black"/>
              </a:solidFill>
            </a:endParaRPr>
          </a:p>
        </p:txBody>
      </p:sp>
      <p:sp>
        <p:nvSpPr>
          <p:cNvPr id="4" name="Slide Number Placeholder 3"/>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134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9F4AF-83BA-4844-90A6-1A2537F102CC}" type="datetime1">
              <a:rPr lang="en-US" smtClean="0">
                <a:solidFill>
                  <a:prstClr val="black"/>
                </a:solidFill>
              </a:rPr>
              <a:t>10/27/2022</a:t>
            </a:fld>
            <a:endParaRPr lang="en-US">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336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F0AA6-727A-4116-83EB-06F1397B9832}" type="datetime1">
              <a:rPr lang="en-US" smtClean="0">
                <a:solidFill>
                  <a:prstClr val="black"/>
                </a:solidFill>
              </a:rPr>
              <a:t>10/27/2022</a:t>
            </a:fld>
            <a:endParaRPr lang="en-US">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811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solidFill>
              </a:defRPr>
            </a:lvl1pPr>
          </a:lstStyle>
          <a:p>
            <a:fld id="{EA25747C-6F3A-4B6F-85EC-0F505796E425}" type="datetime1">
              <a:rPr lang="en-US" smtClean="0">
                <a:solidFill>
                  <a:prstClr val="black"/>
                </a:solidFill>
              </a:rPr>
              <a:t>10/27/2022</a:t>
            </a:fld>
            <a:endParaRPr lang="en-US" dirty="0">
              <a:solidFill>
                <a:prstClr val="black"/>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solidFill>
              </a:defRPr>
            </a:lvl1pPr>
          </a:lstStyle>
          <a:p>
            <a:fld id="{8ED21966-C764-4C40-97C3-3CEDFB59A7F5}" type="slidenum">
              <a:rPr lang="en-US" smtClean="0">
                <a:solidFill>
                  <a:prstClr val="black"/>
                </a:solidFill>
              </a:rPr>
              <a:pPr/>
              <a:t>‹#›</a:t>
            </a:fld>
            <a:endParaRPr lang="en-US" dirty="0">
              <a:solidFill>
                <a:prstClr val="black"/>
              </a:solidFill>
            </a:endParaRPr>
          </a:p>
        </p:txBody>
      </p:sp>
      <p:sp>
        <p:nvSpPr>
          <p:cNvPr id="7" name="TextBox 6"/>
          <p:cNvSpPr txBox="1"/>
          <p:nvPr userDrawn="1"/>
        </p:nvSpPr>
        <p:spPr>
          <a:xfrm>
            <a:off x="3352800" y="6356357"/>
            <a:ext cx="5283200" cy="323165"/>
          </a:xfrm>
          <a:prstGeom prst="rect">
            <a:avLst/>
          </a:prstGeom>
          <a:noFill/>
        </p:spPr>
        <p:txBody>
          <a:bodyPr wrap="square" rtlCol="0">
            <a:spAutoFit/>
          </a:bodyPr>
          <a:lstStyle/>
          <a:p>
            <a:pPr algn="ctr"/>
            <a:r>
              <a:rPr lang="en-US" sz="500" kern="1200" dirty="0">
                <a:solidFill>
                  <a:schemeClr val="tx1"/>
                </a:solidFill>
                <a:effectLst/>
                <a:latin typeface="Calibri" panose="020F0502020204030204" pitchFamily="34" charset="0"/>
                <a:ea typeface="+mn-ea"/>
                <a:cs typeface="Arial" charset="0"/>
              </a:rPr>
              <a:t>This document is for general informational purposes only.  </a:t>
            </a:r>
          </a:p>
          <a:p>
            <a:pPr algn="ctr"/>
            <a:r>
              <a:rPr lang="en-US" sz="500" kern="1200" dirty="0">
                <a:solidFill>
                  <a:schemeClr val="tx1"/>
                </a:solidFill>
                <a:effectLst/>
                <a:latin typeface="Calibri" panose="020F0502020204030204" pitchFamily="34" charset="0"/>
                <a:ea typeface="+mn-ea"/>
                <a:cs typeface="Arial" charset="0"/>
              </a:rPr>
              <a:t>It does not represent legal advice nor relied upon as supporting documentation or advice with CMS or other regulatory entities.</a:t>
            </a:r>
          </a:p>
          <a:p>
            <a:pPr algn="ctr"/>
            <a:r>
              <a:rPr lang="en-US" sz="500" kern="1200" dirty="0">
                <a:solidFill>
                  <a:schemeClr val="tx1"/>
                </a:solidFill>
                <a:effectLst/>
                <a:latin typeface="Calibri" panose="020F0502020204030204" pitchFamily="34" charset="0"/>
                <a:ea typeface="+mn-ea"/>
                <a:cs typeface="Arial" charset="0"/>
              </a:rPr>
              <a:t>© Pathway Health Services, Inc. – All Rights Reserved – Copy with Permission Only </a:t>
            </a:r>
          </a:p>
        </p:txBody>
      </p:sp>
      <p:pic>
        <p:nvPicPr>
          <p:cNvPr id="11" name="Picture 10">
            <a:extLst>
              <a:ext uri="{FF2B5EF4-FFF2-40B4-BE49-F238E27FC236}">
                <a16:creationId xmlns:a16="http://schemas.microsoft.com/office/drawing/2014/main" id="{EEC89438-3BCB-96E4-C3DC-63CBB70890A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9600" y="5829556"/>
            <a:ext cx="2495217" cy="89192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3390AD5-C4C7-25A7-A5EA-49D7E1490F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841092" y="5910395"/>
            <a:ext cx="2637816" cy="891924"/>
          </a:xfrm>
          <a:prstGeom prst="rect">
            <a:avLst/>
          </a:prstGeom>
        </p:spPr>
      </p:pic>
    </p:spTree>
    <p:extLst>
      <p:ext uri="{BB962C8B-B14F-4D97-AF65-F5344CB8AC3E}">
        <p14:creationId xmlns:p14="http://schemas.microsoft.com/office/powerpoint/2010/main" val="13039616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cms.gov/files/document/appendix-pp-guidance-surveyor-long-term-care-facilitie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cms.gov/files/document/appendix-pp-guidance-surveyor-long-term-care-facilitie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cms.gov/files/document/appendix-pp-guidance-surveyor-long-term-care-facilities.pdf" TargetMode="External"/><Relationship Id="rId4" Type="http://schemas.openxmlformats.org/officeDocument/2006/relationships/hyperlink" Target="https://www.cms.gov/Regulations-and-Guidance/Guidance/Manuals/downloads/som107ap_pp_guidelines_ltcf.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ms.gov/Regulations-and-Guidance/Guidance/Manuals/downloads/som107ap_pp_guidelines_ltcf.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cms.gov/files/document/appendix-pp-guidance-surveyor-long-term-care-facilitie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ms.gov/files/document/appendix-pp-guidance-surveyor-long-term-care-facilities.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cms.gov/Medicare/Provider-Enrollment-and-Certification/GuidanceforLawsAndRegulations/Nursing-Homes.html" TargetMode="External"/><Relationship Id="rId4" Type="http://schemas.openxmlformats.org/officeDocument/2006/relationships/hyperlink" Target="https://www.cms.gov/Medicare/Quality-Initiatives-Patient-Assessment-Instruments/NursingHomeQualityInits/MDS30RAIManual.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cms.gov/files/document/appendix-pp-guidance-surveyor-long-term-care-facilitie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cms.gov/files/document/appendix-pp-guidance-surveyor-long-term-care-facilities.pdf"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1219200"/>
            <a:ext cx="7772400" cy="1162050"/>
          </a:xfrm>
        </p:spPr>
        <p:txBody>
          <a:bodyPr>
            <a:normAutofit/>
          </a:bodyPr>
          <a:lstStyle/>
          <a:p>
            <a:r>
              <a:rPr lang="en-US" b="1" dirty="0">
                <a:solidFill>
                  <a:schemeClr val="bg1"/>
                </a:solidFill>
              </a:rPr>
              <a:t>Test</a:t>
            </a:r>
          </a:p>
        </p:txBody>
      </p:sp>
      <p:sp>
        <p:nvSpPr>
          <p:cNvPr id="2" name="Subtitle 1"/>
          <p:cNvSpPr>
            <a:spLocks noGrp="1"/>
          </p:cNvSpPr>
          <p:nvPr>
            <p:ph type="subTitle" idx="1"/>
          </p:nvPr>
        </p:nvSpPr>
        <p:spPr>
          <a:xfrm>
            <a:off x="2895600" y="2457450"/>
            <a:ext cx="6400800" cy="914400"/>
          </a:xfrm>
        </p:spPr>
        <p:txBody>
          <a:bodyPr/>
          <a:lstStyle/>
          <a:p>
            <a:r>
              <a:rPr lang="en-US" dirty="0">
                <a:solidFill>
                  <a:schemeClr val="bg1"/>
                </a:solidFill>
                <a:latin typeface="+mj-lt"/>
              </a:rPr>
              <a:t>Test </a:t>
            </a:r>
          </a:p>
        </p:txBody>
      </p:sp>
      <p:sp>
        <p:nvSpPr>
          <p:cNvPr id="3" name="Rectangle 2">
            <a:extLst>
              <a:ext uri="{FF2B5EF4-FFF2-40B4-BE49-F238E27FC236}">
                <a16:creationId xmlns:a16="http://schemas.microsoft.com/office/drawing/2014/main" id="{366F4DF2-F585-64DD-4FDD-313E788B8944}"/>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1F9DF84E-28F5-C02A-551A-D96E317BE60D}"/>
              </a:ext>
            </a:extLst>
          </p:cNvPr>
          <p:cNvSpPr/>
          <p:nvPr/>
        </p:nvSpPr>
        <p:spPr>
          <a:xfrm>
            <a:off x="0" y="-838200"/>
            <a:ext cx="12192000" cy="5029200"/>
          </a:xfrm>
          <a:prstGeom prst="round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DB626FF-F780-B326-7D3F-A46163F4F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5433532"/>
            <a:ext cx="2705992" cy="967268"/>
          </a:xfrm>
          <a:prstGeom prst="rect">
            <a:avLst/>
          </a:prstGeom>
        </p:spPr>
      </p:pic>
      <p:sp>
        <p:nvSpPr>
          <p:cNvPr id="10" name="TextBox 9">
            <a:extLst>
              <a:ext uri="{FF2B5EF4-FFF2-40B4-BE49-F238E27FC236}">
                <a16:creationId xmlns:a16="http://schemas.microsoft.com/office/drawing/2014/main" id="{5545AD3B-6142-9373-26B8-A307381A735E}"/>
              </a:ext>
            </a:extLst>
          </p:cNvPr>
          <p:cNvSpPr txBox="1"/>
          <p:nvPr/>
        </p:nvSpPr>
        <p:spPr>
          <a:xfrm>
            <a:off x="952500" y="510334"/>
            <a:ext cx="10287000" cy="3477875"/>
          </a:xfrm>
          <a:prstGeom prst="rect">
            <a:avLst/>
          </a:prstGeom>
          <a:noFill/>
        </p:spPr>
        <p:txBody>
          <a:bodyPr wrap="square" rtlCol="0">
            <a:spAutoFit/>
          </a:bodyPr>
          <a:lstStyle/>
          <a:p>
            <a:pPr algn="ctr"/>
            <a:r>
              <a:rPr lang="en-US" sz="4400" b="1" dirty="0">
                <a:solidFill>
                  <a:schemeClr val="bg1"/>
                </a:solidFill>
              </a:rPr>
              <a:t>Specialized Rehabilitation Services Competency</a:t>
            </a:r>
          </a:p>
          <a:p>
            <a:pPr algn="ctr"/>
            <a:r>
              <a:rPr lang="en-US" sz="4400" b="1" dirty="0">
                <a:solidFill>
                  <a:schemeClr val="bg1"/>
                </a:solidFill>
              </a:rPr>
              <a:t> </a:t>
            </a:r>
          </a:p>
          <a:p>
            <a:pPr algn="ctr"/>
            <a:r>
              <a:rPr lang="en-US" sz="4400" b="1" dirty="0">
                <a:solidFill>
                  <a:schemeClr val="bg1"/>
                </a:solidFill>
              </a:rPr>
              <a:t>Staff Competency </a:t>
            </a:r>
            <a:endParaRPr lang="en-US" sz="4400" dirty="0">
              <a:solidFill>
                <a:schemeClr val="bg1"/>
              </a:solidFill>
            </a:endParaRPr>
          </a:p>
          <a:p>
            <a:endParaRPr lang="en-US" sz="4400" dirty="0">
              <a:solidFill>
                <a:schemeClr val="bg1"/>
              </a:solidFill>
            </a:endParaRPr>
          </a:p>
        </p:txBody>
      </p:sp>
      <p:pic>
        <p:nvPicPr>
          <p:cNvPr id="7" name="Picture 6" descr="A picture containing text, clipart&#10;&#10;Description automatically generated">
            <a:extLst>
              <a:ext uri="{FF2B5EF4-FFF2-40B4-BE49-F238E27FC236}">
                <a16:creationId xmlns:a16="http://schemas.microsoft.com/office/drawing/2014/main" id="{575D144F-DE5E-8CE1-F34F-332FD82B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699" y="4495801"/>
            <a:ext cx="2534617" cy="747712"/>
          </a:xfrm>
          <a:prstGeom prst="rect">
            <a:avLst/>
          </a:prstGeom>
        </p:spPr>
      </p:pic>
    </p:spTree>
    <p:extLst>
      <p:ext uri="{BB962C8B-B14F-4D97-AF65-F5344CB8AC3E}">
        <p14:creationId xmlns:p14="http://schemas.microsoft.com/office/powerpoint/2010/main" val="35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9D2A-0312-42A3-878D-A0111C8895EF}"/>
              </a:ext>
            </a:extLst>
          </p:cNvPr>
          <p:cNvSpPr>
            <a:spLocks noGrp="1"/>
          </p:cNvSpPr>
          <p:nvPr>
            <p:ph type="title"/>
          </p:nvPr>
        </p:nvSpPr>
        <p:spPr>
          <a:xfrm>
            <a:off x="914400" y="381000"/>
            <a:ext cx="4939868" cy="1257452"/>
          </a:xfrm>
        </p:spPr>
        <p:txBody>
          <a:bodyPr>
            <a:normAutofit fontScale="90000"/>
          </a:bodyPr>
          <a:lstStyle/>
          <a:p>
            <a:r>
              <a:rPr lang="en-US" dirty="0"/>
              <a:t>“Qualified Personnel” </a:t>
            </a:r>
            <a:br>
              <a:rPr lang="en-US" dirty="0"/>
            </a:br>
            <a:endParaRPr lang="en-US" dirty="0"/>
          </a:p>
        </p:txBody>
      </p:sp>
      <p:sp>
        <p:nvSpPr>
          <p:cNvPr id="3" name="Content Placeholder 2">
            <a:extLst>
              <a:ext uri="{FF2B5EF4-FFF2-40B4-BE49-F238E27FC236}">
                <a16:creationId xmlns:a16="http://schemas.microsoft.com/office/drawing/2014/main" id="{7B1417C3-A13C-423F-9CD6-6B761625E769}"/>
              </a:ext>
            </a:extLst>
          </p:cNvPr>
          <p:cNvSpPr>
            <a:spLocks noGrp="1"/>
          </p:cNvSpPr>
          <p:nvPr>
            <p:ph idx="1"/>
          </p:nvPr>
        </p:nvSpPr>
        <p:spPr>
          <a:xfrm>
            <a:off x="886690" y="2009468"/>
            <a:ext cx="4447309" cy="3019732"/>
          </a:xfrm>
        </p:spPr>
        <p:txBody>
          <a:bodyPr>
            <a:noAutofit/>
          </a:bodyPr>
          <a:lstStyle/>
          <a:p>
            <a:pPr marL="0" indent="0">
              <a:buNone/>
            </a:pPr>
            <a:r>
              <a:rPr lang="en-US" sz="2800" dirty="0"/>
              <a:t>May also include a physical therapist assistant (PTA), or an occupational therapy assistant (OTA) when furnishing services under the supervision of a </a:t>
            </a:r>
            <a:r>
              <a:rPr lang="en-US" sz="2800" u="sng" dirty="0"/>
              <a:t>qualified therapist</a:t>
            </a:r>
          </a:p>
        </p:txBody>
      </p:sp>
      <p:sp>
        <p:nvSpPr>
          <p:cNvPr id="4" name="TextBox 3">
            <a:extLst>
              <a:ext uri="{FF2B5EF4-FFF2-40B4-BE49-F238E27FC236}">
                <a16:creationId xmlns:a16="http://schemas.microsoft.com/office/drawing/2014/main" id="{EFF05D1A-ED38-DB00-E690-BE17B19F02B7}"/>
              </a:ext>
            </a:extLst>
          </p:cNvPr>
          <p:cNvSpPr txBox="1"/>
          <p:nvPr/>
        </p:nvSpPr>
        <p:spPr>
          <a:xfrm>
            <a:off x="7848600" y="5715000"/>
            <a:ext cx="3810000" cy="400110"/>
          </a:xfrm>
          <a:prstGeom prst="rect">
            <a:avLst/>
          </a:prstGeom>
          <a:noFill/>
        </p:spPr>
        <p:txBody>
          <a:bodyPr wrap="square">
            <a:spAutoFit/>
          </a:bodyPr>
          <a:lstStyle/>
          <a:p>
            <a:pPr algn="r"/>
            <a:r>
              <a:rPr lang="en-US" sz="1000" dirty="0">
                <a:hlinkClick r:id="rId3"/>
              </a:rPr>
              <a:t>https://www.cms.gov/files/document/appendix-pp-guidance-surveyor-long-term-care-facilities.pdf</a:t>
            </a:r>
            <a:r>
              <a:rPr lang="en-US" sz="1000" dirty="0"/>
              <a:t> </a:t>
            </a:r>
          </a:p>
        </p:txBody>
      </p:sp>
      <p:pic>
        <p:nvPicPr>
          <p:cNvPr id="6" name="Picture 5">
            <a:extLst>
              <a:ext uri="{FF2B5EF4-FFF2-40B4-BE49-F238E27FC236}">
                <a16:creationId xmlns:a16="http://schemas.microsoft.com/office/drawing/2014/main" id="{8868FFA8-E01B-C418-434A-FC462EA3BC6C}"/>
              </a:ext>
            </a:extLst>
          </p:cNvPr>
          <p:cNvPicPr>
            <a:picLocks noChangeAspect="1"/>
          </p:cNvPicPr>
          <p:nvPr/>
        </p:nvPicPr>
        <p:blipFill>
          <a:blip r:embed="rId4"/>
          <a:stretch>
            <a:fillRect/>
          </a:stretch>
        </p:blipFill>
        <p:spPr>
          <a:xfrm>
            <a:off x="5561855" y="1362037"/>
            <a:ext cx="6124454" cy="4133926"/>
          </a:xfrm>
          <a:prstGeom prst="rect">
            <a:avLst/>
          </a:prstGeom>
          <a:ln>
            <a:noFill/>
          </a:ln>
          <a:effectLst>
            <a:softEdge rad="112500"/>
          </a:effectLst>
        </p:spPr>
      </p:pic>
    </p:spTree>
    <p:extLst>
      <p:ext uri="{BB962C8B-B14F-4D97-AF65-F5344CB8AC3E}">
        <p14:creationId xmlns:p14="http://schemas.microsoft.com/office/powerpoint/2010/main" val="1317599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528E17C-9CA7-47CA-8AA7-D393B9259A67}"/>
              </a:ext>
            </a:extLst>
          </p:cNvPr>
          <p:cNvGraphicFramePr>
            <a:graphicFrameLocks noGrp="1"/>
          </p:cNvGraphicFramePr>
          <p:nvPr>
            <p:ph idx="1"/>
            <p:extLst>
              <p:ext uri="{D42A27DB-BD31-4B8C-83A1-F6EECF244321}">
                <p14:modId xmlns:p14="http://schemas.microsoft.com/office/powerpoint/2010/main" val="2004451256"/>
              </p:ext>
            </p:extLst>
          </p:nvPr>
        </p:nvGraphicFramePr>
        <p:xfrm>
          <a:off x="4876240" y="457200"/>
          <a:ext cx="7010960" cy="5389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384615C-3CE0-4BED-8672-C3A8C76787AB}"/>
              </a:ext>
            </a:extLst>
          </p:cNvPr>
          <p:cNvPicPr>
            <a:picLocks noChangeAspect="1"/>
          </p:cNvPicPr>
          <p:nvPr/>
        </p:nvPicPr>
        <p:blipFill>
          <a:blip r:embed="rId8"/>
          <a:stretch>
            <a:fillRect/>
          </a:stretch>
        </p:blipFill>
        <p:spPr>
          <a:xfrm>
            <a:off x="1061768" y="718022"/>
            <a:ext cx="3657040" cy="4868214"/>
          </a:xfrm>
          <a:prstGeom prst="rect">
            <a:avLst/>
          </a:prstGeom>
        </p:spPr>
      </p:pic>
      <p:sp>
        <p:nvSpPr>
          <p:cNvPr id="2" name="TextBox 1">
            <a:extLst>
              <a:ext uri="{FF2B5EF4-FFF2-40B4-BE49-F238E27FC236}">
                <a16:creationId xmlns:a16="http://schemas.microsoft.com/office/drawing/2014/main" id="{8B65FD8E-810B-CB33-514A-E34B48B62A89}"/>
              </a:ext>
            </a:extLst>
          </p:cNvPr>
          <p:cNvSpPr txBox="1"/>
          <p:nvPr/>
        </p:nvSpPr>
        <p:spPr>
          <a:xfrm>
            <a:off x="8077200" y="5586236"/>
            <a:ext cx="3810000" cy="400110"/>
          </a:xfrm>
          <a:prstGeom prst="rect">
            <a:avLst/>
          </a:prstGeom>
          <a:noFill/>
        </p:spPr>
        <p:txBody>
          <a:bodyPr wrap="square">
            <a:spAutoFit/>
          </a:bodyPr>
          <a:lstStyle/>
          <a:p>
            <a:pPr algn="r"/>
            <a:r>
              <a:rPr lang="en-US" sz="1000" dirty="0">
                <a:hlinkClick r:id="rId9"/>
              </a:rPr>
              <a:t>https://www.cms.gov/files/document/appendix-pp-guidance-surveyor-long-term-care-facilities.pdf</a:t>
            </a:r>
            <a:r>
              <a:rPr lang="en-US" sz="1000" dirty="0"/>
              <a:t> </a:t>
            </a:r>
          </a:p>
        </p:txBody>
      </p:sp>
    </p:spTree>
    <p:extLst>
      <p:ext uri="{BB962C8B-B14F-4D97-AF65-F5344CB8AC3E}">
        <p14:creationId xmlns:p14="http://schemas.microsoft.com/office/powerpoint/2010/main" val="2281245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FD54-A5BE-4534-A4D3-06F9DC99BABA}"/>
              </a:ext>
            </a:extLst>
          </p:cNvPr>
          <p:cNvSpPr>
            <a:spLocks noGrp="1"/>
          </p:cNvSpPr>
          <p:nvPr>
            <p:ph type="title"/>
          </p:nvPr>
        </p:nvSpPr>
        <p:spPr>
          <a:xfrm>
            <a:off x="1219200" y="4439114"/>
            <a:ext cx="5286301" cy="1218908"/>
          </a:xfrm>
        </p:spPr>
        <p:txBody>
          <a:bodyPr>
            <a:normAutofit fontScale="90000"/>
          </a:bodyPr>
          <a:lstStyle/>
          <a:p>
            <a:pPr algn="l"/>
            <a:r>
              <a:rPr lang="en-US" dirty="0"/>
              <a:t>Specialized Rehabilitative Services</a:t>
            </a:r>
          </a:p>
        </p:txBody>
      </p:sp>
      <p:pic>
        <p:nvPicPr>
          <p:cNvPr id="5" name="Picture 4" descr="A person with a computer and smiling at the camera&#10;&#10;Description automatically generated">
            <a:extLst>
              <a:ext uri="{FF2B5EF4-FFF2-40B4-BE49-F238E27FC236}">
                <a16:creationId xmlns:a16="http://schemas.microsoft.com/office/drawing/2014/main" id="{86975DBD-CD80-4761-9611-01734D034B45}"/>
              </a:ext>
            </a:extLst>
          </p:cNvPr>
          <p:cNvPicPr>
            <a:picLocks noChangeAspect="1"/>
          </p:cNvPicPr>
          <p:nvPr/>
        </p:nvPicPr>
        <p:blipFill rotWithShape="1">
          <a:blip r:embed="rId3">
            <a:extLst>
              <a:ext uri="{28A0092B-C50C-407E-A947-70E740481C1C}">
                <a14:useLocalDpi xmlns:a14="http://schemas.microsoft.com/office/drawing/2010/main" val="0"/>
              </a:ext>
            </a:extLst>
          </a:blip>
          <a:srcRect r="1" b="12822"/>
          <a:stretch/>
        </p:blipFill>
        <p:spPr>
          <a:xfrm>
            <a:off x="762000" y="1165342"/>
            <a:ext cx="5108159" cy="2972556"/>
          </a:xfrm>
          <a:prstGeom prst="rect">
            <a:avLst/>
          </a:prstGeom>
        </p:spPr>
      </p:pic>
      <p:sp>
        <p:nvSpPr>
          <p:cNvPr id="3" name="Content Placeholder 2">
            <a:extLst>
              <a:ext uri="{FF2B5EF4-FFF2-40B4-BE49-F238E27FC236}">
                <a16:creationId xmlns:a16="http://schemas.microsoft.com/office/drawing/2014/main" id="{7F57D45B-D1C4-440F-A60E-2873A2540ABC}"/>
              </a:ext>
            </a:extLst>
          </p:cNvPr>
          <p:cNvSpPr>
            <a:spLocks noGrp="1"/>
          </p:cNvSpPr>
          <p:nvPr>
            <p:ph idx="1"/>
          </p:nvPr>
        </p:nvSpPr>
        <p:spPr>
          <a:xfrm>
            <a:off x="6862833" y="1206538"/>
            <a:ext cx="5108159" cy="3978278"/>
          </a:xfrm>
        </p:spPr>
        <p:txBody>
          <a:bodyPr anchor="ctr">
            <a:noAutofit/>
          </a:bodyPr>
          <a:lstStyle/>
          <a:p>
            <a:pPr marL="0" indent="0">
              <a:buNone/>
            </a:pPr>
            <a:r>
              <a:rPr lang="en-US" sz="2800" dirty="0"/>
              <a:t>“The facility must employ either directly or contract with an outside resource the appropriate qualified personnel as defined above, and additional support staff to ensure the needs of the residents are met in accordance with their comprehensive plan of care.”   </a:t>
            </a:r>
          </a:p>
          <a:p>
            <a:endParaRPr lang="en-US" sz="2800" dirty="0"/>
          </a:p>
        </p:txBody>
      </p:sp>
      <p:sp>
        <p:nvSpPr>
          <p:cNvPr id="8" name="Rectangle 7">
            <a:extLst>
              <a:ext uri="{FF2B5EF4-FFF2-40B4-BE49-F238E27FC236}">
                <a16:creationId xmlns:a16="http://schemas.microsoft.com/office/drawing/2014/main" id="{62B1651F-1AB9-4C6A-8F50-2802FCF02B2A}"/>
              </a:ext>
            </a:extLst>
          </p:cNvPr>
          <p:cNvSpPr/>
          <p:nvPr/>
        </p:nvSpPr>
        <p:spPr>
          <a:xfrm>
            <a:off x="7641773" y="5184816"/>
            <a:ext cx="2773565" cy="473206"/>
          </a:xfrm>
          <a:prstGeom prst="rect">
            <a:avLst/>
          </a:prstGeom>
        </p:spPr>
        <p:txBody>
          <a:bodyPr wrap="square">
            <a:spAutoFit/>
          </a:bodyPr>
          <a:lstStyle/>
          <a:p>
            <a:pPr algn="r">
              <a:spcAft>
                <a:spcPts val="450"/>
              </a:spcAft>
            </a:pPr>
            <a:r>
              <a:rPr lang="en-US" sz="825" dirty="0">
                <a:solidFill>
                  <a:schemeClr val="bg1"/>
                </a:solidFill>
                <a:hlinkClick r:id="rId4">
                  <a:extLst>
                    <a:ext uri="{A12FA001-AC4F-418D-AE19-62706E023703}">
                      <ahyp:hlinkClr xmlns:ahyp="http://schemas.microsoft.com/office/drawing/2018/hyperlinkcolor" val="tx"/>
                    </a:ext>
                  </a:extLst>
                </a:hlinkClick>
              </a:rPr>
              <a:t>https://www.cms.gov/Regulations-and-Guidance/Guidance/Manuals/downloads/som107ap_pp_guidelines_ltcf.pdf</a:t>
            </a:r>
            <a:r>
              <a:rPr lang="en-US" sz="825" dirty="0">
                <a:solidFill>
                  <a:schemeClr val="bg1"/>
                </a:solidFill>
              </a:rPr>
              <a:t> </a:t>
            </a:r>
            <a:endParaRPr lang="en-US" sz="825">
              <a:solidFill>
                <a:schemeClr val="bg1"/>
              </a:solidFill>
            </a:endParaRPr>
          </a:p>
        </p:txBody>
      </p:sp>
      <p:sp>
        <p:nvSpPr>
          <p:cNvPr id="4" name="TextBox 3">
            <a:extLst>
              <a:ext uri="{FF2B5EF4-FFF2-40B4-BE49-F238E27FC236}">
                <a16:creationId xmlns:a16="http://schemas.microsoft.com/office/drawing/2014/main" id="{258EE5F5-1A5D-98EC-9CFF-35B21073082C}"/>
              </a:ext>
            </a:extLst>
          </p:cNvPr>
          <p:cNvSpPr txBox="1"/>
          <p:nvPr/>
        </p:nvSpPr>
        <p:spPr>
          <a:xfrm>
            <a:off x="8001000" y="5451407"/>
            <a:ext cx="3810000" cy="400110"/>
          </a:xfrm>
          <a:prstGeom prst="rect">
            <a:avLst/>
          </a:prstGeom>
          <a:noFill/>
        </p:spPr>
        <p:txBody>
          <a:bodyPr wrap="square">
            <a:spAutoFit/>
          </a:bodyPr>
          <a:lstStyle/>
          <a:p>
            <a:pPr algn="r"/>
            <a:r>
              <a:rPr lang="en-US" sz="1000" dirty="0">
                <a:hlinkClick r:id="rId5"/>
              </a:rPr>
              <a:t>https://www.cms.gov/files/document/appendix-pp-guidance-surveyor-long-term-care-facilities.pdf</a:t>
            </a:r>
            <a:r>
              <a:rPr lang="en-US" sz="1000" dirty="0"/>
              <a:t> </a:t>
            </a:r>
          </a:p>
        </p:txBody>
      </p:sp>
    </p:spTree>
    <p:extLst>
      <p:ext uri="{BB962C8B-B14F-4D97-AF65-F5344CB8AC3E}">
        <p14:creationId xmlns:p14="http://schemas.microsoft.com/office/powerpoint/2010/main" val="2393666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9919-CF8F-4F80-9EE1-0D13459E5E29}"/>
              </a:ext>
            </a:extLst>
          </p:cNvPr>
          <p:cNvSpPr>
            <a:spLocks noGrp="1"/>
          </p:cNvSpPr>
          <p:nvPr>
            <p:ph type="title"/>
          </p:nvPr>
        </p:nvSpPr>
        <p:spPr>
          <a:xfrm>
            <a:off x="819457" y="838200"/>
            <a:ext cx="4906341" cy="994172"/>
          </a:xfrm>
        </p:spPr>
        <p:txBody>
          <a:bodyPr>
            <a:normAutofit fontScale="90000"/>
          </a:bodyPr>
          <a:lstStyle/>
          <a:p>
            <a:pPr algn="l"/>
            <a:r>
              <a:rPr lang="en-US" dirty="0"/>
              <a:t>Specialized Rehabilitative Services</a:t>
            </a:r>
          </a:p>
        </p:txBody>
      </p:sp>
      <p:sp>
        <p:nvSpPr>
          <p:cNvPr id="3" name="Content Placeholder 2">
            <a:extLst>
              <a:ext uri="{FF2B5EF4-FFF2-40B4-BE49-F238E27FC236}">
                <a16:creationId xmlns:a16="http://schemas.microsoft.com/office/drawing/2014/main" id="{9F6F7A29-6735-4BEA-9285-769F21545206}"/>
              </a:ext>
            </a:extLst>
          </p:cNvPr>
          <p:cNvSpPr>
            <a:spLocks noGrp="1"/>
          </p:cNvSpPr>
          <p:nvPr>
            <p:ph idx="1"/>
          </p:nvPr>
        </p:nvSpPr>
        <p:spPr>
          <a:xfrm>
            <a:off x="819457" y="2514601"/>
            <a:ext cx="6029720" cy="3124199"/>
          </a:xfrm>
        </p:spPr>
        <p:txBody>
          <a:bodyPr anchor="t">
            <a:normAutofit/>
          </a:bodyPr>
          <a:lstStyle/>
          <a:p>
            <a:r>
              <a:rPr lang="en-US" sz="2700" dirty="0"/>
              <a:t>The facility  assessment must include an evaluation of staff competencies that are necessary to provide the level and types of care needed for the resident population. </a:t>
            </a:r>
          </a:p>
          <a:p>
            <a:r>
              <a:rPr lang="en-US" sz="2700" dirty="0"/>
              <a:t>PASARR outcomes </a:t>
            </a:r>
          </a:p>
          <a:p>
            <a:pPr marL="0" indent="0">
              <a:buNone/>
            </a:pPr>
            <a:endParaRPr lang="en-US" sz="1350" dirty="0"/>
          </a:p>
          <a:p>
            <a:endParaRPr lang="en-US" sz="1350" dirty="0"/>
          </a:p>
        </p:txBody>
      </p:sp>
      <p:pic>
        <p:nvPicPr>
          <p:cNvPr id="5" name="Picture 4" descr="A person sitting on a bed&#10;&#10;Description automatically generated">
            <a:extLst>
              <a:ext uri="{FF2B5EF4-FFF2-40B4-BE49-F238E27FC236}">
                <a16:creationId xmlns:a16="http://schemas.microsoft.com/office/drawing/2014/main" id="{BBCA3112-2E58-4992-AF0B-695E0515CE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r="24508" b="2"/>
          <a:stretch/>
        </p:blipFill>
        <p:spPr>
          <a:xfrm>
            <a:off x="7306441" y="34636"/>
            <a:ext cx="4906341" cy="509845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TextBox 3">
            <a:extLst>
              <a:ext uri="{FF2B5EF4-FFF2-40B4-BE49-F238E27FC236}">
                <a16:creationId xmlns:a16="http://schemas.microsoft.com/office/drawing/2014/main" id="{57913073-46B0-AC69-886E-E671E583031A}"/>
              </a:ext>
            </a:extLst>
          </p:cNvPr>
          <p:cNvSpPr txBox="1"/>
          <p:nvPr/>
        </p:nvSpPr>
        <p:spPr>
          <a:xfrm>
            <a:off x="7854611" y="5638800"/>
            <a:ext cx="3810000" cy="400110"/>
          </a:xfrm>
          <a:prstGeom prst="rect">
            <a:avLst/>
          </a:prstGeom>
          <a:noFill/>
        </p:spPr>
        <p:txBody>
          <a:bodyPr wrap="square">
            <a:spAutoFit/>
          </a:bodyPr>
          <a:lstStyle/>
          <a:p>
            <a:pPr algn="r"/>
            <a:r>
              <a:rPr lang="en-US" sz="1000" dirty="0">
                <a:hlinkClick r:id="rId4"/>
              </a:rPr>
              <a:t>https://www.cms.gov/files/document/appendix-pp-guidance-surveyor-long-term-care-facilities.pdf</a:t>
            </a:r>
            <a:r>
              <a:rPr lang="en-US" sz="1000" dirty="0"/>
              <a:t> </a:t>
            </a:r>
          </a:p>
        </p:txBody>
      </p:sp>
    </p:spTree>
    <p:extLst>
      <p:ext uri="{BB962C8B-B14F-4D97-AF65-F5344CB8AC3E}">
        <p14:creationId xmlns:p14="http://schemas.microsoft.com/office/powerpoint/2010/main" val="1033715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D4D5-35C0-4F8E-8FCF-DA52EF67F040}"/>
              </a:ext>
            </a:extLst>
          </p:cNvPr>
          <p:cNvSpPr>
            <a:spLocks noGrp="1"/>
          </p:cNvSpPr>
          <p:nvPr>
            <p:ph type="title"/>
          </p:nvPr>
        </p:nvSpPr>
        <p:spPr>
          <a:xfrm>
            <a:off x="785502" y="685800"/>
            <a:ext cx="6224897" cy="994172"/>
          </a:xfrm>
        </p:spPr>
        <p:txBody>
          <a:bodyPr>
            <a:normAutofit fontScale="90000"/>
          </a:bodyPr>
          <a:lstStyle/>
          <a:p>
            <a:pPr algn="l"/>
            <a:r>
              <a:rPr lang="en-US" dirty="0"/>
              <a:t>Specialized Rehabilitative Services</a:t>
            </a:r>
          </a:p>
        </p:txBody>
      </p:sp>
      <p:sp>
        <p:nvSpPr>
          <p:cNvPr id="3" name="Content Placeholder 2">
            <a:extLst>
              <a:ext uri="{FF2B5EF4-FFF2-40B4-BE49-F238E27FC236}">
                <a16:creationId xmlns:a16="http://schemas.microsoft.com/office/drawing/2014/main" id="{EB264053-85F5-456D-95D8-FF56E3E1F25B}"/>
              </a:ext>
            </a:extLst>
          </p:cNvPr>
          <p:cNvSpPr>
            <a:spLocks noGrp="1"/>
          </p:cNvSpPr>
          <p:nvPr>
            <p:ph idx="1"/>
          </p:nvPr>
        </p:nvSpPr>
        <p:spPr>
          <a:xfrm>
            <a:off x="838200" y="2566514"/>
            <a:ext cx="6504708" cy="2531940"/>
          </a:xfrm>
        </p:spPr>
        <p:txBody>
          <a:bodyPr anchor="t">
            <a:noAutofit/>
          </a:bodyPr>
          <a:lstStyle/>
          <a:p>
            <a:pPr marL="0" indent="0">
              <a:buNone/>
            </a:pPr>
            <a:r>
              <a:rPr lang="en-US" sz="2800" dirty="0"/>
              <a:t>Therapy Orders</a:t>
            </a:r>
          </a:p>
          <a:p>
            <a:r>
              <a:rPr lang="en-US" sz="2800" dirty="0"/>
              <a:t>For residents receiving physical therapy (PT), occupational therapy (OT) and/or speech-language pathology (SLP) services under the Medicare Part B benefit,  an order is not required </a:t>
            </a:r>
          </a:p>
        </p:txBody>
      </p:sp>
      <p:pic>
        <p:nvPicPr>
          <p:cNvPr id="5" name="Picture 4" descr="A person standing in front of a computer&#10;&#10;Description automatically generated">
            <a:extLst>
              <a:ext uri="{FF2B5EF4-FFF2-40B4-BE49-F238E27FC236}">
                <a16:creationId xmlns:a16="http://schemas.microsoft.com/office/drawing/2014/main" id="{50E5319C-479F-4055-8370-C53AE3128701}"/>
              </a:ext>
            </a:extLst>
          </p:cNvPr>
          <p:cNvPicPr>
            <a:picLocks noChangeAspect="1"/>
          </p:cNvPicPr>
          <p:nvPr/>
        </p:nvPicPr>
        <p:blipFill rotWithShape="1">
          <a:blip r:embed="rId3">
            <a:extLst>
              <a:ext uri="{28A0092B-C50C-407E-A947-70E740481C1C}">
                <a14:useLocalDpi xmlns:a14="http://schemas.microsoft.com/office/drawing/2010/main" val="0"/>
              </a:ext>
            </a:extLst>
          </a:blip>
          <a:srcRect l="9393" r="3515" b="-2"/>
          <a:stretch/>
        </p:blipFill>
        <p:spPr>
          <a:xfrm>
            <a:off x="7342909" y="32636"/>
            <a:ext cx="4876800" cy="5067756"/>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Rectangle 5">
            <a:extLst>
              <a:ext uri="{FF2B5EF4-FFF2-40B4-BE49-F238E27FC236}">
                <a16:creationId xmlns:a16="http://schemas.microsoft.com/office/drawing/2014/main" id="{7309C364-5B21-4323-9113-B8AE24C1D96D}"/>
              </a:ext>
            </a:extLst>
          </p:cNvPr>
          <p:cNvSpPr/>
          <p:nvPr/>
        </p:nvSpPr>
        <p:spPr>
          <a:xfrm>
            <a:off x="8985620" y="3846339"/>
            <a:ext cx="1591377" cy="553998"/>
          </a:xfrm>
          <a:prstGeom prst="rect">
            <a:avLst/>
          </a:prstGeom>
        </p:spPr>
        <p:txBody>
          <a:bodyPr wrap="square">
            <a:spAutoFit/>
          </a:bodyPr>
          <a:lstStyle/>
          <a:p>
            <a:pPr algn="ctr"/>
            <a:r>
              <a:rPr lang="en-US" sz="1500" b="1" dirty="0"/>
              <a:t>Physician Orders</a:t>
            </a:r>
          </a:p>
        </p:txBody>
      </p:sp>
      <p:sp>
        <p:nvSpPr>
          <p:cNvPr id="4" name="TextBox 3">
            <a:extLst>
              <a:ext uri="{FF2B5EF4-FFF2-40B4-BE49-F238E27FC236}">
                <a16:creationId xmlns:a16="http://schemas.microsoft.com/office/drawing/2014/main" id="{F319B579-ECBD-32FC-24C3-430427CBF35C}"/>
              </a:ext>
            </a:extLst>
          </p:cNvPr>
          <p:cNvSpPr txBox="1"/>
          <p:nvPr/>
        </p:nvSpPr>
        <p:spPr>
          <a:xfrm>
            <a:off x="7876308" y="5638800"/>
            <a:ext cx="3810000" cy="400110"/>
          </a:xfrm>
          <a:prstGeom prst="rect">
            <a:avLst/>
          </a:prstGeom>
          <a:noFill/>
        </p:spPr>
        <p:txBody>
          <a:bodyPr wrap="square">
            <a:spAutoFit/>
          </a:bodyPr>
          <a:lstStyle/>
          <a:p>
            <a:pPr algn="r"/>
            <a:r>
              <a:rPr lang="en-US" sz="1000" dirty="0">
                <a:hlinkClick r:id="rId4"/>
              </a:rPr>
              <a:t>https://www.cms.gov/files/document/appendix-pp-guidance-surveyor-long-term-care-facilities.pdf</a:t>
            </a:r>
            <a:r>
              <a:rPr lang="en-US" sz="1000" dirty="0"/>
              <a:t> </a:t>
            </a:r>
          </a:p>
        </p:txBody>
      </p:sp>
    </p:spTree>
    <p:extLst>
      <p:ext uri="{BB962C8B-B14F-4D97-AF65-F5344CB8AC3E}">
        <p14:creationId xmlns:p14="http://schemas.microsoft.com/office/powerpoint/2010/main" val="11709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D4D5-35C0-4F8E-8FCF-DA52EF67F040}"/>
              </a:ext>
            </a:extLst>
          </p:cNvPr>
          <p:cNvSpPr>
            <a:spLocks noGrp="1"/>
          </p:cNvSpPr>
          <p:nvPr>
            <p:ph type="title"/>
          </p:nvPr>
        </p:nvSpPr>
        <p:spPr>
          <a:xfrm>
            <a:off x="893426" y="279359"/>
            <a:ext cx="9779606" cy="1079462"/>
          </a:xfrm>
        </p:spPr>
        <p:txBody>
          <a:bodyPr>
            <a:noAutofit/>
          </a:bodyPr>
          <a:lstStyle/>
          <a:p>
            <a:pPr algn="l"/>
            <a:r>
              <a:rPr lang="en-US" sz="3600" dirty="0"/>
              <a:t>Specialized Rehabilitative Services</a:t>
            </a:r>
          </a:p>
        </p:txBody>
      </p:sp>
      <p:sp>
        <p:nvSpPr>
          <p:cNvPr id="3" name="Content Placeholder 2">
            <a:extLst>
              <a:ext uri="{FF2B5EF4-FFF2-40B4-BE49-F238E27FC236}">
                <a16:creationId xmlns:a16="http://schemas.microsoft.com/office/drawing/2014/main" id="{EB264053-85F5-456D-95D8-FF56E3E1F25B}"/>
              </a:ext>
            </a:extLst>
          </p:cNvPr>
          <p:cNvSpPr>
            <a:spLocks noGrp="1"/>
          </p:cNvSpPr>
          <p:nvPr>
            <p:ph idx="1"/>
          </p:nvPr>
        </p:nvSpPr>
        <p:spPr>
          <a:xfrm>
            <a:off x="7006393" y="1655952"/>
            <a:ext cx="4957007" cy="3772394"/>
          </a:xfrm>
        </p:spPr>
        <p:txBody>
          <a:bodyPr anchor="ctr">
            <a:noAutofit/>
          </a:bodyPr>
          <a:lstStyle/>
          <a:p>
            <a:pPr marL="0" indent="0">
              <a:buNone/>
            </a:pPr>
            <a:r>
              <a:rPr lang="en-US" sz="2600" b="1" dirty="0"/>
              <a:t>Therapy Orders</a:t>
            </a:r>
          </a:p>
          <a:p>
            <a:r>
              <a:rPr lang="en-US" sz="2600" dirty="0"/>
              <a:t>Although §483.30(e)(3) allows a resident’s attending physician to delegate the task of writing therapy orders to a qualified therapist, Medicare Part B does not currently recognize an order written by a therapist. </a:t>
            </a:r>
          </a:p>
          <a:p>
            <a:endParaRPr lang="en-US" sz="2600" dirty="0"/>
          </a:p>
        </p:txBody>
      </p:sp>
      <p:sp>
        <p:nvSpPr>
          <p:cNvPr id="8" name="Rectangle 7">
            <a:extLst>
              <a:ext uri="{FF2B5EF4-FFF2-40B4-BE49-F238E27FC236}">
                <a16:creationId xmlns:a16="http://schemas.microsoft.com/office/drawing/2014/main" id="{D5FD2FA4-6A1D-4248-B853-54F787C5AD3D}"/>
              </a:ext>
            </a:extLst>
          </p:cNvPr>
          <p:cNvSpPr/>
          <p:nvPr/>
        </p:nvSpPr>
        <p:spPr>
          <a:xfrm>
            <a:off x="7846783" y="5184816"/>
            <a:ext cx="2568555" cy="473206"/>
          </a:xfrm>
          <a:prstGeom prst="rect">
            <a:avLst/>
          </a:prstGeom>
        </p:spPr>
        <p:txBody>
          <a:bodyPr wrap="square">
            <a:spAutoFit/>
          </a:bodyPr>
          <a:lstStyle/>
          <a:p>
            <a:pPr algn="r">
              <a:spcAft>
                <a:spcPts val="450"/>
              </a:spcAft>
            </a:pPr>
            <a:r>
              <a:rPr lang="en-US" sz="825" dirty="0">
                <a:solidFill>
                  <a:schemeClr val="bg1"/>
                </a:solidFill>
                <a:hlinkClick r:id="rId3">
                  <a:extLst>
                    <a:ext uri="{A12FA001-AC4F-418D-AE19-62706E023703}">
                      <ahyp:hlinkClr xmlns:ahyp="http://schemas.microsoft.com/office/drawing/2018/hyperlinkcolor" val="tx"/>
                    </a:ext>
                  </a:extLst>
                </a:hlinkClick>
              </a:rPr>
              <a:t>https://www.cms.gov/Regulations-and-Guidance/Guidance/Manuals/downloads/som107ap_pp_guidelines_ltcf.pdf</a:t>
            </a:r>
            <a:r>
              <a:rPr lang="en-US" sz="825" dirty="0">
                <a:solidFill>
                  <a:schemeClr val="bg1"/>
                </a:solidFill>
              </a:rPr>
              <a:t> </a:t>
            </a:r>
            <a:endParaRPr lang="en-US" sz="825">
              <a:solidFill>
                <a:schemeClr val="bg1"/>
              </a:solidFill>
            </a:endParaRPr>
          </a:p>
        </p:txBody>
      </p:sp>
      <p:sp>
        <p:nvSpPr>
          <p:cNvPr id="4" name="TextBox 3">
            <a:extLst>
              <a:ext uri="{FF2B5EF4-FFF2-40B4-BE49-F238E27FC236}">
                <a16:creationId xmlns:a16="http://schemas.microsoft.com/office/drawing/2014/main" id="{6E68BBD9-B2B5-A644-B158-ED9C830DB016}"/>
              </a:ext>
            </a:extLst>
          </p:cNvPr>
          <p:cNvSpPr txBox="1"/>
          <p:nvPr/>
        </p:nvSpPr>
        <p:spPr>
          <a:xfrm>
            <a:off x="6849177" y="5638800"/>
            <a:ext cx="3810000" cy="400110"/>
          </a:xfrm>
          <a:prstGeom prst="rect">
            <a:avLst/>
          </a:prstGeom>
          <a:noFill/>
        </p:spPr>
        <p:txBody>
          <a:bodyPr wrap="square">
            <a:spAutoFit/>
          </a:bodyPr>
          <a:lstStyle/>
          <a:p>
            <a:pPr algn="r"/>
            <a:r>
              <a:rPr lang="en-US" sz="1000" dirty="0">
                <a:hlinkClick r:id="rId4"/>
              </a:rPr>
              <a:t>https://www.cms.gov/files/document/appendix-pp-guidance-surveyor-long-term-care-facilities.pdf</a:t>
            </a:r>
            <a:r>
              <a:rPr lang="en-US" sz="1000" dirty="0"/>
              <a:t> </a:t>
            </a:r>
          </a:p>
        </p:txBody>
      </p:sp>
      <p:pic>
        <p:nvPicPr>
          <p:cNvPr id="6" name="Picture 5">
            <a:extLst>
              <a:ext uri="{FF2B5EF4-FFF2-40B4-BE49-F238E27FC236}">
                <a16:creationId xmlns:a16="http://schemas.microsoft.com/office/drawing/2014/main" id="{95412871-FACC-6416-A9E0-B9B337B16E3E}"/>
              </a:ext>
            </a:extLst>
          </p:cNvPr>
          <p:cNvPicPr>
            <a:picLocks noChangeAspect="1"/>
          </p:cNvPicPr>
          <p:nvPr/>
        </p:nvPicPr>
        <p:blipFill>
          <a:blip r:embed="rId5"/>
          <a:stretch>
            <a:fillRect/>
          </a:stretch>
        </p:blipFill>
        <p:spPr>
          <a:xfrm>
            <a:off x="1074802" y="1728811"/>
            <a:ext cx="5432788" cy="3626675"/>
          </a:xfrm>
          <a:prstGeom prst="rect">
            <a:avLst/>
          </a:prstGeom>
          <a:ln>
            <a:noFill/>
          </a:ln>
          <a:effectLst>
            <a:softEdge rad="112500"/>
          </a:effectLst>
        </p:spPr>
      </p:pic>
    </p:spTree>
    <p:extLst>
      <p:ext uri="{BB962C8B-B14F-4D97-AF65-F5344CB8AC3E}">
        <p14:creationId xmlns:p14="http://schemas.microsoft.com/office/powerpoint/2010/main" val="2967253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D4D5-35C0-4F8E-8FCF-DA52EF67F040}"/>
              </a:ext>
            </a:extLst>
          </p:cNvPr>
          <p:cNvSpPr>
            <a:spLocks noGrp="1"/>
          </p:cNvSpPr>
          <p:nvPr>
            <p:ph type="title"/>
          </p:nvPr>
        </p:nvSpPr>
        <p:spPr>
          <a:xfrm>
            <a:off x="914400" y="304800"/>
            <a:ext cx="8382000" cy="914400"/>
          </a:xfrm>
        </p:spPr>
        <p:txBody>
          <a:bodyPr anchor="b">
            <a:noAutofit/>
          </a:bodyPr>
          <a:lstStyle/>
          <a:p>
            <a:pPr algn="l"/>
            <a:r>
              <a:rPr lang="en-US" sz="3600" dirty="0"/>
              <a:t>Specialized Rehabilitative Services</a:t>
            </a:r>
          </a:p>
        </p:txBody>
      </p:sp>
      <p:sp>
        <p:nvSpPr>
          <p:cNvPr id="3" name="Content Placeholder 2">
            <a:extLst>
              <a:ext uri="{FF2B5EF4-FFF2-40B4-BE49-F238E27FC236}">
                <a16:creationId xmlns:a16="http://schemas.microsoft.com/office/drawing/2014/main" id="{EB264053-85F5-456D-95D8-FF56E3E1F25B}"/>
              </a:ext>
            </a:extLst>
          </p:cNvPr>
          <p:cNvSpPr>
            <a:spLocks noGrp="1"/>
          </p:cNvSpPr>
          <p:nvPr>
            <p:ph idx="1"/>
          </p:nvPr>
        </p:nvSpPr>
        <p:spPr>
          <a:xfrm>
            <a:off x="1066800" y="2330648"/>
            <a:ext cx="6268642" cy="2196702"/>
          </a:xfrm>
        </p:spPr>
        <p:txBody>
          <a:bodyPr anchor="t">
            <a:normAutofit/>
          </a:bodyPr>
          <a:lstStyle/>
          <a:p>
            <a:pPr marL="0" indent="0">
              <a:buNone/>
            </a:pPr>
            <a:r>
              <a:rPr lang="en-US" sz="2800" dirty="0"/>
              <a:t>“Only physical therapists may supervise physical therapy assistants, and only occupational therapists may supervise occupational therapy assistants.”</a:t>
            </a:r>
          </a:p>
        </p:txBody>
      </p:sp>
      <p:pic>
        <p:nvPicPr>
          <p:cNvPr id="5" name="Picture 4" descr="A person with a computer and smiling at the camera&#10;&#10;Description automatically generated">
            <a:extLst>
              <a:ext uri="{FF2B5EF4-FFF2-40B4-BE49-F238E27FC236}">
                <a16:creationId xmlns:a16="http://schemas.microsoft.com/office/drawing/2014/main" id="{6A37F587-263B-420A-BE74-9FADE4089583}"/>
              </a:ext>
            </a:extLst>
          </p:cNvPr>
          <p:cNvPicPr>
            <a:picLocks noChangeAspect="1"/>
          </p:cNvPicPr>
          <p:nvPr/>
        </p:nvPicPr>
        <p:blipFill rotWithShape="1">
          <a:blip r:embed="rId3">
            <a:extLst>
              <a:ext uri="{28A0092B-C50C-407E-A947-70E740481C1C}">
                <a14:useLocalDpi xmlns:a14="http://schemas.microsoft.com/office/drawing/2010/main" val="0"/>
              </a:ext>
            </a:extLst>
          </a:blip>
          <a:srcRect l="13070" r="26320" b="-2"/>
          <a:stretch/>
        </p:blipFill>
        <p:spPr>
          <a:xfrm>
            <a:off x="7559725" y="1381719"/>
            <a:ext cx="3717875" cy="4094561"/>
          </a:xfrm>
          <a:prstGeom prst="rect">
            <a:avLst/>
          </a:prstGeom>
          <a:ln>
            <a:noFill/>
          </a:ln>
          <a:effectLst>
            <a:softEdge rad="112500"/>
          </a:effectLst>
        </p:spPr>
      </p:pic>
      <p:sp>
        <p:nvSpPr>
          <p:cNvPr id="4" name="TextBox 3">
            <a:extLst>
              <a:ext uri="{FF2B5EF4-FFF2-40B4-BE49-F238E27FC236}">
                <a16:creationId xmlns:a16="http://schemas.microsoft.com/office/drawing/2014/main" id="{538F57DB-1767-D28B-B759-B801983D20F2}"/>
              </a:ext>
            </a:extLst>
          </p:cNvPr>
          <p:cNvSpPr txBox="1"/>
          <p:nvPr/>
        </p:nvSpPr>
        <p:spPr>
          <a:xfrm>
            <a:off x="7467600" y="5791200"/>
            <a:ext cx="3810000" cy="400110"/>
          </a:xfrm>
          <a:prstGeom prst="rect">
            <a:avLst/>
          </a:prstGeom>
          <a:noFill/>
        </p:spPr>
        <p:txBody>
          <a:bodyPr wrap="square">
            <a:spAutoFit/>
          </a:bodyPr>
          <a:lstStyle/>
          <a:p>
            <a:pPr algn="r"/>
            <a:r>
              <a:rPr lang="en-US" sz="1000" dirty="0">
                <a:hlinkClick r:id="rId4"/>
              </a:rPr>
              <a:t>https://www.cms.gov/files/document/appendix-pp-guidance-surveyor-long-term-care-facilities.pdf</a:t>
            </a:r>
            <a:r>
              <a:rPr lang="en-US" sz="1000" dirty="0"/>
              <a:t> </a:t>
            </a:r>
          </a:p>
        </p:txBody>
      </p:sp>
    </p:spTree>
    <p:extLst>
      <p:ext uri="{BB962C8B-B14F-4D97-AF65-F5344CB8AC3E}">
        <p14:creationId xmlns:p14="http://schemas.microsoft.com/office/powerpoint/2010/main" val="3295594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D4D5-35C0-4F8E-8FCF-DA52EF67F040}"/>
              </a:ext>
            </a:extLst>
          </p:cNvPr>
          <p:cNvSpPr>
            <a:spLocks noGrp="1"/>
          </p:cNvSpPr>
          <p:nvPr>
            <p:ph type="title"/>
          </p:nvPr>
        </p:nvSpPr>
        <p:spPr>
          <a:xfrm>
            <a:off x="840770" y="354048"/>
            <a:ext cx="7007829" cy="941353"/>
          </a:xfrm>
        </p:spPr>
        <p:txBody>
          <a:bodyPr anchor="b">
            <a:noAutofit/>
          </a:bodyPr>
          <a:lstStyle/>
          <a:p>
            <a:pPr algn="l"/>
            <a:r>
              <a:rPr lang="en-US" sz="3600" dirty="0"/>
              <a:t>Specialized Rehabilitative Services</a:t>
            </a:r>
          </a:p>
        </p:txBody>
      </p:sp>
      <p:sp>
        <p:nvSpPr>
          <p:cNvPr id="3" name="Content Placeholder 2">
            <a:extLst>
              <a:ext uri="{FF2B5EF4-FFF2-40B4-BE49-F238E27FC236}">
                <a16:creationId xmlns:a16="http://schemas.microsoft.com/office/drawing/2014/main" id="{EB264053-85F5-456D-95D8-FF56E3E1F25B}"/>
              </a:ext>
            </a:extLst>
          </p:cNvPr>
          <p:cNvSpPr>
            <a:spLocks noGrp="1"/>
          </p:cNvSpPr>
          <p:nvPr>
            <p:ph idx="1"/>
          </p:nvPr>
        </p:nvSpPr>
        <p:spPr>
          <a:xfrm>
            <a:off x="990600" y="1957981"/>
            <a:ext cx="6248400" cy="3299819"/>
          </a:xfrm>
        </p:spPr>
        <p:txBody>
          <a:bodyPr anchor="t">
            <a:normAutofit fontScale="77500" lnSpcReduction="20000"/>
          </a:bodyPr>
          <a:lstStyle/>
          <a:p>
            <a:pPr marL="0" indent="0">
              <a:buNone/>
            </a:pPr>
            <a:r>
              <a:rPr lang="en-US" sz="4000" dirty="0"/>
              <a:t>“All speech-language pathology services must be provided by a licensed speech-language pathologist, </a:t>
            </a:r>
            <a:r>
              <a:rPr lang="en-US" sz="4000" dirty="0">
                <a:solidFill>
                  <a:srgbClr val="FF0000"/>
                </a:solidFill>
              </a:rPr>
              <a:t>or </a:t>
            </a:r>
            <a:r>
              <a:rPr lang="en-US" sz="4000" dirty="0"/>
              <a:t>by a physician, nurse practitioner, clinical nurse specialist, or physician’s assistant, who is licensed or certified by the state to furnish therapy services.” </a:t>
            </a:r>
          </a:p>
          <a:p>
            <a:pPr marL="0" indent="0">
              <a:buNone/>
            </a:pPr>
            <a:endParaRPr lang="en-US" sz="1350" dirty="0"/>
          </a:p>
        </p:txBody>
      </p:sp>
      <p:pic>
        <p:nvPicPr>
          <p:cNvPr id="5" name="Picture 4" descr="A person using a computer&#10;&#10;Description automatically generated">
            <a:extLst>
              <a:ext uri="{FF2B5EF4-FFF2-40B4-BE49-F238E27FC236}">
                <a16:creationId xmlns:a16="http://schemas.microsoft.com/office/drawing/2014/main" id="{724B9C45-BA57-4621-9844-AD807A03A899}"/>
              </a:ext>
            </a:extLst>
          </p:cNvPr>
          <p:cNvPicPr>
            <a:picLocks noChangeAspect="1"/>
          </p:cNvPicPr>
          <p:nvPr/>
        </p:nvPicPr>
        <p:blipFill rotWithShape="1">
          <a:blip r:embed="rId3">
            <a:extLst>
              <a:ext uri="{28A0092B-C50C-407E-A947-70E740481C1C}">
                <a14:useLocalDpi xmlns:a14="http://schemas.microsoft.com/office/drawing/2010/main" val="0"/>
              </a:ext>
            </a:extLst>
          </a:blip>
          <a:srcRect r="38029"/>
          <a:stretch/>
        </p:blipFill>
        <p:spPr>
          <a:xfrm>
            <a:off x="7655643" y="1600200"/>
            <a:ext cx="3995173" cy="4399954"/>
          </a:xfrm>
          <a:custGeom>
            <a:avLst/>
            <a:gdLst>
              <a:gd name="connsiteX0" fmla="*/ 13187 w 5620032"/>
              <a:gd name="connsiteY0" fmla="*/ 0 h 6856412"/>
              <a:gd name="connsiteX1" fmla="*/ 5620032 w 5620032"/>
              <a:gd name="connsiteY1" fmla="*/ 0 h 6856412"/>
              <a:gd name="connsiteX2" fmla="*/ 5620032 w 5620032"/>
              <a:gd name="connsiteY2" fmla="*/ 6856412 h 6856412"/>
              <a:gd name="connsiteX3" fmla="*/ 0 w 5620032"/>
              <a:gd name="connsiteY3" fmla="*/ 6856412 h 6856412"/>
              <a:gd name="connsiteX4" fmla="*/ 64318 w 5620032"/>
              <a:gd name="connsiteY4" fmla="*/ 6298274 h 6856412"/>
              <a:gd name="connsiteX5" fmla="*/ 97152 w 5620032"/>
              <a:gd name="connsiteY5" fmla="*/ 2276000 h 6856412"/>
              <a:gd name="connsiteX6" fmla="*/ 6154 w 5620032"/>
              <a:gd name="connsiteY6" fmla="*/ 541737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6" name="TextBox 5">
            <a:extLst>
              <a:ext uri="{FF2B5EF4-FFF2-40B4-BE49-F238E27FC236}">
                <a16:creationId xmlns:a16="http://schemas.microsoft.com/office/drawing/2014/main" id="{7BED435B-76B9-8976-DEEF-0AC4DFAF7B5E}"/>
              </a:ext>
            </a:extLst>
          </p:cNvPr>
          <p:cNvSpPr txBox="1"/>
          <p:nvPr/>
        </p:nvSpPr>
        <p:spPr>
          <a:xfrm>
            <a:off x="3200400" y="5520270"/>
            <a:ext cx="3810000" cy="400110"/>
          </a:xfrm>
          <a:prstGeom prst="rect">
            <a:avLst/>
          </a:prstGeom>
          <a:noFill/>
        </p:spPr>
        <p:txBody>
          <a:bodyPr wrap="square">
            <a:spAutoFit/>
          </a:bodyPr>
          <a:lstStyle/>
          <a:p>
            <a:pPr algn="r"/>
            <a:r>
              <a:rPr lang="en-US" sz="1000" dirty="0">
                <a:hlinkClick r:id="rId4"/>
              </a:rPr>
              <a:t>https://www.cms.gov/files/document/appendix-pp-guidance-surveyor-long-term-care-facilities.pdf</a:t>
            </a:r>
            <a:r>
              <a:rPr lang="en-US" sz="1000" dirty="0"/>
              <a:t> </a:t>
            </a:r>
          </a:p>
        </p:txBody>
      </p:sp>
    </p:spTree>
    <p:extLst>
      <p:ext uri="{BB962C8B-B14F-4D97-AF65-F5344CB8AC3E}">
        <p14:creationId xmlns:p14="http://schemas.microsoft.com/office/powerpoint/2010/main" val="41555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FD54-A5BE-4534-A4D3-06F9DC99BABA}"/>
              </a:ext>
            </a:extLst>
          </p:cNvPr>
          <p:cNvSpPr>
            <a:spLocks noGrp="1"/>
          </p:cNvSpPr>
          <p:nvPr>
            <p:ph type="title"/>
          </p:nvPr>
        </p:nvSpPr>
        <p:spPr>
          <a:xfrm>
            <a:off x="5181600" y="496977"/>
            <a:ext cx="6553200" cy="994172"/>
          </a:xfrm>
        </p:spPr>
        <p:txBody>
          <a:bodyPr>
            <a:normAutofit fontScale="90000"/>
          </a:bodyPr>
          <a:lstStyle/>
          <a:p>
            <a:pPr algn="l"/>
            <a:r>
              <a:rPr lang="en-US" dirty="0"/>
              <a:t>Specialized Rehabilitative Services</a:t>
            </a:r>
          </a:p>
        </p:txBody>
      </p:sp>
      <p:sp>
        <p:nvSpPr>
          <p:cNvPr id="3" name="Content Placeholder 2">
            <a:extLst>
              <a:ext uri="{FF2B5EF4-FFF2-40B4-BE49-F238E27FC236}">
                <a16:creationId xmlns:a16="http://schemas.microsoft.com/office/drawing/2014/main" id="{7F57D45B-D1C4-440F-A60E-2873A2540ABC}"/>
              </a:ext>
            </a:extLst>
          </p:cNvPr>
          <p:cNvSpPr>
            <a:spLocks noGrp="1"/>
          </p:cNvSpPr>
          <p:nvPr>
            <p:ph idx="1"/>
          </p:nvPr>
        </p:nvSpPr>
        <p:spPr>
          <a:xfrm>
            <a:off x="5181600" y="2209800"/>
            <a:ext cx="6400799" cy="3211079"/>
          </a:xfrm>
        </p:spPr>
        <p:txBody>
          <a:bodyPr anchor="t">
            <a:normAutofit/>
          </a:bodyPr>
          <a:lstStyle/>
          <a:p>
            <a:pPr fontAlgn="base"/>
            <a:r>
              <a:rPr lang="en-US" dirty="0"/>
              <a:t>F 645 Preadmission Screening for Individuals with a mental disorder and individuals with intellectual disability</a:t>
            </a:r>
          </a:p>
          <a:p>
            <a:pPr fontAlgn="base"/>
            <a:r>
              <a:rPr lang="en-US" dirty="0"/>
              <a:t>Specialized services  </a:t>
            </a:r>
          </a:p>
          <a:p>
            <a:endParaRPr lang="en-US" sz="1350" dirty="0"/>
          </a:p>
        </p:txBody>
      </p:sp>
      <p:pic>
        <p:nvPicPr>
          <p:cNvPr id="6" name="Picture 5" descr="A picture containing floor, ground, person, indoor&#10;&#10;Description automatically generated">
            <a:extLst>
              <a:ext uri="{FF2B5EF4-FFF2-40B4-BE49-F238E27FC236}">
                <a16:creationId xmlns:a16="http://schemas.microsoft.com/office/drawing/2014/main" id="{A04084FB-D2BE-4A59-93D7-CE09986F1DA5}"/>
              </a:ext>
            </a:extLst>
          </p:cNvPr>
          <p:cNvPicPr>
            <a:picLocks noChangeAspect="1"/>
          </p:cNvPicPr>
          <p:nvPr/>
        </p:nvPicPr>
        <p:blipFill rotWithShape="1">
          <a:blip r:embed="rId3">
            <a:extLst>
              <a:ext uri="{28A0092B-C50C-407E-A947-70E740481C1C}">
                <a14:useLocalDpi xmlns:a14="http://schemas.microsoft.com/office/drawing/2010/main" val="0"/>
              </a:ext>
            </a:extLst>
          </a:blip>
          <a:srcRect r="-1" b="24010"/>
          <a:stretch/>
        </p:blipFill>
        <p:spPr>
          <a:xfrm>
            <a:off x="1" y="0"/>
            <a:ext cx="4551574" cy="51816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33303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E3C5-2C12-4B62-BD26-924EFD4DF016}"/>
              </a:ext>
            </a:extLst>
          </p:cNvPr>
          <p:cNvSpPr>
            <a:spLocks noGrp="1"/>
          </p:cNvSpPr>
          <p:nvPr>
            <p:ph type="title"/>
          </p:nvPr>
        </p:nvSpPr>
        <p:spPr>
          <a:xfrm>
            <a:off x="7772400" y="1733177"/>
            <a:ext cx="2796539" cy="2781671"/>
          </a:xfrm>
          <a:noFill/>
        </p:spPr>
        <p:txBody>
          <a:bodyPr vert="horz" lIns="68580" tIns="34290" rIns="68580" bIns="34290" rtlCol="0" anchor="b">
            <a:normAutofit fontScale="90000"/>
          </a:bodyPr>
          <a:lstStyle/>
          <a:p>
            <a:r>
              <a:rPr lang="en-US" dirty="0"/>
              <a:t>Change of Condition Competency Is A MUST!</a:t>
            </a:r>
          </a:p>
        </p:txBody>
      </p:sp>
      <p:pic>
        <p:nvPicPr>
          <p:cNvPr id="4" name="Picture Placeholder 8">
            <a:extLst>
              <a:ext uri="{FF2B5EF4-FFF2-40B4-BE49-F238E27FC236}">
                <a16:creationId xmlns:a16="http://schemas.microsoft.com/office/drawing/2014/main" id="{1001F5BD-F7E2-4EB1-9274-161BA652AAD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268" r="13770" b="2"/>
          <a:stretch/>
        </p:blipFill>
        <p:spPr>
          <a:xfrm>
            <a:off x="1219200" y="990600"/>
            <a:ext cx="4687813" cy="4266826"/>
          </a:xfrm>
          <a:prstGeom prst="rect">
            <a:avLst/>
          </a:prstGeom>
          <a:ln>
            <a:noFill/>
          </a:ln>
          <a:effectLst>
            <a:softEdge rad="112500"/>
          </a:effectLst>
        </p:spPr>
      </p:pic>
    </p:spTree>
    <p:extLst>
      <p:ext uri="{BB962C8B-B14F-4D97-AF65-F5344CB8AC3E}">
        <p14:creationId xmlns:p14="http://schemas.microsoft.com/office/powerpoint/2010/main" val="183482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Objectives</a:t>
            </a:r>
            <a:endParaRPr lang="en-US" dirty="0"/>
          </a:p>
        </p:txBody>
      </p:sp>
      <p:sp>
        <p:nvSpPr>
          <p:cNvPr id="3" name="Content Placeholder 2"/>
          <p:cNvSpPr>
            <a:spLocks noGrp="1"/>
          </p:cNvSpPr>
          <p:nvPr>
            <p:ph idx="1"/>
          </p:nvPr>
        </p:nvSpPr>
        <p:spPr/>
        <p:txBody>
          <a:bodyPr>
            <a:noAutofit/>
          </a:bodyPr>
          <a:lstStyle/>
          <a:p>
            <a:pPr marL="0" indent="0">
              <a:buNone/>
            </a:pPr>
            <a:r>
              <a:rPr lang="en-US" sz="2600" dirty="0"/>
              <a:t>Upon completion of the program, attendees should be able to:</a:t>
            </a:r>
          </a:p>
          <a:p>
            <a:r>
              <a:rPr lang="en-US" sz="2600" dirty="0"/>
              <a:t>Describe how the Facility Assessment is used with determining resources for Specialized Rehabilitation Services</a:t>
            </a:r>
          </a:p>
          <a:p>
            <a:r>
              <a:rPr lang="en-US" sz="2600" dirty="0"/>
              <a:t>Describe who is included in “qualified personnel” for Specialized Rehabilitation Services </a:t>
            </a:r>
          </a:p>
          <a:p>
            <a:r>
              <a:rPr lang="en-US" sz="2600" dirty="0"/>
              <a:t>Verbalize the requirement that qualified personnel must have competencies and skill sets to care for residents as identified through resident assessment and described plan of care</a:t>
            </a:r>
          </a:p>
          <a:p>
            <a:r>
              <a:rPr lang="en-US" sz="2600" dirty="0"/>
              <a:t>Verbalize position responsibility with care plan interventions with Specialized Rehabilitation Services</a:t>
            </a:r>
          </a:p>
          <a:p>
            <a:pPr marL="0" indent="0">
              <a:buNone/>
            </a:pPr>
            <a:endParaRPr lang="en-US" sz="2600" dirty="0"/>
          </a:p>
        </p:txBody>
      </p:sp>
    </p:spTree>
    <p:extLst>
      <p:ext uri="{BB962C8B-B14F-4D97-AF65-F5344CB8AC3E}">
        <p14:creationId xmlns:p14="http://schemas.microsoft.com/office/powerpoint/2010/main" val="260168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D4D5-35C0-4F8E-8FCF-DA52EF67F040}"/>
              </a:ext>
            </a:extLst>
          </p:cNvPr>
          <p:cNvSpPr>
            <a:spLocks noGrp="1"/>
          </p:cNvSpPr>
          <p:nvPr>
            <p:ph type="title"/>
          </p:nvPr>
        </p:nvSpPr>
        <p:spPr>
          <a:xfrm>
            <a:off x="1517124" y="609600"/>
            <a:ext cx="2676525" cy="1715691"/>
          </a:xfrm>
        </p:spPr>
        <p:txBody>
          <a:bodyPr anchor="ctr">
            <a:normAutofit/>
          </a:bodyPr>
          <a:lstStyle/>
          <a:p>
            <a:r>
              <a:rPr lang="en-US" sz="3200" b="1" dirty="0"/>
              <a:t>Specialized Rehabilitative Services</a:t>
            </a:r>
          </a:p>
        </p:txBody>
      </p:sp>
      <p:sp>
        <p:nvSpPr>
          <p:cNvPr id="3" name="Content Placeholder 2">
            <a:extLst>
              <a:ext uri="{FF2B5EF4-FFF2-40B4-BE49-F238E27FC236}">
                <a16:creationId xmlns:a16="http://schemas.microsoft.com/office/drawing/2014/main" id="{EB264053-85F5-456D-95D8-FF56E3E1F25B}"/>
              </a:ext>
            </a:extLst>
          </p:cNvPr>
          <p:cNvSpPr>
            <a:spLocks noGrp="1"/>
          </p:cNvSpPr>
          <p:nvPr>
            <p:ph idx="1"/>
          </p:nvPr>
        </p:nvSpPr>
        <p:spPr>
          <a:xfrm>
            <a:off x="4578876" y="717176"/>
            <a:ext cx="6096000" cy="1715690"/>
          </a:xfrm>
        </p:spPr>
        <p:txBody>
          <a:bodyPr anchor="ctr">
            <a:noAutofit/>
          </a:bodyPr>
          <a:lstStyle/>
          <a:p>
            <a:pPr marL="0" indent="0">
              <a:buNone/>
            </a:pPr>
            <a:r>
              <a:rPr lang="en-US" sz="2800" dirty="0"/>
              <a:t>In situations where there are differences between federal and state supervision requirements, the requirement with the greater level of supervision will apply</a:t>
            </a:r>
          </a:p>
        </p:txBody>
      </p:sp>
      <p:pic>
        <p:nvPicPr>
          <p:cNvPr id="5" name="Picture 4" descr="A picture containing sitting&#10;&#10;Description automatically generated">
            <a:extLst>
              <a:ext uri="{FF2B5EF4-FFF2-40B4-BE49-F238E27FC236}">
                <a16:creationId xmlns:a16="http://schemas.microsoft.com/office/drawing/2014/main" id="{89A65BFE-A969-4D25-B763-97C54AAB3805}"/>
              </a:ext>
            </a:extLst>
          </p:cNvPr>
          <p:cNvPicPr>
            <a:picLocks noChangeAspect="1"/>
          </p:cNvPicPr>
          <p:nvPr/>
        </p:nvPicPr>
        <p:blipFill rotWithShape="1">
          <a:blip r:embed="rId3">
            <a:extLst>
              <a:ext uri="{28A0092B-C50C-407E-A947-70E740481C1C}">
                <a14:useLocalDpi xmlns:a14="http://schemas.microsoft.com/office/drawing/2010/main" val="0"/>
              </a:ext>
            </a:extLst>
          </a:blip>
          <a:srcRect t="36517" b="13035"/>
          <a:stretch/>
        </p:blipFill>
        <p:spPr>
          <a:xfrm>
            <a:off x="1676400" y="2419011"/>
            <a:ext cx="9150876" cy="3069947"/>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
        <p:nvSpPr>
          <p:cNvPr id="4" name="TextBox 3">
            <a:extLst>
              <a:ext uri="{FF2B5EF4-FFF2-40B4-BE49-F238E27FC236}">
                <a16:creationId xmlns:a16="http://schemas.microsoft.com/office/drawing/2014/main" id="{13F8B6F8-5057-7279-1EC5-4CDCDF6F7A5D}"/>
              </a:ext>
            </a:extLst>
          </p:cNvPr>
          <p:cNvSpPr txBox="1"/>
          <p:nvPr/>
        </p:nvSpPr>
        <p:spPr>
          <a:xfrm>
            <a:off x="7162800" y="5582678"/>
            <a:ext cx="3810000" cy="400110"/>
          </a:xfrm>
          <a:prstGeom prst="rect">
            <a:avLst/>
          </a:prstGeom>
          <a:noFill/>
        </p:spPr>
        <p:txBody>
          <a:bodyPr wrap="square">
            <a:spAutoFit/>
          </a:bodyPr>
          <a:lstStyle/>
          <a:p>
            <a:pPr algn="r"/>
            <a:r>
              <a:rPr lang="en-US" sz="1000" dirty="0">
                <a:hlinkClick r:id="rId4"/>
              </a:rPr>
              <a:t>https://www.cms.gov/files/document/appendix-pp-guidance-surveyor-long-term-care-facilities.pdf</a:t>
            </a:r>
            <a:r>
              <a:rPr lang="en-US" sz="1000" dirty="0"/>
              <a:t> </a:t>
            </a:r>
          </a:p>
        </p:txBody>
      </p:sp>
    </p:spTree>
    <p:extLst>
      <p:ext uri="{BB962C8B-B14F-4D97-AF65-F5344CB8AC3E}">
        <p14:creationId xmlns:p14="http://schemas.microsoft.com/office/powerpoint/2010/main" val="4180218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719B-B8E2-4F6C-95A7-6D1BB8F7D5B2}"/>
              </a:ext>
            </a:extLst>
          </p:cNvPr>
          <p:cNvSpPr>
            <a:spLocks noGrp="1"/>
          </p:cNvSpPr>
          <p:nvPr>
            <p:ph type="title"/>
          </p:nvPr>
        </p:nvSpPr>
        <p:spPr>
          <a:xfrm>
            <a:off x="1240844" y="4343400"/>
            <a:ext cx="4945642" cy="1218908"/>
          </a:xfrm>
        </p:spPr>
        <p:txBody>
          <a:bodyPr>
            <a:normAutofit/>
          </a:bodyPr>
          <a:lstStyle/>
          <a:p>
            <a:r>
              <a:rPr lang="en-US" dirty="0"/>
              <a:t>Infection Control</a:t>
            </a:r>
          </a:p>
        </p:txBody>
      </p:sp>
      <p:pic>
        <p:nvPicPr>
          <p:cNvPr id="7" name="Content Placeholder 3">
            <a:extLst>
              <a:ext uri="{FF2B5EF4-FFF2-40B4-BE49-F238E27FC236}">
                <a16:creationId xmlns:a16="http://schemas.microsoft.com/office/drawing/2014/main" id="{3060B964-95FD-4C38-82F8-56E5FB1D6E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3014"/>
          <a:stretch/>
        </p:blipFill>
        <p:spPr>
          <a:xfrm>
            <a:off x="1066800" y="1066800"/>
            <a:ext cx="5293730" cy="3080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ontent Placeholder 8">
            <a:extLst>
              <a:ext uri="{FF2B5EF4-FFF2-40B4-BE49-F238E27FC236}">
                <a16:creationId xmlns:a16="http://schemas.microsoft.com/office/drawing/2014/main" id="{8488C7AC-A4CC-4E2E-A959-EFDFC8C36969}"/>
              </a:ext>
            </a:extLst>
          </p:cNvPr>
          <p:cNvSpPr>
            <a:spLocks noGrp="1"/>
          </p:cNvSpPr>
          <p:nvPr>
            <p:ph idx="1"/>
          </p:nvPr>
        </p:nvSpPr>
        <p:spPr>
          <a:xfrm>
            <a:off x="7239000" y="1295400"/>
            <a:ext cx="4419600" cy="3889416"/>
          </a:xfrm>
        </p:spPr>
        <p:txBody>
          <a:bodyPr anchor="ctr">
            <a:normAutofit/>
          </a:bodyPr>
          <a:lstStyle/>
          <a:p>
            <a:r>
              <a:rPr lang="en-US" dirty="0"/>
              <a:t>Hand Hygiene</a:t>
            </a:r>
          </a:p>
          <a:p>
            <a:r>
              <a:rPr lang="en-US" dirty="0"/>
              <a:t>Handling of Devices</a:t>
            </a:r>
          </a:p>
          <a:p>
            <a:r>
              <a:rPr lang="en-US" dirty="0"/>
              <a:t>Equipment </a:t>
            </a:r>
          </a:p>
          <a:p>
            <a:r>
              <a:rPr lang="en-US" dirty="0"/>
              <a:t>Environmental Surfaces</a:t>
            </a:r>
          </a:p>
          <a:p>
            <a:r>
              <a:rPr lang="en-US" dirty="0"/>
              <a:t>Transmission-Based Precautions</a:t>
            </a:r>
          </a:p>
        </p:txBody>
      </p:sp>
    </p:spTree>
    <p:extLst>
      <p:ext uri="{BB962C8B-B14F-4D97-AF65-F5344CB8AC3E}">
        <p14:creationId xmlns:p14="http://schemas.microsoft.com/office/powerpoint/2010/main" val="698991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1A3C-D52A-5658-78C0-D81E8EBF5682}"/>
              </a:ext>
            </a:extLst>
          </p:cNvPr>
          <p:cNvSpPr>
            <a:spLocks noGrp="1"/>
          </p:cNvSpPr>
          <p:nvPr>
            <p:ph type="title"/>
          </p:nvPr>
        </p:nvSpPr>
        <p:spPr>
          <a:xfrm>
            <a:off x="838200" y="274638"/>
            <a:ext cx="9372600" cy="1143000"/>
          </a:xfrm>
        </p:spPr>
        <p:txBody>
          <a:bodyPr anchor="ctr">
            <a:normAutofit/>
          </a:bodyPr>
          <a:lstStyle/>
          <a:p>
            <a:pPr algn="l"/>
            <a:r>
              <a:rPr lang="en-US" dirty="0"/>
              <a:t>Competent Care</a:t>
            </a:r>
          </a:p>
        </p:txBody>
      </p:sp>
      <p:sp>
        <p:nvSpPr>
          <p:cNvPr id="10" name="Content Placeholder 2">
            <a:extLst>
              <a:ext uri="{FF2B5EF4-FFF2-40B4-BE49-F238E27FC236}">
                <a16:creationId xmlns:a16="http://schemas.microsoft.com/office/drawing/2014/main" id="{99D0061D-CBFD-F91C-1697-265978B8A482}"/>
              </a:ext>
            </a:extLst>
          </p:cNvPr>
          <p:cNvSpPr>
            <a:spLocks noGrp="1"/>
          </p:cNvSpPr>
          <p:nvPr>
            <p:ph sz="half" idx="1"/>
          </p:nvPr>
        </p:nvSpPr>
        <p:spPr>
          <a:xfrm>
            <a:off x="1447801" y="2209800"/>
            <a:ext cx="4267200" cy="2728119"/>
          </a:xfrm>
        </p:spPr>
        <p:txBody>
          <a:bodyPr>
            <a:normAutofit/>
          </a:bodyPr>
          <a:lstStyle/>
          <a:p>
            <a:pPr marL="0" indent="0" algn="ctr">
              <a:buNone/>
            </a:pPr>
            <a:r>
              <a:rPr lang="en-US" sz="4000" dirty="0"/>
              <a:t>All staff are REQUIRED to be competent with providing care!</a:t>
            </a:r>
          </a:p>
        </p:txBody>
      </p:sp>
      <p:pic>
        <p:nvPicPr>
          <p:cNvPr id="5" name="Content Placeholder 4" descr="Diagram&#10;&#10;Description automatically generated">
            <a:extLst>
              <a:ext uri="{FF2B5EF4-FFF2-40B4-BE49-F238E27FC236}">
                <a16:creationId xmlns:a16="http://schemas.microsoft.com/office/drawing/2014/main" id="{7D3E9CA3-0D52-F530-B147-33F3B159849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77000" y="990600"/>
            <a:ext cx="4876800" cy="4876800"/>
          </a:xfrm>
          <a:noFill/>
        </p:spPr>
      </p:pic>
    </p:spTree>
    <p:extLst>
      <p:ext uri="{BB962C8B-B14F-4D97-AF65-F5344CB8AC3E}">
        <p14:creationId xmlns:p14="http://schemas.microsoft.com/office/powerpoint/2010/main" val="2946005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73FA-8567-39CA-B848-3337845CA3D4}"/>
              </a:ext>
            </a:extLst>
          </p:cNvPr>
          <p:cNvSpPr>
            <a:spLocks noGrp="1"/>
          </p:cNvSpPr>
          <p:nvPr>
            <p:ph type="title"/>
          </p:nvPr>
        </p:nvSpPr>
        <p:spPr>
          <a:xfrm>
            <a:off x="1066800" y="274638"/>
            <a:ext cx="9144000" cy="1143000"/>
          </a:xfrm>
        </p:spPr>
        <p:txBody>
          <a:bodyPr anchor="ctr">
            <a:normAutofit/>
          </a:bodyPr>
          <a:lstStyle/>
          <a:p>
            <a:pPr algn="l"/>
            <a:r>
              <a:rPr lang="en-US" dirty="0"/>
              <a:t>Your Role in the Plan of Care</a:t>
            </a:r>
          </a:p>
        </p:txBody>
      </p:sp>
      <p:sp>
        <p:nvSpPr>
          <p:cNvPr id="10" name="Content Placeholder 2">
            <a:extLst>
              <a:ext uri="{FF2B5EF4-FFF2-40B4-BE49-F238E27FC236}">
                <a16:creationId xmlns:a16="http://schemas.microsoft.com/office/drawing/2014/main" id="{A1433856-BC01-62EE-FB87-CFD2A384C4AC}"/>
              </a:ext>
            </a:extLst>
          </p:cNvPr>
          <p:cNvSpPr>
            <a:spLocks noGrp="1"/>
          </p:cNvSpPr>
          <p:nvPr>
            <p:ph sz="half" idx="1"/>
          </p:nvPr>
        </p:nvSpPr>
        <p:spPr>
          <a:xfrm>
            <a:off x="990600" y="1600201"/>
            <a:ext cx="5029200" cy="4525963"/>
          </a:xfrm>
        </p:spPr>
        <p:txBody>
          <a:bodyPr>
            <a:normAutofit/>
          </a:bodyPr>
          <a:lstStyle/>
          <a:p>
            <a:r>
              <a:rPr lang="en-US" dirty="0"/>
              <a:t>Review the resident’s person-centered plan of care</a:t>
            </a:r>
          </a:p>
          <a:p>
            <a:r>
              <a:rPr lang="en-US" dirty="0"/>
              <a:t>Be aware of goals</a:t>
            </a:r>
          </a:p>
          <a:p>
            <a:r>
              <a:rPr lang="en-US" dirty="0"/>
              <a:t>Consistent implementation of interventions is essential</a:t>
            </a:r>
          </a:p>
          <a:p>
            <a:r>
              <a:rPr lang="en-US" dirty="0"/>
              <a:t>Notify the nurse if resident has any concerns or changes in condition</a:t>
            </a:r>
          </a:p>
          <a:p>
            <a:pPr marL="0" indent="0">
              <a:buNone/>
            </a:pPr>
            <a:endParaRPr lang="en-US" dirty="0"/>
          </a:p>
        </p:txBody>
      </p:sp>
      <p:pic>
        <p:nvPicPr>
          <p:cNvPr id="7" name="Content Placeholder 6" descr="A picture containing person, posing&#10;&#10;Description automatically generated">
            <a:extLst>
              <a:ext uri="{FF2B5EF4-FFF2-40B4-BE49-F238E27FC236}">
                <a16:creationId xmlns:a16="http://schemas.microsoft.com/office/drawing/2014/main" id="{84E83407-BE53-AE21-7689-BA4789A182C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7600" y="2068248"/>
            <a:ext cx="5384800" cy="3589866"/>
          </a:xfrm>
          <a:prstGeom prst="rect">
            <a:avLst/>
          </a:prstGeom>
          <a:ln>
            <a:noFill/>
          </a:ln>
          <a:effectLst>
            <a:softEdge rad="112500"/>
          </a:effectLst>
        </p:spPr>
      </p:pic>
    </p:spTree>
    <p:extLst>
      <p:ext uri="{BB962C8B-B14F-4D97-AF65-F5344CB8AC3E}">
        <p14:creationId xmlns:p14="http://schemas.microsoft.com/office/powerpoint/2010/main" val="1532431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irl in a blue shirt&#10;&#10;Description automatically generated">
            <a:extLst>
              <a:ext uri="{FF2B5EF4-FFF2-40B4-BE49-F238E27FC236}">
                <a16:creationId xmlns:a16="http://schemas.microsoft.com/office/drawing/2014/main" id="{AD1B97D1-60C7-41C6-9A7D-0EBD0AFCDBBE}"/>
              </a:ext>
            </a:extLst>
          </p:cNvPr>
          <p:cNvPicPr>
            <a:picLocks noChangeAspect="1"/>
          </p:cNvPicPr>
          <p:nvPr/>
        </p:nvPicPr>
        <p:blipFill rotWithShape="1">
          <a:blip r:embed="rId3">
            <a:extLst>
              <a:ext uri="{28A0092B-C50C-407E-A947-70E740481C1C}">
                <a14:useLocalDpi xmlns:a14="http://schemas.microsoft.com/office/drawing/2010/main" val="0"/>
              </a:ext>
            </a:extLst>
          </a:blip>
          <a:srcRect r="24010" b="2"/>
          <a:stretch/>
        </p:blipFill>
        <p:spPr>
          <a:xfrm>
            <a:off x="7029360" y="0"/>
            <a:ext cx="5162640" cy="56388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 name="Rectangle 2">
            <a:extLst>
              <a:ext uri="{FF2B5EF4-FFF2-40B4-BE49-F238E27FC236}">
                <a16:creationId xmlns:a16="http://schemas.microsoft.com/office/drawing/2014/main" id="{A94899AE-3BD4-4825-8FA4-CB9848A086B8}"/>
              </a:ext>
            </a:extLst>
          </p:cNvPr>
          <p:cNvSpPr/>
          <p:nvPr/>
        </p:nvSpPr>
        <p:spPr>
          <a:xfrm>
            <a:off x="1828800" y="2478305"/>
            <a:ext cx="3676560" cy="707886"/>
          </a:xfrm>
          <a:prstGeom prst="rect">
            <a:avLst/>
          </a:prstGeom>
        </p:spPr>
        <p:txBody>
          <a:bodyPr wrap="square">
            <a:spAutoFit/>
          </a:bodyPr>
          <a:lstStyle/>
          <a:p>
            <a:r>
              <a:rPr lang="en-US" sz="4000" dirty="0">
                <a:latin typeface="+mn-lt"/>
              </a:rPr>
              <a:t>In Summary </a:t>
            </a:r>
          </a:p>
        </p:txBody>
      </p:sp>
    </p:spTree>
    <p:extLst>
      <p:ext uri="{BB962C8B-B14F-4D97-AF65-F5344CB8AC3E}">
        <p14:creationId xmlns:p14="http://schemas.microsoft.com/office/powerpoint/2010/main" val="98826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6FFFB-F4BE-B2C3-BD44-ABF2F54D6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700" y="1303020"/>
            <a:ext cx="7086600" cy="4251960"/>
          </a:xfrm>
          <a:prstGeom prst="rect">
            <a:avLst/>
          </a:prstGeom>
          <a:ln>
            <a:noFill/>
          </a:ln>
          <a:effectLst>
            <a:softEdge rad="112500"/>
          </a:effectLst>
        </p:spPr>
      </p:pic>
      <p:sp>
        <p:nvSpPr>
          <p:cNvPr id="5" name="Title 2">
            <a:extLst>
              <a:ext uri="{FF2B5EF4-FFF2-40B4-BE49-F238E27FC236}">
                <a16:creationId xmlns:a16="http://schemas.microsoft.com/office/drawing/2014/main" id="{547C10CF-D217-8331-3D1A-5AAF537CAC1E}"/>
              </a:ext>
            </a:extLst>
          </p:cNvPr>
          <p:cNvSpPr>
            <a:spLocks noGrp="1"/>
          </p:cNvSpPr>
          <p:nvPr>
            <p:ph type="title"/>
          </p:nvPr>
        </p:nvSpPr>
        <p:spPr>
          <a:xfrm>
            <a:off x="609600" y="274638"/>
            <a:ext cx="10972800" cy="1143000"/>
          </a:xfrm>
        </p:spPr>
        <p:txBody>
          <a:bodyPr/>
          <a:lstStyle/>
          <a:p>
            <a:pPr algn="l"/>
            <a:r>
              <a:rPr lang="en-US" dirty="0"/>
              <a:t>Questions </a:t>
            </a:r>
          </a:p>
        </p:txBody>
      </p:sp>
    </p:spTree>
    <p:extLst>
      <p:ext uri="{BB962C8B-B14F-4D97-AF65-F5344CB8AC3E}">
        <p14:creationId xmlns:p14="http://schemas.microsoft.com/office/powerpoint/2010/main" val="904800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27AA-7D74-4C8D-9E58-1B4BDA470683}"/>
              </a:ext>
            </a:extLst>
          </p:cNvPr>
          <p:cNvSpPr>
            <a:spLocks noGrp="1"/>
          </p:cNvSpPr>
          <p:nvPr>
            <p:ph type="title"/>
          </p:nvPr>
        </p:nvSpPr>
        <p:spPr/>
        <p:txBody>
          <a:bodyPr/>
          <a:lstStyle/>
          <a:p>
            <a:pPr algn="l"/>
            <a:r>
              <a:rPr lang="en-US" dirty="0"/>
              <a:t>References and Resources </a:t>
            </a:r>
          </a:p>
        </p:txBody>
      </p:sp>
      <p:sp>
        <p:nvSpPr>
          <p:cNvPr id="3" name="Content Placeholder 2">
            <a:extLst>
              <a:ext uri="{FF2B5EF4-FFF2-40B4-BE49-F238E27FC236}">
                <a16:creationId xmlns:a16="http://schemas.microsoft.com/office/drawing/2014/main" id="{762AA650-E2F8-485B-9110-36D64CC0DA15}"/>
              </a:ext>
            </a:extLst>
          </p:cNvPr>
          <p:cNvSpPr>
            <a:spLocks noGrp="1"/>
          </p:cNvSpPr>
          <p:nvPr>
            <p:ph idx="1"/>
          </p:nvPr>
        </p:nvSpPr>
        <p:spPr>
          <a:xfrm>
            <a:off x="762000" y="1417639"/>
            <a:ext cx="10820400" cy="4708525"/>
          </a:xfrm>
        </p:spPr>
        <p:txBody>
          <a:bodyPr>
            <a:normAutofit/>
          </a:bodyPr>
          <a:lstStyle/>
          <a:p>
            <a:pPr>
              <a:spcBef>
                <a:spcPts val="0"/>
              </a:spcBef>
              <a:buFont typeface="Calibri" panose="020F0502020204030204" pitchFamily="34" charset="0"/>
              <a:buChar char="•"/>
            </a:pPr>
            <a:r>
              <a:rPr lang="en-US" sz="2200" dirty="0">
                <a:ea typeface="Times New Roman" panose="02020603050405020304" pitchFamily="18" charset="0"/>
              </a:rPr>
              <a:t>Centers for Medicare &amp; Medicaid Services State Operations Manual, Appendix PP – Guidance to Surveyors for Long Term Care Facilities (Rev. 173, 11-22-17) Advance Copy 6/29/22:  </a:t>
            </a:r>
            <a:r>
              <a:rPr lang="en-US" sz="2200" u="sng" dirty="0">
                <a:solidFill>
                  <a:srgbClr val="0563C1"/>
                </a:solidFill>
                <a:ea typeface="Times New Roman" panose="02020603050405020304" pitchFamily="18" charset="0"/>
                <a:hlinkClick r:id="rId3"/>
              </a:rPr>
              <a:t>https://www.cms.gov/files/document/appendix-pp-guidance-surveyor-long-term-care-facilities.pdf</a:t>
            </a:r>
            <a:endParaRPr lang="en-US" sz="2200" dirty="0">
              <a:ea typeface="Times New Roman" panose="02020603050405020304" pitchFamily="18" charset="0"/>
            </a:endParaRPr>
          </a:p>
          <a:p>
            <a:pPr>
              <a:spcBef>
                <a:spcPts val="0"/>
              </a:spcBef>
              <a:buFont typeface="Calibri" panose="020F0502020204030204" pitchFamily="34" charset="0"/>
              <a:buChar char="•"/>
            </a:pPr>
            <a:r>
              <a:rPr lang="en-US" sz="2200" dirty="0">
                <a:ea typeface="Times New Roman" panose="02020603050405020304" pitchFamily="18" charset="0"/>
              </a:rPr>
              <a:t>Centers for Medicare &amp; Medicaid Services Long-Term Care Facility Resident Assessment Instrument 3.0 User’s Manual:  </a:t>
            </a:r>
            <a:r>
              <a:rPr lang="en-US" sz="2200" u="sng" dirty="0">
                <a:solidFill>
                  <a:srgbClr val="0563C1"/>
                </a:solidFill>
                <a:ea typeface="Times New Roman" panose="02020603050405020304" pitchFamily="18" charset="0"/>
                <a:hlinkClick r:id="rId4"/>
              </a:rPr>
              <a:t>https://www.cms.gov/Medicare/Quality-Initiatives-Patient-Assessment-Instruments/NursingHomeQualityInits/MDS30RAIManual.html</a:t>
            </a:r>
            <a:endParaRPr lang="en-US" sz="2200" dirty="0">
              <a:ea typeface="Times New Roman" panose="02020603050405020304" pitchFamily="18" charset="0"/>
            </a:endParaRPr>
          </a:p>
          <a:p>
            <a:pPr>
              <a:spcBef>
                <a:spcPts val="0"/>
              </a:spcBef>
              <a:buFont typeface="Calibri" panose="020F0502020204030204" pitchFamily="34" charset="0"/>
              <a:buChar char="•"/>
            </a:pPr>
            <a:r>
              <a:rPr lang="en-US" sz="2200" baseline="30000" dirty="0">
                <a:ea typeface="Times New Roman" panose="02020603050405020304" pitchFamily="18" charset="0"/>
              </a:rPr>
              <a:t> </a:t>
            </a:r>
            <a:r>
              <a:rPr lang="en-US" sz="2200" dirty="0">
                <a:latin typeface="Calibri" panose="020F0502020204030204" pitchFamily="34" charset="0"/>
                <a:ea typeface="Times New Roman" panose="02020603050405020304" pitchFamily="18" charset="0"/>
              </a:rPr>
              <a:t>Centers for Medicare and Medicaid Services:  Specialized Rehabilitative or Restorative Services Critical Element Pathway, Form CMS 20080 (5/2017):   </a:t>
            </a:r>
            <a:r>
              <a:rPr lang="en-US" sz="2200" u="sng" dirty="0">
                <a:solidFill>
                  <a:srgbClr val="0000FF"/>
                </a:solidFill>
                <a:latin typeface="Calibri" panose="020F0502020204030204" pitchFamily="34" charset="0"/>
                <a:ea typeface="Times New Roman" panose="02020603050405020304" pitchFamily="18" charset="0"/>
                <a:hlinkClick r:id="rId5"/>
              </a:rPr>
              <a:t>https://www.cms.gov/Medicare/Provider-Enrollment-and-Certification/GuidanceforLawsAndRegulations/Nursing-Homes.html</a:t>
            </a:r>
            <a:endParaRPr lang="en-US" sz="2200" dirty="0">
              <a:latin typeface="Times New Roman" panose="02020603050405020304" pitchFamily="18" charset="0"/>
              <a:ea typeface="Times New Roman" panose="02020603050405020304" pitchFamily="18" charset="0"/>
            </a:endParaRPr>
          </a:p>
          <a:p>
            <a:pPr>
              <a:spcBef>
                <a:spcPts val="0"/>
              </a:spcBef>
              <a:buFont typeface="Symbol" panose="05050102010706020507" pitchFamily="18" charset="2"/>
              <a:buChar char=""/>
              <a:tabLst>
                <a:tab pos="2971800" algn="ctr"/>
                <a:tab pos="5943600" algn="r"/>
              </a:tabLst>
            </a:pPr>
            <a:r>
              <a:rPr lang="en-US" sz="2200" dirty="0">
                <a:ea typeface="Times New Roman" panose="02020603050405020304" pitchFamily="18" charset="0"/>
              </a:rPr>
              <a:t>Manufacturer’s Recommendations on equipment, adaptive equipment, supplies, etc.</a:t>
            </a:r>
          </a:p>
          <a:p>
            <a:pPr marL="0" indent="0">
              <a:buNone/>
            </a:pPr>
            <a:endParaRPr lang="en-US" sz="2200" dirty="0"/>
          </a:p>
          <a:p>
            <a:endParaRPr lang="en-US" sz="2200" u="sng" dirty="0"/>
          </a:p>
          <a:p>
            <a:endParaRPr lang="en-US" sz="2200" dirty="0"/>
          </a:p>
        </p:txBody>
      </p:sp>
    </p:spTree>
    <p:extLst>
      <p:ext uri="{BB962C8B-B14F-4D97-AF65-F5344CB8AC3E}">
        <p14:creationId xmlns:p14="http://schemas.microsoft.com/office/powerpoint/2010/main" val="161442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80AA-D21D-49A8-B682-CA890568814A}"/>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04B89EA0-AD6D-41A3-9C35-977DB7AE20F9}"/>
              </a:ext>
            </a:extLst>
          </p:cNvPr>
          <p:cNvSpPr>
            <a:spLocks noGrp="1"/>
          </p:cNvSpPr>
          <p:nvPr>
            <p:ph idx="1"/>
          </p:nvPr>
        </p:nvSpPr>
        <p:spPr>
          <a:xfrm>
            <a:off x="2057400" y="2590801"/>
            <a:ext cx="8229600" cy="4525963"/>
          </a:xfrm>
        </p:spPr>
        <p:txBody>
          <a:bodyPr>
            <a:normAutofit/>
          </a:bodyPr>
          <a:lstStyle/>
          <a:p>
            <a:pPr marL="0" indent="0" algn="ctr">
              <a:buNone/>
            </a:pPr>
            <a:r>
              <a:rPr lang="en-US" sz="2000" i="1" dirty="0"/>
              <a:t>“This presentation provided is copyrighted information of Pathway Health.  Please note the presentation date on the title page in relation to the need to verify any new updates and resources that were listed in this presentation.  This presentation is intended to be informational.  The information does not constitute either legal or professional consultation.  This presentation is not to be sold or reused without written authorization.”</a:t>
            </a:r>
            <a:endParaRPr lang="en-US" sz="2000" dirty="0"/>
          </a:p>
          <a:p>
            <a:pPr algn="ctr"/>
            <a:endParaRPr lang="en-US" sz="2000" dirty="0"/>
          </a:p>
        </p:txBody>
      </p:sp>
    </p:spTree>
    <p:extLst>
      <p:ext uri="{BB962C8B-B14F-4D97-AF65-F5344CB8AC3E}">
        <p14:creationId xmlns:p14="http://schemas.microsoft.com/office/powerpoint/2010/main" val="160705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4ACC-74BD-424C-9401-3A95F627F5BB}"/>
              </a:ext>
            </a:extLst>
          </p:cNvPr>
          <p:cNvSpPr>
            <a:spLocks noGrp="1"/>
          </p:cNvSpPr>
          <p:nvPr>
            <p:ph type="title"/>
          </p:nvPr>
        </p:nvSpPr>
        <p:spPr/>
        <p:txBody>
          <a:bodyPr/>
          <a:lstStyle/>
          <a:p>
            <a:pPr algn="l"/>
            <a:r>
              <a:rPr lang="en-US" dirty="0"/>
              <a:t>CMS:  State Operations Manual</a:t>
            </a:r>
          </a:p>
        </p:txBody>
      </p:sp>
      <p:pic>
        <p:nvPicPr>
          <p:cNvPr id="5" name="Picture 4">
            <a:extLst>
              <a:ext uri="{FF2B5EF4-FFF2-40B4-BE49-F238E27FC236}">
                <a16:creationId xmlns:a16="http://schemas.microsoft.com/office/drawing/2014/main" id="{277E061C-405D-4911-AE1D-3C891E4EB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958599"/>
            <a:ext cx="3861927" cy="257783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7691996-FE7F-5B63-4D3F-D6F4886E3494}"/>
              </a:ext>
            </a:extLst>
          </p:cNvPr>
          <p:cNvSpPr txBox="1"/>
          <p:nvPr/>
        </p:nvSpPr>
        <p:spPr>
          <a:xfrm>
            <a:off x="1014873" y="1951672"/>
            <a:ext cx="4267200" cy="3231654"/>
          </a:xfrm>
          <a:prstGeom prst="rect">
            <a:avLst/>
          </a:prstGeom>
          <a:noFill/>
        </p:spPr>
        <p:txBody>
          <a:bodyPr wrap="square">
            <a:spAutoFit/>
          </a:bodyPr>
          <a:lstStyle/>
          <a:p>
            <a:pPr>
              <a:spcBef>
                <a:spcPts val="0"/>
              </a:spcBef>
              <a:spcAft>
                <a:spcPts val="0"/>
              </a:spcAft>
            </a:pPr>
            <a:r>
              <a:rPr lang="en-US" sz="2400" dirty="0">
                <a:latin typeface="Calibri" panose="020F0502020204030204" pitchFamily="34" charset="0"/>
                <a:ea typeface="Times New Roman" panose="02020603050405020304" pitchFamily="18" charset="0"/>
              </a:rPr>
              <a:t>Centers for Medicare &amp; Medicaid Services State Operations Manual, Appendix PP – Guidance to Surveyors for Long Term Care Facilities (Rev. 173, 11-22-17) Advance Copy 6/29/22: </a:t>
            </a:r>
          </a:p>
          <a:p>
            <a:pPr>
              <a:spcBef>
                <a:spcPts val="0"/>
              </a:spcBef>
              <a:spcAft>
                <a:spcPts val="0"/>
              </a:spcAft>
            </a:pPr>
            <a:r>
              <a:rPr lang="en-US" sz="2400" dirty="0">
                <a:latin typeface="Calibri" panose="020F0502020204030204" pitchFamily="34" charset="0"/>
                <a:ea typeface="Times New Roman" panose="02020603050405020304" pitchFamily="18" charset="0"/>
              </a:rPr>
              <a:t> </a:t>
            </a:r>
            <a:r>
              <a:rPr lang="en-US" sz="1200" u="sng" dirty="0">
                <a:solidFill>
                  <a:srgbClr val="0563C1"/>
                </a:solidFill>
                <a:latin typeface="Calibri" panose="020F0502020204030204" pitchFamily="34" charset="0"/>
                <a:ea typeface="Times New Roman" panose="02020603050405020304" pitchFamily="18" charset="0"/>
                <a:hlinkClick r:id="rId4"/>
              </a:rPr>
              <a:t>https://www.cms.gov/files/document/appendix-pp-guidance-surveyor-long-term-care-facilities.pdf</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6985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EDF2E2-29E9-449F-AFA1-E764C4E84357}"/>
              </a:ext>
            </a:extLst>
          </p:cNvPr>
          <p:cNvSpPr/>
          <p:nvPr/>
        </p:nvSpPr>
        <p:spPr>
          <a:xfrm>
            <a:off x="3810000" y="589762"/>
            <a:ext cx="4572000" cy="369332"/>
          </a:xfrm>
          <a:prstGeom prst="rect">
            <a:avLst/>
          </a:prstGeom>
        </p:spPr>
        <p:txBody>
          <a:bodyPr>
            <a:spAutoFit/>
          </a:bodyPr>
          <a:lstStyle/>
          <a:p>
            <a:pPr>
              <a:spcAft>
                <a:spcPts val="450"/>
              </a:spcAft>
            </a:pPr>
            <a:r>
              <a:rPr lang="en-US" dirty="0"/>
              <a:t> </a:t>
            </a:r>
            <a:endParaRPr lang="en-US"/>
          </a:p>
        </p:txBody>
      </p:sp>
      <p:graphicFrame>
        <p:nvGraphicFramePr>
          <p:cNvPr id="6" name="Content Placeholder 2">
            <a:extLst>
              <a:ext uri="{FF2B5EF4-FFF2-40B4-BE49-F238E27FC236}">
                <a16:creationId xmlns:a16="http://schemas.microsoft.com/office/drawing/2014/main" id="{05AAA7C3-70DF-4599-9180-03713131F778}"/>
              </a:ext>
            </a:extLst>
          </p:cNvPr>
          <p:cNvGraphicFramePr>
            <a:graphicFrameLocks noGrp="1"/>
          </p:cNvGraphicFramePr>
          <p:nvPr>
            <p:ph idx="1"/>
            <p:extLst>
              <p:ext uri="{D42A27DB-BD31-4B8C-83A1-F6EECF244321}">
                <p14:modId xmlns:p14="http://schemas.microsoft.com/office/powerpoint/2010/main" val="3063776333"/>
              </p:ext>
            </p:extLst>
          </p:nvPr>
        </p:nvGraphicFramePr>
        <p:xfrm>
          <a:off x="4953000" y="589762"/>
          <a:ext cx="6324599" cy="5034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AEF584B-6E2E-478F-A990-BC4ACC33CA03}"/>
              </a:ext>
            </a:extLst>
          </p:cNvPr>
          <p:cNvPicPr>
            <a:picLocks noChangeAspect="1"/>
          </p:cNvPicPr>
          <p:nvPr/>
        </p:nvPicPr>
        <p:blipFill>
          <a:blip r:embed="rId8"/>
          <a:stretch>
            <a:fillRect/>
          </a:stretch>
        </p:blipFill>
        <p:spPr>
          <a:xfrm>
            <a:off x="914400" y="522536"/>
            <a:ext cx="3390900" cy="5101977"/>
          </a:xfrm>
          <a:prstGeom prst="rect">
            <a:avLst/>
          </a:prstGeom>
        </p:spPr>
      </p:pic>
      <p:sp>
        <p:nvSpPr>
          <p:cNvPr id="5" name="TextBox 4">
            <a:extLst>
              <a:ext uri="{FF2B5EF4-FFF2-40B4-BE49-F238E27FC236}">
                <a16:creationId xmlns:a16="http://schemas.microsoft.com/office/drawing/2014/main" id="{82E5B009-A1F7-8D0D-FDCF-D11ADAF7B847}"/>
              </a:ext>
            </a:extLst>
          </p:cNvPr>
          <p:cNvSpPr txBox="1"/>
          <p:nvPr/>
        </p:nvSpPr>
        <p:spPr>
          <a:xfrm>
            <a:off x="6858000" y="5624513"/>
            <a:ext cx="4572000" cy="400110"/>
          </a:xfrm>
          <a:prstGeom prst="rect">
            <a:avLst/>
          </a:prstGeom>
          <a:noFill/>
        </p:spPr>
        <p:txBody>
          <a:bodyPr wrap="square">
            <a:spAutoFit/>
          </a:bodyPr>
          <a:lstStyle/>
          <a:p>
            <a:pPr algn="r"/>
            <a:r>
              <a:rPr lang="en-US" sz="1000" dirty="0">
                <a:hlinkClick r:id="rId9"/>
              </a:rPr>
              <a:t>https://www.cms.gov/files/document/appendix-pp-guidance-surveyor-long-term-care-facilities.pdf</a:t>
            </a:r>
            <a:r>
              <a:rPr lang="en-US" sz="1000" dirty="0"/>
              <a:t> </a:t>
            </a:r>
          </a:p>
        </p:txBody>
      </p:sp>
    </p:spTree>
    <p:extLst>
      <p:ext uri="{BB962C8B-B14F-4D97-AF65-F5344CB8AC3E}">
        <p14:creationId xmlns:p14="http://schemas.microsoft.com/office/powerpoint/2010/main" val="66860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57D45B-D1C4-440F-A60E-2873A2540ABC}"/>
              </a:ext>
            </a:extLst>
          </p:cNvPr>
          <p:cNvSpPr>
            <a:spLocks noGrp="1"/>
          </p:cNvSpPr>
          <p:nvPr>
            <p:ph idx="1"/>
          </p:nvPr>
        </p:nvSpPr>
        <p:spPr>
          <a:xfrm>
            <a:off x="2029678" y="3985126"/>
            <a:ext cx="2743200" cy="1144198"/>
          </a:xfrm>
        </p:spPr>
        <p:txBody>
          <a:bodyPr vert="horz" lIns="68580" tIns="34290" rIns="68580" bIns="34290" rtlCol="0">
            <a:noAutofit/>
          </a:bodyPr>
          <a:lstStyle/>
          <a:p>
            <a:pPr marL="0" indent="0" algn="ctr">
              <a:buNone/>
            </a:pPr>
            <a:r>
              <a:rPr lang="en-US" kern="1200" dirty="0">
                <a:solidFill>
                  <a:srgbClr val="FFFFFF"/>
                </a:solidFill>
                <a:latin typeface="+mn-lt"/>
                <a:ea typeface="+mn-ea"/>
                <a:cs typeface="+mn-cs"/>
              </a:rPr>
              <a:t>Restorative services are not considered Specialized Rehabilitative Service</a:t>
            </a:r>
          </a:p>
        </p:txBody>
      </p:sp>
      <p:pic>
        <p:nvPicPr>
          <p:cNvPr id="5" name="Picture 4" descr="A picture containing curtain, person, brushing, teeth&#10;&#10;Description automatically generated">
            <a:extLst>
              <a:ext uri="{FF2B5EF4-FFF2-40B4-BE49-F238E27FC236}">
                <a16:creationId xmlns:a16="http://schemas.microsoft.com/office/drawing/2014/main" id="{BFE3CC2A-9771-4918-81BB-DC3099605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392" y="990600"/>
            <a:ext cx="6035402" cy="40286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C898C97-6A21-4102-910A-53C4277F08EB}"/>
              </a:ext>
            </a:extLst>
          </p:cNvPr>
          <p:cNvPicPr>
            <a:picLocks noChangeAspect="1"/>
          </p:cNvPicPr>
          <p:nvPr/>
        </p:nvPicPr>
        <p:blipFill>
          <a:blip r:embed="rId4"/>
          <a:stretch>
            <a:fillRect/>
          </a:stretch>
        </p:blipFill>
        <p:spPr>
          <a:xfrm>
            <a:off x="1143000" y="643334"/>
            <a:ext cx="3390047" cy="4776392"/>
          </a:xfrm>
          <a:prstGeom prst="rect">
            <a:avLst/>
          </a:prstGeom>
        </p:spPr>
      </p:pic>
    </p:spTree>
    <p:extLst>
      <p:ext uri="{BB962C8B-B14F-4D97-AF65-F5344CB8AC3E}">
        <p14:creationId xmlns:p14="http://schemas.microsoft.com/office/powerpoint/2010/main" val="1313342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DE82-3B43-5455-7DFE-BB1ECFB5F083}"/>
              </a:ext>
            </a:extLst>
          </p:cNvPr>
          <p:cNvSpPr>
            <a:spLocks noGrp="1"/>
          </p:cNvSpPr>
          <p:nvPr>
            <p:ph type="title"/>
          </p:nvPr>
        </p:nvSpPr>
        <p:spPr>
          <a:xfrm>
            <a:off x="990600" y="274638"/>
            <a:ext cx="9220200" cy="1143000"/>
          </a:xfrm>
        </p:spPr>
        <p:txBody>
          <a:bodyPr anchor="ctr">
            <a:normAutofit/>
          </a:bodyPr>
          <a:lstStyle/>
          <a:p>
            <a:pPr algn="l"/>
            <a:r>
              <a:rPr lang="en-US" dirty="0"/>
              <a:t>Specialized Rehabilitative Services</a:t>
            </a:r>
          </a:p>
        </p:txBody>
      </p:sp>
      <p:sp>
        <p:nvSpPr>
          <p:cNvPr id="3" name="Content Placeholder 2">
            <a:extLst>
              <a:ext uri="{FF2B5EF4-FFF2-40B4-BE49-F238E27FC236}">
                <a16:creationId xmlns:a16="http://schemas.microsoft.com/office/drawing/2014/main" id="{2210E3FC-450B-8809-74DF-4E3846003D7D}"/>
              </a:ext>
            </a:extLst>
          </p:cNvPr>
          <p:cNvSpPr>
            <a:spLocks noGrp="1"/>
          </p:cNvSpPr>
          <p:nvPr>
            <p:ph sz="half" idx="1"/>
          </p:nvPr>
        </p:nvSpPr>
        <p:spPr>
          <a:xfrm>
            <a:off x="1066800" y="2082252"/>
            <a:ext cx="4876800" cy="2943020"/>
          </a:xfrm>
        </p:spPr>
        <p:txBody>
          <a:bodyPr>
            <a:normAutofit/>
          </a:bodyPr>
          <a:lstStyle/>
          <a:p>
            <a:pPr marL="0" indent="0">
              <a:buNone/>
            </a:pPr>
            <a:r>
              <a:rPr lang="en-US" b="1" dirty="0"/>
              <a:t>F826 Qualifications</a:t>
            </a:r>
          </a:p>
          <a:p>
            <a:pPr marL="0" indent="0">
              <a:buNone/>
            </a:pPr>
            <a:r>
              <a:rPr lang="en-US" dirty="0"/>
              <a:t>“Specialized rehabilitative services must be provided under the written order of a physician by qualified personnel. “</a:t>
            </a:r>
          </a:p>
        </p:txBody>
      </p:sp>
      <p:sp>
        <p:nvSpPr>
          <p:cNvPr id="6" name="TextBox 5">
            <a:extLst>
              <a:ext uri="{FF2B5EF4-FFF2-40B4-BE49-F238E27FC236}">
                <a16:creationId xmlns:a16="http://schemas.microsoft.com/office/drawing/2014/main" id="{7EC2542E-0851-D5D6-A03C-407FC21929F3}"/>
              </a:ext>
            </a:extLst>
          </p:cNvPr>
          <p:cNvSpPr txBox="1"/>
          <p:nvPr/>
        </p:nvSpPr>
        <p:spPr>
          <a:xfrm>
            <a:off x="7096991" y="5689886"/>
            <a:ext cx="4572000" cy="400110"/>
          </a:xfrm>
          <a:prstGeom prst="rect">
            <a:avLst/>
          </a:prstGeom>
          <a:noFill/>
        </p:spPr>
        <p:txBody>
          <a:bodyPr wrap="square">
            <a:spAutoFit/>
          </a:bodyPr>
          <a:lstStyle/>
          <a:p>
            <a:pPr algn="r"/>
            <a:r>
              <a:rPr lang="en-US" sz="1000" dirty="0">
                <a:hlinkClick r:id="rId3"/>
              </a:rPr>
              <a:t>https://www.cms.gov/files/document/appendix-pp-guidance-surveyor-long-term-care-facilities.pdf</a:t>
            </a:r>
            <a:r>
              <a:rPr lang="en-US" sz="1000" dirty="0"/>
              <a:t> </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507D3C8C-F958-F0DE-D2A2-4BF134C7AD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86862"/>
            <a:ext cx="5600700" cy="3733800"/>
          </a:xfrm>
          <a:prstGeom prst="rect">
            <a:avLst/>
          </a:prstGeom>
          <a:ln>
            <a:noFill/>
          </a:ln>
          <a:effectLst>
            <a:softEdge rad="112500"/>
          </a:effectLst>
        </p:spPr>
      </p:pic>
    </p:spTree>
    <p:extLst>
      <p:ext uri="{BB962C8B-B14F-4D97-AF65-F5344CB8AC3E}">
        <p14:creationId xmlns:p14="http://schemas.microsoft.com/office/powerpoint/2010/main" val="326678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descr="A group of people around each other&#10;&#10;Description automatically generated">
            <a:extLst>
              <a:ext uri="{FF2B5EF4-FFF2-40B4-BE49-F238E27FC236}">
                <a16:creationId xmlns:a16="http://schemas.microsoft.com/office/drawing/2014/main" id="{76854579-A9B4-4697-BAF1-11A74E8B04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00" y="990600"/>
            <a:ext cx="5410199" cy="3611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53E9909A-D091-412E-B15B-A1701DBD9727}"/>
              </a:ext>
            </a:extLst>
          </p:cNvPr>
          <p:cNvPicPr>
            <a:picLocks noChangeAspect="1"/>
          </p:cNvPicPr>
          <p:nvPr/>
        </p:nvPicPr>
        <p:blipFill>
          <a:blip r:embed="rId4"/>
          <a:stretch>
            <a:fillRect/>
          </a:stretch>
        </p:blipFill>
        <p:spPr>
          <a:xfrm>
            <a:off x="838200" y="334097"/>
            <a:ext cx="3644153" cy="5051073"/>
          </a:xfrm>
          <a:prstGeom prst="rect">
            <a:avLst/>
          </a:prstGeom>
        </p:spPr>
      </p:pic>
    </p:spTree>
    <p:extLst>
      <p:ext uri="{BB962C8B-B14F-4D97-AF65-F5344CB8AC3E}">
        <p14:creationId xmlns:p14="http://schemas.microsoft.com/office/powerpoint/2010/main" val="273449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C37DC-004B-2CDB-8789-91591E0066F8}"/>
              </a:ext>
            </a:extLst>
          </p:cNvPr>
          <p:cNvPicPr>
            <a:picLocks noChangeAspect="1"/>
          </p:cNvPicPr>
          <p:nvPr/>
        </p:nvPicPr>
        <p:blipFill>
          <a:blip r:embed="rId3"/>
          <a:stretch>
            <a:fillRect/>
          </a:stretch>
        </p:blipFill>
        <p:spPr>
          <a:xfrm>
            <a:off x="1409700" y="0"/>
            <a:ext cx="9372600" cy="5770418"/>
          </a:xfrm>
          <a:prstGeom prst="rect">
            <a:avLst/>
          </a:prstGeom>
          <a:ln>
            <a:noFill/>
          </a:ln>
          <a:effectLst>
            <a:softEdge rad="112500"/>
          </a:effectLst>
        </p:spPr>
      </p:pic>
      <p:sp>
        <p:nvSpPr>
          <p:cNvPr id="3" name="TextBox 2">
            <a:extLst>
              <a:ext uri="{FF2B5EF4-FFF2-40B4-BE49-F238E27FC236}">
                <a16:creationId xmlns:a16="http://schemas.microsoft.com/office/drawing/2014/main" id="{54B18DF6-62BD-96DC-8729-88959CAB4B52}"/>
              </a:ext>
            </a:extLst>
          </p:cNvPr>
          <p:cNvSpPr txBox="1"/>
          <p:nvPr/>
        </p:nvSpPr>
        <p:spPr>
          <a:xfrm>
            <a:off x="1600200" y="1998051"/>
            <a:ext cx="3124200" cy="1815882"/>
          </a:xfrm>
          <a:prstGeom prst="rect">
            <a:avLst/>
          </a:prstGeom>
          <a:noFill/>
        </p:spPr>
        <p:txBody>
          <a:bodyPr wrap="square" rtlCol="0">
            <a:spAutoFit/>
          </a:bodyPr>
          <a:lstStyle/>
          <a:p>
            <a:r>
              <a:rPr lang="en-US" sz="2800" b="1" dirty="0">
                <a:solidFill>
                  <a:schemeClr val="bg1"/>
                </a:solidFill>
              </a:rPr>
              <a:t>Resident and/or Representative Involvement in the Care Plan </a:t>
            </a:r>
          </a:p>
        </p:txBody>
      </p:sp>
    </p:spTree>
    <p:extLst>
      <p:ext uri="{BB962C8B-B14F-4D97-AF65-F5344CB8AC3E}">
        <p14:creationId xmlns:p14="http://schemas.microsoft.com/office/powerpoint/2010/main" val="132407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FD54-A5BE-4534-A4D3-06F9DC99BABA}"/>
              </a:ext>
            </a:extLst>
          </p:cNvPr>
          <p:cNvSpPr>
            <a:spLocks noGrp="1"/>
          </p:cNvSpPr>
          <p:nvPr>
            <p:ph type="title"/>
          </p:nvPr>
        </p:nvSpPr>
        <p:spPr>
          <a:xfrm>
            <a:off x="838762" y="364683"/>
            <a:ext cx="6542430" cy="994172"/>
          </a:xfrm>
        </p:spPr>
        <p:txBody>
          <a:bodyPr>
            <a:normAutofit fontScale="90000"/>
          </a:bodyPr>
          <a:lstStyle/>
          <a:p>
            <a:pPr algn="l"/>
            <a:r>
              <a:rPr lang="en-US" dirty="0"/>
              <a:t>Specialized Rehabilitative Services</a:t>
            </a:r>
          </a:p>
        </p:txBody>
      </p:sp>
      <p:sp>
        <p:nvSpPr>
          <p:cNvPr id="3" name="Content Placeholder 2">
            <a:extLst>
              <a:ext uri="{FF2B5EF4-FFF2-40B4-BE49-F238E27FC236}">
                <a16:creationId xmlns:a16="http://schemas.microsoft.com/office/drawing/2014/main" id="{7F57D45B-D1C4-440F-A60E-2873A2540ABC}"/>
              </a:ext>
            </a:extLst>
          </p:cNvPr>
          <p:cNvSpPr>
            <a:spLocks noGrp="1"/>
          </p:cNvSpPr>
          <p:nvPr>
            <p:ph idx="1"/>
          </p:nvPr>
        </p:nvSpPr>
        <p:spPr>
          <a:xfrm>
            <a:off x="1066799" y="1709683"/>
            <a:ext cx="6300537" cy="3211079"/>
          </a:xfrm>
        </p:spPr>
        <p:txBody>
          <a:bodyPr anchor="t">
            <a:noAutofit/>
          </a:bodyPr>
          <a:lstStyle/>
          <a:p>
            <a:pPr marL="0" indent="0">
              <a:spcBef>
                <a:spcPts val="0"/>
              </a:spcBef>
              <a:buNone/>
            </a:pPr>
            <a:r>
              <a:rPr lang="en-US" sz="2400" dirty="0"/>
              <a:t>“Qualified Personnel”:</a:t>
            </a:r>
          </a:p>
          <a:p>
            <a:pPr lvl="1">
              <a:spcBef>
                <a:spcPts val="0"/>
              </a:spcBef>
            </a:pPr>
            <a:r>
              <a:rPr lang="en-US" sz="2400" dirty="0"/>
              <a:t>Physical Therapist </a:t>
            </a:r>
          </a:p>
          <a:p>
            <a:pPr lvl="1">
              <a:spcBef>
                <a:spcPts val="0"/>
              </a:spcBef>
            </a:pPr>
            <a:r>
              <a:rPr lang="en-US" sz="2400" dirty="0"/>
              <a:t>Occupational Therapist </a:t>
            </a:r>
          </a:p>
          <a:p>
            <a:pPr lvl="1">
              <a:spcBef>
                <a:spcPts val="0"/>
              </a:spcBef>
            </a:pPr>
            <a:r>
              <a:rPr lang="en-US" sz="2400" dirty="0"/>
              <a:t>Respiratory Therapist </a:t>
            </a:r>
          </a:p>
          <a:p>
            <a:pPr lvl="1">
              <a:spcBef>
                <a:spcPts val="0"/>
              </a:spcBef>
            </a:pPr>
            <a:r>
              <a:rPr lang="en-US" sz="2400" dirty="0"/>
              <a:t>Speech-Language Pathologist</a:t>
            </a:r>
          </a:p>
          <a:p>
            <a:pPr lvl="1">
              <a:spcBef>
                <a:spcPts val="0"/>
              </a:spcBef>
            </a:pPr>
            <a:r>
              <a:rPr lang="en-US" sz="2400" dirty="0"/>
              <a:t>Physician</a:t>
            </a:r>
          </a:p>
          <a:p>
            <a:pPr lvl="1">
              <a:spcBef>
                <a:spcPts val="0"/>
              </a:spcBef>
            </a:pPr>
            <a:r>
              <a:rPr lang="en-US" sz="2400" dirty="0"/>
              <a:t>Nurse Practitioner</a:t>
            </a:r>
          </a:p>
          <a:p>
            <a:pPr lvl="1">
              <a:spcBef>
                <a:spcPts val="0"/>
              </a:spcBef>
            </a:pPr>
            <a:r>
              <a:rPr lang="en-US" sz="2400" dirty="0"/>
              <a:t>Clinical Nurse Specialist </a:t>
            </a:r>
          </a:p>
          <a:p>
            <a:pPr lvl="1">
              <a:spcBef>
                <a:spcPts val="0"/>
              </a:spcBef>
            </a:pPr>
            <a:r>
              <a:rPr lang="en-US" sz="2400" dirty="0"/>
              <a:t>Physician’s Assistant</a:t>
            </a:r>
          </a:p>
          <a:p>
            <a:pPr marL="342900" lvl="1" indent="0">
              <a:spcBef>
                <a:spcPts val="0"/>
              </a:spcBef>
              <a:buNone/>
            </a:pPr>
            <a:r>
              <a:rPr lang="en-US" sz="2400" dirty="0"/>
              <a:t>***who is licensed or certified by the state to furnish therapy services.</a:t>
            </a:r>
            <a:r>
              <a:rPr lang="en-US" sz="2400" b="1" dirty="0"/>
              <a:t> </a:t>
            </a:r>
            <a:endParaRPr lang="en-US" sz="2400" dirty="0"/>
          </a:p>
          <a:p>
            <a:pPr>
              <a:spcBef>
                <a:spcPts val="0"/>
              </a:spcBef>
            </a:pPr>
            <a:endParaRPr lang="en-US" sz="2400" dirty="0"/>
          </a:p>
        </p:txBody>
      </p:sp>
      <p:pic>
        <p:nvPicPr>
          <p:cNvPr id="5" name="Picture 4" descr="A person sitting on a bench next to a computer&#10;&#10;Description automatically generated">
            <a:extLst>
              <a:ext uri="{FF2B5EF4-FFF2-40B4-BE49-F238E27FC236}">
                <a16:creationId xmlns:a16="http://schemas.microsoft.com/office/drawing/2014/main" id="{114D6420-D103-429C-B9A1-410DD878BFB3}"/>
              </a:ext>
            </a:extLst>
          </p:cNvPr>
          <p:cNvPicPr>
            <a:picLocks noChangeAspect="1"/>
          </p:cNvPicPr>
          <p:nvPr/>
        </p:nvPicPr>
        <p:blipFill rotWithShape="1">
          <a:blip r:embed="rId3">
            <a:extLst>
              <a:ext uri="{28A0092B-C50C-407E-A947-70E740481C1C}">
                <a14:useLocalDpi xmlns:a14="http://schemas.microsoft.com/office/drawing/2010/main" val="0"/>
              </a:ext>
            </a:extLst>
          </a:blip>
          <a:srcRect l="23203" r="8953"/>
          <a:stretch/>
        </p:blipFill>
        <p:spPr>
          <a:xfrm>
            <a:off x="7367337" y="0"/>
            <a:ext cx="4824663" cy="509845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8" name="TextBox 7">
            <a:extLst>
              <a:ext uri="{FF2B5EF4-FFF2-40B4-BE49-F238E27FC236}">
                <a16:creationId xmlns:a16="http://schemas.microsoft.com/office/drawing/2014/main" id="{16651F5A-A09A-BD87-EAD5-26C97A26E0F6}"/>
              </a:ext>
            </a:extLst>
          </p:cNvPr>
          <p:cNvSpPr txBox="1"/>
          <p:nvPr/>
        </p:nvSpPr>
        <p:spPr>
          <a:xfrm>
            <a:off x="6849177" y="5638800"/>
            <a:ext cx="3810000" cy="400110"/>
          </a:xfrm>
          <a:prstGeom prst="rect">
            <a:avLst/>
          </a:prstGeom>
          <a:noFill/>
        </p:spPr>
        <p:txBody>
          <a:bodyPr wrap="square">
            <a:spAutoFit/>
          </a:bodyPr>
          <a:lstStyle/>
          <a:p>
            <a:pPr algn="r"/>
            <a:r>
              <a:rPr lang="en-US" sz="1000" dirty="0">
                <a:hlinkClick r:id="rId4"/>
              </a:rPr>
              <a:t>https://www.cms.gov/files/document/appendix-pp-guidance-surveyor-long-term-care-facilities.pdf</a:t>
            </a:r>
            <a:r>
              <a:rPr lang="en-US" sz="1000" dirty="0"/>
              <a:t> </a:t>
            </a:r>
          </a:p>
        </p:txBody>
      </p:sp>
    </p:spTree>
    <p:extLst>
      <p:ext uri="{BB962C8B-B14F-4D97-AF65-F5344CB8AC3E}">
        <p14:creationId xmlns:p14="http://schemas.microsoft.com/office/powerpoint/2010/main" val="2166602854"/>
      </p:ext>
    </p:extLst>
  </p:cSld>
  <p:clrMapOvr>
    <a:masterClrMapping/>
  </p:clrMapOvr>
</p:sld>
</file>

<file path=ppt/theme/theme1.xml><?xml version="1.0" encoding="utf-8"?>
<a:theme xmlns:a="http://schemas.openxmlformats.org/drawingml/2006/main" name="1_2012LeadingAge_gray2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3029</Words>
  <Application>Microsoft Office PowerPoint</Application>
  <PresentationFormat>Widescreen</PresentationFormat>
  <Paragraphs>193</Paragraphs>
  <Slides>27</Slides>
  <Notes>25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1_2012LeadingAge_gray2PPT</vt:lpstr>
      <vt:lpstr>Test</vt:lpstr>
      <vt:lpstr>Objectives</vt:lpstr>
      <vt:lpstr>CMS:  State Operations Manual</vt:lpstr>
      <vt:lpstr>PowerPoint Presentation</vt:lpstr>
      <vt:lpstr>PowerPoint Presentation</vt:lpstr>
      <vt:lpstr>Specialized Rehabilitative Services</vt:lpstr>
      <vt:lpstr>PowerPoint Presentation</vt:lpstr>
      <vt:lpstr>PowerPoint Presentation</vt:lpstr>
      <vt:lpstr>Specialized Rehabilitative Services</vt:lpstr>
      <vt:lpstr>“Qualified Personnel”  </vt:lpstr>
      <vt:lpstr>PowerPoint Presentation</vt:lpstr>
      <vt:lpstr>Specialized Rehabilitative Services</vt:lpstr>
      <vt:lpstr>Specialized Rehabilitative Services</vt:lpstr>
      <vt:lpstr>Specialized Rehabilitative Services</vt:lpstr>
      <vt:lpstr>Specialized Rehabilitative Services</vt:lpstr>
      <vt:lpstr>Specialized Rehabilitative Services</vt:lpstr>
      <vt:lpstr>Specialized Rehabilitative Services</vt:lpstr>
      <vt:lpstr>Specialized Rehabilitative Services</vt:lpstr>
      <vt:lpstr>Change of Condition Competency Is A MUST!</vt:lpstr>
      <vt:lpstr>Specialized Rehabilitative Services</vt:lpstr>
      <vt:lpstr>Infection Control</vt:lpstr>
      <vt:lpstr>Competent Care</vt:lpstr>
      <vt:lpstr>Your Role in the Plan of Care</vt:lpstr>
      <vt:lpstr>PowerPoint Presentation</vt:lpstr>
      <vt:lpstr>Questions </vt:lpstr>
      <vt:lpstr>References and Resources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COVID-19</dc:title>
  <dc:creator>Lisa Thomson</dc:creator>
  <cp:lastModifiedBy>Lisa Thomson</cp:lastModifiedBy>
  <cp:revision>9</cp:revision>
  <dcterms:created xsi:type="dcterms:W3CDTF">2020-10-14T00:03:06Z</dcterms:created>
  <dcterms:modified xsi:type="dcterms:W3CDTF">2022-10-27T20:29:52Z</dcterms:modified>
</cp:coreProperties>
</file>