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omments/modernComment_150_5650B919.xml" ContentType="application/vnd.ms-powerpoint.comments+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8" r:id="rId1"/>
  </p:sldMasterIdLst>
  <p:notesMasterIdLst>
    <p:notesMasterId r:id="rId50"/>
  </p:notesMasterIdLst>
  <p:handoutMasterIdLst>
    <p:handoutMasterId r:id="rId51"/>
  </p:handoutMasterIdLst>
  <p:sldIdLst>
    <p:sldId id="277" r:id="rId2"/>
    <p:sldId id="258" r:id="rId3"/>
    <p:sldId id="360" r:id="rId4"/>
    <p:sldId id="362" r:id="rId5"/>
    <p:sldId id="377" r:id="rId6"/>
    <p:sldId id="276" r:id="rId7"/>
    <p:sldId id="361" r:id="rId8"/>
    <p:sldId id="319" r:id="rId9"/>
    <p:sldId id="321" r:id="rId10"/>
    <p:sldId id="350" r:id="rId11"/>
    <p:sldId id="351" r:id="rId12"/>
    <p:sldId id="352" r:id="rId13"/>
    <p:sldId id="353" r:id="rId14"/>
    <p:sldId id="264" r:id="rId15"/>
    <p:sldId id="363" r:id="rId16"/>
    <p:sldId id="364" r:id="rId17"/>
    <p:sldId id="365" r:id="rId18"/>
    <p:sldId id="366" r:id="rId19"/>
    <p:sldId id="342" r:id="rId20"/>
    <p:sldId id="776" r:id="rId21"/>
    <p:sldId id="348" r:id="rId22"/>
    <p:sldId id="328" r:id="rId23"/>
    <p:sldId id="329" r:id="rId24"/>
    <p:sldId id="367" r:id="rId25"/>
    <p:sldId id="775" r:id="rId26"/>
    <p:sldId id="344" r:id="rId27"/>
    <p:sldId id="368" r:id="rId28"/>
    <p:sldId id="369" r:id="rId29"/>
    <p:sldId id="370" r:id="rId30"/>
    <p:sldId id="371" r:id="rId31"/>
    <p:sldId id="372" r:id="rId32"/>
    <p:sldId id="373" r:id="rId33"/>
    <p:sldId id="374" r:id="rId34"/>
    <p:sldId id="354" r:id="rId35"/>
    <p:sldId id="375" r:id="rId36"/>
    <p:sldId id="355" r:id="rId37"/>
    <p:sldId id="376" r:id="rId38"/>
    <p:sldId id="339" r:id="rId39"/>
    <p:sldId id="299" r:id="rId40"/>
    <p:sldId id="340" r:id="rId41"/>
    <p:sldId id="341" r:id="rId42"/>
    <p:sldId id="302" r:id="rId43"/>
    <p:sldId id="336" r:id="rId44"/>
    <p:sldId id="774" r:id="rId45"/>
    <p:sldId id="349" r:id="rId46"/>
    <p:sldId id="275" r:id="rId47"/>
    <p:sldId id="358" r:id="rId48"/>
    <p:sldId id="343" r:id="rId49"/>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FA95A88-7A26-8D2C-7EA8-5E82DF96E302}" name="Guest User" initials="GU" userId="S::urn:spo:anon#520630e21dc7bb9dd9fcab270743a59de92f3d86a4bd433384196e9c183d345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BCBA86-3CDD-2A8F-BAB1-C168B9C86706}" v="2" dt="2022-10-28T19:44:23.2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48" autoAdjust="0"/>
    <p:restoredTop sz="65399" autoAdjust="0"/>
  </p:normalViewPr>
  <p:slideViewPr>
    <p:cSldViewPr>
      <p:cViewPr varScale="1">
        <p:scale>
          <a:sx n="69" d="100"/>
          <a:sy n="69" d="100"/>
        </p:scale>
        <p:origin x="1812" y="7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1" d="100"/>
          <a:sy n="51" d="100"/>
        </p:scale>
        <p:origin x="2692" y="2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8" Type="http://schemas.microsoft.com/office/2018/10/relationships/authors" Target="author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userId="S::urn:spo:anon#520630e21dc7bb9dd9fcab270743a59de92f3d86a4bd433384196e9c183d345c::" providerId="AD" clId="Web-{1FBCBA86-3CDD-2A8F-BAB1-C168B9C86706}"/>
    <pc:docChg chg="mod">
      <pc:chgData name="Guest User" userId="S::urn:spo:anon#520630e21dc7bb9dd9fcab270743a59de92f3d86a4bd433384196e9c183d345c::" providerId="AD" clId="Web-{1FBCBA86-3CDD-2A8F-BAB1-C168B9C86706}" dt="2022-10-28T19:44:23.298" v="1"/>
      <pc:docMkLst>
        <pc:docMk/>
      </pc:docMkLst>
      <pc:sldChg chg="addCm">
        <pc:chgData name="Guest User" userId="S::urn:spo:anon#520630e21dc7bb9dd9fcab270743a59de92f3d86a4bd433384196e9c183d345c::" providerId="AD" clId="Web-{1FBCBA86-3CDD-2A8F-BAB1-C168B9C86706}" dt="2022-10-28T19:44:23.298" v="1"/>
        <pc:sldMkLst>
          <pc:docMk/>
          <pc:sldMk cId="1448130841" sldId="336"/>
        </pc:sldMkLst>
      </pc:sldChg>
    </pc:docChg>
  </pc:docChgLst>
</pc:chgInfo>
</file>

<file path=ppt/comments/modernComment_150_5650B919.xml><?xml version="1.0" encoding="utf-8"?>
<p188:cmLst xmlns:a="http://schemas.openxmlformats.org/drawingml/2006/main" xmlns:r="http://schemas.openxmlformats.org/officeDocument/2006/relationships" xmlns:p188="http://schemas.microsoft.com/office/powerpoint/2018/8/main">
  <p188:cm id="{0C11773D-76AD-4E03-8C50-2B565CA322A7}" authorId="{3FA95A88-7A26-8D2C-7EA8-5E82DF96E302}" created="2022-10-28T19:44:23.298">
    <pc:sldMkLst xmlns:pc="http://schemas.microsoft.com/office/powerpoint/2013/main/command">
      <pc:docMk/>
      <pc:sldMk cId="1448130841" sldId="336"/>
    </pc:sldMkLst>
    <p188:txBody>
      <a:bodyPr/>
      <a:lstStyle/>
      <a:p>
        <a:r>
          <a:rPr lang="en-US"/>
          <a:t>Does regulation allow facilities to designate smoking times?</a:t>
        </a:r>
      </a:p>
    </p188:txBody>
  </p188:cm>
</p188: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C2D5A2-2648-441D-886E-FBFCFEE2564D}" type="doc">
      <dgm:prSet loTypeId="urn:microsoft.com/office/officeart/2005/8/layout/cycle1" loCatId="cycle" qsTypeId="urn:microsoft.com/office/officeart/2005/8/quickstyle/3d3" qsCatId="3D" csTypeId="urn:microsoft.com/office/officeart/2005/8/colors/colorful1" csCatId="colorful" phldr="1"/>
      <dgm:spPr/>
      <dgm:t>
        <a:bodyPr/>
        <a:lstStyle/>
        <a:p>
          <a:endParaRPr lang="en-US"/>
        </a:p>
      </dgm:t>
    </dgm:pt>
    <dgm:pt modelId="{C9D7C41B-2458-4E10-B0CD-B096FE381CD0}">
      <dgm:prSet phldrT="[Text]"/>
      <dgm:spPr/>
      <dgm:t>
        <a:bodyPr/>
        <a:lstStyle/>
        <a:p>
          <a:r>
            <a:rPr lang="en-US" dirty="0"/>
            <a:t>Understand</a:t>
          </a:r>
        </a:p>
      </dgm:t>
    </dgm:pt>
    <dgm:pt modelId="{0A0C60C5-C706-48B9-995E-A488798C9F2E}" type="parTrans" cxnId="{FEAEDDCB-069D-4C53-B611-89EFDF3272D6}">
      <dgm:prSet/>
      <dgm:spPr/>
      <dgm:t>
        <a:bodyPr/>
        <a:lstStyle/>
        <a:p>
          <a:endParaRPr lang="en-US"/>
        </a:p>
      </dgm:t>
    </dgm:pt>
    <dgm:pt modelId="{2A8DDC20-F70F-473B-9F8E-AB194C4E21A2}" type="sibTrans" cxnId="{FEAEDDCB-069D-4C53-B611-89EFDF3272D6}">
      <dgm:prSet/>
      <dgm:spPr/>
      <dgm:t>
        <a:bodyPr/>
        <a:lstStyle/>
        <a:p>
          <a:endParaRPr lang="en-US"/>
        </a:p>
      </dgm:t>
    </dgm:pt>
    <dgm:pt modelId="{0373D090-4C6D-4D20-A0CD-5842F2A3B967}">
      <dgm:prSet phldrT="[Text]"/>
      <dgm:spPr/>
      <dgm:t>
        <a:bodyPr/>
        <a:lstStyle/>
        <a:p>
          <a:r>
            <a:rPr lang="en-US" dirty="0"/>
            <a:t>Inform</a:t>
          </a:r>
        </a:p>
      </dgm:t>
    </dgm:pt>
    <dgm:pt modelId="{DE3A3E21-8F40-42F4-B853-446B551963C0}" type="parTrans" cxnId="{C447140E-16E0-4944-8480-0C16AFC9F2EA}">
      <dgm:prSet/>
      <dgm:spPr/>
      <dgm:t>
        <a:bodyPr/>
        <a:lstStyle/>
        <a:p>
          <a:endParaRPr lang="en-US"/>
        </a:p>
      </dgm:t>
    </dgm:pt>
    <dgm:pt modelId="{9F150001-DB0C-406F-9A3F-57A28CE6770D}" type="sibTrans" cxnId="{C447140E-16E0-4944-8480-0C16AFC9F2EA}">
      <dgm:prSet/>
      <dgm:spPr/>
      <dgm:t>
        <a:bodyPr/>
        <a:lstStyle/>
        <a:p>
          <a:endParaRPr lang="en-US"/>
        </a:p>
      </dgm:t>
    </dgm:pt>
    <dgm:pt modelId="{14EB3EA9-D4F0-4B47-AB62-EABAD72DFE4A}">
      <dgm:prSet phldrT="[Text]"/>
      <dgm:spPr/>
      <dgm:t>
        <a:bodyPr/>
        <a:lstStyle/>
        <a:p>
          <a:r>
            <a:rPr lang="en-US" dirty="0"/>
            <a:t>Limitations</a:t>
          </a:r>
        </a:p>
      </dgm:t>
    </dgm:pt>
    <dgm:pt modelId="{D5EF5B8F-E2B2-4EAB-8B7E-E5357546671C}" type="parTrans" cxnId="{6F87C2AD-5B02-41D8-8EE4-39A59B1BA48C}">
      <dgm:prSet/>
      <dgm:spPr/>
      <dgm:t>
        <a:bodyPr/>
        <a:lstStyle/>
        <a:p>
          <a:endParaRPr lang="en-US"/>
        </a:p>
      </dgm:t>
    </dgm:pt>
    <dgm:pt modelId="{397A921E-02C0-4A34-B61F-E808010A8BE2}" type="sibTrans" cxnId="{6F87C2AD-5B02-41D8-8EE4-39A59B1BA48C}">
      <dgm:prSet/>
      <dgm:spPr/>
      <dgm:t>
        <a:bodyPr/>
        <a:lstStyle/>
        <a:p>
          <a:endParaRPr lang="en-US"/>
        </a:p>
      </dgm:t>
    </dgm:pt>
    <dgm:pt modelId="{5BDBC498-A2B6-4254-BE47-090F0729E8F8}">
      <dgm:prSet phldrT="[Text]"/>
      <dgm:spPr/>
      <dgm:t>
        <a:bodyPr/>
        <a:lstStyle/>
        <a:p>
          <a:r>
            <a:rPr lang="en-US" dirty="0"/>
            <a:t>Monitor</a:t>
          </a:r>
        </a:p>
      </dgm:t>
    </dgm:pt>
    <dgm:pt modelId="{ADFEF54D-244D-461E-B730-89ECCA20F6B0}" type="parTrans" cxnId="{5D91D1C3-2414-4CCA-A34C-592CF98B02C1}">
      <dgm:prSet/>
      <dgm:spPr/>
      <dgm:t>
        <a:bodyPr/>
        <a:lstStyle/>
        <a:p>
          <a:endParaRPr lang="en-US"/>
        </a:p>
      </dgm:t>
    </dgm:pt>
    <dgm:pt modelId="{8B2557B0-EA9E-4044-8F24-7BD0DD1CDA47}" type="sibTrans" cxnId="{5D91D1C3-2414-4CCA-A34C-592CF98B02C1}">
      <dgm:prSet/>
      <dgm:spPr/>
      <dgm:t>
        <a:bodyPr/>
        <a:lstStyle/>
        <a:p>
          <a:endParaRPr lang="en-US"/>
        </a:p>
      </dgm:t>
    </dgm:pt>
    <dgm:pt modelId="{7AD44568-F12E-4516-A34B-218396103CE2}" type="pres">
      <dgm:prSet presAssocID="{FCC2D5A2-2648-441D-886E-FBFCFEE2564D}" presName="cycle" presStyleCnt="0">
        <dgm:presLayoutVars>
          <dgm:dir/>
          <dgm:resizeHandles val="exact"/>
        </dgm:presLayoutVars>
      </dgm:prSet>
      <dgm:spPr/>
    </dgm:pt>
    <dgm:pt modelId="{BEBF08FB-385A-43D8-B420-64A3AAAD7358}" type="pres">
      <dgm:prSet presAssocID="{C9D7C41B-2458-4E10-B0CD-B096FE381CD0}" presName="dummy" presStyleCnt="0"/>
      <dgm:spPr/>
    </dgm:pt>
    <dgm:pt modelId="{203CF8CD-E385-4216-A519-06CD9D747BE6}" type="pres">
      <dgm:prSet presAssocID="{C9D7C41B-2458-4E10-B0CD-B096FE381CD0}" presName="node" presStyleLbl="revTx" presStyleIdx="0" presStyleCnt="4">
        <dgm:presLayoutVars>
          <dgm:bulletEnabled val="1"/>
        </dgm:presLayoutVars>
      </dgm:prSet>
      <dgm:spPr/>
    </dgm:pt>
    <dgm:pt modelId="{E4E99182-7810-485D-847B-84AC2032BE89}" type="pres">
      <dgm:prSet presAssocID="{2A8DDC20-F70F-473B-9F8E-AB194C4E21A2}" presName="sibTrans" presStyleLbl="node1" presStyleIdx="0" presStyleCnt="4"/>
      <dgm:spPr/>
    </dgm:pt>
    <dgm:pt modelId="{1E78247B-BCC3-4CDE-AF1F-AAF325037514}" type="pres">
      <dgm:prSet presAssocID="{0373D090-4C6D-4D20-A0CD-5842F2A3B967}" presName="dummy" presStyleCnt="0"/>
      <dgm:spPr/>
    </dgm:pt>
    <dgm:pt modelId="{DB3C95C6-132D-4D03-916C-6A2E15EDBC75}" type="pres">
      <dgm:prSet presAssocID="{0373D090-4C6D-4D20-A0CD-5842F2A3B967}" presName="node" presStyleLbl="revTx" presStyleIdx="1" presStyleCnt="4">
        <dgm:presLayoutVars>
          <dgm:bulletEnabled val="1"/>
        </dgm:presLayoutVars>
      </dgm:prSet>
      <dgm:spPr/>
    </dgm:pt>
    <dgm:pt modelId="{695AD7B6-8693-49C8-A6A3-10FA9D26045F}" type="pres">
      <dgm:prSet presAssocID="{9F150001-DB0C-406F-9A3F-57A28CE6770D}" presName="sibTrans" presStyleLbl="node1" presStyleIdx="1" presStyleCnt="4"/>
      <dgm:spPr/>
    </dgm:pt>
    <dgm:pt modelId="{EB76DEBF-397D-455F-8ADC-8CCED1830A99}" type="pres">
      <dgm:prSet presAssocID="{14EB3EA9-D4F0-4B47-AB62-EABAD72DFE4A}" presName="dummy" presStyleCnt="0"/>
      <dgm:spPr/>
    </dgm:pt>
    <dgm:pt modelId="{23011174-8D9A-4182-86C8-1DF75B59DE28}" type="pres">
      <dgm:prSet presAssocID="{14EB3EA9-D4F0-4B47-AB62-EABAD72DFE4A}" presName="node" presStyleLbl="revTx" presStyleIdx="2" presStyleCnt="4">
        <dgm:presLayoutVars>
          <dgm:bulletEnabled val="1"/>
        </dgm:presLayoutVars>
      </dgm:prSet>
      <dgm:spPr/>
    </dgm:pt>
    <dgm:pt modelId="{C4A1B6D8-E1A9-4E5D-88B2-67D5CA1BF43E}" type="pres">
      <dgm:prSet presAssocID="{397A921E-02C0-4A34-B61F-E808010A8BE2}" presName="sibTrans" presStyleLbl="node1" presStyleIdx="2" presStyleCnt="4"/>
      <dgm:spPr/>
    </dgm:pt>
    <dgm:pt modelId="{490D168D-BEC4-4E33-802F-6ECC7E30FF07}" type="pres">
      <dgm:prSet presAssocID="{5BDBC498-A2B6-4254-BE47-090F0729E8F8}" presName="dummy" presStyleCnt="0"/>
      <dgm:spPr/>
    </dgm:pt>
    <dgm:pt modelId="{43764AAE-3CB5-427D-8D34-9BEF7F699D17}" type="pres">
      <dgm:prSet presAssocID="{5BDBC498-A2B6-4254-BE47-090F0729E8F8}" presName="node" presStyleLbl="revTx" presStyleIdx="3" presStyleCnt="4">
        <dgm:presLayoutVars>
          <dgm:bulletEnabled val="1"/>
        </dgm:presLayoutVars>
      </dgm:prSet>
      <dgm:spPr/>
    </dgm:pt>
    <dgm:pt modelId="{D15EFBE0-5E71-43D6-8BEF-A4E514CD43F5}" type="pres">
      <dgm:prSet presAssocID="{8B2557B0-EA9E-4044-8F24-7BD0DD1CDA47}" presName="sibTrans" presStyleLbl="node1" presStyleIdx="3" presStyleCnt="4"/>
      <dgm:spPr/>
    </dgm:pt>
  </dgm:ptLst>
  <dgm:cxnLst>
    <dgm:cxn modelId="{C447140E-16E0-4944-8480-0C16AFC9F2EA}" srcId="{FCC2D5A2-2648-441D-886E-FBFCFEE2564D}" destId="{0373D090-4C6D-4D20-A0CD-5842F2A3B967}" srcOrd="1" destOrd="0" parTransId="{DE3A3E21-8F40-42F4-B853-446B551963C0}" sibTransId="{9F150001-DB0C-406F-9A3F-57A28CE6770D}"/>
    <dgm:cxn modelId="{A0FC0312-B40C-45F1-908B-2E4FC859F997}" type="presOf" srcId="{FCC2D5A2-2648-441D-886E-FBFCFEE2564D}" destId="{7AD44568-F12E-4516-A34B-218396103CE2}" srcOrd="0" destOrd="0" presId="urn:microsoft.com/office/officeart/2005/8/layout/cycle1"/>
    <dgm:cxn modelId="{CCB81922-20DE-4A73-B667-7B019CBED8EC}" type="presOf" srcId="{397A921E-02C0-4A34-B61F-E808010A8BE2}" destId="{C4A1B6D8-E1A9-4E5D-88B2-67D5CA1BF43E}" srcOrd="0" destOrd="0" presId="urn:microsoft.com/office/officeart/2005/8/layout/cycle1"/>
    <dgm:cxn modelId="{8002C93C-5ECC-4BD6-B3F9-119D2D07A505}" type="presOf" srcId="{14EB3EA9-D4F0-4B47-AB62-EABAD72DFE4A}" destId="{23011174-8D9A-4182-86C8-1DF75B59DE28}" srcOrd="0" destOrd="0" presId="urn:microsoft.com/office/officeart/2005/8/layout/cycle1"/>
    <dgm:cxn modelId="{D2B69E6C-74B3-482E-B363-B2455864A7CB}" type="presOf" srcId="{8B2557B0-EA9E-4044-8F24-7BD0DD1CDA47}" destId="{D15EFBE0-5E71-43D6-8BEF-A4E514CD43F5}" srcOrd="0" destOrd="0" presId="urn:microsoft.com/office/officeart/2005/8/layout/cycle1"/>
    <dgm:cxn modelId="{52190B54-3B6C-41E2-B7E2-7B40DF4BAFD8}" type="presOf" srcId="{9F150001-DB0C-406F-9A3F-57A28CE6770D}" destId="{695AD7B6-8693-49C8-A6A3-10FA9D26045F}" srcOrd="0" destOrd="0" presId="urn:microsoft.com/office/officeart/2005/8/layout/cycle1"/>
    <dgm:cxn modelId="{5D111555-CE41-41EF-9B3C-2EC75DB9AFDA}" type="presOf" srcId="{5BDBC498-A2B6-4254-BE47-090F0729E8F8}" destId="{43764AAE-3CB5-427D-8D34-9BEF7F699D17}" srcOrd="0" destOrd="0" presId="urn:microsoft.com/office/officeart/2005/8/layout/cycle1"/>
    <dgm:cxn modelId="{1EAEE478-E101-44A7-9B14-FAA0BE39B38B}" type="presOf" srcId="{0373D090-4C6D-4D20-A0CD-5842F2A3B967}" destId="{DB3C95C6-132D-4D03-916C-6A2E15EDBC75}" srcOrd="0" destOrd="0" presId="urn:microsoft.com/office/officeart/2005/8/layout/cycle1"/>
    <dgm:cxn modelId="{A8E0B17E-9BA0-485C-94B0-8A695C632ACC}" type="presOf" srcId="{2A8DDC20-F70F-473B-9F8E-AB194C4E21A2}" destId="{E4E99182-7810-485D-847B-84AC2032BE89}" srcOrd="0" destOrd="0" presId="urn:microsoft.com/office/officeart/2005/8/layout/cycle1"/>
    <dgm:cxn modelId="{1FCF5187-5B60-47BB-BA26-BF0E4070F2BE}" type="presOf" srcId="{C9D7C41B-2458-4E10-B0CD-B096FE381CD0}" destId="{203CF8CD-E385-4216-A519-06CD9D747BE6}" srcOrd="0" destOrd="0" presId="urn:microsoft.com/office/officeart/2005/8/layout/cycle1"/>
    <dgm:cxn modelId="{6F87C2AD-5B02-41D8-8EE4-39A59B1BA48C}" srcId="{FCC2D5A2-2648-441D-886E-FBFCFEE2564D}" destId="{14EB3EA9-D4F0-4B47-AB62-EABAD72DFE4A}" srcOrd="2" destOrd="0" parTransId="{D5EF5B8F-E2B2-4EAB-8B7E-E5357546671C}" sibTransId="{397A921E-02C0-4A34-B61F-E808010A8BE2}"/>
    <dgm:cxn modelId="{5D91D1C3-2414-4CCA-A34C-592CF98B02C1}" srcId="{FCC2D5A2-2648-441D-886E-FBFCFEE2564D}" destId="{5BDBC498-A2B6-4254-BE47-090F0729E8F8}" srcOrd="3" destOrd="0" parTransId="{ADFEF54D-244D-461E-B730-89ECCA20F6B0}" sibTransId="{8B2557B0-EA9E-4044-8F24-7BD0DD1CDA47}"/>
    <dgm:cxn modelId="{FEAEDDCB-069D-4C53-B611-89EFDF3272D6}" srcId="{FCC2D5A2-2648-441D-886E-FBFCFEE2564D}" destId="{C9D7C41B-2458-4E10-B0CD-B096FE381CD0}" srcOrd="0" destOrd="0" parTransId="{0A0C60C5-C706-48B9-995E-A488798C9F2E}" sibTransId="{2A8DDC20-F70F-473B-9F8E-AB194C4E21A2}"/>
    <dgm:cxn modelId="{F80960A4-4ED9-47FA-A1FF-B666B57289E8}" type="presParOf" srcId="{7AD44568-F12E-4516-A34B-218396103CE2}" destId="{BEBF08FB-385A-43D8-B420-64A3AAAD7358}" srcOrd="0" destOrd="0" presId="urn:microsoft.com/office/officeart/2005/8/layout/cycle1"/>
    <dgm:cxn modelId="{133803CC-D0FA-4BCD-A997-0DEEB39978BB}" type="presParOf" srcId="{7AD44568-F12E-4516-A34B-218396103CE2}" destId="{203CF8CD-E385-4216-A519-06CD9D747BE6}" srcOrd="1" destOrd="0" presId="urn:microsoft.com/office/officeart/2005/8/layout/cycle1"/>
    <dgm:cxn modelId="{690D3E38-273F-4170-B692-195FC6F2F8F0}" type="presParOf" srcId="{7AD44568-F12E-4516-A34B-218396103CE2}" destId="{E4E99182-7810-485D-847B-84AC2032BE89}" srcOrd="2" destOrd="0" presId="urn:microsoft.com/office/officeart/2005/8/layout/cycle1"/>
    <dgm:cxn modelId="{E509181D-C372-4521-B5B6-526B66757116}" type="presParOf" srcId="{7AD44568-F12E-4516-A34B-218396103CE2}" destId="{1E78247B-BCC3-4CDE-AF1F-AAF325037514}" srcOrd="3" destOrd="0" presId="urn:microsoft.com/office/officeart/2005/8/layout/cycle1"/>
    <dgm:cxn modelId="{D4AF7F89-BE8A-49E1-A5B0-0AC31D4621F2}" type="presParOf" srcId="{7AD44568-F12E-4516-A34B-218396103CE2}" destId="{DB3C95C6-132D-4D03-916C-6A2E15EDBC75}" srcOrd="4" destOrd="0" presId="urn:microsoft.com/office/officeart/2005/8/layout/cycle1"/>
    <dgm:cxn modelId="{1CC7FAC0-0FBC-491F-8F19-FD243A6637B3}" type="presParOf" srcId="{7AD44568-F12E-4516-A34B-218396103CE2}" destId="{695AD7B6-8693-49C8-A6A3-10FA9D26045F}" srcOrd="5" destOrd="0" presId="urn:microsoft.com/office/officeart/2005/8/layout/cycle1"/>
    <dgm:cxn modelId="{5AF30A80-660A-4EDF-A7E0-05ADA6380EFF}" type="presParOf" srcId="{7AD44568-F12E-4516-A34B-218396103CE2}" destId="{EB76DEBF-397D-455F-8ADC-8CCED1830A99}" srcOrd="6" destOrd="0" presId="urn:microsoft.com/office/officeart/2005/8/layout/cycle1"/>
    <dgm:cxn modelId="{7FF41EB3-AB83-418F-BF96-7FD9AEDD317C}" type="presParOf" srcId="{7AD44568-F12E-4516-A34B-218396103CE2}" destId="{23011174-8D9A-4182-86C8-1DF75B59DE28}" srcOrd="7" destOrd="0" presId="urn:microsoft.com/office/officeart/2005/8/layout/cycle1"/>
    <dgm:cxn modelId="{991BAE63-B6B3-4B99-B06F-8D142E106A87}" type="presParOf" srcId="{7AD44568-F12E-4516-A34B-218396103CE2}" destId="{C4A1B6D8-E1A9-4E5D-88B2-67D5CA1BF43E}" srcOrd="8" destOrd="0" presId="urn:microsoft.com/office/officeart/2005/8/layout/cycle1"/>
    <dgm:cxn modelId="{B7B41EE2-55CB-4202-96F4-93473137A004}" type="presParOf" srcId="{7AD44568-F12E-4516-A34B-218396103CE2}" destId="{490D168D-BEC4-4E33-802F-6ECC7E30FF07}" srcOrd="9" destOrd="0" presId="urn:microsoft.com/office/officeart/2005/8/layout/cycle1"/>
    <dgm:cxn modelId="{F8D2387A-16CB-4598-B91C-B133AD1D68E8}" type="presParOf" srcId="{7AD44568-F12E-4516-A34B-218396103CE2}" destId="{43764AAE-3CB5-427D-8D34-9BEF7F699D17}" srcOrd="10" destOrd="0" presId="urn:microsoft.com/office/officeart/2005/8/layout/cycle1"/>
    <dgm:cxn modelId="{1C0067A4-D2FD-4439-9736-766FE6BF7756}" type="presParOf" srcId="{7AD44568-F12E-4516-A34B-218396103CE2}" destId="{D15EFBE0-5E71-43D6-8BEF-A4E514CD43F5}"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3CF8CD-E385-4216-A519-06CD9D747BE6}">
      <dsp:nvSpPr>
        <dsp:cNvPr id="0" name=""/>
        <dsp:cNvSpPr/>
      </dsp:nvSpPr>
      <dsp:spPr>
        <a:xfrm>
          <a:off x="3106432" y="101858"/>
          <a:ext cx="1616608" cy="1616608"/>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Understand</a:t>
          </a:r>
        </a:p>
      </dsp:txBody>
      <dsp:txXfrm>
        <a:off x="3106432" y="101858"/>
        <a:ext cx="1616608" cy="1616608"/>
      </dsp:txXfrm>
    </dsp:sp>
    <dsp:sp modelId="{E4E99182-7810-485D-847B-84AC2032BE89}">
      <dsp:nvSpPr>
        <dsp:cNvPr id="0" name=""/>
        <dsp:cNvSpPr/>
      </dsp:nvSpPr>
      <dsp:spPr>
        <a:xfrm>
          <a:off x="261243" y="407"/>
          <a:ext cx="4563247" cy="4563247"/>
        </a:xfrm>
        <a:prstGeom prst="circularArrow">
          <a:avLst>
            <a:gd name="adj1" fmla="val 6908"/>
            <a:gd name="adj2" fmla="val 465840"/>
            <a:gd name="adj3" fmla="val 547362"/>
            <a:gd name="adj4" fmla="val 20586798"/>
            <a:gd name="adj5" fmla="val 806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B3C95C6-132D-4D03-916C-6A2E15EDBC75}">
      <dsp:nvSpPr>
        <dsp:cNvPr id="0" name=""/>
        <dsp:cNvSpPr/>
      </dsp:nvSpPr>
      <dsp:spPr>
        <a:xfrm>
          <a:off x="3106432" y="2845595"/>
          <a:ext cx="1616608" cy="1616608"/>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Inform</a:t>
          </a:r>
        </a:p>
      </dsp:txBody>
      <dsp:txXfrm>
        <a:off x="3106432" y="2845595"/>
        <a:ext cx="1616608" cy="1616608"/>
      </dsp:txXfrm>
    </dsp:sp>
    <dsp:sp modelId="{695AD7B6-8693-49C8-A6A3-10FA9D26045F}">
      <dsp:nvSpPr>
        <dsp:cNvPr id="0" name=""/>
        <dsp:cNvSpPr/>
      </dsp:nvSpPr>
      <dsp:spPr>
        <a:xfrm>
          <a:off x="261243" y="407"/>
          <a:ext cx="4563247" cy="4563247"/>
        </a:xfrm>
        <a:prstGeom prst="circularArrow">
          <a:avLst>
            <a:gd name="adj1" fmla="val 6908"/>
            <a:gd name="adj2" fmla="val 465840"/>
            <a:gd name="adj3" fmla="val 5947362"/>
            <a:gd name="adj4" fmla="val 4386798"/>
            <a:gd name="adj5" fmla="val 806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3011174-8D9A-4182-86C8-1DF75B59DE28}">
      <dsp:nvSpPr>
        <dsp:cNvPr id="0" name=""/>
        <dsp:cNvSpPr/>
      </dsp:nvSpPr>
      <dsp:spPr>
        <a:xfrm>
          <a:off x="362694" y="2845595"/>
          <a:ext cx="1616608" cy="1616608"/>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Limitations</a:t>
          </a:r>
        </a:p>
      </dsp:txBody>
      <dsp:txXfrm>
        <a:off x="362694" y="2845595"/>
        <a:ext cx="1616608" cy="1616608"/>
      </dsp:txXfrm>
    </dsp:sp>
    <dsp:sp modelId="{C4A1B6D8-E1A9-4E5D-88B2-67D5CA1BF43E}">
      <dsp:nvSpPr>
        <dsp:cNvPr id="0" name=""/>
        <dsp:cNvSpPr/>
      </dsp:nvSpPr>
      <dsp:spPr>
        <a:xfrm>
          <a:off x="261243" y="407"/>
          <a:ext cx="4563247" cy="4563247"/>
        </a:xfrm>
        <a:prstGeom prst="circularArrow">
          <a:avLst>
            <a:gd name="adj1" fmla="val 6908"/>
            <a:gd name="adj2" fmla="val 465840"/>
            <a:gd name="adj3" fmla="val 11347362"/>
            <a:gd name="adj4" fmla="val 9786798"/>
            <a:gd name="adj5" fmla="val 8060"/>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3764AAE-3CB5-427D-8D34-9BEF7F699D17}">
      <dsp:nvSpPr>
        <dsp:cNvPr id="0" name=""/>
        <dsp:cNvSpPr/>
      </dsp:nvSpPr>
      <dsp:spPr>
        <a:xfrm>
          <a:off x="362694" y="101858"/>
          <a:ext cx="1616608" cy="1616608"/>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Monitor</a:t>
          </a:r>
        </a:p>
      </dsp:txBody>
      <dsp:txXfrm>
        <a:off x="362694" y="101858"/>
        <a:ext cx="1616608" cy="1616608"/>
      </dsp:txXfrm>
    </dsp:sp>
    <dsp:sp modelId="{D15EFBE0-5E71-43D6-8BEF-A4E514CD43F5}">
      <dsp:nvSpPr>
        <dsp:cNvPr id="0" name=""/>
        <dsp:cNvSpPr/>
      </dsp:nvSpPr>
      <dsp:spPr>
        <a:xfrm>
          <a:off x="261243" y="407"/>
          <a:ext cx="4563247" cy="4563247"/>
        </a:xfrm>
        <a:prstGeom prst="circularArrow">
          <a:avLst>
            <a:gd name="adj1" fmla="val 6908"/>
            <a:gd name="adj2" fmla="val 465840"/>
            <a:gd name="adj3" fmla="val 16747362"/>
            <a:gd name="adj4" fmla="val 15186798"/>
            <a:gd name="adj5" fmla="val 806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1BFF665-A431-423A-8E99-46A6AC10A599}" type="datetimeFigureOut">
              <a:rPr lang="en-US" smtClean="0"/>
              <a:pPr/>
              <a:t>10/28/2022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2B63D2D-29C9-4FD8-AA42-E975D4858AF2}" type="slidenum">
              <a:rPr lang="en-US" smtClean="0"/>
              <a:pPr/>
              <a:t>‹#›</a:t>
            </a:fld>
            <a:endParaRPr lang="en-US"/>
          </a:p>
        </p:txBody>
      </p:sp>
    </p:spTree>
    <p:extLst>
      <p:ext uri="{BB962C8B-B14F-4D97-AF65-F5344CB8AC3E}">
        <p14:creationId xmlns:p14="http://schemas.microsoft.com/office/powerpoint/2010/main" val="38142684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CC13FF-8D04-4BEC-B8D1-66B1A302CC68}" type="datetimeFigureOut">
              <a:rPr lang="en-US" smtClean="0"/>
              <a:pPr/>
              <a:t>10/28/2022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583AE9-5228-4641-AE46-DAC04049BDD6}" type="slidenum">
              <a:rPr lang="en-US" smtClean="0"/>
              <a:pPr/>
              <a:t>‹#›</a:t>
            </a:fld>
            <a:endParaRPr lang="en-US"/>
          </a:p>
        </p:txBody>
      </p:sp>
    </p:spTree>
    <p:extLst>
      <p:ext uri="{BB962C8B-B14F-4D97-AF65-F5344CB8AC3E}">
        <p14:creationId xmlns:p14="http://schemas.microsoft.com/office/powerpoint/2010/main" val="4009568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Hello and welcome to the presentation on Smoking.  This training is designed to provide facility supervisors</a:t>
            </a:r>
            <a:r>
              <a:rPr lang="en-US" baseline="0" dirty="0"/>
              <a:t>, leaders and front-line staff with an overview of the updated smoking regulations, discuss the facility policy and procedure and outline your responsibilities to keep the residents, visitors  and all of you safe.  Good communication is also essential when it comes to the smoking policy in your facility. </a:t>
            </a:r>
            <a:endParaRPr lang="en-US" dirty="0"/>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1</a:t>
            </a:fld>
            <a:endParaRPr lang="en-US"/>
          </a:p>
        </p:txBody>
      </p:sp>
    </p:spTree>
    <p:extLst>
      <p:ext uri="{BB962C8B-B14F-4D97-AF65-F5344CB8AC3E}">
        <p14:creationId xmlns:p14="http://schemas.microsoft.com/office/powerpoint/2010/main" val="149389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Good documentation and communication to the frontline staff is essential</a:t>
            </a:r>
          </a:p>
        </p:txBody>
      </p:sp>
      <p:sp>
        <p:nvSpPr>
          <p:cNvPr id="4" name="Slide Number Placeholder 3"/>
          <p:cNvSpPr>
            <a:spLocks noGrp="1"/>
          </p:cNvSpPr>
          <p:nvPr>
            <p:ph type="sldNum" sz="quarter" idx="10"/>
          </p:nvPr>
        </p:nvSpPr>
        <p:spPr/>
        <p:txBody>
          <a:bodyPr/>
          <a:lstStyle/>
          <a:p>
            <a:fld id="{4A3DB14F-F5B7-43B4-A965-963AEFEF415A}" type="slidenum">
              <a:rPr lang="en-US" smtClean="0"/>
              <a:t>10</a:t>
            </a:fld>
            <a:endParaRPr lang="en-US"/>
          </a:p>
        </p:txBody>
      </p:sp>
    </p:spTree>
    <p:extLst>
      <p:ext uri="{BB962C8B-B14F-4D97-AF65-F5344CB8AC3E}">
        <p14:creationId xmlns:p14="http://schemas.microsoft.com/office/powerpoint/2010/main" val="17220536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base">
              <a:buNone/>
            </a:pPr>
            <a:r>
              <a:rPr lang="en-US" dirty="0"/>
              <a:t>CMS indicates that Such precautions may include:</a:t>
            </a:r>
          </a:p>
          <a:p>
            <a:pPr marL="171450" indent="-171450" fontAlgn="base">
              <a:buFont typeface="Arial" panose="020B0604020202020204" pitchFamily="34" charset="0"/>
              <a:buChar char="•"/>
            </a:pPr>
            <a:r>
              <a:rPr lang="en-US" dirty="0"/>
              <a:t>Smoking only in designated areas, </a:t>
            </a:r>
          </a:p>
          <a:p>
            <a:pPr marL="171450" indent="-171450" fontAlgn="base">
              <a:buFont typeface="Arial" panose="020B0604020202020204" pitchFamily="34" charset="0"/>
              <a:buChar char="•"/>
            </a:pPr>
            <a:r>
              <a:rPr lang="en-US" dirty="0"/>
              <a:t>Supervising residents whose assessment and care plans indicate a need for assisted and supervised smoking, </a:t>
            </a:r>
          </a:p>
          <a:p>
            <a:pPr marL="171450" indent="-171450" fontAlgn="base">
              <a:buFont typeface="Arial" panose="020B0604020202020204" pitchFamily="34" charset="0"/>
              <a:buChar char="•"/>
            </a:pPr>
            <a:r>
              <a:rPr lang="en-US" dirty="0"/>
              <a:t>Limiting the accessibility of matches and lighters by residents who need supervision when smoking for safety reasons. </a:t>
            </a:r>
          </a:p>
          <a:p>
            <a:endParaRPr lang="en-US" dirty="0"/>
          </a:p>
        </p:txBody>
      </p:sp>
      <p:sp>
        <p:nvSpPr>
          <p:cNvPr id="4" name="Slide Number Placeholder 3"/>
          <p:cNvSpPr>
            <a:spLocks noGrp="1"/>
          </p:cNvSpPr>
          <p:nvPr>
            <p:ph type="sldNum" sz="quarter" idx="10"/>
          </p:nvPr>
        </p:nvSpPr>
        <p:spPr/>
        <p:txBody>
          <a:bodyPr/>
          <a:lstStyle/>
          <a:p>
            <a:fld id="{4A3DB14F-F5B7-43B4-A965-963AEFEF415A}" type="slidenum">
              <a:rPr lang="en-US" smtClean="0"/>
              <a:t>11</a:t>
            </a:fld>
            <a:endParaRPr lang="en-US"/>
          </a:p>
        </p:txBody>
      </p:sp>
    </p:spTree>
    <p:extLst>
      <p:ext uri="{BB962C8B-B14F-4D97-AF65-F5344CB8AC3E}">
        <p14:creationId xmlns:p14="http://schemas.microsoft.com/office/powerpoint/2010/main" val="9459414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also need to inform ALL visitors about smoking policies and hazards such as oxygen and other flammable substances for not only regular cigarette smoking but also electronic cigarettes, in order to keep everyone safe.  F926 requires facilities to establish policies regarding smoking, smoking areas, smoking safety and the importance of taking into account nonsmoking residents.  In this regulations, it specifically indicates that the “use of oxygen in smoking areas and while smoking is forbidden”.</a:t>
            </a:r>
          </a:p>
          <a:p>
            <a:endParaRPr lang="en-US" dirty="0"/>
          </a:p>
          <a:p>
            <a:r>
              <a:rPr lang="en-US" dirty="0"/>
              <a:t>Discuss with attendees – O2, mechanical gas. </a:t>
            </a:r>
          </a:p>
        </p:txBody>
      </p:sp>
      <p:sp>
        <p:nvSpPr>
          <p:cNvPr id="4" name="Slide Number Placeholder 3"/>
          <p:cNvSpPr>
            <a:spLocks noGrp="1"/>
          </p:cNvSpPr>
          <p:nvPr>
            <p:ph type="sldNum" sz="quarter" idx="10"/>
          </p:nvPr>
        </p:nvSpPr>
        <p:spPr/>
        <p:txBody>
          <a:bodyPr/>
          <a:lstStyle/>
          <a:p>
            <a:fld id="{4A3DB14F-F5B7-43B4-A965-963AEFEF415A}" type="slidenum">
              <a:rPr lang="en-US" smtClean="0"/>
              <a:t>12</a:t>
            </a:fld>
            <a:endParaRPr lang="en-US"/>
          </a:p>
        </p:txBody>
      </p:sp>
    </p:spTree>
    <p:extLst>
      <p:ext uri="{BB962C8B-B14F-4D97-AF65-F5344CB8AC3E}">
        <p14:creationId xmlns:p14="http://schemas.microsoft.com/office/powerpoint/2010/main" val="29430993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(Insert specific information as indicated)</a:t>
            </a:r>
          </a:p>
          <a:p>
            <a:endParaRPr lang="en-US" dirty="0"/>
          </a:p>
          <a:p>
            <a:r>
              <a:rPr lang="en-US" dirty="0"/>
              <a:t>DISCUSS with attendees </a:t>
            </a:r>
          </a:p>
        </p:txBody>
      </p:sp>
      <p:sp>
        <p:nvSpPr>
          <p:cNvPr id="4" name="Slide Number Placeholder 3"/>
          <p:cNvSpPr>
            <a:spLocks noGrp="1"/>
          </p:cNvSpPr>
          <p:nvPr>
            <p:ph type="sldNum" sz="quarter" idx="10"/>
          </p:nvPr>
        </p:nvSpPr>
        <p:spPr/>
        <p:txBody>
          <a:bodyPr/>
          <a:lstStyle/>
          <a:p>
            <a:fld id="{4A3DB14F-F5B7-43B4-A965-963AEFEF415A}" type="slidenum">
              <a:rPr lang="en-US" smtClean="0"/>
              <a:t>13</a:t>
            </a:fld>
            <a:endParaRPr lang="en-US"/>
          </a:p>
        </p:txBody>
      </p:sp>
    </p:spTree>
    <p:extLst>
      <p:ext uri="{BB962C8B-B14F-4D97-AF65-F5344CB8AC3E}">
        <p14:creationId xmlns:p14="http://schemas.microsoft.com/office/powerpoint/2010/main" val="18714954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any employee identifies a resident smoking in a NON-Designated area or if smoking in a designated area and they are required to have supervision but are alone, IMMEDIATELY intervene for resident safety and report to the nurse.</a:t>
            </a:r>
          </a:p>
        </p:txBody>
      </p:sp>
      <p:sp>
        <p:nvSpPr>
          <p:cNvPr id="4" name="Slide Number Placeholder 3"/>
          <p:cNvSpPr>
            <a:spLocks noGrp="1"/>
          </p:cNvSpPr>
          <p:nvPr>
            <p:ph type="sldNum" sz="quarter" idx="5"/>
          </p:nvPr>
        </p:nvSpPr>
        <p:spPr/>
        <p:txBody>
          <a:bodyPr/>
          <a:lstStyle/>
          <a:p>
            <a:fld id="{E2056FEC-3480-4A3B-8ED8-066C8E7FA4E0}" type="slidenum">
              <a:rPr lang="en-US" smtClean="0"/>
              <a:t>14</a:t>
            </a:fld>
            <a:endParaRPr lang="en-US"/>
          </a:p>
        </p:txBody>
      </p:sp>
    </p:spTree>
    <p:extLst>
      <p:ext uri="{BB962C8B-B14F-4D97-AF65-F5344CB8AC3E}">
        <p14:creationId xmlns:p14="http://schemas.microsoft.com/office/powerpoint/2010/main" val="37831278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F695 is the Respiratory Care regulation that specifically indicates, (read slide) so, if you have a smoking section/designated area, be sure to educate and inform all residents who are ambulatory with oxygen, that they should  not enter the designated smoking areas and then monitor for safety.</a:t>
            </a:r>
          </a:p>
        </p:txBody>
      </p:sp>
      <p:sp>
        <p:nvSpPr>
          <p:cNvPr id="4" name="Slide Number Placeholder 3"/>
          <p:cNvSpPr>
            <a:spLocks noGrp="1"/>
          </p:cNvSpPr>
          <p:nvPr>
            <p:ph type="sldNum" sz="quarter" idx="5"/>
          </p:nvPr>
        </p:nvSpPr>
        <p:spPr/>
        <p:txBody>
          <a:bodyPr/>
          <a:lstStyle/>
          <a:p>
            <a:fld id="{640EFB6F-2E6B-49DF-B9D1-FCCC23D65BEF}" type="slidenum">
              <a:rPr lang="en-US" smtClean="0"/>
              <a:t>15</a:t>
            </a:fld>
            <a:endParaRPr lang="en-US"/>
          </a:p>
        </p:txBody>
      </p:sp>
    </p:spTree>
    <p:extLst>
      <p:ext uri="{BB962C8B-B14F-4D97-AF65-F5344CB8AC3E}">
        <p14:creationId xmlns:p14="http://schemas.microsoft.com/office/powerpoint/2010/main" val="25158813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updated regulation that addresses smoking is F699 for Trauma-Informed Care.  </a:t>
            </a:r>
          </a:p>
          <a:p>
            <a:r>
              <a:rPr lang="en-US" dirty="0"/>
              <a:t>(Read slide)  </a:t>
            </a:r>
          </a:p>
          <a:p>
            <a:r>
              <a:rPr lang="en-US" dirty="0"/>
              <a:t>The facility will need to care plan past trauma and trigger specific interventions such as if the resident has an exposure to smoke or fire trigger, you will want to remove or discuss with resident not to enter the designated smoking area to eliminate the effect of the trigger.</a:t>
            </a:r>
          </a:p>
        </p:txBody>
      </p:sp>
      <p:sp>
        <p:nvSpPr>
          <p:cNvPr id="4" name="Slide Number Placeholder 3"/>
          <p:cNvSpPr>
            <a:spLocks noGrp="1"/>
          </p:cNvSpPr>
          <p:nvPr>
            <p:ph type="sldNum" sz="quarter" idx="5"/>
          </p:nvPr>
        </p:nvSpPr>
        <p:spPr/>
        <p:txBody>
          <a:bodyPr/>
          <a:lstStyle/>
          <a:p>
            <a:fld id="{640EFB6F-2E6B-49DF-B9D1-FCCC23D65BEF}" type="slidenum">
              <a:rPr lang="en-US" smtClean="0"/>
              <a:t>16</a:t>
            </a:fld>
            <a:endParaRPr lang="en-US"/>
          </a:p>
        </p:txBody>
      </p:sp>
    </p:spTree>
    <p:extLst>
      <p:ext uri="{BB962C8B-B14F-4D97-AF65-F5344CB8AC3E}">
        <p14:creationId xmlns:p14="http://schemas.microsoft.com/office/powerpoint/2010/main" val="37831996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Surveyors may ask the resident, resident representative or family:</a:t>
            </a:r>
          </a:p>
          <a:p>
            <a:pPr marL="171450" indent="-171450">
              <a:buFont typeface="Arial" panose="020B0604020202020204" pitchFamily="34" charset="0"/>
              <a:buChar char="•"/>
            </a:pPr>
            <a:r>
              <a:rPr lang="en-US" dirty="0"/>
              <a:t>What instructions have you received from staff regarding smoking, or use of electronic cigarettes? </a:t>
            </a:r>
          </a:p>
          <a:p>
            <a:pPr marL="171450" indent="-171450">
              <a:buFont typeface="Arial" panose="020B0604020202020204" pitchFamily="34" charset="0"/>
              <a:buChar char="•"/>
            </a:pPr>
            <a:r>
              <a:rPr lang="en-US" dirty="0"/>
              <a:t>Do you know where the designated smoking areas are located? </a:t>
            </a:r>
          </a:p>
          <a:p>
            <a:pPr marL="171450" indent="-171450">
              <a:buFont typeface="Arial" panose="020B0604020202020204" pitchFamily="34" charset="0"/>
              <a:buChar char="•"/>
            </a:pPr>
            <a:r>
              <a:rPr lang="en-US" dirty="0"/>
              <a:t>Are staff available while you are smoking? </a:t>
            </a:r>
          </a:p>
          <a:p>
            <a:pPr marL="171450" indent="-171450">
              <a:buFont typeface="Arial" panose="020B0604020202020204" pitchFamily="34" charset="0"/>
              <a:buChar char="•"/>
            </a:pPr>
            <a:r>
              <a:rPr lang="en-US" dirty="0"/>
              <a:t>Do they provide you with any safety equipment? </a:t>
            </a:r>
          </a:p>
          <a:p>
            <a:pPr marL="171450" indent="-171450">
              <a:buFont typeface="Arial" panose="020B0604020202020204" pitchFamily="34" charset="0"/>
              <a:buChar char="•"/>
            </a:pPr>
            <a:r>
              <a:rPr lang="en-US" dirty="0"/>
              <a:t>If the resident uses oxygen, do you take your oxygen off when smoking? </a:t>
            </a:r>
          </a:p>
          <a:p>
            <a:pPr marL="171450" indent="-171450">
              <a:buFont typeface="Arial" panose="020B0604020202020204" pitchFamily="34" charset="0"/>
              <a:buChar char="•"/>
            </a:pPr>
            <a:r>
              <a:rPr lang="en-US" dirty="0"/>
              <a:t>Do you keep your own cigarettes and lighter?</a:t>
            </a:r>
          </a:p>
          <a:p>
            <a:pPr marL="171450" indent="-171450">
              <a:buFont typeface="Arial" panose="020B0604020202020204" pitchFamily="34" charset="0"/>
              <a:buChar char="•"/>
            </a:pPr>
            <a:r>
              <a:rPr lang="en-US" dirty="0"/>
              <a:t>For electronic cigarette use: How do you change your batteries or fill your cartridge?</a:t>
            </a:r>
          </a:p>
        </p:txBody>
      </p:sp>
      <p:sp>
        <p:nvSpPr>
          <p:cNvPr id="4" name="Slide Number Placeholder 3"/>
          <p:cNvSpPr>
            <a:spLocks noGrp="1"/>
          </p:cNvSpPr>
          <p:nvPr>
            <p:ph type="sldNum" sz="quarter" idx="5"/>
          </p:nvPr>
        </p:nvSpPr>
        <p:spPr/>
        <p:txBody>
          <a:bodyPr/>
          <a:lstStyle/>
          <a:p>
            <a:fld id="{640EFB6F-2E6B-49DF-B9D1-FCCC23D65BEF}" type="slidenum">
              <a:rPr lang="en-US" smtClean="0"/>
              <a:t>17</a:t>
            </a:fld>
            <a:endParaRPr lang="en-US"/>
          </a:p>
        </p:txBody>
      </p:sp>
    </p:spTree>
    <p:extLst>
      <p:ext uri="{BB962C8B-B14F-4D97-AF65-F5344CB8AC3E}">
        <p14:creationId xmlns:p14="http://schemas.microsoft.com/office/powerpoint/2010/main" val="37590980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Facility Policy and Procedure – relative to all smoking products </a:t>
            </a:r>
          </a:p>
        </p:txBody>
      </p:sp>
      <p:sp>
        <p:nvSpPr>
          <p:cNvPr id="4" name="Slide Number Placeholder 3"/>
          <p:cNvSpPr>
            <a:spLocks noGrp="1"/>
          </p:cNvSpPr>
          <p:nvPr>
            <p:ph type="sldNum" sz="quarter" idx="5"/>
          </p:nvPr>
        </p:nvSpPr>
        <p:spPr/>
        <p:txBody>
          <a:bodyPr/>
          <a:lstStyle/>
          <a:p>
            <a:fld id="{62583AE9-5228-4641-AE46-DAC04049BDD6}" type="slidenum">
              <a:rPr lang="en-US" smtClean="0"/>
              <a:pPr/>
              <a:t>18</a:t>
            </a:fld>
            <a:endParaRPr lang="en-US"/>
          </a:p>
        </p:txBody>
      </p:sp>
    </p:spTree>
    <p:extLst>
      <p:ext uri="{BB962C8B-B14F-4D97-AF65-F5344CB8AC3E}">
        <p14:creationId xmlns:p14="http://schemas.microsoft.com/office/powerpoint/2010/main" val="21416765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facilities</a:t>
            </a:r>
            <a:r>
              <a:rPr lang="en-US" baseline="0" dirty="0"/>
              <a:t> do not permit smoking on the property any longer.  Some facilities are “grandfathering” residents who have resided in the facility to continue to smoke—Some still allow residents to smoke.  This Policy is for permitted smoking on facility grounds</a:t>
            </a:r>
            <a:endParaRPr lang="en-US" dirty="0"/>
          </a:p>
        </p:txBody>
      </p:sp>
      <p:sp>
        <p:nvSpPr>
          <p:cNvPr id="4" name="Slide Number Placeholder 3"/>
          <p:cNvSpPr>
            <a:spLocks noGrp="1"/>
          </p:cNvSpPr>
          <p:nvPr>
            <p:ph type="sldNum" sz="quarter" idx="10"/>
          </p:nvPr>
        </p:nvSpPr>
        <p:spPr/>
        <p:txBody>
          <a:bodyPr/>
          <a:lstStyle/>
          <a:p>
            <a:fld id="{640EFB6F-2E6B-49DF-B9D1-FCCC23D65BEF}" type="slidenum">
              <a:rPr lang="en-US" smtClean="0"/>
              <a:t>19</a:t>
            </a:fld>
            <a:endParaRPr lang="en-US"/>
          </a:p>
        </p:txBody>
      </p:sp>
    </p:spTree>
    <p:extLst>
      <p:ext uri="{BB962C8B-B14F-4D97-AF65-F5344CB8AC3E}">
        <p14:creationId xmlns:p14="http://schemas.microsoft.com/office/powerpoint/2010/main" val="2367216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dirty="0">
                <a:solidFill>
                  <a:schemeClr val="tx1"/>
                </a:solidFill>
                <a:latin typeface="+mn-lt"/>
                <a:ea typeface="+mn-ea"/>
                <a:cs typeface="+mn-cs"/>
              </a:rPr>
              <a:t>We have 3 objectives for today’s presentation </a:t>
            </a:r>
            <a:r>
              <a:rPr lang="en-US" sz="1200" kern="1200" dirty="0">
                <a:solidFill>
                  <a:schemeClr val="tx1"/>
                </a:solidFill>
                <a:latin typeface="+mn-lt"/>
                <a:ea typeface="+mn-ea"/>
                <a:cs typeface="+mn-cs"/>
              </a:rPr>
              <a:t>(Read objectives) </a:t>
            </a:r>
            <a:r>
              <a:rPr lang="en-US" sz="1200" kern="1200" baseline="0" dirty="0">
                <a:solidFill>
                  <a:schemeClr val="tx1"/>
                </a:solidFill>
                <a:latin typeface="+mn-lt"/>
                <a:ea typeface="+mn-ea"/>
                <a:cs typeface="+mn-cs"/>
              </a:rPr>
              <a:t>Smoking comes under the accident prevention area of the regulations and we will be discussing these today</a:t>
            </a:r>
          </a:p>
          <a:p>
            <a:endParaRPr lang="en-US" sz="1200" kern="1200" baseline="0" dirty="0">
              <a:solidFill>
                <a:schemeClr val="tx1"/>
              </a:solidFill>
              <a:latin typeface="+mn-lt"/>
              <a:ea typeface="+mn-ea"/>
              <a:cs typeface="+mn-cs"/>
            </a:endParaRPr>
          </a:p>
          <a:p>
            <a:pPr marL="0" indent="0">
              <a:buNone/>
            </a:pPr>
            <a:r>
              <a:rPr lang="en-US" sz="1200" dirty="0"/>
              <a:t>Upon completion of this presentation, participants should be able to:</a:t>
            </a:r>
          </a:p>
          <a:p>
            <a:pPr marL="514350" indent="-514350">
              <a:buAutoNum type="arabicPeriod"/>
            </a:pPr>
            <a:r>
              <a:rPr lang="en-US" sz="1200" dirty="0"/>
              <a:t>Describe updates to the regulations with smoking</a:t>
            </a:r>
          </a:p>
          <a:p>
            <a:pPr marL="514350" indent="-514350">
              <a:buAutoNum type="arabicPeriod"/>
            </a:pPr>
            <a:r>
              <a:rPr lang="en-US" sz="1200" dirty="0"/>
              <a:t>Understand the facility Smoking Policy</a:t>
            </a:r>
          </a:p>
          <a:p>
            <a:pPr marL="514350" indent="-514350">
              <a:buAutoNum type="arabicPeriod"/>
            </a:pPr>
            <a:r>
              <a:rPr lang="en-US" sz="1200" dirty="0"/>
              <a:t>Understand the roles and responsibilities of the interdisciplinary team with respect to the smoking policy and procedure</a:t>
            </a:r>
          </a:p>
          <a:p>
            <a:endParaRPr lang="en-US" dirty="0"/>
          </a:p>
        </p:txBody>
      </p:sp>
      <p:sp>
        <p:nvSpPr>
          <p:cNvPr id="4" name="Slide Number Placeholder 3"/>
          <p:cNvSpPr>
            <a:spLocks noGrp="1"/>
          </p:cNvSpPr>
          <p:nvPr>
            <p:ph type="sldNum" sz="quarter" idx="10"/>
          </p:nvPr>
        </p:nvSpPr>
        <p:spPr/>
        <p:txBody>
          <a:bodyPr/>
          <a:lstStyle/>
          <a:p>
            <a:fld id="{640EFB6F-2E6B-49DF-B9D1-FCCC23D65BEF}" type="slidenum">
              <a:rPr lang="en-US" smtClean="0"/>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Continued…</a:t>
            </a:r>
          </a:p>
        </p:txBody>
      </p:sp>
      <p:sp>
        <p:nvSpPr>
          <p:cNvPr id="4" name="Slide Number Placeholder 3"/>
          <p:cNvSpPr>
            <a:spLocks noGrp="1"/>
          </p:cNvSpPr>
          <p:nvPr>
            <p:ph type="sldNum" sz="quarter" idx="10"/>
          </p:nvPr>
        </p:nvSpPr>
        <p:spPr/>
        <p:txBody>
          <a:bodyPr/>
          <a:lstStyle/>
          <a:p>
            <a:fld id="{640EFB6F-2E6B-49DF-B9D1-FCCC23D65BEF}" type="slidenum">
              <a:rPr lang="en-US" smtClean="0"/>
              <a:t>20</a:t>
            </a:fld>
            <a:endParaRPr lang="en-US"/>
          </a:p>
        </p:txBody>
      </p:sp>
    </p:spTree>
    <p:extLst>
      <p:ext uri="{BB962C8B-B14F-4D97-AF65-F5344CB8AC3E}">
        <p14:creationId xmlns:p14="http://schemas.microsoft.com/office/powerpoint/2010/main" val="13610619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facility Smoking Policy outlines the designated areas, notices, safety information, education, and requirements for smoking on the facility property.</a:t>
            </a:r>
            <a:endParaRPr lang="en-US" sz="1800" dirty="0">
              <a:solidFill>
                <a:srgbClr val="000000"/>
              </a:solidFill>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640EFB6F-2E6B-49DF-B9D1-FCCC23D65BEF}" type="slidenum">
              <a:rPr lang="en-US" smtClean="0"/>
              <a:t>21</a:t>
            </a:fld>
            <a:endParaRPr lang="en-US"/>
          </a:p>
        </p:txBody>
      </p:sp>
    </p:spTree>
    <p:extLst>
      <p:ext uri="{BB962C8B-B14F-4D97-AF65-F5344CB8AC3E}">
        <p14:creationId xmlns:p14="http://schemas.microsoft.com/office/powerpoint/2010/main" val="27780216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Designated</a:t>
            </a:r>
            <a:r>
              <a:rPr lang="en-US" baseline="0" dirty="0"/>
              <a:t> area needs to be completed</a:t>
            </a:r>
          </a:p>
          <a:p>
            <a:r>
              <a:rPr lang="en-US" baseline="0" dirty="0"/>
              <a:t>Review this example or current facility policy </a:t>
            </a:r>
          </a:p>
        </p:txBody>
      </p:sp>
      <p:sp>
        <p:nvSpPr>
          <p:cNvPr id="4" name="Slide Number Placeholder 3"/>
          <p:cNvSpPr>
            <a:spLocks noGrp="1"/>
          </p:cNvSpPr>
          <p:nvPr>
            <p:ph type="sldNum" sz="quarter" idx="10"/>
          </p:nvPr>
        </p:nvSpPr>
        <p:spPr/>
        <p:txBody>
          <a:bodyPr/>
          <a:lstStyle/>
          <a:p>
            <a:fld id="{640EFB6F-2E6B-49DF-B9D1-FCCC23D65BEF}" type="slidenum">
              <a:rPr lang="en-US" smtClean="0"/>
              <a:t>22</a:t>
            </a:fld>
            <a:endParaRPr lang="en-US"/>
          </a:p>
        </p:txBody>
      </p:sp>
    </p:spTree>
    <p:extLst>
      <p:ext uri="{BB962C8B-B14F-4D97-AF65-F5344CB8AC3E}">
        <p14:creationId xmlns:p14="http://schemas.microsoft.com/office/powerpoint/2010/main" val="25120202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Designate areas in red prior to training </a:t>
            </a:r>
          </a:p>
        </p:txBody>
      </p:sp>
      <p:sp>
        <p:nvSpPr>
          <p:cNvPr id="4" name="Slide Number Placeholder 3"/>
          <p:cNvSpPr>
            <a:spLocks noGrp="1"/>
          </p:cNvSpPr>
          <p:nvPr>
            <p:ph type="sldNum" sz="quarter" idx="10"/>
          </p:nvPr>
        </p:nvSpPr>
        <p:spPr/>
        <p:txBody>
          <a:bodyPr/>
          <a:lstStyle/>
          <a:p>
            <a:fld id="{640EFB6F-2E6B-49DF-B9D1-FCCC23D65BEF}" type="slidenum">
              <a:rPr lang="en-US" smtClean="0"/>
              <a:t>23</a:t>
            </a:fld>
            <a:endParaRPr lang="en-US"/>
          </a:p>
        </p:txBody>
      </p:sp>
    </p:spTree>
    <p:extLst>
      <p:ext uri="{BB962C8B-B14F-4D97-AF65-F5344CB8AC3E}">
        <p14:creationId xmlns:p14="http://schemas.microsoft.com/office/powerpoint/2010/main" val="12613005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examples with group</a:t>
            </a:r>
          </a:p>
        </p:txBody>
      </p:sp>
      <p:sp>
        <p:nvSpPr>
          <p:cNvPr id="4" name="Slide Number Placeholder 3"/>
          <p:cNvSpPr>
            <a:spLocks noGrp="1"/>
          </p:cNvSpPr>
          <p:nvPr>
            <p:ph type="sldNum" sz="quarter" idx="5"/>
          </p:nvPr>
        </p:nvSpPr>
        <p:spPr/>
        <p:txBody>
          <a:bodyPr/>
          <a:lstStyle/>
          <a:p>
            <a:fld id="{640EFB6F-2E6B-49DF-B9D1-FCCC23D65BEF}" type="slidenum">
              <a:rPr lang="en-US" smtClean="0"/>
              <a:t>24</a:t>
            </a:fld>
            <a:endParaRPr lang="en-US"/>
          </a:p>
        </p:txBody>
      </p:sp>
    </p:spTree>
    <p:extLst>
      <p:ext uri="{BB962C8B-B14F-4D97-AF65-F5344CB8AC3E}">
        <p14:creationId xmlns:p14="http://schemas.microsoft.com/office/powerpoint/2010/main" val="17195247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how and when education will be provided to resident/representative (resident council, family council, 1:1</a:t>
            </a:r>
            <a:r>
              <a:rPr lang="en-US" baseline="0" dirty="0"/>
              <a:t> on admission and with care conferences, etc.</a:t>
            </a:r>
          </a:p>
          <a:p>
            <a:endParaRPr lang="en-US" baseline="0" dirty="0"/>
          </a:p>
          <a:p>
            <a:r>
              <a:rPr lang="en-US" baseline="0" dirty="0"/>
              <a:t>**Complete designated smoking times above prior to program</a:t>
            </a:r>
            <a:endParaRPr lang="en-US" dirty="0"/>
          </a:p>
        </p:txBody>
      </p:sp>
      <p:sp>
        <p:nvSpPr>
          <p:cNvPr id="4" name="Slide Number Placeholder 3"/>
          <p:cNvSpPr>
            <a:spLocks noGrp="1"/>
          </p:cNvSpPr>
          <p:nvPr>
            <p:ph type="sldNum" sz="quarter" idx="10"/>
          </p:nvPr>
        </p:nvSpPr>
        <p:spPr/>
        <p:txBody>
          <a:bodyPr/>
          <a:lstStyle/>
          <a:p>
            <a:fld id="{640EFB6F-2E6B-49DF-B9D1-FCCC23D65BEF}" type="slidenum">
              <a:rPr lang="en-US" smtClean="0"/>
              <a:t>25</a:t>
            </a:fld>
            <a:endParaRPr lang="en-US"/>
          </a:p>
        </p:txBody>
      </p:sp>
    </p:spTree>
    <p:extLst>
      <p:ext uri="{BB962C8B-B14F-4D97-AF65-F5344CB8AC3E}">
        <p14:creationId xmlns:p14="http://schemas.microsoft.com/office/powerpoint/2010/main" val="32537621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0000"/>
                </a:solidFill>
              </a:rPr>
              <a:t>(Insert guidance for signage, prohibiting smoking by residents classified as not responsible and disposal of smoking materials can be found in NFPA 101, 2012 </a:t>
            </a:r>
            <a:r>
              <a:rPr lang="en-US" dirty="0" err="1">
                <a:solidFill>
                  <a:srgbClr val="FF0000"/>
                </a:solidFill>
              </a:rPr>
              <a:t>edition,the</a:t>
            </a:r>
            <a:r>
              <a:rPr lang="en-US" dirty="0">
                <a:solidFill>
                  <a:srgbClr val="FF0000"/>
                </a:solidFill>
              </a:rPr>
              <a:t> Life Safety Code at 19.7.4.</a:t>
            </a:r>
          </a:p>
          <a:p>
            <a:pPr lvl="0"/>
            <a:r>
              <a:rPr lang="en-US" dirty="0">
                <a:solidFill>
                  <a:srgbClr val="FF0000"/>
                </a:solidFill>
              </a:rPr>
              <a:t>Insert State specific guidance here.)</a:t>
            </a:r>
          </a:p>
          <a:p>
            <a:endParaRPr lang="en-US" dirty="0"/>
          </a:p>
        </p:txBody>
      </p:sp>
      <p:sp>
        <p:nvSpPr>
          <p:cNvPr id="4" name="Slide Number Placeholder 3"/>
          <p:cNvSpPr>
            <a:spLocks noGrp="1"/>
          </p:cNvSpPr>
          <p:nvPr>
            <p:ph type="sldNum" sz="quarter" idx="10"/>
          </p:nvPr>
        </p:nvSpPr>
        <p:spPr/>
        <p:txBody>
          <a:bodyPr/>
          <a:lstStyle/>
          <a:p>
            <a:fld id="{640EFB6F-2E6B-49DF-B9D1-FCCC23D65BEF}" type="slidenum">
              <a:rPr lang="en-US" smtClean="0"/>
              <a:t>26</a:t>
            </a:fld>
            <a:endParaRPr lang="en-US"/>
          </a:p>
        </p:txBody>
      </p:sp>
    </p:spTree>
    <p:extLst>
      <p:ext uri="{BB962C8B-B14F-4D97-AF65-F5344CB8AC3E}">
        <p14:creationId xmlns:p14="http://schemas.microsoft.com/office/powerpoint/2010/main" val="40480998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CMS indicates:  </a:t>
            </a: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“While electronic cigarettes (e-cigs), or vapor pens, are not considered smoking devices, and their heating element does not pose the same dangers of ignition as regular cigarettes, they are not without risk.”</a:t>
            </a:r>
            <a:r>
              <a:rPr lang="en-US" sz="1800" baseline="30000" dirty="0">
                <a:effectLst/>
                <a:latin typeface="Calibri" panose="020F0502020204030204" pitchFamily="34" charset="0"/>
                <a:ea typeface="Times New Roman" panose="02020603050405020304" pitchFamily="18" charset="0"/>
              </a:rPr>
              <a:t>1</a:t>
            </a:r>
            <a:r>
              <a:rPr lang="en-US" sz="1800"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Risks and concerns associated with the use of electronic cigarettes include:</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“Potential health effects for the smoker, such as respiratory illness or lung injury which may present with symptoms of breathing difficulty, shortness of breath, chest pain, mild to moderate gastrointestinal illness, fever or fatigue;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Second-hand aerosol exposure;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Nicotine overdose by ingestion or contact with the skin; and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Explosion or fire caused by the battery”</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40EFB6F-2E6B-49DF-B9D1-FCCC23D65BEF}" type="slidenum">
              <a:rPr lang="en-US" smtClean="0"/>
              <a:t>27</a:t>
            </a:fld>
            <a:endParaRPr lang="en-US"/>
          </a:p>
        </p:txBody>
      </p:sp>
    </p:spTree>
    <p:extLst>
      <p:ext uri="{BB962C8B-B14F-4D97-AF65-F5344CB8AC3E}">
        <p14:creationId xmlns:p14="http://schemas.microsoft.com/office/powerpoint/2010/main" val="4324699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ea typeface="Times New Roman" panose="02020603050405020304" pitchFamily="18" charset="0"/>
                <a:cs typeface="Times New Roman" panose="02020603050405020304" pitchFamily="18" charset="0"/>
              </a:rPr>
              <a:t>Documentation will detail situations when the resident is not able to use the electronic cigarette.  </a:t>
            </a:r>
            <a:endParaRPr lang="en-US" sz="1200" dirty="0">
              <a:effectLst/>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40EFB6F-2E6B-49DF-B9D1-FCCC23D65BEF}" type="slidenum">
              <a:rPr lang="en-US" smtClean="0"/>
              <a:t>28</a:t>
            </a:fld>
            <a:endParaRPr lang="en-US"/>
          </a:p>
        </p:txBody>
      </p:sp>
    </p:spTree>
    <p:extLst>
      <p:ext uri="{BB962C8B-B14F-4D97-AF65-F5344CB8AC3E}">
        <p14:creationId xmlns:p14="http://schemas.microsoft.com/office/powerpoint/2010/main" val="23756312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It will be important to communicate with all staff that if they identify a resident using their electronic cigarette in areas other than the designated outdoor smoking are (i.e., resident room, bathroom, etc.), that they must immediately notify the nurse in order for the IDT to discuss with the resident and update the plan of care accordingly.</a:t>
            </a:r>
          </a:p>
        </p:txBody>
      </p:sp>
      <p:sp>
        <p:nvSpPr>
          <p:cNvPr id="4" name="Slide Number Placeholder 3"/>
          <p:cNvSpPr>
            <a:spLocks noGrp="1"/>
          </p:cNvSpPr>
          <p:nvPr>
            <p:ph type="sldNum" sz="quarter" idx="5"/>
          </p:nvPr>
        </p:nvSpPr>
        <p:spPr/>
        <p:txBody>
          <a:bodyPr/>
          <a:lstStyle/>
          <a:p>
            <a:fld id="{640EFB6F-2E6B-49DF-B9D1-FCCC23D65BEF}" type="slidenum">
              <a:rPr lang="en-US" smtClean="0"/>
              <a:t>29</a:t>
            </a:fld>
            <a:endParaRPr lang="en-US"/>
          </a:p>
        </p:txBody>
      </p:sp>
    </p:spTree>
    <p:extLst>
      <p:ext uri="{BB962C8B-B14F-4D97-AF65-F5344CB8AC3E}">
        <p14:creationId xmlns:p14="http://schemas.microsoft.com/office/powerpoint/2010/main" val="3586494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Centers for Medicare &amp; Medicaid Services or CMS, addresses the federal requirements of participation for all nursing homes.  There was a recent update that will take effect October 24</a:t>
            </a:r>
            <a:r>
              <a:rPr lang="en-US" baseline="30000" dirty="0"/>
              <a:t>th</a:t>
            </a:r>
            <a:r>
              <a:rPr lang="en-US" dirty="0"/>
              <a:t>, 2022, that includes updates to the smoking requirements.  We will be addressing these updates today</a:t>
            </a:r>
          </a:p>
        </p:txBody>
      </p:sp>
      <p:sp>
        <p:nvSpPr>
          <p:cNvPr id="4" name="Slide Number Placeholder 3"/>
          <p:cNvSpPr>
            <a:spLocks noGrp="1"/>
          </p:cNvSpPr>
          <p:nvPr>
            <p:ph type="sldNum" sz="quarter" idx="5"/>
          </p:nvPr>
        </p:nvSpPr>
        <p:spPr/>
        <p:txBody>
          <a:bodyPr/>
          <a:lstStyle/>
          <a:p>
            <a:fld id="{640EFB6F-2E6B-49DF-B9D1-FCCC23D65BEF}" type="slidenum">
              <a:rPr lang="en-US" smtClean="0"/>
              <a:t>3</a:t>
            </a:fld>
            <a:endParaRPr lang="en-US"/>
          </a:p>
        </p:txBody>
      </p:sp>
    </p:spTree>
    <p:extLst>
      <p:ext uri="{BB962C8B-B14F-4D97-AF65-F5344CB8AC3E}">
        <p14:creationId xmlns:p14="http://schemas.microsoft.com/office/powerpoint/2010/main" val="35373388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use the batteries that are recommended to use with the e-cigarette device</a:t>
            </a:r>
          </a:p>
          <a:p>
            <a:endParaRPr lang="en-US" dirty="0"/>
          </a:p>
          <a:p>
            <a:r>
              <a:rPr lang="en-US" dirty="0"/>
              <a:t>DISCUSS with attendees </a:t>
            </a:r>
          </a:p>
        </p:txBody>
      </p:sp>
      <p:sp>
        <p:nvSpPr>
          <p:cNvPr id="4" name="Slide Number Placeholder 3"/>
          <p:cNvSpPr>
            <a:spLocks noGrp="1"/>
          </p:cNvSpPr>
          <p:nvPr>
            <p:ph type="sldNum" sz="quarter" idx="5"/>
          </p:nvPr>
        </p:nvSpPr>
        <p:spPr/>
        <p:txBody>
          <a:bodyPr/>
          <a:lstStyle/>
          <a:p>
            <a:fld id="{640EFB6F-2E6B-49DF-B9D1-FCCC23D65BEF}" type="slidenum">
              <a:rPr lang="en-US" smtClean="0"/>
              <a:t>30</a:t>
            </a:fld>
            <a:endParaRPr lang="en-US"/>
          </a:p>
        </p:txBody>
      </p:sp>
    </p:spTree>
    <p:extLst>
      <p:ext uri="{BB962C8B-B14F-4D97-AF65-F5344CB8AC3E}">
        <p14:creationId xmlns:p14="http://schemas.microsoft.com/office/powerpoint/2010/main" val="9502685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Because of the risk of fires or explosion, charging must be in accordance with the manufacturer’s recommendations or instructions.  If the device does not have instructions, the manufacturer should be contacted.  The US Food &amp; Drug Administration has a “Tips to Help Avoid Vape Battery or Fire Explosions” weblink that indicates that “the exact causes of vape fires or explosions are not yet clear, but some evidence suggests that battery-related issues may be a cause”.  They do recommend keeping loose batteries in a case and not let them come in contact with coins, keys or other metals.  Also, do not charge the vape device with any other charger than the one that came with the device, therefore, do not use a phone or tablet charger. </a:t>
            </a:r>
          </a:p>
        </p:txBody>
      </p:sp>
      <p:sp>
        <p:nvSpPr>
          <p:cNvPr id="4" name="Slide Number Placeholder 3"/>
          <p:cNvSpPr>
            <a:spLocks noGrp="1"/>
          </p:cNvSpPr>
          <p:nvPr>
            <p:ph type="sldNum" sz="quarter" idx="5"/>
          </p:nvPr>
        </p:nvSpPr>
        <p:spPr/>
        <p:txBody>
          <a:bodyPr/>
          <a:lstStyle/>
          <a:p>
            <a:fld id="{640EFB6F-2E6B-49DF-B9D1-FCCC23D65BEF}" type="slidenum">
              <a:rPr lang="en-US" smtClean="0"/>
              <a:t>31</a:t>
            </a:fld>
            <a:endParaRPr lang="en-US"/>
          </a:p>
        </p:txBody>
      </p:sp>
    </p:spTree>
    <p:extLst>
      <p:ext uri="{BB962C8B-B14F-4D97-AF65-F5344CB8AC3E}">
        <p14:creationId xmlns:p14="http://schemas.microsoft.com/office/powerpoint/2010/main" val="16648001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5"/>
          </p:nvPr>
        </p:nvSpPr>
        <p:spPr/>
        <p:txBody>
          <a:bodyPr/>
          <a:lstStyle/>
          <a:p>
            <a:fld id="{640EFB6F-2E6B-49DF-B9D1-FCCC23D65BEF}" type="slidenum">
              <a:rPr lang="en-US" smtClean="0"/>
              <a:t>32</a:t>
            </a:fld>
            <a:endParaRPr lang="en-US"/>
          </a:p>
        </p:txBody>
      </p:sp>
    </p:spTree>
    <p:extLst>
      <p:ext uri="{BB962C8B-B14F-4D97-AF65-F5344CB8AC3E}">
        <p14:creationId xmlns:p14="http://schemas.microsoft.com/office/powerpoint/2010/main" val="35611480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(Read slide first) Follow all State and local environmental agency guidance for waste disposal.  If you have questions, please contact the maintenance department</a:t>
            </a:r>
            <a:endParaRPr lang="en-US" dirty="0"/>
          </a:p>
        </p:txBody>
      </p:sp>
      <p:sp>
        <p:nvSpPr>
          <p:cNvPr id="4" name="Slide Number Placeholder 3"/>
          <p:cNvSpPr>
            <a:spLocks noGrp="1"/>
          </p:cNvSpPr>
          <p:nvPr>
            <p:ph type="sldNum" sz="quarter" idx="5"/>
          </p:nvPr>
        </p:nvSpPr>
        <p:spPr/>
        <p:txBody>
          <a:bodyPr/>
          <a:lstStyle/>
          <a:p>
            <a:fld id="{640EFB6F-2E6B-49DF-B9D1-FCCC23D65BEF}" type="slidenum">
              <a:rPr lang="en-US" smtClean="0"/>
              <a:t>33</a:t>
            </a:fld>
            <a:endParaRPr lang="en-US"/>
          </a:p>
        </p:txBody>
      </p:sp>
    </p:spTree>
    <p:extLst>
      <p:ext uri="{BB962C8B-B14F-4D97-AF65-F5344CB8AC3E}">
        <p14:creationId xmlns:p14="http://schemas.microsoft.com/office/powerpoint/2010/main" val="2627963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smoking Evaluation Tool will evaluate</a:t>
            </a:r>
            <a:r>
              <a:rPr lang="en-US" baseline="0" dirty="0"/>
              <a:t> the resident for safe smoking ability.  First, the resident will be interviewed to identify what they smoke, have they attempted to quit, do they have respiratory issues, use oxygen, safety issues in the past, or a desire to quit smoking.  </a:t>
            </a:r>
          </a:p>
          <a:p>
            <a:endParaRPr lang="en-US" baseline="0" dirty="0"/>
          </a:p>
          <a:p>
            <a:r>
              <a:rPr lang="en-US" baseline="0" dirty="0"/>
              <a:t>Next, they will be evaluated for:</a:t>
            </a:r>
          </a:p>
          <a:p>
            <a:r>
              <a:rPr lang="en-US" baseline="0" dirty="0"/>
              <a:t>Function—are they able to hold the cigarette, smoke, not drop ashes on clothing, etc.</a:t>
            </a:r>
            <a:endParaRPr lang="en-US" dirty="0"/>
          </a:p>
        </p:txBody>
      </p:sp>
      <p:sp>
        <p:nvSpPr>
          <p:cNvPr id="4" name="Slide Number Placeholder 3"/>
          <p:cNvSpPr>
            <a:spLocks noGrp="1"/>
          </p:cNvSpPr>
          <p:nvPr>
            <p:ph type="sldNum" sz="quarter" idx="10"/>
          </p:nvPr>
        </p:nvSpPr>
        <p:spPr/>
        <p:txBody>
          <a:bodyPr/>
          <a:lstStyle/>
          <a:p>
            <a:fld id="{640EFB6F-2E6B-49DF-B9D1-FCCC23D65BEF}" type="slidenum">
              <a:rPr lang="en-US" smtClean="0"/>
              <a:t>34</a:t>
            </a:fld>
            <a:endParaRPr lang="en-US"/>
          </a:p>
        </p:txBody>
      </p:sp>
    </p:spTree>
    <p:extLst>
      <p:ext uri="{BB962C8B-B14F-4D97-AF65-F5344CB8AC3E}">
        <p14:creationId xmlns:p14="http://schemas.microsoft.com/office/powerpoint/2010/main" val="36669293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residents who use electronic cigarettes, they will also need to be evaluated/assessed (read slide</a:t>
            </a:r>
          </a:p>
        </p:txBody>
      </p:sp>
      <p:sp>
        <p:nvSpPr>
          <p:cNvPr id="4" name="Slide Number Placeholder 3"/>
          <p:cNvSpPr>
            <a:spLocks noGrp="1"/>
          </p:cNvSpPr>
          <p:nvPr>
            <p:ph type="sldNum" sz="quarter" idx="5"/>
          </p:nvPr>
        </p:nvSpPr>
        <p:spPr/>
        <p:txBody>
          <a:bodyPr/>
          <a:lstStyle/>
          <a:p>
            <a:fld id="{640EFB6F-2E6B-49DF-B9D1-FCCC23D65BEF}" type="slidenum">
              <a:rPr lang="en-US" smtClean="0"/>
              <a:t>35</a:t>
            </a:fld>
            <a:endParaRPr lang="en-US"/>
          </a:p>
        </p:txBody>
      </p:sp>
    </p:spTree>
    <p:extLst>
      <p:ext uri="{BB962C8B-B14F-4D97-AF65-F5344CB8AC3E}">
        <p14:creationId xmlns:p14="http://schemas.microsoft.com/office/powerpoint/2010/main" val="12921747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a:t>
            </a:r>
            <a:r>
              <a:rPr lang="en-US" baseline="0" dirty="0"/>
              <a:t> on the evaluation and discussion with the Interdisciplinary Team, the facility will put interventions in place for the resident to be able to smoke to prevent accidents in the facility. (read slide)</a:t>
            </a:r>
            <a:endParaRPr lang="en-US" dirty="0"/>
          </a:p>
        </p:txBody>
      </p:sp>
      <p:sp>
        <p:nvSpPr>
          <p:cNvPr id="4" name="Slide Number Placeholder 3"/>
          <p:cNvSpPr>
            <a:spLocks noGrp="1"/>
          </p:cNvSpPr>
          <p:nvPr>
            <p:ph type="sldNum" sz="quarter" idx="10"/>
          </p:nvPr>
        </p:nvSpPr>
        <p:spPr/>
        <p:txBody>
          <a:bodyPr/>
          <a:lstStyle/>
          <a:p>
            <a:fld id="{640EFB6F-2E6B-49DF-B9D1-FCCC23D65BEF}" type="slidenum">
              <a:rPr lang="en-US" smtClean="0"/>
              <a:t>36</a:t>
            </a:fld>
            <a:endParaRPr lang="en-US"/>
          </a:p>
        </p:txBody>
      </p:sp>
    </p:spTree>
    <p:extLst>
      <p:ext uri="{BB962C8B-B14F-4D97-AF65-F5344CB8AC3E}">
        <p14:creationId xmlns:p14="http://schemas.microsoft.com/office/powerpoint/2010/main" val="15800091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all residents who smoke, (and their representatives) it is important to provide good education on the risks, hazards and potential health effects for the smoker</a:t>
            </a:r>
          </a:p>
          <a:p>
            <a:r>
              <a:rPr lang="en-US" dirty="0"/>
              <a:t>Additional education must include:</a:t>
            </a:r>
          </a:p>
          <a:p>
            <a:pPr marL="171450" indent="-171450">
              <a:buFont typeface="Arial" panose="020B0604020202020204" pitchFamily="34" charset="0"/>
              <a:buChar char="•"/>
            </a:pPr>
            <a:r>
              <a:rPr lang="en-US" dirty="0"/>
              <a:t>Oxygen and other flammable substances near smoking areas</a:t>
            </a:r>
          </a:p>
          <a:p>
            <a:pPr marL="171450" indent="-171450">
              <a:buFont typeface="Arial" panose="020B0604020202020204" pitchFamily="34" charset="0"/>
              <a:buChar char="•"/>
            </a:pPr>
            <a:r>
              <a:rPr lang="en-US" dirty="0"/>
              <a:t>Risk of second-hand exposure</a:t>
            </a:r>
          </a:p>
          <a:p>
            <a:pPr marL="0" indent="0">
              <a:buFont typeface="Arial" panose="020B0604020202020204" pitchFamily="34" charset="0"/>
              <a:buNone/>
            </a:pPr>
            <a:r>
              <a:rPr lang="en-US" dirty="0"/>
              <a:t>In addition to the above, for residents with electronic cigarettes, education on:</a:t>
            </a:r>
          </a:p>
          <a:p>
            <a:pPr marL="171450" indent="-171450">
              <a:buFont typeface="Arial" panose="020B0604020202020204" pitchFamily="34" charset="0"/>
              <a:buChar char="•"/>
            </a:pPr>
            <a:r>
              <a:rPr lang="en-US" dirty="0"/>
              <a:t>Nicotine overdose if exposed when filling or changing cartridges</a:t>
            </a:r>
          </a:p>
          <a:p>
            <a:pPr marL="171450" indent="-171450">
              <a:buFont typeface="Arial" panose="020B0604020202020204" pitchFamily="34" charset="0"/>
              <a:buChar char="•"/>
            </a:pPr>
            <a:r>
              <a:rPr lang="en-US" dirty="0"/>
              <a:t>Risk of fire or explosion when charging batteries and proper battery replacement</a:t>
            </a:r>
          </a:p>
        </p:txBody>
      </p:sp>
      <p:sp>
        <p:nvSpPr>
          <p:cNvPr id="4" name="Slide Number Placeholder 3"/>
          <p:cNvSpPr>
            <a:spLocks noGrp="1"/>
          </p:cNvSpPr>
          <p:nvPr>
            <p:ph type="sldNum" sz="quarter" idx="5"/>
          </p:nvPr>
        </p:nvSpPr>
        <p:spPr/>
        <p:txBody>
          <a:bodyPr/>
          <a:lstStyle/>
          <a:p>
            <a:fld id="{640EFB6F-2E6B-49DF-B9D1-FCCC23D65BEF}" type="slidenum">
              <a:rPr lang="en-US" smtClean="0"/>
              <a:t>37</a:t>
            </a:fld>
            <a:endParaRPr lang="en-US"/>
          </a:p>
        </p:txBody>
      </p:sp>
    </p:spTree>
    <p:extLst>
      <p:ext uri="{BB962C8B-B14F-4D97-AF65-F5344CB8AC3E}">
        <p14:creationId xmlns:p14="http://schemas.microsoft.com/office/powerpoint/2010/main" val="28737793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response to these updated regulations includes:</a:t>
            </a:r>
          </a:p>
          <a:p>
            <a:endParaRPr lang="en-US" dirty="0"/>
          </a:p>
          <a:p>
            <a:r>
              <a:rPr lang="en-US" dirty="0"/>
              <a:t>Understand</a:t>
            </a:r>
            <a:r>
              <a:rPr lang="en-US" baseline="0" dirty="0"/>
              <a:t> – understanding the new regulations regarding the Smoking Policy.  Todays training will walked us through the changes and our roles and responsibilities. </a:t>
            </a:r>
          </a:p>
          <a:p>
            <a:r>
              <a:rPr lang="en-US" baseline="0" dirty="0"/>
              <a:t>Inform –  ALL staff will be informed of new Smoking requirements</a:t>
            </a:r>
          </a:p>
          <a:p>
            <a:r>
              <a:rPr lang="en-US" baseline="0" dirty="0"/>
              <a:t>Limitations and Concerns – we will discuss how we handle any limitations and concerns</a:t>
            </a:r>
          </a:p>
          <a:p>
            <a:r>
              <a:rPr lang="en-US" baseline="0" dirty="0"/>
              <a:t>Monitor – we will monitor our policy via our QAPI program as applicable </a:t>
            </a:r>
          </a:p>
          <a:p>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38</a:t>
            </a:fld>
            <a:endParaRPr lang="en-US"/>
          </a:p>
        </p:txBody>
      </p:sp>
    </p:spTree>
    <p:extLst>
      <p:ext uri="{BB962C8B-B14F-4D97-AF65-F5344CB8AC3E}">
        <p14:creationId xmlns:p14="http://schemas.microsoft.com/office/powerpoint/2010/main" val="5075364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0EFB6F-2E6B-49DF-B9D1-FCCC23D65BEF}" type="slidenum">
              <a:rPr lang="en-US" smtClean="0"/>
              <a:t>39</a:t>
            </a:fld>
            <a:endParaRPr lang="en-US"/>
          </a:p>
        </p:txBody>
      </p:sp>
    </p:spTree>
    <p:extLst>
      <p:ext uri="{BB962C8B-B14F-4D97-AF65-F5344CB8AC3E}">
        <p14:creationId xmlns:p14="http://schemas.microsoft.com/office/powerpoint/2010/main" val="3019919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off talking about if facilities MUST have smoking on the property.  CMS indicates in F561 Self –Determination that, (Read slide).  So, in essence, if your facility decides that they will no longer be a smoking campus or facility, the facility is able to do that.  There are requirements that you will need to follow such as current residents WHO SMOKE now, will have to be able to continue smoking in a designated safe area, </a:t>
            </a:r>
          </a:p>
        </p:txBody>
      </p:sp>
      <p:sp>
        <p:nvSpPr>
          <p:cNvPr id="4" name="Slide Number Placeholder 3"/>
          <p:cNvSpPr>
            <a:spLocks noGrp="1"/>
          </p:cNvSpPr>
          <p:nvPr>
            <p:ph type="sldNum" sz="quarter" idx="5"/>
          </p:nvPr>
        </p:nvSpPr>
        <p:spPr/>
        <p:txBody>
          <a:bodyPr/>
          <a:lstStyle/>
          <a:p>
            <a:fld id="{640EFB6F-2E6B-49DF-B9D1-FCCC23D65BEF}" type="slidenum">
              <a:rPr lang="en-US" smtClean="0"/>
              <a:t>4</a:t>
            </a:fld>
            <a:endParaRPr lang="en-US"/>
          </a:p>
        </p:txBody>
      </p:sp>
    </p:spTree>
    <p:extLst>
      <p:ext uri="{BB962C8B-B14F-4D97-AF65-F5344CB8AC3E}">
        <p14:creationId xmlns:p14="http://schemas.microsoft.com/office/powerpoint/2010/main" val="29445945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640EFB6F-2E6B-49DF-B9D1-FCCC23D65BEF}" type="slidenum">
              <a:rPr lang="en-US" smtClean="0"/>
              <a:t>40</a:t>
            </a:fld>
            <a:endParaRPr lang="en-US"/>
          </a:p>
        </p:txBody>
      </p:sp>
    </p:spTree>
    <p:extLst>
      <p:ext uri="{BB962C8B-B14F-4D97-AF65-F5344CB8AC3E}">
        <p14:creationId xmlns:p14="http://schemas.microsoft.com/office/powerpoint/2010/main" val="29258031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Knowledge:</a:t>
            </a:r>
            <a:r>
              <a:rPr lang="en-US" b="1" baseline="0" dirty="0"/>
              <a:t>  </a:t>
            </a:r>
            <a:r>
              <a:rPr lang="en-US" baseline="0" dirty="0"/>
              <a:t>Staff not aware of policies, appropriate procedure for safe smoking</a:t>
            </a:r>
          </a:p>
          <a:p>
            <a:r>
              <a:rPr lang="en-US" b="1" baseline="0" dirty="0"/>
              <a:t>Resident cognition</a:t>
            </a:r>
            <a:r>
              <a:rPr lang="en-US" baseline="0" dirty="0"/>
              <a:t>:  Resident will be assessed for safe smoking, including cognitive level.  If there is a change that may compromise safety of the resident or others with smoking, please report immediately to the nurse</a:t>
            </a:r>
          </a:p>
          <a:p>
            <a:r>
              <a:rPr lang="en-US" b="1" baseline="0" dirty="0"/>
              <a:t>Resident adherence to Smoking Policy</a:t>
            </a:r>
            <a:r>
              <a:rPr lang="en-US" baseline="0" dirty="0"/>
              <a:t>—Resident does not follow directions smoking area, wearing smoking apron or other interventions that may indicate a change for need of more supervision and assistance</a:t>
            </a:r>
          </a:p>
          <a:p>
            <a:r>
              <a:rPr lang="en-US" b="1" baseline="0" dirty="0"/>
              <a:t>Staff Following the resident care plan.  </a:t>
            </a:r>
            <a:r>
              <a:rPr lang="en-US" b="0" baseline="0" dirty="0"/>
              <a:t>Sometimes frontline staff feel resident is able to be more independent with smoking or if they are distracted when they are supervising a resident.  It is imperative that staff follow the care plan</a:t>
            </a:r>
          </a:p>
        </p:txBody>
      </p:sp>
      <p:sp>
        <p:nvSpPr>
          <p:cNvPr id="4" name="Slide Number Placeholder 3"/>
          <p:cNvSpPr>
            <a:spLocks noGrp="1"/>
          </p:cNvSpPr>
          <p:nvPr>
            <p:ph type="sldNum" sz="quarter" idx="10"/>
          </p:nvPr>
        </p:nvSpPr>
        <p:spPr/>
        <p:txBody>
          <a:bodyPr/>
          <a:lstStyle/>
          <a:p>
            <a:fld id="{640EFB6F-2E6B-49DF-B9D1-FCCC23D65BEF}" type="slidenum">
              <a:rPr lang="en-US" smtClean="0"/>
              <a:t>41</a:t>
            </a:fld>
            <a:endParaRPr lang="en-US"/>
          </a:p>
        </p:txBody>
      </p:sp>
    </p:spTree>
    <p:extLst>
      <p:ext uri="{BB962C8B-B14F-4D97-AF65-F5344CB8AC3E}">
        <p14:creationId xmlns:p14="http://schemas.microsoft.com/office/powerpoint/2010/main" val="940281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also important as caregivers to have a good system to monitor all residents in accordance with the care plan AND if there are changes in condition (read slide)</a:t>
            </a:r>
          </a:p>
        </p:txBody>
      </p:sp>
      <p:sp>
        <p:nvSpPr>
          <p:cNvPr id="4" name="Slide Number Placeholder 3"/>
          <p:cNvSpPr>
            <a:spLocks noGrp="1"/>
          </p:cNvSpPr>
          <p:nvPr>
            <p:ph type="sldNum" sz="quarter" idx="5"/>
          </p:nvPr>
        </p:nvSpPr>
        <p:spPr/>
        <p:txBody>
          <a:bodyPr/>
          <a:lstStyle/>
          <a:p>
            <a:fld id="{640EFB6F-2E6B-49DF-B9D1-FCCC23D65BEF}" type="slidenum">
              <a:rPr lang="en-US" smtClean="0"/>
              <a:t>42</a:t>
            </a:fld>
            <a:endParaRPr lang="en-US"/>
          </a:p>
        </p:txBody>
      </p:sp>
    </p:spTree>
    <p:extLst>
      <p:ext uri="{BB962C8B-B14F-4D97-AF65-F5344CB8AC3E}">
        <p14:creationId xmlns:p14="http://schemas.microsoft.com/office/powerpoint/2010/main" val="7070833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a:p>
            <a:pPr algn="l" rtl="0" fontAlgn="base">
              <a:buFont typeface="Arial" panose="020B0604020202020204" pitchFamily="34" charset="0"/>
              <a:buChar char="•"/>
            </a:pPr>
            <a:r>
              <a:rPr lang="en-US" b="0" i="0" u="none" strike="noStrike" dirty="0">
                <a:solidFill>
                  <a:srgbClr val="000000"/>
                </a:solidFill>
                <a:effectLst/>
                <a:latin typeface="Calibri" panose="020F0502020204030204" pitchFamily="34" charset="0"/>
              </a:rPr>
              <a:t>All staff must follow the smoking guidance to include designated smoking area, designated smoking times, no oxygen use or oxygen equipment/supplies in smoking area</a:t>
            </a:r>
          </a:p>
          <a:p>
            <a:pPr algn="l" rtl="0" fontAlgn="base">
              <a:buFont typeface="Arial" panose="020B0604020202020204" pitchFamily="34" charset="0"/>
              <a:buChar char="•"/>
            </a:pPr>
            <a:r>
              <a:rPr lang="en-US" b="0" i="0" u="none" strike="noStrike" dirty="0">
                <a:solidFill>
                  <a:srgbClr val="000000"/>
                </a:solidFill>
                <a:effectLst/>
                <a:latin typeface="Calibri" panose="020F0502020204030204" pitchFamily="34" charset="0"/>
              </a:rPr>
              <a:t>Monitoring residents for safety is essential with resident smoking and reporting immediately to the nurse of any concerns for re-evaluation</a:t>
            </a:r>
            <a:endParaRPr lang="en-US" b="0" i="0" dirty="0">
              <a:solidFill>
                <a:srgbClr val="000000"/>
              </a:solidFill>
              <a:effectLst/>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640EFB6F-2E6B-49DF-B9D1-FCCC23D65BEF}" type="slidenum">
              <a:rPr lang="en-US" smtClean="0"/>
              <a:t>43</a:t>
            </a:fld>
            <a:endParaRPr lang="en-US"/>
          </a:p>
        </p:txBody>
      </p:sp>
    </p:spTree>
    <p:extLst>
      <p:ext uri="{BB962C8B-B14F-4D97-AF65-F5344CB8AC3E}">
        <p14:creationId xmlns:p14="http://schemas.microsoft.com/office/powerpoint/2010/main" val="4602111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0EFB6F-2E6B-49DF-B9D1-FCCC23D65BEF}" type="slidenum">
              <a:rPr lang="en-US" smtClean="0"/>
              <a:t>47</a:t>
            </a:fld>
            <a:endParaRPr lang="en-US"/>
          </a:p>
        </p:txBody>
      </p:sp>
    </p:spTree>
    <p:extLst>
      <p:ext uri="{BB962C8B-B14F-4D97-AF65-F5344CB8AC3E}">
        <p14:creationId xmlns:p14="http://schemas.microsoft.com/office/powerpoint/2010/main" val="28771698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583AE9-5228-4641-AE46-DAC04049BDD6}" type="slidenum">
              <a:rPr lang="en-US" smtClean="0"/>
              <a:pPr/>
              <a:t>48</a:t>
            </a:fld>
            <a:endParaRPr lang="en-US"/>
          </a:p>
        </p:txBody>
      </p:sp>
    </p:spTree>
    <p:extLst>
      <p:ext uri="{BB962C8B-B14F-4D97-AF65-F5344CB8AC3E}">
        <p14:creationId xmlns:p14="http://schemas.microsoft.com/office/powerpoint/2010/main" val="2129628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residents admitted AFTER that date, will not be able to smoke on facility grounds and will be informed of this at admission.  Communication with the resident and their representatives and families will be important.</a:t>
            </a:r>
          </a:p>
        </p:txBody>
      </p:sp>
      <p:sp>
        <p:nvSpPr>
          <p:cNvPr id="4" name="Slide Number Placeholder 3"/>
          <p:cNvSpPr>
            <a:spLocks noGrp="1"/>
          </p:cNvSpPr>
          <p:nvPr>
            <p:ph type="sldNum" sz="quarter" idx="5"/>
          </p:nvPr>
        </p:nvSpPr>
        <p:spPr/>
        <p:txBody>
          <a:bodyPr/>
          <a:lstStyle/>
          <a:p>
            <a:fld id="{640EFB6F-2E6B-49DF-B9D1-FCCC23D65BEF}" type="slidenum">
              <a:rPr lang="en-US" smtClean="0"/>
              <a:t>5</a:t>
            </a:fld>
            <a:endParaRPr lang="en-US"/>
          </a:p>
        </p:txBody>
      </p:sp>
    </p:spTree>
    <p:extLst>
      <p:ext uri="{BB962C8B-B14F-4D97-AF65-F5344CB8AC3E}">
        <p14:creationId xmlns:p14="http://schemas.microsoft.com/office/powerpoint/2010/main" val="3474305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Federal tag or F-tag that addresses smoking in detail is F689, Accidents.  (read slide)</a:t>
            </a:r>
          </a:p>
        </p:txBody>
      </p:sp>
      <p:sp>
        <p:nvSpPr>
          <p:cNvPr id="4" name="Slide Number Placeholder 3"/>
          <p:cNvSpPr>
            <a:spLocks noGrp="1"/>
          </p:cNvSpPr>
          <p:nvPr>
            <p:ph type="sldNum" sz="quarter" idx="10"/>
          </p:nvPr>
        </p:nvSpPr>
        <p:spPr/>
        <p:txBody>
          <a:bodyPr/>
          <a:lstStyle/>
          <a:p>
            <a:fld id="{640EFB6F-2E6B-49DF-B9D1-FCCC23D65BEF}" type="slidenum">
              <a:rPr lang="en-US" smtClean="0"/>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Having</a:t>
            </a:r>
            <a:r>
              <a:rPr lang="en-US" baseline="0" dirty="0"/>
              <a:t> a good system – designating smoking area(s), assessment of the resident and proper assistance in accordance with the residents' needs can prevent accidents with resident smoking</a:t>
            </a:r>
            <a:endParaRPr lang="en-US" dirty="0"/>
          </a:p>
        </p:txBody>
      </p:sp>
      <p:sp>
        <p:nvSpPr>
          <p:cNvPr id="4" name="Slide Number Placeholder 3"/>
          <p:cNvSpPr>
            <a:spLocks noGrp="1"/>
          </p:cNvSpPr>
          <p:nvPr>
            <p:ph type="sldNum" sz="quarter" idx="10"/>
          </p:nvPr>
        </p:nvSpPr>
        <p:spPr/>
        <p:txBody>
          <a:bodyPr/>
          <a:lstStyle/>
          <a:p>
            <a:fld id="{640EFB6F-2E6B-49DF-B9D1-FCCC23D65BEF}" type="slidenum">
              <a:rPr lang="en-US" smtClean="0"/>
              <a:t>7</a:t>
            </a:fld>
            <a:endParaRPr lang="en-US"/>
          </a:p>
        </p:txBody>
      </p:sp>
    </p:spTree>
    <p:extLst>
      <p:ext uri="{BB962C8B-B14F-4D97-AF65-F5344CB8AC3E}">
        <p14:creationId xmlns:p14="http://schemas.microsoft.com/office/powerpoint/2010/main" val="21889692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first) </a:t>
            </a:r>
          </a:p>
          <a:p>
            <a:endParaRPr lang="en-US" dirty="0"/>
          </a:p>
          <a:p>
            <a:r>
              <a:rPr lang="en-US" dirty="0"/>
              <a:t>This is why a solid system for smoking is essential.  The facility will need to have a good process for identification</a:t>
            </a:r>
            <a:r>
              <a:rPr lang="en-US" baseline="0" dirty="0"/>
              <a:t> of risks, prevention measures and monitoring for safe care</a:t>
            </a:r>
            <a:endParaRPr lang="en-US" dirty="0"/>
          </a:p>
        </p:txBody>
      </p:sp>
      <p:sp>
        <p:nvSpPr>
          <p:cNvPr id="4" name="Slide Number Placeholder 3"/>
          <p:cNvSpPr>
            <a:spLocks noGrp="1"/>
          </p:cNvSpPr>
          <p:nvPr>
            <p:ph type="sldNum" sz="quarter" idx="10"/>
          </p:nvPr>
        </p:nvSpPr>
        <p:spPr/>
        <p:txBody>
          <a:bodyPr/>
          <a:lstStyle/>
          <a:p>
            <a:fld id="{640EFB6F-2E6B-49DF-B9D1-FCCC23D65BEF}" type="slidenum">
              <a:rPr lang="en-US" smtClean="0"/>
              <a:t>8</a:t>
            </a:fld>
            <a:endParaRPr lang="en-US"/>
          </a:p>
        </p:txBody>
      </p:sp>
    </p:spTree>
    <p:extLst>
      <p:ext uri="{BB962C8B-B14F-4D97-AF65-F5344CB8AC3E}">
        <p14:creationId xmlns:p14="http://schemas.microsoft.com/office/powerpoint/2010/main" val="1872965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CMS indicates, (Read slide) </a:t>
            </a:r>
          </a:p>
          <a:p>
            <a:endParaRPr lang="en-US" dirty="0"/>
          </a:p>
          <a:p>
            <a:r>
              <a:rPr lang="en-US" dirty="0"/>
              <a:t>Discuss assessment process and how the outcomes determine level of supervision</a:t>
            </a:r>
          </a:p>
          <a:p>
            <a:endParaRPr lang="en-US" dirty="0"/>
          </a:p>
          <a:p>
            <a:pPr marL="285750" marR="0" lvl="0" indent="-285750">
              <a:spcBef>
                <a:spcPts val="0"/>
              </a:spcBef>
              <a:spcAft>
                <a:spcPts val="0"/>
              </a:spcAft>
              <a:buSzPts val="1100"/>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Resident is able to demonstrate understanding of the smoking policy and designated areas.  </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BIMS Score:  _________________ </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Resident is able to verbalize safe smoking principles. </a:t>
            </a:r>
          </a:p>
          <a:p>
            <a:pPr marL="285750" marR="0" indent="-285750">
              <a:spcBef>
                <a:spcPts val="0"/>
              </a:spcBef>
              <a:spcAft>
                <a:spcPts val="0"/>
              </a:spcAft>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Resident is able to safely remove the smoking materials out of container</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Resident is able to safely utilizer a lighter</a:t>
            </a:r>
          </a:p>
          <a:p>
            <a:pPr marL="285750" marR="0" indent="-285750">
              <a:spcBef>
                <a:spcPts val="0"/>
              </a:spcBef>
              <a:spcAft>
                <a:spcPts val="0"/>
              </a:spcAft>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Resident is able to safely handle lit smoking materials.</a:t>
            </a:r>
          </a:p>
          <a:p>
            <a:pPr marL="285750" marR="0" indent="-285750">
              <a:spcBef>
                <a:spcPts val="0"/>
              </a:spcBef>
              <a:spcAft>
                <a:spcPts val="0"/>
              </a:spcAft>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Resident demonstrates safe smoking behavior while interacting with other residents</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Does resident have clothing with burn holes</a:t>
            </a:r>
          </a:p>
          <a:p>
            <a:pPr marL="285750" marR="0" indent="-285750">
              <a:spcBef>
                <a:spcPts val="0"/>
              </a:spcBef>
              <a:spcAft>
                <a:spcPts val="0"/>
              </a:spcAft>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rPr>
              <a:t>Do resident’s hands/fingernails show signs of burns </a:t>
            </a:r>
            <a:endParaRPr lang="en-US" dirty="0"/>
          </a:p>
        </p:txBody>
      </p:sp>
      <p:sp>
        <p:nvSpPr>
          <p:cNvPr id="4" name="Slide Number Placeholder 3"/>
          <p:cNvSpPr>
            <a:spLocks noGrp="1"/>
          </p:cNvSpPr>
          <p:nvPr>
            <p:ph type="sldNum" sz="quarter" idx="10"/>
          </p:nvPr>
        </p:nvSpPr>
        <p:spPr/>
        <p:txBody>
          <a:bodyPr/>
          <a:lstStyle/>
          <a:p>
            <a:fld id="{4A3DB14F-F5B7-43B4-A965-963AEFEF415A}" type="slidenum">
              <a:rPr lang="en-US" smtClean="0"/>
              <a:t>9</a:t>
            </a:fld>
            <a:endParaRPr lang="en-US"/>
          </a:p>
        </p:txBody>
      </p:sp>
    </p:spTree>
    <p:extLst>
      <p:ext uri="{BB962C8B-B14F-4D97-AF65-F5344CB8AC3E}">
        <p14:creationId xmlns:p14="http://schemas.microsoft.com/office/powerpoint/2010/main" val="2774624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115744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A85B469-5187-4EC5-A46A-5246E39C36E9}" type="datetime1">
              <a:rPr lang="en-US" smtClean="0">
                <a:solidFill>
                  <a:prstClr val="black"/>
                </a:solidFill>
              </a:rPr>
              <a:t>10/28/2022</a:t>
            </a:fld>
            <a:endParaRPr lang="en-US">
              <a:solidFill>
                <a:prstClr val="black"/>
              </a:solidFill>
            </a:endParaRPr>
          </a:p>
        </p:txBody>
      </p:sp>
      <p:sp>
        <p:nvSpPr>
          <p:cNvPr id="5" name="Slide Number Placeholder 4"/>
          <p:cNvSpPr>
            <a:spLocks noGrp="1"/>
          </p:cNvSpPr>
          <p:nvPr>
            <p:ph type="sldNum" sz="quarter" idx="12"/>
          </p:nvPr>
        </p:nvSpPr>
        <p:spPr>
          <a:xfrm>
            <a:off x="8737600" y="6356357"/>
            <a:ext cx="2844800" cy="365125"/>
          </a:xfrm>
        </p:spPr>
        <p:txBody>
          <a:bodyPr/>
          <a:lstStyle/>
          <a:p>
            <a:fld id="{8ED21966-C764-4C40-97C3-3CEDFB59A7F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615223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EDD955-D679-42C0-8C7E-F3F25ECF904E}" type="datetime1">
              <a:rPr lang="en-US" smtClean="0">
                <a:solidFill>
                  <a:prstClr val="black"/>
                </a:solidFill>
              </a:rPr>
              <a:t>10/28/2022</a:t>
            </a:fld>
            <a:endParaRPr lang="en-US">
              <a:solidFill>
                <a:prstClr val="black"/>
              </a:solidFill>
            </a:endParaRPr>
          </a:p>
        </p:txBody>
      </p:sp>
    </p:spTree>
    <p:extLst>
      <p:ext uri="{BB962C8B-B14F-4D97-AF65-F5344CB8AC3E}">
        <p14:creationId xmlns:p14="http://schemas.microsoft.com/office/powerpoint/2010/main" val="3792204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E55542-2A52-46FD-A5AC-DD17EE18F3A6}" type="datetime1">
              <a:rPr lang="en-US" smtClean="0">
                <a:solidFill>
                  <a:prstClr val="black"/>
                </a:solidFill>
              </a:rPr>
              <a:t>10/28/2022</a:t>
            </a:fld>
            <a:endParaRPr lang="en-US">
              <a:solidFill>
                <a:prstClr val="black"/>
              </a:solidFill>
            </a:endParaRPr>
          </a:p>
        </p:txBody>
      </p:sp>
      <p:sp>
        <p:nvSpPr>
          <p:cNvPr id="6" name="Slide Number Placeholder 5"/>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69140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A13C75C-1DD4-4EFB-96F4-CD016AE835F6}" type="datetime1">
              <a:rPr lang="en-US" smtClean="0">
                <a:solidFill>
                  <a:prstClr val="black"/>
                </a:solidFill>
              </a:rPr>
              <a:t>10/28/2022</a:t>
            </a:fld>
            <a:endParaRPr lang="en-US">
              <a:solidFill>
                <a:prstClr val="black"/>
              </a:solidFill>
            </a:endParaRPr>
          </a:p>
        </p:txBody>
      </p:sp>
      <p:sp>
        <p:nvSpPr>
          <p:cNvPr id="7" name="Slide Number Placeholder 6"/>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91890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81A95B-B40D-432F-BDE3-0F0C037B57E3}" type="datetime1">
              <a:rPr lang="en-US" smtClean="0">
                <a:solidFill>
                  <a:prstClr val="black"/>
                </a:solidFill>
              </a:rPr>
              <a:t>10/28/2022</a:t>
            </a:fld>
            <a:endParaRPr lang="en-US">
              <a:solidFill>
                <a:prstClr val="black"/>
              </a:solidFill>
            </a:endParaRPr>
          </a:p>
        </p:txBody>
      </p:sp>
      <p:sp>
        <p:nvSpPr>
          <p:cNvPr id="9" name="Slide Number Placeholder 8"/>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88275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045820-4DB1-4339-8AEB-7BCAF0FDFEA8}" type="datetime1">
              <a:rPr lang="en-US" smtClean="0">
                <a:solidFill>
                  <a:prstClr val="black"/>
                </a:solidFill>
              </a:rPr>
              <a:t>10/28/2022</a:t>
            </a:fld>
            <a:endParaRPr lang="en-US">
              <a:solidFill>
                <a:prstClr val="black"/>
              </a:solidFill>
            </a:endParaRPr>
          </a:p>
        </p:txBody>
      </p:sp>
      <p:sp>
        <p:nvSpPr>
          <p:cNvPr id="5" name="Slide Number Placeholder 4"/>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14537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8A1124-85F9-448D-B3E4-AC9E07F4E290}" type="datetime1">
              <a:rPr lang="en-US" smtClean="0">
                <a:solidFill>
                  <a:prstClr val="black"/>
                </a:solidFill>
              </a:rPr>
              <a:t>10/28/2022</a:t>
            </a:fld>
            <a:endParaRPr lang="en-US">
              <a:solidFill>
                <a:prstClr val="black"/>
              </a:solidFill>
            </a:endParaRPr>
          </a:p>
        </p:txBody>
      </p:sp>
      <p:sp>
        <p:nvSpPr>
          <p:cNvPr id="4" name="Slide Number Placeholder 3"/>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81344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C9F4AF-83BA-4844-90A6-1A2537F102CC}" type="datetime1">
              <a:rPr lang="en-US" smtClean="0">
                <a:solidFill>
                  <a:prstClr val="black"/>
                </a:solidFill>
              </a:rPr>
              <a:t>10/28/2022</a:t>
            </a:fld>
            <a:endParaRPr lang="en-US">
              <a:solidFill>
                <a:prstClr val="black"/>
              </a:solidFill>
            </a:endParaRPr>
          </a:p>
        </p:txBody>
      </p:sp>
      <p:sp>
        <p:nvSpPr>
          <p:cNvPr id="7" name="Slide Number Placeholder 6"/>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93369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FF0AA6-727A-4116-83EB-06F1397B9832}" type="datetime1">
              <a:rPr lang="en-US" smtClean="0">
                <a:solidFill>
                  <a:prstClr val="black"/>
                </a:solidFill>
              </a:rPr>
              <a:t>10/28/2022</a:t>
            </a:fld>
            <a:endParaRPr lang="en-US">
              <a:solidFill>
                <a:prstClr val="black"/>
              </a:solidFill>
            </a:endParaRPr>
          </a:p>
        </p:txBody>
      </p:sp>
      <p:sp>
        <p:nvSpPr>
          <p:cNvPr id="7" name="Slide Number Placeholder 6"/>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38113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tif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7"/>
            <a:ext cx="2844800" cy="365125"/>
          </a:xfrm>
          <a:prstGeom prst="rect">
            <a:avLst/>
          </a:prstGeom>
        </p:spPr>
        <p:txBody>
          <a:bodyPr vert="horz" lIns="91440" tIns="45720" rIns="91440" bIns="45720" rtlCol="0" anchor="ctr"/>
          <a:lstStyle>
            <a:lvl1pPr algn="l">
              <a:defRPr sz="1200">
                <a:solidFill>
                  <a:schemeClr val="tx1"/>
                </a:solidFill>
              </a:defRPr>
            </a:lvl1pPr>
          </a:lstStyle>
          <a:p>
            <a:fld id="{EA25747C-6F3A-4B6F-85EC-0F505796E425}" type="datetime1">
              <a:rPr lang="en-US" smtClean="0">
                <a:solidFill>
                  <a:prstClr val="black"/>
                </a:solidFill>
              </a:rPr>
              <a:t>10/28/2022</a:t>
            </a:fld>
            <a:endParaRPr lang="en-US" dirty="0">
              <a:solidFill>
                <a:prstClr val="black"/>
              </a:solidFill>
            </a:endParaRPr>
          </a:p>
        </p:txBody>
      </p:sp>
      <p:sp>
        <p:nvSpPr>
          <p:cNvPr id="6" name="Slide Number Placeholder 5"/>
          <p:cNvSpPr>
            <a:spLocks noGrp="1"/>
          </p:cNvSpPr>
          <p:nvPr>
            <p:ph type="sldNum" sz="quarter" idx="4"/>
          </p:nvPr>
        </p:nvSpPr>
        <p:spPr>
          <a:xfrm>
            <a:off x="8737600" y="6356357"/>
            <a:ext cx="2844800" cy="365125"/>
          </a:xfrm>
          <a:prstGeom prst="rect">
            <a:avLst/>
          </a:prstGeom>
        </p:spPr>
        <p:txBody>
          <a:bodyPr vert="horz" lIns="91440" tIns="45720" rIns="91440" bIns="45720" rtlCol="0" anchor="ctr"/>
          <a:lstStyle>
            <a:lvl1pPr algn="r">
              <a:defRPr sz="1200">
                <a:solidFill>
                  <a:schemeClr val="tx1"/>
                </a:solidFill>
              </a:defRPr>
            </a:lvl1pPr>
          </a:lstStyle>
          <a:p>
            <a:fld id="{8ED21966-C764-4C40-97C3-3CEDFB59A7F5}" type="slidenum">
              <a:rPr lang="en-US" smtClean="0">
                <a:solidFill>
                  <a:prstClr val="black"/>
                </a:solidFill>
              </a:rPr>
              <a:pPr/>
              <a:t>‹#›</a:t>
            </a:fld>
            <a:endParaRPr lang="en-US" dirty="0">
              <a:solidFill>
                <a:prstClr val="black"/>
              </a:solidFill>
            </a:endParaRPr>
          </a:p>
        </p:txBody>
      </p:sp>
      <p:sp>
        <p:nvSpPr>
          <p:cNvPr id="7" name="TextBox 6"/>
          <p:cNvSpPr txBox="1"/>
          <p:nvPr userDrawn="1"/>
        </p:nvSpPr>
        <p:spPr>
          <a:xfrm>
            <a:off x="3352800" y="6356357"/>
            <a:ext cx="5283200" cy="323165"/>
          </a:xfrm>
          <a:prstGeom prst="rect">
            <a:avLst/>
          </a:prstGeom>
          <a:noFill/>
        </p:spPr>
        <p:txBody>
          <a:bodyPr wrap="square" rtlCol="0">
            <a:spAutoFit/>
          </a:bodyPr>
          <a:lstStyle/>
          <a:p>
            <a:pPr algn="ctr"/>
            <a:r>
              <a:rPr lang="en-US" sz="500" kern="1200" dirty="0">
                <a:solidFill>
                  <a:schemeClr val="tx1"/>
                </a:solidFill>
                <a:effectLst/>
                <a:latin typeface="Calibri" panose="020F0502020204030204" pitchFamily="34" charset="0"/>
                <a:ea typeface="+mn-ea"/>
                <a:cs typeface="Arial" charset="0"/>
              </a:rPr>
              <a:t>This document is for general informational purposes only.  </a:t>
            </a:r>
          </a:p>
          <a:p>
            <a:pPr algn="ctr"/>
            <a:r>
              <a:rPr lang="en-US" sz="500" kern="1200" dirty="0">
                <a:solidFill>
                  <a:schemeClr val="tx1"/>
                </a:solidFill>
                <a:effectLst/>
                <a:latin typeface="Calibri" panose="020F0502020204030204" pitchFamily="34" charset="0"/>
                <a:ea typeface="+mn-ea"/>
                <a:cs typeface="Arial" charset="0"/>
              </a:rPr>
              <a:t>It does not represent legal advice nor relied upon as supporting documentation or advice with CMS or other regulatory entities.</a:t>
            </a:r>
          </a:p>
          <a:p>
            <a:pPr algn="ctr"/>
            <a:r>
              <a:rPr lang="en-US" sz="500" kern="1200" dirty="0">
                <a:solidFill>
                  <a:schemeClr val="tx1"/>
                </a:solidFill>
                <a:effectLst/>
                <a:latin typeface="Calibri" panose="020F0502020204030204" pitchFamily="34" charset="0"/>
                <a:ea typeface="+mn-ea"/>
                <a:cs typeface="Arial" charset="0"/>
              </a:rPr>
              <a:t>© Pathway Health Services, Inc. – All Rights Reserved – Copy with Permission Only </a:t>
            </a:r>
          </a:p>
        </p:txBody>
      </p:sp>
      <p:pic>
        <p:nvPicPr>
          <p:cNvPr id="11" name="Picture 10">
            <a:extLst>
              <a:ext uri="{FF2B5EF4-FFF2-40B4-BE49-F238E27FC236}">
                <a16:creationId xmlns:a16="http://schemas.microsoft.com/office/drawing/2014/main" id="{EEC89438-3BCB-96E4-C3DC-63CBB70890A4}"/>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609600" y="5829556"/>
            <a:ext cx="2495217" cy="891925"/>
          </a:xfrm>
          <a:prstGeom prst="rect">
            <a:avLst/>
          </a:prstGeom>
        </p:spPr>
      </p:pic>
      <p:pic>
        <p:nvPicPr>
          <p:cNvPr id="9" name="Picture 8" descr="A picture containing text, clipart&#10;&#10;Description automatically generated">
            <a:extLst>
              <a:ext uri="{FF2B5EF4-FFF2-40B4-BE49-F238E27FC236}">
                <a16:creationId xmlns:a16="http://schemas.microsoft.com/office/drawing/2014/main" id="{93390AD5-C4C7-25A7-A5EA-49D7E1490F8A}"/>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841092" y="5910395"/>
            <a:ext cx="2637816" cy="891924"/>
          </a:xfrm>
          <a:prstGeom prst="rect">
            <a:avLst/>
          </a:prstGeom>
        </p:spPr>
      </p:pic>
    </p:spTree>
    <p:extLst>
      <p:ext uri="{BB962C8B-B14F-4D97-AF65-F5344CB8AC3E}">
        <p14:creationId xmlns:p14="http://schemas.microsoft.com/office/powerpoint/2010/main" val="1303961687"/>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cms.gov/files/document/appendix-pp-guidance-surveyor-long-term-care-facilities.pd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hyperlink" Target="https://www.cms.gov/files/document/appendix-pp-guidance-surveyor-long-term-care-facilities.pd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cms.gov/files/document/appendix-pp-guidance-surveyor-long-term-care-facilities.pdf"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cms.gov/files/document/appendix-pp-guidance-surveyor-long-term-care-facilities.pdf"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cms.gov/files/document/appendix-pp-guidance-surveyor-long-term-care-facilities.pdf"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www.cms.gov/files/zip/ce-pathways.zip"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s://www.cms.gov/files/document/appendix-pp-guidance-surveyor-long-term-care-facilities.pdf"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www.cms.gov/files/document/appendix-pp-guidance-surveyor-long-term-care-facilities.pdf"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s://www.fda.gov/tobacco-products/products-ingredients-components/tips-help-avoid-vape-battery-or-fire-explosions"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cms.gov/files/document/appendix-pp-guidance-surveyor-long-term-care-facilities.pdf"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microsoft.com/office/2018/10/relationships/comments" Target="../comments/modernComment_150_5650B919.xm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4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cms.gov/files/zip/ce-pathways.zip" TargetMode="External"/><Relationship Id="rId2" Type="http://schemas.openxmlformats.org/officeDocument/2006/relationships/hyperlink" Target="https://www.cms.gov/files/document/appendix-pp-guidance-surveyor-long-term-care-facilities.pdf" TargetMode="External"/><Relationship Id="rId1" Type="http://schemas.openxmlformats.org/officeDocument/2006/relationships/slideLayout" Target="../slideLayouts/slideLayout2.xml"/><Relationship Id="rId4" Type="http://schemas.openxmlformats.org/officeDocument/2006/relationships/hyperlink" Target="http://www.nfpa.org/codes-and-standards/all-codes-and-standards/list-of-codes-and-standards/detail?code=101"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www.fda.gov/tobaccoproducts/labeling/productsingredientscomponents/ucm456610.htm#manufacturing" TargetMode="External"/><Relationship Id="rId2" Type="http://schemas.openxmlformats.org/officeDocument/2006/relationships/hyperlink" Target="https://www.fda.gov/tobacco-products/products-ingredients-components/tips-help-avoid-vape-battery-or-fire-explosions#blue"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fda.gov/tobacco-products/products-ingredients-components/tips-safe-disposal-e-cigarettes-and-e-liquid-waste"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hyperlink" Target="https://www.usfa.fema.gov/downloads/pdf/publications/electronic_cigarettes.pdf"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cms.gov/files/document/appendix-pp-guidance-surveyor-long-term-care-facilities.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cms.gov/files/document/appendix-pp-guidance-surveyor-long-term-care-facilities.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cms.gov/files/document/appendix-pp-guidance-surveyor-long-term-care-facilities.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cms.gov/files/document/appendix-pp-guidance-surveyor-long-term-care-facilities.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hyperlink" Target="https://www.cms.gov/files/document/appendix-pp-guidance-surveyor-long-term-care-facilities.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209800" y="1219200"/>
            <a:ext cx="7772400" cy="1162050"/>
          </a:xfrm>
        </p:spPr>
        <p:txBody>
          <a:bodyPr>
            <a:normAutofit/>
          </a:bodyPr>
          <a:lstStyle/>
          <a:p>
            <a:r>
              <a:rPr lang="en-US" b="1" dirty="0">
                <a:solidFill>
                  <a:schemeClr val="bg1"/>
                </a:solidFill>
              </a:rPr>
              <a:t>Test</a:t>
            </a:r>
          </a:p>
        </p:txBody>
      </p:sp>
      <p:sp>
        <p:nvSpPr>
          <p:cNvPr id="2" name="Subtitle 1"/>
          <p:cNvSpPr>
            <a:spLocks noGrp="1"/>
          </p:cNvSpPr>
          <p:nvPr>
            <p:ph type="subTitle" idx="1"/>
          </p:nvPr>
        </p:nvSpPr>
        <p:spPr>
          <a:xfrm>
            <a:off x="2895600" y="2457450"/>
            <a:ext cx="6400800" cy="914400"/>
          </a:xfrm>
        </p:spPr>
        <p:txBody>
          <a:bodyPr/>
          <a:lstStyle/>
          <a:p>
            <a:r>
              <a:rPr lang="en-US" dirty="0">
                <a:solidFill>
                  <a:schemeClr val="bg1"/>
                </a:solidFill>
                <a:latin typeface="+mj-lt"/>
              </a:rPr>
              <a:t>Test </a:t>
            </a:r>
          </a:p>
        </p:txBody>
      </p:sp>
      <p:sp>
        <p:nvSpPr>
          <p:cNvPr id="3" name="Rectangle 2">
            <a:extLst>
              <a:ext uri="{FF2B5EF4-FFF2-40B4-BE49-F238E27FC236}">
                <a16:creationId xmlns:a16="http://schemas.microsoft.com/office/drawing/2014/main" id="{366F4DF2-F585-64DD-4FDD-313E788B8944}"/>
              </a:ext>
            </a:extLst>
          </p:cNvPr>
          <p:cNvSpPr/>
          <p:nvPr/>
        </p:nvSpPr>
        <p:spPr>
          <a:xfrm>
            <a:off x="0" y="0"/>
            <a:ext cx="12192000" cy="685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Diagonal Corners Rounded 4">
            <a:extLst>
              <a:ext uri="{FF2B5EF4-FFF2-40B4-BE49-F238E27FC236}">
                <a16:creationId xmlns:a16="http://schemas.microsoft.com/office/drawing/2014/main" id="{1F9DF84E-28F5-C02A-551A-D96E317BE60D}"/>
              </a:ext>
            </a:extLst>
          </p:cNvPr>
          <p:cNvSpPr/>
          <p:nvPr/>
        </p:nvSpPr>
        <p:spPr>
          <a:xfrm>
            <a:off x="0" y="-838200"/>
            <a:ext cx="12192000" cy="5029200"/>
          </a:xfrm>
          <a:prstGeom prst="round2Diag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CDB626FF-F780-B326-7D3F-A46163F4F6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63000" y="5433532"/>
            <a:ext cx="2705992" cy="967268"/>
          </a:xfrm>
          <a:prstGeom prst="rect">
            <a:avLst/>
          </a:prstGeom>
        </p:spPr>
      </p:pic>
      <p:sp>
        <p:nvSpPr>
          <p:cNvPr id="10" name="TextBox 9">
            <a:extLst>
              <a:ext uri="{FF2B5EF4-FFF2-40B4-BE49-F238E27FC236}">
                <a16:creationId xmlns:a16="http://schemas.microsoft.com/office/drawing/2014/main" id="{5545AD3B-6142-9373-26B8-A307381A735E}"/>
              </a:ext>
            </a:extLst>
          </p:cNvPr>
          <p:cNvSpPr txBox="1"/>
          <p:nvPr/>
        </p:nvSpPr>
        <p:spPr>
          <a:xfrm>
            <a:off x="952500" y="510334"/>
            <a:ext cx="10287000" cy="2554545"/>
          </a:xfrm>
          <a:prstGeom prst="rect">
            <a:avLst/>
          </a:prstGeom>
          <a:noFill/>
        </p:spPr>
        <p:txBody>
          <a:bodyPr wrap="square" rtlCol="0">
            <a:spAutoFit/>
          </a:bodyPr>
          <a:lstStyle/>
          <a:p>
            <a:pPr algn="ctr"/>
            <a:r>
              <a:rPr lang="en-US" sz="4000" b="1" dirty="0">
                <a:solidFill>
                  <a:schemeClr val="bg1"/>
                </a:solidFill>
              </a:rPr>
              <a:t>Smoking Policy and Procedure</a:t>
            </a:r>
          </a:p>
          <a:p>
            <a:pPr algn="ctr"/>
            <a:r>
              <a:rPr lang="en-US" sz="4000" dirty="0">
                <a:solidFill>
                  <a:schemeClr val="bg1"/>
                </a:solidFill>
                <a:latin typeface="+mj-lt"/>
              </a:rPr>
              <a:t>Staff Training </a:t>
            </a:r>
          </a:p>
          <a:p>
            <a:pPr algn="ctr"/>
            <a:r>
              <a:rPr lang="en-US" sz="4000" b="1" dirty="0">
                <a:solidFill>
                  <a:schemeClr val="bg1"/>
                </a:solidFill>
              </a:rPr>
              <a:t> </a:t>
            </a:r>
            <a:endParaRPr lang="en-US" sz="4000" dirty="0"/>
          </a:p>
          <a:p>
            <a:endParaRPr lang="en-US" sz="4000" dirty="0"/>
          </a:p>
        </p:txBody>
      </p:sp>
      <p:pic>
        <p:nvPicPr>
          <p:cNvPr id="7" name="Picture 6" descr="A picture containing text, clipart&#10;&#10;Description automatically generated">
            <a:extLst>
              <a:ext uri="{FF2B5EF4-FFF2-40B4-BE49-F238E27FC236}">
                <a16:creationId xmlns:a16="http://schemas.microsoft.com/office/drawing/2014/main" id="{575D144F-DE5E-8CE1-F34F-332FD82BD7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29699" y="4495801"/>
            <a:ext cx="2534617" cy="747712"/>
          </a:xfrm>
          <a:prstGeom prst="rect">
            <a:avLst/>
          </a:prstGeom>
        </p:spPr>
      </p:pic>
    </p:spTree>
    <p:extLst>
      <p:ext uri="{BB962C8B-B14F-4D97-AF65-F5344CB8AC3E}">
        <p14:creationId xmlns:p14="http://schemas.microsoft.com/office/powerpoint/2010/main" val="355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Regulatory Guidance</a:t>
            </a:r>
          </a:p>
        </p:txBody>
      </p:sp>
      <p:sp>
        <p:nvSpPr>
          <p:cNvPr id="3" name="Content Placeholder 2"/>
          <p:cNvSpPr>
            <a:spLocks noGrp="1"/>
          </p:cNvSpPr>
          <p:nvPr>
            <p:ph idx="1"/>
          </p:nvPr>
        </p:nvSpPr>
        <p:spPr>
          <a:xfrm>
            <a:off x="838200" y="1435967"/>
            <a:ext cx="6400800" cy="4708525"/>
          </a:xfrm>
        </p:spPr>
        <p:txBody>
          <a:bodyPr>
            <a:normAutofit/>
          </a:bodyPr>
          <a:lstStyle/>
          <a:p>
            <a:pPr marL="0" indent="0" fontAlgn="base">
              <a:buNone/>
            </a:pPr>
            <a:r>
              <a:rPr lang="en-US" b="1" dirty="0"/>
              <a:t>Resident Smoking</a:t>
            </a:r>
            <a:r>
              <a:rPr lang="en-US" dirty="0"/>
              <a:t> </a:t>
            </a:r>
          </a:p>
          <a:p>
            <a:pPr fontAlgn="base"/>
            <a:r>
              <a:rPr lang="en-US" dirty="0"/>
              <a:t>“If the facility identifies that the resident needs assistance and supervision for smoking, the facility includes this information in the resident’s care plan, and reviews and revises the plan periodically as needed.”</a:t>
            </a:r>
          </a:p>
          <a:p>
            <a:pPr marL="0" indent="0">
              <a:buNone/>
            </a:pPr>
            <a:endParaRPr lang="en-US" sz="24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2180266"/>
            <a:ext cx="3953084" cy="2636708"/>
          </a:xfrm>
          <a:prstGeom prst="rect">
            <a:avLst/>
          </a:prstGeom>
          <a:ln>
            <a:noFill/>
          </a:ln>
          <a:effectLst>
            <a:softEdge rad="112500"/>
          </a:effectLst>
        </p:spPr>
      </p:pic>
      <p:sp>
        <p:nvSpPr>
          <p:cNvPr id="6" name="TextBox 5">
            <a:extLst>
              <a:ext uri="{FF2B5EF4-FFF2-40B4-BE49-F238E27FC236}">
                <a16:creationId xmlns:a16="http://schemas.microsoft.com/office/drawing/2014/main" id="{E443688E-7F4B-723F-8112-139CF3418BCF}"/>
              </a:ext>
            </a:extLst>
          </p:cNvPr>
          <p:cNvSpPr txBox="1"/>
          <p:nvPr/>
        </p:nvSpPr>
        <p:spPr>
          <a:xfrm>
            <a:off x="8296484" y="5544966"/>
            <a:ext cx="3429000" cy="400110"/>
          </a:xfrm>
          <a:prstGeom prst="rect">
            <a:avLst/>
          </a:prstGeom>
          <a:noFill/>
        </p:spPr>
        <p:txBody>
          <a:bodyPr wrap="square">
            <a:spAutoFit/>
          </a:bodyPr>
          <a:lstStyle/>
          <a:p>
            <a:pPr algn="r"/>
            <a:r>
              <a:rPr lang="en-US" sz="1000" dirty="0">
                <a:hlinkClick r:id="rId4"/>
              </a:rPr>
              <a:t>https://www.cms.gov/files/document/appendix-pp-guidance-surveyor-long-term-care-facilities.pdf</a:t>
            </a:r>
            <a:r>
              <a:rPr lang="en-US" sz="1000" dirty="0"/>
              <a:t>  </a:t>
            </a:r>
          </a:p>
        </p:txBody>
      </p:sp>
    </p:spTree>
    <p:extLst>
      <p:ext uri="{BB962C8B-B14F-4D97-AF65-F5344CB8AC3E}">
        <p14:creationId xmlns:p14="http://schemas.microsoft.com/office/powerpoint/2010/main" val="152945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9372600" cy="1143000"/>
          </a:xfrm>
        </p:spPr>
        <p:txBody>
          <a:bodyPr anchor="ctr">
            <a:normAutofit/>
          </a:bodyPr>
          <a:lstStyle/>
          <a:p>
            <a:pPr algn="l"/>
            <a:r>
              <a:rPr lang="en-US" dirty="0"/>
              <a:t>Regulatory Guidance</a:t>
            </a:r>
          </a:p>
        </p:txBody>
      </p:sp>
      <p:pic>
        <p:nvPicPr>
          <p:cNvPr id="5" name="Picture 4" descr="A sign on a pole&#10;&#10;Description automatically generated with low confidence">
            <a:extLst>
              <a:ext uri="{FF2B5EF4-FFF2-40B4-BE49-F238E27FC236}">
                <a16:creationId xmlns:a16="http://schemas.microsoft.com/office/drawing/2014/main" id="{9ED2F059-7DE2-7244-4A78-73F2EDE49E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2209800"/>
            <a:ext cx="4038600" cy="2726052"/>
          </a:xfrm>
          <a:prstGeom prst="rect">
            <a:avLst/>
          </a:prstGeom>
          <a:noFill/>
          <a:effectLst>
            <a:softEdge rad="317500"/>
          </a:effectLst>
        </p:spPr>
      </p:pic>
      <p:sp>
        <p:nvSpPr>
          <p:cNvPr id="3" name="Content Placeholder 2"/>
          <p:cNvSpPr>
            <a:spLocks noGrp="1"/>
          </p:cNvSpPr>
          <p:nvPr>
            <p:ph sz="half" idx="2"/>
          </p:nvPr>
        </p:nvSpPr>
        <p:spPr>
          <a:xfrm>
            <a:off x="5958840" y="1631793"/>
            <a:ext cx="5775960" cy="4494370"/>
          </a:xfrm>
        </p:spPr>
        <p:txBody>
          <a:bodyPr>
            <a:normAutofit/>
          </a:bodyPr>
          <a:lstStyle/>
          <a:p>
            <a:pPr marL="0" indent="0" fontAlgn="base">
              <a:buNone/>
            </a:pPr>
            <a:r>
              <a:rPr lang="en-US" sz="2900" b="1" dirty="0"/>
              <a:t>Resident Smoking</a:t>
            </a:r>
            <a:r>
              <a:rPr lang="en-US" sz="2900" dirty="0"/>
              <a:t> </a:t>
            </a:r>
          </a:p>
          <a:p>
            <a:pPr marL="0" indent="0" fontAlgn="base">
              <a:buNone/>
            </a:pPr>
            <a:r>
              <a:rPr lang="en-US" sz="2900" dirty="0"/>
              <a:t>“The facility may designate certain areas for resident smoking. The facility must ensure precautions are taken for the resident’s individual safety, as well as the safety of others in the facility.”</a:t>
            </a:r>
          </a:p>
        </p:txBody>
      </p:sp>
      <p:sp>
        <p:nvSpPr>
          <p:cNvPr id="6" name="TextBox 5">
            <a:extLst>
              <a:ext uri="{FF2B5EF4-FFF2-40B4-BE49-F238E27FC236}">
                <a16:creationId xmlns:a16="http://schemas.microsoft.com/office/drawing/2014/main" id="{DAB15F8D-E0D0-C258-24C9-F6FF65413B8E}"/>
              </a:ext>
            </a:extLst>
          </p:cNvPr>
          <p:cNvSpPr txBox="1"/>
          <p:nvPr/>
        </p:nvSpPr>
        <p:spPr>
          <a:xfrm>
            <a:off x="7924800" y="5562600"/>
            <a:ext cx="3429000" cy="400110"/>
          </a:xfrm>
          <a:prstGeom prst="rect">
            <a:avLst/>
          </a:prstGeom>
          <a:noFill/>
        </p:spPr>
        <p:txBody>
          <a:bodyPr wrap="square">
            <a:spAutoFit/>
          </a:bodyPr>
          <a:lstStyle/>
          <a:p>
            <a:pPr algn="r"/>
            <a:r>
              <a:rPr lang="en-US" sz="1000" dirty="0">
                <a:hlinkClick r:id="rId4"/>
              </a:rPr>
              <a:t>https://www.cms.gov/files/document/appendix-pp-guidance-surveyor-long-term-care-facilities.pdf</a:t>
            </a:r>
            <a:r>
              <a:rPr lang="en-US" sz="1000" dirty="0"/>
              <a:t>  </a:t>
            </a:r>
          </a:p>
        </p:txBody>
      </p:sp>
    </p:spTree>
    <p:extLst>
      <p:ext uri="{BB962C8B-B14F-4D97-AF65-F5344CB8AC3E}">
        <p14:creationId xmlns:p14="http://schemas.microsoft.com/office/powerpoint/2010/main" val="493273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Regulatory Guidance</a:t>
            </a:r>
          </a:p>
        </p:txBody>
      </p:sp>
      <p:sp>
        <p:nvSpPr>
          <p:cNvPr id="3" name="Content Placeholder 2"/>
          <p:cNvSpPr>
            <a:spLocks noGrp="1"/>
          </p:cNvSpPr>
          <p:nvPr>
            <p:ph idx="1"/>
          </p:nvPr>
        </p:nvSpPr>
        <p:spPr>
          <a:xfrm>
            <a:off x="5029200" y="2019300"/>
            <a:ext cx="6248400" cy="2819399"/>
          </a:xfrm>
        </p:spPr>
        <p:txBody>
          <a:bodyPr>
            <a:normAutofit/>
          </a:bodyPr>
          <a:lstStyle/>
          <a:p>
            <a:pPr marL="0" indent="0" fontAlgn="base">
              <a:buNone/>
            </a:pPr>
            <a:r>
              <a:rPr lang="en-US" b="1" dirty="0"/>
              <a:t>Resident Smoking</a:t>
            </a:r>
            <a:r>
              <a:rPr lang="en-US" dirty="0"/>
              <a:t> </a:t>
            </a:r>
          </a:p>
          <a:p>
            <a:pPr marL="0" indent="0" fontAlgn="base">
              <a:buNone/>
            </a:pPr>
            <a:r>
              <a:rPr lang="en-US" dirty="0"/>
              <a:t>“Smoking by residents when oxygen is in use is prohibited, and any smoking by others near flammable substances is also problematic.” </a:t>
            </a:r>
            <a:endParaRPr lang="en-US" sz="24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600" y="1365209"/>
            <a:ext cx="2895600" cy="4360844"/>
          </a:xfrm>
          <a:prstGeom prst="rect">
            <a:avLst/>
          </a:prstGeom>
        </p:spPr>
      </p:pic>
      <p:sp>
        <p:nvSpPr>
          <p:cNvPr id="4" name="TextBox 3">
            <a:extLst>
              <a:ext uri="{FF2B5EF4-FFF2-40B4-BE49-F238E27FC236}">
                <a16:creationId xmlns:a16="http://schemas.microsoft.com/office/drawing/2014/main" id="{852F2029-C471-3BE9-CA03-8EEE6FE3109B}"/>
              </a:ext>
            </a:extLst>
          </p:cNvPr>
          <p:cNvSpPr txBox="1"/>
          <p:nvPr/>
        </p:nvSpPr>
        <p:spPr>
          <a:xfrm>
            <a:off x="7848600" y="5440361"/>
            <a:ext cx="3429000" cy="400110"/>
          </a:xfrm>
          <a:prstGeom prst="rect">
            <a:avLst/>
          </a:prstGeom>
          <a:noFill/>
        </p:spPr>
        <p:txBody>
          <a:bodyPr wrap="square">
            <a:spAutoFit/>
          </a:bodyPr>
          <a:lstStyle/>
          <a:p>
            <a:pPr algn="r"/>
            <a:r>
              <a:rPr lang="en-US" sz="1000" dirty="0">
                <a:hlinkClick r:id="rId4"/>
              </a:rPr>
              <a:t>https://www.cms.gov/files/document/appendix-pp-guidance-surveyor-long-term-care-facilities.pdf</a:t>
            </a:r>
            <a:r>
              <a:rPr lang="en-US" sz="1000" dirty="0"/>
              <a:t>  </a:t>
            </a:r>
          </a:p>
        </p:txBody>
      </p:sp>
    </p:spTree>
    <p:extLst>
      <p:ext uri="{BB962C8B-B14F-4D97-AF65-F5344CB8AC3E}">
        <p14:creationId xmlns:p14="http://schemas.microsoft.com/office/powerpoint/2010/main" val="29639049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Regulatory Guidance</a:t>
            </a:r>
          </a:p>
        </p:txBody>
      </p:sp>
      <p:sp>
        <p:nvSpPr>
          <p:cNvPr id="3" name="Content Placeholder 2"/>
          <p:cNvSpPr>
            <a:spLocks noGrp="1"/>
          </p:cNvSpPr>
          <p:nvPr>
            <p:ph idx="1"/>
          </p:nvPr>
        </p:nvSpPr>
        <p:spPr>
          <a:xfrm>
            <a:off x="990600" y="1417638"/>
            <a:ext cx="10134600" cy="4708525"/>
          </a:xfrm>
        </p:spPr>
        <p:txBody>
          <a:bodyPr>
            <a:normAutofit/>
          </a:bodyPr>
          <a:lstStyle/>
          <a:p>
            <a:pPr marL="0" indent="0" fontAlgn="base">
              <a:buNone/>
            </a:pPr>
            <a:r>
              <a:rPr lang="en-US" b="1" dirty="0"/>
              <a:t>Resident Smoking</a:t>
            </a:r>
            <a:r>
              <a:rPr lang="en-US" dirty="0"/>
              <a:t> </a:t>
            </a:r>
          </a:p>
          <a:p>
            <a:pPr fontAlgn="base"/>
            <a:r>
              <a:rPr lang="en-US" dirty="0">
                <a:solidFill>
                  <a:srgbClr val="FF0000"/>
                </a:solidFill>
              </a:rPr>
              <a:t>(Insert NFPA 101, 2012 edition, Life Safety Code at 19.7.4, requirements for signage, prohibiting smoking by residents classified as not responsible and disposal of smoking materials.)</a:t>
            </a:r>
          </a:p>
          <a:p>
            <a:pPr fontAlgn="base"/>
            <a:r>
              <a:rPr lang="en-US" dirty="0">
                <a:solidFill>
                  <a:srgbClr val="FF0000"/>
                </a:solidFill>
              </a:rPr>
              <a:t>(Insert State/Local specific regulations related to smoking and smoking materials)</a:t>
            </a:r>
          </a:p>
          <a:p>
            <a:pPr marL="0" indent="0">
              <a:buNone/>
            </a:pPr>
            <a:endParaRPr lang="en-US" sz="2400" dirty="0"/>
          </a:p>
        </p:txBody>
      </p:sp>
    </p:spTree>
    <p:extLst>
      <p:ext uri="{BB962C8B-B14F-4D97-AF65-F5344CB8AC3E}">
        <p14:creationId xmlns:p14="http://schemas.microsoft.com/office/powerpoint/2010/main" val="23425914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70BFE-72FA-47C6-B9DF-CA7AD8A91D06}"/>
              </a:ext>
            </a:extLst>
          </p:cNvPr>
          <p:cNvSpPr>
            <a:spLocks noGrp="1"/>
          </p:cNvSpPr>
          <p:nvPr>
            <p:ph type="title"/>
          </p:nvPr>
        </p:nvSpPr>
        <p:spPr/>
        <p:txBody>
          <a:bodyPr anchor="ctr">
            <a:normAutofit/>
          </a:bodyPr>
          <a:lstStyle/>
          <a:p>
            <a:pPr algn="l"/>
            <a:r>
              <a:rPr lang="en-US" dirty="0"/>
              <a:t>Regulatory Guidance</a:t>
            </a:r>
          </a:p>
        </p:txBody>
      </p:sp>
      <p:sp>
        <p:nvSpPr>
          <p:cNvPr id="3" name="Content Placeholder 2">
            <a:extLst>
              <a:ext uri="{FF2B5EF4-FFF2-40B4-BE49-F238E27FC236}">
                <a16:creationId xmlns:a16="http://schemas.microsoft.com/office/drawing/2014/main" id="{F5F0E6A0-443D-4DE4-A5CA-C41CE00833CD}"/>
              </a:ext>
            </a:extLst>
          </p:cNvPr>
          <p:cNvSpPr>
            <a:spLocks noGrp="1"/>
          </p:cNvSpPr>
          <p:nvPr>
            <p:ph idx="1"/>
          </p:nvPr>
        </p:nvSpPr>
        <p:spPr>
          <a:xfrm>
            <a:off x="838200" y="1974672"/>
            <a:ext cx="5562600" cy="3124200"/>
          </a:xfrm>
        </p:spPr>
        <p:txBody>
          <a:bodyPr>
            <a:noAutofit/>
          </a:bodyPr>
          <a:lstStyle/>
          <a:p>
            <a:pPr marL="0" indent="0">
              <a:buNone/>
            </a:pPr>
            <a:r>
              <a:rPr lang="en-US" b="1" dirty="0"/>
              <a:t>Resident Smoking</a:t>
            </a:r>
          </a:p>
          <a:p>
            <a:pPr marL="0" indent="0">
              <a:buNone/>
            </a:pPr>
            <a:r>
              <a:rPr lang="en-US" dirty="0"/>
              <a:t>It is essential for all staff to follow the Life Safety Code requirements for signage and resident requirements for smoking and smoking materials</a:t>
            </a:r>
          </a:p>
        </p:txBody>
      </p:sp>
      <p:pic>
        <p:nvPicPr>
          <p:cNvPr id="5" name="Picture 4" descr="A person lighting a cigarette&#10;&#10;Description automatically generated with medium confidence">
            <a:extLst>
              <a:ext uri="{FF2B5EF4-FFF2-40B4-BE49-F238E27FC236}">
                <a16:creationId xmlns:a16="http://schemas.microsoft.com/office/drawing/2014/main" id="{1F518E45-D0E2-464E-AD71-830D53547508}"/>
              </a:ext>
            </a:extLst>
          </p:cNvPr>
          <p:cNvPicPr>
            <a:picLocks noChangeAspect="1"/>
          </p:cNvPicPr>
          <p:nvPr/>
        </p:nvPicPr>
        <p:blipFill rotWithShape="1">
          <a:blip r:embed="rId3">
            <a:extLst>
              <a:ext uri="{28A0092B-C50C-407E-A947-70E740481C1C}">
                <a14:useLocalDpi xmlns:a14="http://schemas.microsoft.com/office/drawing/2010/main" val="0"/>
              </a:ext>
            </a:extLst>
          </a:blip>
          <a:srcRect r="20882" b="1"/>
          <a:stretch/>
        </p:blipFill>
        <p:spPr>
          <a:xfrm>
            <a:off x="7239000" y="1967745"/>
            <a:ext cx="3962400" cy="3330425"/>
          </a:xfrm>
          <a:prstGeom prst="rect">
            <a:avLst/>
          </a:prstGeom>
          <a:ln>
            <a:noFill/>
          </a:ln>
          <a:effectLst>
            <a:softEdge rad="112500"/>
          </a:effectLst>
        </p:spPr>
      </p:pic>
    </p:spTree>
    <p:extLst>
      <p:ext uri="{BB962C8B-B14F-4D97-AF65-F5344CB8AC3E}">
        <p14:creationId xmlns:p14="http://schemas.microsoft.com/office/powerpoint/2010/main" val="32679057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D54DB-A023-0CE1-806F-04CDED9EFFAB}"/>
              </a:ext>
            </a:extLst>
          </p:cNvPr>
          <p:cNvSpPr>
            <a:spLocks noGrp="1"/>
          </p:cNvSpPr>
          <p:nvPr>
            <p:ph type="title"/>
          </p:nvPr>
        </p:nvSpPr>
        <p:spPr/>
        <p:txBody>
          <a:bodyPr/>
          <a:lstStyle/>
          <a:p>
            <a:pPr algn="l"/>
            <a:r>
              <a:rPr lang="en-US" dirty="0"/>
              <a:t>F695 Respiratory Care</a:t>
            </a:r>
          </a:p>
        </p:txBody>
      </p:sp>
      <p:sp>
        <p:nvSpPr>
          <p:cNvPr id="3" name="Content Placeholder 2">
            <a:extLst>
              <a:ext uri="{FF2B5EF4-FFF2-40B4-BE49-F238E27FC236}">
                <a16:creationId xmlns:a16="http://schemas.microsoft.com/office/drawing/2014/main" id="{C632FAA5-4BCD-139E-E533-23D091B6D6A4}"/>
              </a:ext>
            </a:extLst>
          </p:cNvPr>
          <p:cNvSpPr>
            <a:spLocks noGrp="1"/>
          </p:cNvSpPr>
          <p:nvPr>
            <p:ph idx="1"/>
          </p:nvPr>
        </p:nvSpPr>
        <p:spPr>
          <a:xfrm>
            <a:off x="762000" y="1905000"/>
            <a:ext cx="10972800" cy="4525963"/>
          </a:xfrm>
        </p:spPr>
        <p:txBody>
          <a:bodyPr/>
          <a:lstStyle/>
          <a:p>
            <a:pPr marL="0" indent="0">
              <a:buNone/>
            </a:pPr>
            <a:r>
              <a:rPr lang="en-US" dirty="0"/>
              <a:t>“If the resident is ambulatory with his/her oxygen delivery system, the resident must be informed of safety precautions and prohibitions for oxygen, such as where smoking is allowed or other hazardous areas, and staff should monitor to assure the resident adheres to the safety rules for oxygen.”</a:t>
            </a:r>
          </a:p>
        </p:txBody>
      </p:sp>
      <p:sp>
        <p:nvSpPr>
          <p:cNvPr id="4" name="TextBox 3">
            <a:extLst>
              <a:ext uri="{FF2B5EF4-FFF2-40B4-BE49-F238E27FC236}">
                <a16:creationId xmlns:a16="http://schemas.microsoft.com/office/drawing/2014/main" id="{80F56F8B-235B-7454-7D07-DA37CAC29A10}"/>
              </a:ext>
            </a:extLst>
          </p:cNvPr>
          <p:cNvSpPr txBox="1"/>
          <p:nvPr/>
        </p:nvSpPr>
        <p:spPr>
          <a:xfrm>
            <a:off x="7696200" y="5410200"/>
            <a:ext cx="3429000" cy="400110"/>
          </a:xfrm>
          <a:prstGeom prst="rect">
            <a:avLst/>
          </a:prstGeom>
          <a:noFill/>
        </p:spPr>
        <p:txBody>
          <a:bodyPr wrap="square">
            <a:spAutoFit/>
          </a:bodyPr>
          <a:lstStyle/>
          <a:p>
            <a:pPr algn="r"/>
            <a:r>
              <a:rPr lang="en-US" sz="1000" dirty="0">
                <a:hlinkClick r:id="rId3"/>
              </a:rPr>
              <a:t>https://www.cms.gov/files/document/appendix-pp-guidance-surveyor-long-term-care-facilities.pdf</a:t>
            </a:r>
            <a:r>
              <a:rPr lang="en-US" sz="1000" dirty="0"/>
              <a:t>  </a:t>
            </a:r>
          </a:p>
        </p:txBody>
      </p:sp>
    </p:spTree>
    <p:extLst>
      <p:ext uri="{BB962C8B-B14F-4D97-AF65-F5344CB8AC3E}">
        <p14:creationId xmlns:p14="http://schemas.microsoft.com/office/powerpoint/2010/main" val="28714629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0D70B-C9FC-B501-8486-8C535AC2BE2E}"/>
              </a:ext>
            </a:extLst>
          </p:cNvPr>
          <p:cNvSpPr>
            <a:spLocks noGrp="1"/>
          </p:cNvSpPr>
          <p:nvPr>
            <p:ph type="title"/>
          </p:nvPr>
        </p:nvSpPr>
        <p:spPr/>
        <p:txBody>
          <a:bodyPr/>
          <a:lstStyle/>
          <a:p>
            <a:pPr algn="l"/>
            <a:r>
              <a:rPr lang="en-US" dirty="0"/>
              <a:t>F699 Trauma-Informed Care</a:t>
            </a:r>
          </a:p>
        </p:txBody>
      </p:sp>
      <p:sp>
        <p:nvSpPr>
          <p:cNvPr id="3" name="Content Placeholder 2">
            <a:extLst>
              <a:ext uri="{FF2B5EF4-FFF2-40B4-BE49-F238E27FC236}">
                <a16:creationId xmlns:a16="http://schemas.microsoft.com/office/drawing/2014/main" id="{371F4764-C694-A6F1-8C66-13AC0729E82D}"/>
              </a:ext>
            </a:extLst>
          </p:cNvPr>
          <p:cNvSpPr>
            <a:spLocks noGrp="1"/>
          </p:cNvSpPr>
          <p:nvPr>
            <p:ph idx="1"/>
          </p:nvPr>
        </p:nvSpPr>
        <p:spPr>
          <a:xfrm>
            <a:off x="609600" y="1972608"/>
            <a:ext cx="10972800" cy="3428994"/>
          </a:xfrm>
        </p:spPr>
        <p:txBody>
          <a:bodyPr/>
          <a:lstStyle/>
          <a:p>
            <a:pPr marL="0" indent="0">
              <a:buNone/>
            </a:pPr>
            <a:r>
              <a:rPr lang="en-US" dirty="0"/>
              <a:t>“The facility must ensure that residents who are trauma survivors receive culturally competent, trauma-informed care in accordance with professional standards of practice and accounting for residents’ experiences and preferences in order to eliminate or mitigate triggers that may cause re-traumatization of the resident.” </a:t>
            </a:r>
          </a:p>
        </p:txBody>
      </p:sp>
      <p:sp>
        <p:nvSpPr>
          <p:cNvPr id="4" name="TextBox 3">
            <a:extLst>
              <a:ext uri="{FF2B5EF4-FFF2-40B4-BE49-F238E27FC236}">
                <a16:creationId xmlns:a16="http://schemas.microsoft.com/office/drawing/2014/main" id="{1ACB8A47-D9F5-4F0C-5080-DCD425623A95}"/>
              </a:ext>
            </a:extLst>
          </p:cNvPr>
          <p:cNvSpPr txBox="1"/>
          <p:nvPr/>
        </p:nvSpPr>
        <p:spPr>
          <a:xfrm>
            <a:off x="7924800" y="5415457"/>
            <a:ext cx="3429000" cy="400110"/>
          </a:xfrm>
          <a:prstGeom prst="rect">
            <a:avLst/>
          </a:prstGeom>
          <a:noFill/>
        </p:spPr>
        <p:txBody>
          <a:bodyPr wrap="square">
            <a:spAutoFit/>
          </a:bodyPr>
          <a:lstStyle/>
          <a:p>
            <a:pPr algn="r"/>
            <a:r>
              <a:rPr lang="en-US" sz="1000" dirty="0">
                <a:hlinkClick r:id="rId3"/>
              </a:rPr>
              <a:t>https://www.cms.gov/files/document/appendix-pp-guidance-surveyor-long-term-care-facilities.pdf</a:t>
            </a:r>
            <a:r>
              <a:rPr lang="en-US" sz="1000" dirty="0"/>
              <a:t>  </a:t>
            </a:r>
          </a:p>
        </p:txBody>
      </p:sp>
    </p:spTree>
    <p:extLst>
      <p:ext uri="{BB962C8B-B14F-4D97-AF65-F5344CB8AC3E}">
        <p14:creationId xmlns:p14="http://schemas.microsoft.com/office/powerpoint/2010/main" val="21413341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5E7CB-1BF6-FAAC-DE82-94BCE284CF82}"/>
              </a:ext>
            </a:extLst>
          </p:cNvPr>
          <p:cNvSpPr>
            <a:spLocks noGrp="1"/>
          </p:cNvSpPr>
          <p:nvPr>
            <p:ph type="title"/>
          </p:nvPr>
        </p:nvSpPr>
        <p:spPr>
          <a:xfrm>
            <a:off x="230604" y="2286000"/>
            <a:ext cx="4419600" cy="1143000"/>
          </a:xfrm>
        </p:spPr>
        <p:txBody>
          <a:bodyPr>
            <a:noAutofit/>
          </a:bodyPr>
          <a:lstStyle/>
          <a:p>
            <a:pPr algn="l"/>
            <a:r>
              <a:rPr lang="en-US" sz="3600" dirty="0"/>
              <a:t>CMS 20127 </a:t>
            </a:r>
            <a:br>
              <a:rPr lang="en-US" sz="3600" dirty="0"/>
            </a:br>
            <a:r>
              <a:rPr lang="en-US" sz="3600" dirty="0"/>
              <a:t>Accidents Critical Element Pathway</a:t>
            </a:r>
          </a:p>
        </p:txBody>
      </p:sp>
      <p:pic>
        <p:nvPicPr>
          <p:cNvPr id="5" name="Content Placeholder 4">
            <a:extLst>
              <a:ext uri="{FF2B5EF4-FFF2-40B4-BE49-F238E27FC236}">
                <a16:creationId xmlns:a16="http://schemas.microsoft.com/office/drawing/2014/main" id="{899A476E-A08F-C89B-2701-BB7FA4EBE963}"/>
              </a:ext>
            </a:extLst>
          </p:cNvPr>
          <p:cNvPicPr>
            <a:picLocks noGrp="1" noChangeAspect="1"/>
          </p:cNvPicPr>
          <p:nvPr>
            <p:ph idx="1"/>
          </p:nvPr>
        </p:nvPicPr>
        <p:blipFill>
          <a:blip r:embed="rId3"/>
          <a:stretch>
            <a:fillRect/>
          </a:stretch>
        </p:blipFill>
        <p:spPr>
          <a:xfrm>
            <a:off x="4954002" y="685800"/>
            <a:ext cx="6547814" cy="4953000"/>
          </a:xfrm>
          <a:prstGeom prst="rect">
            <a:avLst/>
          </a:prstGeom>
          <a:ln>
            <a:noFill/>
          </a:ln>
          <a:effectLst>
            <a:outerShdw blurRad="190500" algn="tl" rotWithShape="0">
              <a:srgbClr val="000000">
                <a:alpha val="70000"/>
              </a:srgbClr>
            </a:outerShdw>
          </a:effectLst>
        </p:spPr>
      </p:pic>
      <p:sp>
        <p:nvSpPr>
          <p:cNvPr id="7" name="TextBox 6">
            <a:extLst>
              <a:ext uri="{FF2B5EF4-FFF2-40B4-BE49-F238E27FC236}">
                <a16:creationId xmlns:a16="http://schemas.microsoft.com/office/drawing/2014/main" id="{BBA5BFC0-B066-298D-752B-A429623FFB6D}"/>
              </a:ext>
            </a:extLst>
          </p:cNvPr>
          <p:cNvSpPr txBox="1"/>
          <p:nvPr/>
        </p:nvSpPr>
        <p:spPr>
          <a:xfrm>
            <a:off x="533400" y="4191000"/>
            <a:ext cx="3119816" cy="261610"/>
          </a:xfrm>
          <a:prstGeom prst="rect">
            <a:avLst/>
          </a:prstGeom>
          <a:noFill/>
        </p:spPr>
        <p:txBody>
          <a:bodyPr wrap="square">
            <a:spAutoFit/>
          </a:bodyPr>
          <a:lstStyle/>
          <a:p>
            <a:pPr algn="r"/>
            <a:r>
              <a:rPr lang="en-US" sz="1100" u="sng" dirty="0">
                <a:solidFill>
                  <a:srgbClr val="0563C1"/>
                </a:solidFill>
                <a:ea typeface="Times New Roman" panose="02020603050405020304" pitchFamily="18" charset="0"/>
                <a:hlinkClick r:id="rId4"/>
              </a:rPr>
              <a:t>https://www.cms.gov/files/zip/ce-pathways.zip</a:t>
            </a:r>
            <a:endParaRPr lang="en-US" sz="1100" dirty="0"/>
          </a:p>
        </p:txBody>
      </p:sp>
    </p:spTree>
    <p:extLst>
      <p:ext uri="{BB962C8B-B14F-4D97-AF65-F5344CB8AC3E}">
        <p14:creationId xmlns:p14="http://schemas.microsoft.com/office/powerpoint/2010/main" val="5552542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C9C59-A825-0B59-3198-9C181126553F}"/>
              </a:ext>
            </a:extLst>
          </p:cNvPr>
          <p:cNvSpPr>
            <a:spLocks noGrp="1"/>
          </p:cNvSpPr>
          <p:nvPr>
            <p:ph type="title"/>
          </p:nvPr>
        </p:nvSpPr>
        <p:spPr/>
        <p:txBody>
          <a:bodyPr/>
          <a:lstStyle/>
          <a:p>
            <a:pPr algn="l"/>
            <a:r>
              <a:rPr lang="en-US" dirty="0"/>
              <a:t>Smoking Policy and Procedure</a:t>
            </a:r>
          </a:p>
        </p:txBody>
      </p:sp>
      <p:sp>
        <p:nvSpPr>
          <p:cNvPr id="3" name="Content Placeholder 2">
            <a:extLst>
              <a:ext uri="{FF2B5EF4-FFF2-40B4-BE49-F238E27FC236}">
                <a16:creationId xmlns:a16="http://schemas.microsoft.com/office/drawing/2014/main" id="{1E62C33A-2A17-5911-FAD0-DECAE1425BFC}"/>
              </a:ext>
            </a:extLst>
          </p:cNvPr>
          <p:cNvSpPr>
            <a:spLocks noGrp="1"/>
          </p:cNvSpPr>
          <p:nvPr>
            <p:ph idx="1"/>
          </p:nvPr>
        </p:nvSpPr>
        <p:spPr/>
        <p:txBody>
          <a:bodyPr/>
          <a:lstStyle/>
          <a:p>
            <a:r>
              <a:rPr lang="en-US" dirty="0">
                <a:highlight>
                  <a:srgbClr val="FFFF00"/>
                </a:highlight>
              </a:rPr>
              <a:t>(Insert facility policy and procedure here if different than policy and procedure provided)</a:t>
            </a:r>
          </a:p>
        </p:txBody>
      </p:sp>
    </p:spTree>
    <p:extLst>
      <p:ext uri="{BB962C8B-B14F-4D97-AF65-F5344CB8AC3E}">
        <p14:creationId xmlns:p14="http://schemas.microsoft.com/office/powerpoint/2010/main" val="2286122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Policy</a:t>
            </a:r>
          </a:p>
        </p:txBody>
      </p:sp>
      <p:sp>
        <p:nvSpPr>
          <p:cNvPr id="3" name="Content Placeholder 2"/>
          <p:cNvSpPr>
            <a:spLocks noGrp="1"/>
          </p:cNvSpPr>
          <p:nvPr>
            <p:ph idx="1"/>
          </p:nvPr>
        </p:nvSpPr>
        <p:spPr>
          <a:xfrm>
            <a:off x="838200" y="2209800"/>
            <a:ext cx="6248400" cy="3810000"/>
          </a:xfrm>
        </p:spPr>
        <p:txBody>
          <a:bodyPr>
            <a:normAutofit/>
          </a:bodyPr>
          <a:lstStyle/>
          <a:p>
            <a:pPr marL="0" indent="0">
              <a:spcBef>
                <a:spcPts val="0"/>
              </a:spcBef>
              <a:buNone/>
            </a:pPr>
            <a:r>
              <a:rPr lang="en-US" sz="2800" dirty="0">
                <a:solidFill>
                  <a:srgbClr val="000000"/>
                </a:solidFill>
                <a:ea typeface="Times New Roman" panose="02020603050405020304" pitchFamily="18" charset="0"/>
                <a:cs typeface="Arial" panose="020B0604020202020204" pitchFamily="34" charset="0"/>
              </a:rPr>
              <a:t>When the resident requests to smoke, the interdisciplinary team will assess the resident’s capabilities and deficits to determine appropriate supervision and assistance.</a:t>
            </a:r>
            <a:r>
              <a:rPr lang="en-US" sz="2800" dirty="0">
                <a:solidFill>
                  <a:srgbClr val="000000"/>
                </a:solidFill>
                <a:ea typeface="Times New Roman" panose="02020603050405020304" pitchFamily="18" charset="0"/>
                <a:cs typeface="Times New Roman" panose="02020603050405020304" pitchFamily="18" charset="0"/>
              </a:rPr>
              <a:t> </a:t>
            </a:r>
          </a:p>
          <a:p>
            <a:endParaRPr lang="en-US" dirty="0"/>
          </a:p>
        </p:txBody>
      </p:sp>
      <p:pic>
        <p:nvPicPr>
          <p:cNvPr id="6" name="Picture 5" descr="A picture containing text, gear, metalware&#10;&#10;Description automatically generated">
            <a:extLst>
              <a:ext uri="{FF2B5EF4-FFF2-40B4-BE49-F238E27FC236}">
                <a16:creationId xmlns:a16="http://schemas.microsoft.com/office/drawing/2014/main" id="{91AD5D93-16AD-B728-8017-38D89C5F76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00" y="2133600"/>
            <a:ext cx="3886200" cy="25908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552415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t>OBJECTIVES </a:t>
            </a:r>
            <a:endParaRPr lang="en-US" dirty="0"/>
          </a:p>
        </p:txBody>
      </p:sp>
      <p:sp>
        <p:nvSpPr>
          <p:cNvPr id="3" name="Content Placeholder 2"/>
          <p:cNvSpPr>
            <a:spLocks noGrp="1"/>
          </p:cNvSpPr>
          <p:nvPr>
            <p:ph idx="1"/>
          </p:nvPr>
        </p:nvSpPr>
        <p:spPr>
          <a:xfrm>
            <a:off x="914400" y="1752600"/>
            <a:ext cx="10439400" cy="4373564"/>
          </a:xfrm>
        </p:spPr>
        <p:txBody>
          <a:bodyPr>
            <a:normAutofit/>
          </a:bodyPr>
          <a:lstStyle/>
          <a:p>
            <a:pPr marL="514350" indent="-514350">
              <a:buAutoNum type="arabicPeriod"/>
            </a:pPr>
            <a:r>
              <a:rPr lang="en-US" sz="2800" dirty="0"/>
              <a:t>Describe updates to the regulations with smoking</a:t>
            </a:r>
          </a:p>
          <a:p>
            <a:pPr marL="514350" indent="-514350">
              <a:buAutoNum type="arabicPeriod"/>
            </a:pPr>
            <a:r>
              <a:rPr lang="en-US" sz="2800" dirty="0"/>
              <a:t>Understand the facility Smoking Policy</a:t>
            </a:r>
          </a:p>
          <a:p>
            <a:pPr marL="514350" indent="-514350">
              <a:buAutoNum type="arabicPeriod"/>
            </a:pPr>
            <a:r>
              <a:rPr lang="en-US" sz="2800" dirty="0"/>
              <a:t>Understand the roles and responsibilities of the interdisciplinary team with respect to the smoking policy and procedure</a:t>
            </a:r>
          </a:p>
          <a:p>
            <a:endParaRPr lang="en-US" sz="2800" dirty="0"/>
          </a:p>
          <a:p>
            <a:endParaRPr lang="en-US" sz="2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Policy</a:t>
            </a:r>
          </a:p>
        </p:txBody>
      </p:sp>
      <p:sp>
        <p:nvSpPr>
          <p:cNvPr id="3" name="Content Placeholder 2"/>
          <p:cNvSpPr>
            <a:spLocks noGrp="1"/>
          </p:cNvSpPr>
          <p:nvPr>
            <p:ph idx="1"/>
          </p:nvPr>
        </p:nvSpPr>
        <p:spPr>
          <a:xfrm>
            <a:off x="838200" y="1676400"/>
            <a:ext cx="6248400" cy="4343400"/>
          </a:xfrm>
        </p:spPr>
        <p:txBody>
          <a:bodyPr>
            <a:normAutofit/>
          </a:bodyPr>
          <a:lstStyle/>
          <a:p>
            <a:pPr>
              <a:spcBef>
                <a:spcPts val="0"/>
              </a:spcBef>
            </a:pPr>
            <a:r>
              <a:rPr lang="en-US" sz="2800" dirty="0">
                <a:solidFill>
                  <a:srgbClr val="000000"/>
                </a:solidFill>
                <a:ea typeface="Times New Roman" panose="02020603050405020304" pitchFamily="18" charset="0"/>
                <a:cs typeface="Times New Roman" panose="02020603050405020304" pitchFamily="18" charset="0"/>
              </a:rPr>
              <a:t>Smoking, (also including the use of electronic cigarettes) will only be allowed in designated </a:t>
            </a:r>
            <a:r>
              <a:rPr lang="en-US" sz="2800" b="1" dirty="0">
                <a:solidFill>
                  <a:srgbClr val="000000"/>
                </a:solidFill>
                <a:ea typeface="Times New Roman" panose="02020603050405020304" pitchFamily="18" charset="0"/>
                <a:cs typeface="Times New Roman" panose="02020603050405020304" pitchFamily="18" charset="0"/>
              </a:rPr>
              <a:t>(outdoor)</a:t>
            </a:r>
            <a:r>
              <a:rPr lang="en-US" sz="2800" dirty="0">
                <a:solidFill>
                  <a:srgbClr val="000000"/>
                </a:solidFill>
                <a:ea typeface="Times New Roman" panose="02020603050405020304" pitchFamily="18" charset="0"/>
                <a:cs typeface="Times New Roman" panose="02020603050405020304" pitchFamily="18" charset="0"/>
              </a:rPr>
              <a:t> area</a:t>
            </a:r>
            <a:r>
              <a:rPr lang="en-US" sz="2800" b="1" dirty="0">
                <a:solidFill>
                  <a:srgbClr val="000000"/>
                </a:solidFill>
                <a:ea typeface="Times New Roman" panose="02020603050405020304" pitchFamily="18" charset="0"/>
                <a:cs typeface="Times New Roman" panose="02020603050405020304" pitchFamily="18" charset="0"/>
              </a:rPr>
              <a:t>(s)</a:t>
            </a:r>
            <a:r>
              <a:rPr lang="en-US" sz="2800" dirty="0">
                <a:solidFill>
                  <a:srgbClr val="000000"/>
                </a:solidFill>
                <a:ea typeface="Times New Roman" panose="02020603050405020304" pitchFamily="18" charset="0"/>
                <a:cs typeface="Times New Roman" panose="02020603050405020304" pitchFamily="18" charset="0"/>
              </a:rPr>
              <a:t> in the facility that are not near flammable substances or where oxygen is in use.  </a:t>
            </a:r>
          </a:p>
          <a:p>
            <a:pPr>
              <a:spcBef>
                <a:spcPts val="0"/>
              </a:spcBef>
            </a:pPr>
            <a:r>
              <a:rPr lang="en-US" sz="2800" dirty="0">
                <a:solidFill>
                  <a:srgbClr val="000000"/>
                </a:solidFill>
                <a:ea typeface="Times New Roman" panose="02020603050405020304" pitchFamily="18" charset="0"/>
                <a:cs typeface="Times New Roman" panose="02020603050405020304" pitchFamily="18" charset="0"/>
              </a:rPr>
              <a:t>Residents, resident representatives, and visitors will be informed of the facility smoking policy.</a:t>
            </a:r>
            <a:endParaRPr lang="en-US" sz="2800" dirty="0">
              <a:solidFill>
                <a:srgbClr val="000000"/>
              </a:solidFill>
              <a:ea typeface="Times New Roman" panose="02020603050405020304" pitchFamily="18" charset="0"/>
            </a:endParaRPr>
          </a:p>
          <a:p>
            <a:endParaRPr lang="en-US" dirty="0"/>
          </a:p>
        </p:txBody>
      </p:sp>
      <p:pic>
        <p:nvPicPr>
          <p:cNvPr id="4" name="Picture 3" descr="A picture containing text, gear, metalware&#10;&#10;Description automatically generated">
            <a:extLst>
              <a:ext uri="{FF2B5EF4-FFF2-40B4-BE49-F238E27FC236}">
                <a16:creationId xmlns:a16="http://schemas.microsoft.com/office/drawing/2014/main" id="{D7F27D27-4DD4-818C-C773-CECF37518F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9891" y="2133600"/>
            <a:ext cx="3886200" cy="25908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8052922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6014"/>
            <a:ext cx="10972800" cy="1143000"/>
          </a:xfrm>
        </p:spPr>
        <p:txBody>
          <a:bodyPr/>
          <a:lstStyle/>
          <a:p>
            <a:pPr algn="l"/>
            <a:r>
              <a:rPr lang="en-US" dirty="0"/>
              <a:t>Policy</a:t>
            </a:r>
          </a:p>
        </p:txBody>
      </p:sp>
      <p:sp>
        <p:nvSpPr>
          <p:cNvPr id="3" name="Content Placeholder 2"/>
          <p:cNvSpPr>
            <a:spLocks noGrp="1"/>
          </p:cNvSpPr>
          <p:nvPr>
            <p:ph idx="1"/>
          </p:nvPr>
        </p:nvSpPr>
        <p:spPr>
          <a:xfrm>
            <a:off x="457200" y="1600200"/>
            <a:ext cx="6477000" cy="4418386"/>
          </a:xfrm>
        </p:spPr>
        <p:txBody>
          <a:bodyPr>
            <a:normAutofit/>
          </a:bodyPr>
          <a:lstStyle/>
          <a:p>
            <a:pPr marL="0" indent="0">
              <a:buNone/>
            </a:pPr>
            <a:r>
              <a:rPr lang="en-US" b="1" dirty="0"/>
              <a:t>OBJECTIVE OF THE SMOKING POLICY</a:t>
            </a:r>
            <a:r>
              <a:rPr lang="en-US" dirty="0"/>
              <a:t> </a:t>
            </a:r>
          </a:p>
          <a:p>
            <a:pPr marL="0" indent="0">
              <a:buNone/>
            </a:pPr>
            <a:r>
              <a:rPr lang="en-US" sz="2800" dirty="0">
                <a:latin typeface="Calibri" panose="020F0502020204030204" pitchFamily="34" charset="0"/>
                <a:ea typeface="Times New Roman" panose="02020603050405020304" pitchFamily="18" charset="0"/>
                <a:cs typeface="Times New Roman" panose="02020603050405020304" pitchFamily="18" charset="0"/>
              </a:rPr>
              <a:t>The objective of this policy is to put into place a system for the resident’s safety as well as for the safety of others in the facility.  When a resident requests to smoke, an assessment will be conducted to determine the level of supervision, assistance and individualized approaches required for safety. </a:t>
            </a:r>
            <a:endParaRPr lang="en-US" sz="2800" dirty="0"/>
          </a:p>
        </p:txBody>
      </p:sp>
      <p:pic>
        <p:nvPicPr>
          <p:cNvPr id="5" name="Picture 4" descr="A picture containing text, gear, metalware&#10;&#10;Description automatically generated">
            <a:extLst>
              <a:ext uri="{FF2B5EF4-FFF2-40B4-BE49-F238E27FC236}">
                <a16:creationId xmlns:a16="http://schemas.microsoft.com/office/drawing/2014/main" id="{66E57794-099C-5AD9-38AD-E272B12FBB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00" y="2133600"/>
            <a:ext cx="3886200" cy="25908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3886517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Procedure</a:t>
            </a:r>
          </a:p>
        </p:txBody>
      </p:sp>
      <p:sp>
        <p:nvSpPr>
          <p:cNvPr id="3" name="Content Placeholder 2"/>
          <p:cNvSpPr>
            <a:spLocks noGrp="1"/>
          </p:cNvSpPr>
          <p:nvPr>
            <p:ph idx="1"/>
          </p:nvPr>
        </p:nvSpPr>
        <p:spPr/>
        <p:txBody>
          <a:bodyPr/>
          <a:lstStyle/>
          <a:p>
            <a:pPr lvl="0"/>
            <a:r>
              <a:rPr lang="en-US" dirty="0"/>
              <a:t>Smoking will only be permitted in the following designated areas: </a:t>
            </a:r>
            <a:r>
              <a:rPr lang="en-US" dirty="0">
                <a:solidFill>
                  <a:srgbClr val="FF0000"/>
                </a:solidFill>
              </a:rPr>
              <a:t>(List).  </a:t>
            </a:r>
          </a:p>
          <a:p>
            <a:pPr lvl="0"/>
            <a:r>
              <a:rPr lang="en-US" dirty="0"/>
              <a:t>Smoking is prohibited in all other areas.</a:t>
            </a:r>
          </a:p>
          <a:p>
            <a:pPr lvl="0"/>
            <a:r>
              <a:rPr lang="en-US" dirty="0"/>
              <a:t>No residents with oxygen in use are permitted in the designated smoking area(s).  No oxygen containers/tanks/materials or other flammable substances are permitted in the designated smoking area(s).</a:t>
            </a:r>
          </a:p>
          <a:p>
            <a:endParaRPr lang="en-US" dirty="0"/>
          </a:p>
        </p:txBody>
      </p:sp>
    </p:spTree>
    <p:extLst>
      <p:ext uri="{BB962C8B-B14F-4D97-AF65-F5344CB8AC3E}">
        <p14:creationId xmlns:p14="http://schemas.microsoft.com/office/powerpoint/2010/main" val="12378862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Procedure</a:t>
            </a:r>
          </a:p>
        </p:txBody>
      </p:sp>
      <p:sp>
        <p:nvSpPr>
          <p:cNvPr id="3" name="Content Placeholder 2"/>
          <p:cNvSpPr>
            <a:spLocks noGrp="1"/>
          </p:cNvSpPr>
          <p:nvPr>
            <p:ph idx="1"/>
          </p:nvPr>
        </p:nvSpPr>
        <p:spPr/>
        <p:txBody>
          <a:bodyPr>
            <a:normAutofit fontScale="92500" lnSpcReduction="10000"/>
          </a:bodyPr>
          <a:lstStyle/>
          <a:p>
            <a:pPr lvl="0"/>
            <a:r>
              <a:rPr lang="en-US" dirty="0"/>
              <a:t>Smoking will only be permitted by </a:t>
            </a:r>
            <a:r>
              <a:rPr lang="en-US" dirty="0">
                <a:solidFill>
                  <a:srgbClr val="FF0000"/>
                </a:solidFill>
              </a:rPr>
              <a:t>(list—i.e., residents, staff, visitors, etc.</a:t>
            </a:r>
            <a:r>
              <a:rPr lang="en-US" dirty="0"/>
              <a:t>).</a:t>
            </a:r>
            <a:endParaRPr lang="en-US" sz="4400" dirty="0"/>
          </a:p>
          <a:p>
            <a:pPr lvl="0"/>
            <a:r>
              <a:rPr lang="en-US" dirty="0"/>
              <a:t>Visitors will be educated on the smoking policy by </a:t>
            </a:r>
            <a:r>
              <a:rPr lang="en-US" dirty="0">
                <a:solidFill>
                  <a:srgbClr val="FF0000"/>
                </a:solidFill>
              </a:rPr>
              <a:t>(list)</a:t>
            </a:r>
            <a:endParaRPr lang="en-US" sz="4400" dirty="0">
              <a:solidFill>
                <a:srgbClr val="FF0000"/>
              </a:solidFill>
            </a:endParaRPr>
          </a:p>
          <a:p>
            <a:pPr lvl="0"/>
            <a:r>
              <a:rPr lang="en-US" dirty="0"/>
              <a:t>Any resident choosing to smoke will be assessed by a member of the Interdisciplinary Team utilizing the Smoking Evaluation Form.  This assessment will be completed upon admission, quarterly and with a change of condition and as needed.  Individualized approaches and directions for safety and assistance will be documented in the resident plan of care and communicated to direct care staff.</a:t>
            </a:r>
            <a:endParaRPr lang="en-US" sz="4400" dirty="0"/>
          </a:p>
          <a:p>
            <a:pPr marL="457200" lvl="1" indent="0">
              <a:buNone/>
            </a:pPr>
            <a:endParaRPr lang="en-US" dirty="0"/>
          </a:p>
        </p:txBody>
      </p:sp>
    </p:spTree>
    <p:extLst>
      <p:ext uri="{BB962C8B-B14F-4D97-AF65-F5344CB8AC3E}">
        <p14:creationId xmlns:p14="http://schemas.microsoft.com/office/powerpoint/2010/main" val="7246556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706C0-F8D3-96BE-F5B2-4757DD17EFA1}"/>
              </a:ext>
            </a:extLst>
          </p:cNvPr>
          <p:cNvSpPr>
            <a:spLocks noGrp="1"/>
          </p:cNvSpPr>
          <p:nvPr>
            <p:ph type="title"/>
          </p:nvPr>
        </p:nvSpPr>
        <p:spPr/>
        <p:txBody>
          <a:bodyPr/>
          <a:lstStyle/>
          <a:p>
            <a:pPr algn="l"/>
            <a:r>
              <a:rPr lang="en-US" dirty="0"/>
              <a:t>Procedure</a:t>
            </a:r>
          </a:p>
        </p:txBody>
      </p:sp>
      <p:sp>
        <p:nvSpPr>
          <p:cNvPr id="3" name="Content Placeholder 2">
            <a:extLst>
              <a:ext uri="{FF2B5EF4-FFF2-40B4-BE49-F238E27FC236}">
                <a16:creationId xmlns:a16="http://schemas.microsoft.com/office/drawing/2014/main" id="{4797C9D3-D875-76E0-C768-108E5BE58FD1}"/>
              </a:ext>
            </a:extLst>
          </p:cNvPr>
          <p:cNvSpPr>
            <a:spLocks noGrp="1"/>
          </p:cNvSpPr>
          <p:nvPr>
            <p:ph idx="1"/>
          </p:nvPr>
        </p:nvSpPr>
        <p:spPr>
          <a:xfrm>
            <a:off x="623455" y="2480534"/>
            <a:ext cx="5181600" cy="2666994"/>
          </a:xfrm>
        </p:spPr>
        <p:txBody>
          <a:bodyPr/>
          <a:lstStyle/>
          <a:p>
            <a:r>
              <a:rPr lang="en-US" dirty="0"/>
              <a:t>Documentation will detail situations when the resident is not permitted to smoke</a:t>
            </a:r>
          </a:p>
        </p:txBody>
      </p:sp>
      <p:pic>
        <p:nvPicPr>
          <p:cNvPr id="5" name="Picture 4" descr="A picture containing window, person, indoor, computer&#10;&#10;Description automatically generated">
            <a:extLst>
              <a:ext uri="{FF2B5EF4-FFF2-40B4-BE49-F238E27FC236}">
                <a16:creationId xmlns:a16="http://schemas.microsoft.com/office/drawing/2014/main" id="{0BE8900B-5E95-AE62-0BF9-6F8FEBBFEB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400" y="2057400"/>
            <a:ext cx="4349894" cy="290137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3467536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Procedure </a:t>
            </a:r>
          </a:p>
        </p:txBody>
      </p:sp>
      <p:sp>
        <p:nvSpPr>
          <p:cNvPr id="3" name="Content Placeholder 2"/>
          <p:cNvSpPr>
            <a:spLocks noGrp="1"/>
          </p:cNvSpPr>
          <p:nvPr>
            <p:ph idx="1"/>
          </p:nvPr>
        </p:nvSpPr>
        <p:spPr>
          <a:xfrm>
            <a:off x="609600" y="1905003"/>
            <a:ext cx="6324600" cy="3047994"/>
          </a:xfrm>
        </p:spPr>
        <p:txBody>
          <a:bodyPr>
            <a:normAutofit/>
          </a:bodyPr>
          <a:lstStyle/>
          <a:p>
            <a:pPr lvl="0"/>
            <a:r>
              <a:rPr lang="en-US" dirty="0"/>
              <a:t>Education of the Smoking Policy will be provided to the resident/resident representative.</a:t>
            </a:r>
            <a:endParaRPr lang="en-US" sz="4400" dirty="0"/>
          </a:p>
          <a:p>
            <a:pPr lvl="0"/>
            <a:r>
              <a:rPr lang="en-US" dirty="0"/>
              <a:t>The designated smoking times include: </a:t>
            </a:r>
            <a:r>
              <a:rPr lang="en-US" dirty="0">
                <a:solidFill>
                  <a:srgbClr val="FF0000"/>
                </a:solidFill>
              </a:rPr>
              <a:t>(facility to designate)</a:t>
            </a:r>
            <a:endParaRPr lang="en-US" sz="4400" dirty="0">
              <a:solidFill>
                <a:srgbClr val="FF0000"/>
              </a:solidFill>
            </a:endParaRPr>
          </a:p>
          <a:p>
            <a:pPr lvl="1"/>
            <a:endParaRPr lang="en-US" dirty="0"/>
          </a:p>
        </p:txBody>
      </p:sp>
      <p:pic>
        <p:nvPicPr>
          <p:cNvPr id="5" name="Picture 4" descr="A picture containing text, gear, metalware&#10;&#10;Description automatically generated">
            <a:extLst>
              <a:ext uri="{FF2B5EF4-FFF2-40B4-BE49-F238E27FC236}">
                <a16:creationId xmlns:a16="http://schemas.microsoft.com/office/drawing/2014/main" id="{EDBFC71F-C0BA-BCE0-AE37-A0188A23E6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9891" y="2133600"/>
            <a:ext cx="3886200" cy="25908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9526765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Procedure </a:t>
            </a:r>
          </a:p>
        </p:txBody>
      </p:sp>
      <p:sp>
        <p:nvSpPr>
          <p:cNvPr id="3" name="Content Placeholder 2"/>
          <p:cNvSpPr>
            <a:spLocks noGrp="1"/>
          </p:cNvSpPr>
          <p:nvPr>
            <p:ph idx="1"/>
          </p:nvPr>
        </p:nvSpPr>
        <p:spPr/>
        <p:txBody>
          <a:bodyPr/>
          <a:lstStyle/>
          <a:p>
            <a:r>
              <a:rPr lang="en-US" dirty="0">
                <a:solidFill>
                  <a:srgbClr val="FF0000"/>
                </a:solidFill>
              </a:rPr>
              <a:t>(Insert guidance for signage, prohibiting smoking by residents classified as not responsible and disposal of smoking materials can be found in NFPA 101, 2012 </a:t>
            </a:r>
            <a:r>
              <a:rPr lang="en-US" dirty="0" err="1">
                <a:solidFill>
                  <a:srgbClr val="FF0000"/>
                </a:solidFill>
              </a:rPr>
              <a:t>edition,the</a:t>
            </a:r>
            <a:r>
              <a:rPr lang="en-US" dirty="0">
                <a:solidFill>
                  <a:srgbClr val="FF0000"/>
                </a:solidFill>
              </a:rPr>
              <a:t> Life Safety Code at 19.7.4.</a:t>
            </a:r>
          </a:p>
          <a:p>
            <a:pPr lvl="0"/>
            <a:r>
              <a:rPr lang="en-US" dirty="0">
                <a:solidFill>
                  <a:srgbClr val="FF0000"/>
                </a:solidFill>
              </a:rPr>
              <a:t>Insert State specific guidance here.)</a:t>
            </a:r>
          </a:p>
          <a:p>
            <a:endParaRPr lang="en-US" dirty="0"/>
          </a:p>
        </p:txBody>
      </p:sp>
    </p:spTree>
    <p:extLst>
      <p:ext uri="{BB962C8B-B14F-4D97-AF65-F5344CB8AC3E}">
        <p14:creationId xmlns:p14="http://schemas.microsoft.com/office/powerpoint/2010/main" val="40865859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BA942-4EDD-5B20-3996-C4CBB4886F58}"/>
              </a:ext>
            </a:extLst>
          </p:cNvPr>
          <p:cNvSpPr>
            <a:spLocks noGrp="1"/>
          </p:cNvSpPr>
          <p:nvPr>
            <p:ph type="title"/>
          </p:nvPr>
        </p:nvSpPr>
        <p:spPr/>
        <p:txBody>
          <a:bodyPr/>
          <a:lstStyle/>
          <a:p>
            <a:r>
              <a:rPr lang="en-US" dirty="0"/>
              <a:t>Electronic Cigarettes</a:t>
            </a:r>
          </a:p>
        </p:txBody>
      </p:sp>
      <p:pic>
        <p:nvPicPr>
          <p:cNvPr id="5" name="Content Placeholder 4" descr="A person wearing sunglasses&#10;&#10;Description automatically generated with low confidence">
            <a:extLst>
              <a:ext uri="{FF2B5EF4-FFF2-40B4-BE49-F238E27FC236}">
                <a16:creationId xmlns:a16="http://schemas.microsoft.com/office/drawing/2014/main" id="{A1C8DB8E-5D7D-A9F8-C058-C23C75988527}"/>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162629" y="1613665"/>
            <a:ext cx="5866742" cy="3916363"/>
          </a:xfrm>
          <a:prstGeom prst="rect">
            <a:avLst/>
          </a:prstGeom>
          <a:ln>
            <a:noFill/>
          </a:ln>
          <a:effectLst>
            <a:softEdge rad="112500"/>
          </a:effectLst>
        </p:spPr>
      </p:pic>
      <p:sp>
        <p:nvSpPr>
          <p:cNvPr id="6" name="TextBox 5">
            <a:extLst>
              <a:ext uri="{FF2B5EF4-FFF2-40B4-BE49-F238E27FC236}">
                <a16:creationId xmlns:a16="http://schemas.microsoft.com/office/drawing/2014/main" id="{EDFD52A4-D46C-FB1F-49D8-20BA3A0D5C18}"/>
              </a:ext>
            </a:extLst>
          </p:cNvPr>
          <p:cNvSpPr txBox="1"/>
          <p:nvPr/>
        </p:nvSpPr>
        <p:spPr>
          <a:xfrm>
            <a:off x="7848600" y="5557737"/>
            <a:ext cx="3429000" cy="400110"/>
          </a:xfrm>
          <a:prstGeom prst="rect">
            <a:avLst/>
          </a:prstGeom>
          <a:noFill/>
        </p:spPr>
        <p:txBody>
          <a:bodyPr wrap="square">
            <a:spAutoFit/>
          </a:bodyPr>
          <a:lstStyle/>
          <a:p>
            <a:pPr algn="r"/>
            <a:r>
              <a:rPr lang="en-US" sz="1000" dirty="0">
                <a:hlinkClick r:id="rId4"/>
              </a:rPr>
              <a:t>https://www.cms.gov/files/document/appendix-pp-guidance-surveyor-long-term-care-facilities.pdf</a:t>
            </a:r>
            <a:r>
              <a:rPr lang="en-US" sz="1000" dirty="0"/>
              <a:t>  </a:t>
            </a:r>
          </a:p>
        </p:txBody>
      </p:sp>
    </p:spTree>
    <p:extLst>
      <p:ext uri="{BB962C8B-B14F-4D97-AF65-F5344CB8AC3E}">
        <p14:creationId xmlns:p14="http://schemas.microsoft.com/office/powerpoint/2010/main" val="15050407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1061F-CFFE-E5EF-0C34-584E6A9A78D1}"/>
              </a:ext>
            </a:extLst>
          </p:cNvPr>
          <p:cNvSpPr>
            <a:spLocks noGrp="1"/>
          </p:cNvSpPr>
          <p:nvPr>
            <p:ph type="title"/>
          </p:nvPr>
        </p:nvSpPr>
        <p:spPr/>
        <p:txBody>
          <a:bodyPr/>
          <a:lstStyle/>
          <a:p>
            <a:pPr algn="l"/>
            <a:r>
              <a:rPr lang="en-US" dirty="0"/>
              <a:t>Procedure – Electronic Cigarettes</a:t>
            </a:r>
          </a:p>
        </p:txBody>
      </p:sp>
      <p:sp>
        <p:nvSpPr>
          <p:cNvPr id="3" name="Content Placeholder 2">
            <a:extLst>
              <a:ext uri="{FF2B5EF4-FFF2-40B4-BE49-F238E27FC236}">
                <a16:creationId xmlns:a16="http://schemas.microsoft.com/office/drawing/2014/main" id="{23B0EA5B-F1C6-AEFF-392E-D4B2E8870E98}"/>
              </a:ext>
            </a:extLst>
          </p:cNvPr>
          <p:cNvSpPr>
            <a:spLocks noGrp="1"/>
          </p:cNvSpPr>
          <p:nvPr>
            <p:ph idx="1"/>
          </p:nvPr>
        </p:nvSpPr>
        <p:spPr>
          <a:xfrm>
            <a:off x="609600" y="1600200"/>
            <a:ext cx="6987988" cy="4114799"/>
          </a:xfrm>
        </p:spPr>
        <p:txBody>
          <a:bodyPr>
            <a:normAutofit fontScale="92500"/>
          </a:bodyPr>
          <a:lstStyle/>
          <a:p>
            <a:pPr marL="514350" indent="-514350">
              <a:buFont typeface="+mj-lt"/>
              <a:buAutoNum type="arabicPeriod"/>
            </a:pPr>
            <a:r>
              <a:rPr lang="en-US" sz="2800" dirty="0">
                <a:ea typeface="Times New Roman" panose="02020603050405020304" pitchFamily="18" charset="0"/>
                <a:cs typeface="Times New Roman" panose="02020603050405020304" pitchFamily="18" charset="0"/>
              </a:rPr>
              <a:t>Any resident choosing to smoke an electronic cigarette, will be assessed by a member of the Interdisciplinary Team utilizing the Smoking Evaluation Form.  This evaluation will be completed upon admission, quarterly, with a change of condition and as needed.  Individualized approaches and directions for safety and assistance will be documented in the resident plan of care and communicated to direct care staff.  </a:t>
            </a:r>
            <a:endParaRPr lang="en-US" dirty="0"/>
          </a:p>
        </p:txBody>
      </p:sp>
      <p:pic>
        <p:nvPicPr>
          <p:cNvPr id="7" name="Picture 6" descr="A picture containing text, gear, metalware&#10;&#10;Description automatically generated">
            <a:extLst>
              <a:ext uri="{FF2B5EF4-FFF2-40B4-BE49-F238E27FC236}">
                <a16:creationId xmlns:a16="http://schemas.microsoft.com/office/drawing/2014/main" id="{444CF082-A1BB-AA0A-FA2E-B8B1873678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200" y="2362199"/>
            <a:ext cx="3886200" cy="25908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6924815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09F99-2F80-1372-FE5F-DC7114C57F44}"/>
              </a:ext>
            </a:extLst>
          </p:cNvPr>
          <p:cNvSpPr>
            <a:spLocks noGrp="1"/>
          </p:cNvSpPr>
          <p:nvPr>
            <p:ph type="title"/>
          </p:nvPr>
        </p:nvSpPr>
        <p:spPr/>
        <p:txBody>
          <a:bodyPr/>
          <a:lstStyle/>
          <a:p>
            <a:pPr algn="l"/>
            <a:r>
              <a:rPr lang="en-US" dirty="0"/>
              <a:t>Procedure – Electronic Cigarettes</a:t>
            </a:r>
          </a:p>
        </p:txBody>
      </p:sp>
      <p:sp>
        <p:nvSpPr>
          <p:cNvPr id="3" name="Content Placeholder 2">
            <a:extLst>
              <a:ext uri="{FF2B5EF4-FFF2-40B4-BE49-F238E27FC236}">
                <a16:creationId xmlns:a16="http://schemas.microsoft.com/office/drawing/2014/main" id="{4AC64D41-D493-1333-BB54-395A1E3805B0}"/>
              </a:ext>
            </a:extLst>
          </p:cNvPr>
          <p:cNvSpPr>
            <a:spLocks noGrp="1"/>
          </p:cNvSpPr>
          <p:nvPr>
            <p:ph idx="1"/>
          </p:nvPr>
        </p:nvSpPr>
        <p:spPr>
          <a:xfrm>
            <a:off x="990600" y="2133600"/>
            <a:ext cx="5867400" cy="3810002"/>
          </a:xfrm>
        </p:spPr>
        <p:txBody>
          <a:bodyPr>
            <a:noAutofit/>
          </a:bodyPr>
          <a:lstStyle/>
          <a:p>
            <a:pPr marL="0" indent="0">
              <a:spcBef>
                <a:spcPts val="0"/>
              </a:spcBef>
              <a:buNone/>
            </a:pPr>
            <a:r>
              <a:rPr lang="en-US" sz="2800" dirty="0">
                <a:ea typeface="Times New Roman" panose="02020603050405020304" pitchFamily="18" charset="0"/>
                <a:cs typeface="Times New Roman" panose="02020603050405020304" pitchFamily="18" charset="0"/>
              </a:rPr>
              <a:t>2.  If a resident chooses to smoke electronic cigarettes (e-cigarettes, vapes, vaporizers, vape pens, etc.) they must smoke them in designated outdoor smoking area(s) </a:t>
            </a:r>
            <a:r>
              <a:rPr lang="en-US" sz="2800" dirty="0">
                <a:solidFill>
                  <a:srgbClr val="FF0000"/>
                </a:solidFill>
                <a:ea typeface="Times New Roman" panose="02020603050405020304" pitchFamily="18" charset="0"/>
                <a:cs typeface="Times New Roman" panose="02020603050405020304" pitchFamily="18" charset="0"/>
              </a:rPr>
              <a:t>(</a:t>
            </a:r>
            <a:r>
              <a:rPr lang="en-US" sz="2800" b="1" dirty="0">
                <a:solidFill>
                  <a:srgbClr val="FF0000"/>
                </a:solidFill>
                <a:ea typeface="Times New Roman" panose="02020603050405020304" pitchFamily="18" charset="0"/>
                <a:cs typeface="Times New Roman" panose="02020603050405020304" pitchFamily="18" charset="0"/>
              </a:rPr>
              <a:t>LIST).</a:t>
            </a:r>
            <a:r>
              <a:rPr lang="en-US" sz="2800" dirty="0">
                <a:solidFill>
                  <a:srgbClr val="FF0000"/>
                </a:solidFill>
                <a:ea typeface="Times New Roman" panose="02020603050405020304" pitchFamily="18" charset="0"/>
                <a:cs typeface="Times New Roman" panose="02020603050405020304" pitchFamily="18" charset="0"/>
              </a:rPr>
              <a:t>  </a:t>
            </a:r>
            <a:endParaRPr lang="en-US" sz="2800" dirty="0">
              <a:solidFill>
                <a:srgbClr val="FF0000"/>
              </a:solidFill>
              <a:ea typeface="Times New Roman" panose="02020603050405020304" pitchFamily="18" charset="0"/>
            </a:endParaRPr>
          </a:p>
        </p:txBody>
      </p:sp>
      <p:pic>
        <p:nvPicPr>
          <p:cNvPr id="5" name="Picture 4" descr="A picture containing text, gear, metalware&#10;&#10;Description automatically generated">
            <a:extLst>
              <a:ext uri="{FF2B5EF4-FFF2-40B4-BE49-F238E27FC236}">
                <a16:creationId xmlns:a16="http://schemas.microsoft.com/office/drawing/2014/main" id="{12D5484D-762A-AAFD-55A4-85F80F3368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9891" y="2133600"/>
            <a:ext cx="3886200" cy="25908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930454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A1A8C-BC02-2748-53A8-2FB7BD43B561}"/>
              </a:ext>
            </a:extLst>
          </p:cNvPr>
          <p:cNvSpPr>
            <a:spLocks noGrp="1"/>
          </p:cNvSpPr>
          <p:nvPr>
            <p:ph type="title"/>
          </p:nvPr>
        </p:nvSpPr>
        <p:spPr>
          <a:xfrm>
            <a:off x="762000" y="274638"/>
            <a:ext cx="9448800" cy="1143000"/>
          </a:xfrm>
        </p:spPr>
        <p:txBody>
          <a:bodyPr anchor="ctr">
            <a:normAutofit/>
          </a:bodyPr>
          <a:lstStyle/>
          <a:p>
            <a:pPr algn="l"/>
            <a:r>
              <a:rPr lang="en-US" dirty="0"/>
              <a:t>Regulations</a:t>
            </a:r>
          </a:p>
        </p:txBody>
      </p:sp>
      <p:pic>
        <p:nvPicPr>
          <p:cNvPr id="5" name="Content Placeholder 4" descr="A picture containing table, cup, indoor&#10;&#10;Description automatically generated">
            <a:extLst>
              <a:ext uri="{FF2B5EF4-FFF2-40B4-BE49-F238E27FC236}">
                <a16:creationId xmlns:a16="http://schemas.microsoft.com/office/drawing/2014/main" id="{8069A659-8B97-1BD3-F7DF-10D77A972118}"/>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7718" r="32719" b="-1"/>
          <a:stretch/>
        </p:blipFill>
        <p:spPr>
          <a:xfrm>
            <a:off x="1447800" y="1828800"/>
            <a:ext cx="3154670" cy="3535364"/>
          </a:xfrm>
          <a:prstGeom prst="rect">
            <a:avLst/>
          </a:prstGeom>
          <a:ln>
            <a:noFill/>
          </a:ln>
          <a:effectLst>
            <a:softEdge rad="112500"/>
          </a:effectLst>
        </p:spPr>
      </p:pic>
      <p:sp>
        <p:nvSpPr>
          <p:cNvPr id="10" name="Content Placeholder 3">
            <a:extLst>
              <a:ext uri="{FF2B5EF4-FFF2-40B4-BE49-F238E27FC236}">
                <a16:creationId xmlns:a16="http://schemas.microsoft.com/office/drawing/2014/main" id="{EB86810D-7C5F-6F57-FB21-C3AB30EBFDA6}"/>
              </a:ext>
            </a:extLst>
          </p:cNvPr>
          <p:cNvSpPr>
            <a:spLocks noGrp="1"/>
          </p:cNvSpPr>
          <p:nvPr>
            <p:ph sz="half" idx="2"/>
          </p:nvPr>
        </p:nvSpPr>
        <p:spPr>
          <a:xfrm>
            <a:off x="5562600" y="1623061"/>
            <a:ext cx="5943600" cy="4525963"/>
          </a:xfrm>
        </p:spPr>
        <p:txBody>
          <a:bodyPr/>
          <a:lstStyle/>
          <a:p>
            <a:pPr marL="0" indent="0" algn="ctr">
              <a:buNone/>
            </a:pPr>
            <a:r>
              <a:rPr lang="en-US" sz="3200" b="1" dirty="0"/>
              <a:t>Centers for Medicare &amp; Medicaid Services</a:t>
            </a:r>
          </a:p>
          <a:p>
            <a:pPr marL="0" indent="0" algn="ctr">
              <a:buNone/>
            </a:pPr>
            <a:r>
              <a:rPr lang="en-US" dirty="0"/>
              <a:t>State Operations Manual</a:t>
            </a:r>
          </a:p>
          <a:p>
            <a:pPr marL="0" indent="0" algn="ctr">
              <a:buNone/>
            </a:pPr>
            <a:r>
              <a:rPr lang="en-US" dirty="0"/>
              <a:t>Appendix PP – Guidance to Surveyors for Long Term Care Facilities</a:t>
            </a:r>
          </a:p>
        </p:txBody>
      </p:sp>
      <p:sp>
        <p:nvSpPr>
          <p:cNvPr id="7" name="TextBox 6">
            <a:extLst>
              <a:ext uri="{FF2B5EF4-FFF2-40B4-BE49-F238E27FC236}">
                <a16:creationId xmlns:a16="http://schemas.microsoft.com/office/drawing/2014/main" id="{5288B21A-24EF-FBA3-C033-6B41B6241C9E}"/>
              </a:ext>
            </a:extLst>
          </p:cNvPr>
          <p:cNvSpPr txBox="1"/>
          <p:nvPr/>
        </p:nvSpPr>
        <p:spPr>
          <a:xfrm>
            <a:off x="7924800" y="5384946"/>
            <a:ext cx="3429000" cy="400110"/>
          </a:xfrm>
          <a:prstGeom prst="rect">
            <a:avLst/>
          </a:prstGeom>
          <a:noFill/>
        </p:spPr>
        <p:txBody>
          <a:bodyPr wrap="square">
            <a:spAutoFit/>
          </a:bodyPr>
          <a:lstStyle/>
          <a:p>
            <a:pPr algn="r"/>
            <a:r>
              <a:rPr lang="en-US" sz="1000" dirty="0">
                <a:hlinkClick r:id="rId4"/>
              </a:rPr>
              <a:t>https://www.cms.gov/files/document/appendix-pp-guidance-surveyor-long-term-care-facilities.pdf</a:t>
            </a:r>
            <a:r>
              <a:rPr lang="en-US" sz="1000" dirty="0"/>
              <a:t>  </a:t>
            </a:r>
          </a:p>
        </p:txBody>
      </p:sp>
    </p:spTree>
    <p:extLst>
      <p:ext uri="{BB962C8B-B14F-4D97-AF65-F5344CB8AC3E}">
        <p14:creationId xmlns:p14="http://schemas.microsoft.com/office/powerpoint/2010/main" val="29214331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3E9A7-D3FF-E462-1387-D9C7BE09DC86}"/>
              </a:ext>
            </a:extLst>
          </p:cNvPr>
          <p:cNvSpPr>
            <a:spLocks noGrp="1"/>
          </p:cNvSpPr>
          <p:nvPr>
            <p:ph type="title"/>
          </p:nvPr>
        </p:nvSpPr>
        <p:spPr/>
        <p:txBody>
          <a:bodyPr/>
          <a:lstStyle/>
          <a:p>
            <a:pPr algn="l"/>
            <a:r>
              <a:rPr lang="en-US" dirty="0"/>
              <a:t>Procedure – Electronic Cigarettes</a:t>
            </a:r>
          </a:p>
        </p:txBody>
      </p:sp>
      <p:sp>
        <p:nvSpPr>
          <p:cNvPr id="3" name="Content Placeholder 2">
            <a:extLst>
              <a:ext uri="{FF2B5EF4-FFF2-40B4-BE49-F238E27FC236}">
                <a16:creationId xmlns:a16="http://schemas.microsoft.com/office/drawing/2014/main" id="{6856EBDF-7217-210E-F64E-0A69D84D9920}"/>
              </a:ext>
            </a:extLst>
          </p:cNvPr>
          <p:cNvSpPr>
            <a:spLocks noGrp="1"/>
          </p:cNvSpPr>
          <p:nvPr>
            <p:ph idx="1"/>
          </p:nvPr>
        </p:nvSpPr>
        <p:spPr>
          <a:xfrm>
            <a:off x="914400" y="1417639"/>
            <a:ext cx="6553200" cy="4708525"/>
          </a:xfrm>
        </p:spPr>
        <p:txBody>
          <a:bodyPr>
            <a:normAutofit/>
          </a:bodyPr>
          <a:lstStyle/>
          <a:p>
            <a:pPr marL="0" indent="0">
              <a:buNone/>
            </a:pPr>
            <a:r>
              <a:rPr lang="en-US" dirty="0">
                <a:ea typeface="Times New Roman" panose="02020603050405020304" pitchFamily="18" charset="0"/>
                <a:cs typeface="Times New Roman" panose="02020603050405020304" pitchFamily="18" charset="0"/>
              </a:rPr>
              <a:t>3.  Charging of the e-cigarette should only be accomplished following the manufacturer’s recommendation and when using power sources approved by the manufacturer to recharge the lithium-ion battery (i.e., those that came with the device) on a clean, dry, and flat surface away from any other items.</a:t>
            </a:r>
            <a:endParaRPr lang="en-US" dirty="0"/>
          </a:p>
          <a:p>
            <a:endParaRPr lang="en-US" dirty="0"/>
          </a:p>
        </p:txBody>
      </p:sp>
      <p:pic>
        <p:nvPicPr>
          <p:cNvPr id="5" name="Picture 4" descr="A picture containing text, gear, metalware&#10;&#10;Description automatically generated">
            <a:extLst>
              <a:ext uri="{FF2B5EF4-FFF2-40B4-BE49-F238E27FC236}">
                <a16:creationId xmlns:a16="http://schemas.microsoft.com/office/drawing/2014/main" id="{E1ABB7DB-7643-92B7-4FE2-9EB75AFC87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8600" y="2324100"/>
            <a:ext cx="3543300" cy="23622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9985329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DBF43-821E-8BBE-8D90-2AFB148C5E4D}"/>
              </a:ext>
            </a:extLst>
          </p:cNvPr>
          <p:cNvSpPr>
            <a:spLocks noGrp="1"/>
          </p:cNvSpPr>
          <p:nvPr>
            <p:ph type="title"/>
          </p:nvPr>
        </p:nvSpPr>
        <p:spPr/>
        <p:txBody>
          <a:bodyPr/>
          <a:lstStyle/>
          <a:p>
            <a:pPr algn="l"/>
            <a:r>
              <a:rPr lang="en-US" dirty="0"/>
              <a:t>Procedure – Electronic Cigarettes</a:t>
            </a:r>
          </a:p>
        </p:txBody>
      </p:sp>
      <p:sp>
        <p:nvSpPr>
          <p:cNvPr id="3" name="Content Placeholder 2">
            <a:extLst>
              <a:ext uri="{FF2B5EF4-FFF2-40B4-BE49-F238E27FC236}">
                <a16:creationId xmlns:a16="http://schemas.microsoft.com/office/drawing/2014/main" id="{A10E8CE3-FA3A-FFE7-2AFB-9421BD186874}"/>
              </a:ext>
            </a:extLst>
          </p:cNvPr>
          <p:cNvSpPr>
            <a:spLocks noGrp="1"/>
          </p:cNvSpPr>
          <p:nvPr>
            <p:ph idx="1"/>
          </p:nvPr>
        </p:nvSpPr>
        <p:spPr/>
        <p:txBody>
          <a:bodyPr/>
          <a:lstStyle/>
          <a:p>
            <a:pPr marL="0" indent="0">
              <a:buNone/>
            </a:pPr>
            <a:r>
              <a:rPr lang="en-US" dirty="0"/>
              <a:t>4. DO NOT charge the e-cigarette overnight or leave the device charging unattended!</a:t>
            </a:r>
          </a:p>
        </p:txBody>
      </p:sp>
      <p:pic>
        <p:nvPicPr>
          <p:cNvPr id="5" name="Picture 4" descr="Shape, arrow&#10;&#10;Description automatically generated">
            <a:extLst>
              <a:ext uri="{FF2B5EF4-FFF2-40B4-BE49-F238E27FC236}">
                <a16:creationId xmlns:a16="http://schemas.microsoft.com/office/drawing/2014/main" id="{86589CE4-976A-D0BE-57A7-081539BC04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0" y="2895600"/>
            <a:ext cx="2137487" cy="2137487"/>
          </a:xfrm>
          <a:prstGeom prst="rect">
            <a:avLst/>
          </a:prstGeom>
          <a:effectLst>
            <a:outerShdw blurRad="63500" sx="102000" sy="102000" algn="ctr" rotWithShape="0">
              <a:prstClr val="black">
                <a:alpha val="40000"/>
              </a:prstClr>
            </a:outerShdw>
          </a:effectLst>
        </p:spPr>
      </p:pic>
      <p:sp>
        <p:nvSpPr>
          <p:cNvPr id="7" name="TextBox 6">
            <a:extLst>
              <a:ext uri="{FF2B5EF4-FFF2-40B4-BE49-F238E27FC236}">
                <a16:creationId xmlns:a16="http://schemas.microsoft.com/office/drawing/2014/main" id="{89EFD962-F6A5-FDBC-53A5-AF080DED98D1}"/>
              </a:ext>
            </a:extLst>
          </p:cNvPr>
          <p:cNvSpPr txBox="1"/>
          <p:nvPr/>
        </p:nvSpPr>
        <p:spPr>
          <a:xfrm>
            <a:off x="6861888" y="5464246"/>
            <a:ext cx="4572000" cy="400110"/>
          </a:xfrm>
          <a:prstGeom prst="rect">
            <a:avLst/>
          </a:prstGeom>
          <a:noFill/>
        </p:spPr>
        <p:txBody>
          <a:bodyPr wrap="square">
            <a:spAutoFit/>
          </a:bodyPr>
          <a:lstStyle/>
          <a:p>
            <a:pPr algn="r"/>
            <a:r>
              <a:rPr lang="en-US" sz="1000" dirty="0">
                <a:hlinkClick r:id="rId4"/>
              </a:rPr>
              <a:t>https://www.fda.gov/tobacco-products/products-ingredients-components/tips-help-avoid-vape-battery-or-fire-explosions</a:t>
            </a:r>
            <a:r>
              <a:rPr lang="en-US" sz="1000" dirty="0"/>
              <a:t> </a:t>
            </a:r>
          </a:p>
        </p:txBody>
      </p:sp>
    </p:spTree>
    <p:extLst>
      <p:ext uri="{BB962C8B-B14F-4D97-AF65-F5344CB8AC3E}">
        <p14:creationId xmlns:p14="http://schemas.microsoft.com/office/powerpoint/2010/main" val="36053488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DBF43-821E-8BBE-8D90-2AFB148C5E4D}"/>
              </a:ext>
            </a:extLst>
          </p:cNvPr>
          <p:cNvSpPr>
            <a:spLocks noGrp="1"/>
          </p:cNvSpPr>
          <p:nvPr>
            <p:ph type="title"/>
          </p:nvPr>
        </p:nvSpPr>
        <p:spPr/>
        <p:txBody>
          <a:bodyPr/>
          <a:lstStyle/>
          <a:p>
            <a:pPr algn="l"/>
            <a:r>
              <a:rPr lang="en-US" dirty="0"/>
              <a:t>Procedure – Electronic Cigarettes</a:t>
            </a:r>
          </a:p>
        </p:txBody>
      </p:sp>
      <p:sp>
        <p:nvSpPr>
          <p:cNvPr id="3" name="Content Placeholder 2">
            <a:extLst>
              <a:ext uri="{FF2B5EF4-FFF2-40B4-BE49-F238E27FC236}">
                <a16:creationId xmlns:a16="http://schemas.microsoft.com/office/drawing/2014/main" id="{A10E8CE3-FA3A-FFE7-2AFB-9421BD186874}"/>
              </a:ext>
            </a:extLst>
          </p:cNvPr>
          <p:cNvSpPr>
            <a:spLocks noGrp="1"/>
          </p:cNvSpPr>
          <p:nvPr>
            <p:ph idx="1"/>
          </p:nvPr>
        </p:nvSpPr>
        <p:spPr>
          <a:xfrm>
            <a:off x="990600" y="1712119"/>
            <a:ext cx="6286501" cy="4297363"/>
          </a:xfrm>
        </p:spPr>
        <p:txBody>
          <a:bodyPr>
            <a:normAutofit lnSpcReduction="10000"/>
          </a:bodyPr>
          <a:lstStyle/>
          <a:p>
            <a:pPr marL="0" indent="0">
              <a:spcBef>
                <a:spcPts val="0"/>
              </a:spcBef>
              <a:buNone/>
            </a:pPr>
            <a:r>
              <a:rPr lang="en-US" sz="2800" dirty="0">
                <a:ea typeface="Times New Roman" panose="02020603050405020304" pitchFamily="18" charset="0"/>
                <a:cs typeface="Times New Roman" panose="02020603050405020304" pitchFamily="18" charset="0"/>
              </a:rPr>
              <a:t>5. Replace the battery/batteries if wet or damaged.</a:t>
            </a:r>
            <a:endParaRPr lang="en-US" sz="2800" dirty="0">
              <a:ea typeface="Times New Roman" panose="02020603050405020304" pitchFamily="18" charset="0"/>
            </a:endParaRPr>
          </a:p>
          <a:p>
            <a:pPr marL="457200">
              <a:spcBef>
                <a:spcPts val="0"/>
              </a:spcBef>
            </a:pPr>
            <a:endParaRPr lang="en-US" sz="2800" dirty="0">
              <a:ea typeface="Times New Roman" panose="02020603050405020304" pitchFamily="18" charset="0"/>
            </a:endParaRPr>
          </a:p>
          <a:p>
            <a:pPr lvl="1">
              <a:spcBef>
                <a:spcPts val="0"/>
              </a:spcBef>
              <a:buFont typeface="+mj-lt"/>
              <a:buAutoNum type="alphaLcPeriod"/>
            </a:pPr>
            <a:r>
              <a:rPr lang="en-US" dirty="0">
                <a:effectLst/>
                <a:ea typeface="Times New Roman" panose="02020603050405020304" pitchFamily="18" charset="0"/>
                <a:cs typeface="Times New Roman" panose="02020603050405020304" pitchFamily="18" charset="0"/>
              </a:rPr>
              <a:t>Follow manufacturer’s instructions on turning off machine and removal of battery</a:t>
            </a:r>
            <a:endParaRPr lang="en-US" dirty="0">
              <a:effectLst/>
              <a:ea typeface="Times New Roman" panose="02020603050405020304" pitchFamily="18" charset="0"/>
            </a:endParaRPr>
          </a:p>
          <a:p>
            <a:pPr lvl="1">
              <a:spcBef>
                <a:spcPts val="0"/>
              </a:spcBef>
              <a:buFont typeface="+mj-lt"/>
              <a:buAutoNum type="alphaLcPeriod"/>
            </a:pPr>
            <a:r>
              <a:rPr lang="en-US" dirty="0">
                <a:effectLst/>
                <a:ea typeface="Times New Roman" panose="02020603050405020304" pitchFamily="18" charset="0"/>
                <a:cs typeface="Times New Roman" panose="02020603050405020304" pitchFamily="18" charset="0"/>
              </a:rPr>
              <a:t>Do not discard rechargeable batteries in a trash container.  Separate for hazardous waste and notify maintenance</a:t>
            </a:r>
            <a:endParaRPr lang="en-US" dirty="0">
              <a:effectLst/>
              <a:ea typeface="Times New Roman" panose="02020603050405020304" pitchFamily="18" charset="0"/>
            </a:endParaRPr>
          </a:p>
          <a:p>
            <a:endParaRPr lang="en-US" dirty="0"/>
          </a:p>
        </p:txBody>
      </p:sp>
      <p:pic>
        <p:nvPicPr>
          <p:cNvPr id="4" name="Picture 3" descr="A picture containing text, gear, metalware&#10;&#10;Description automatically generated">
            <a:extLst>
              <a:ext uri="{FF2B5EF4-FFF2-40B4-BE49-F238E27FC236}">
                <a16:creationId xmlns:a16="http://schemas.microsoft.com/office/drawing/2014/main" id="{474D2FC1-12C7-B1C8-B070-3310F68CCC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3800" y="2362200"/>
            <a:ext cx="3886200" cy="25908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1334860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DBF43-821E-8BBE-8D90-2AFB148C5E4D}"/>
              </a:ext>
            </a:extLst>
          </p:cNvPr>
          <p:cNvSpPr>
            <a:spLocks noGrp="1"/>
          </p:cNvSpPr>
          <p:nvPr>
            <p:ph type="title"/>
          </p:nvPr>
        </p:nvSpPr>
        <p:spPr/>
        <p:txBody>
          <a:bodyPr/>
          <a:lstStyle/>
          <a:p>
            <a:pPr algn="l"/>
            <a:r>
              <a:rPr lang="en-US" dirty="0"/>
              <a:t>Procedure – Electronic Cigarettes</a:t>
            </a:r>
          </a:p>
        </p:txBody>
      </p:sp>
      <p:sp>
        <p:nvSpPr>
          <p:cNvPr id="3" name="Content Placeholder 2">
            <a:extLst>
              <a:ext uri="{FF2B5EF4-FFF2-40B4-BE49-F238E27FC236}">
                <a16:creationId xmlns:a16="http://schemas.microsoft.com/office/drawing/2014/main" id="{A10E8CE3-FA3A-FFE7-2AFB-9421BD186874}"/>
              </a:ext>
            </a:extLst>
          </p:cNvPr>
          <p:cNvSpPr>
            <a:spLocks noGrp="1"/>
          </p:cNvSpPr>
          <p:nvPr>
            <p:ph idx="1"/>
          </p:nvPr>
        </p:nvSpPr>
        <p:spPr>
          <a:xfrm>
            <a:off x="609600" y="1600206"/>
            <a:ext cx="7086600" cy="4571993"/>
          </a:xfrm>
        </p:spPr>
        <p:txBody>
          <a:bodyPr>
            <a:normAutofit/>
          </a:bodyPr>
          <a:lstStyle/>
          <a:p>
            <a:pPr marL="0" indent="0">
              <a:spcBef>
                <a:spcPts val="0"/>
              </a:spcBef>
              <a:buNone/>
            </a:pPr>
            <a:r>
              <a:rPr lang="en-US" sz="2800" dirty="0">
                <a:ea typeface="Times New Roman" panose="02020603050405020304" pitchFamily="18" charset="0"/>
                <a:cs typeface="Times New Roman" panose="02020603050405020304" pitchFamily="18" charset="0"/>
              </a:rPr>
              <a:t>6.  Disposal of E-Cigarettes and liquid</a:t>
            </a:r>
            <a:endParaRPr lang="en-US" sz="2800" dirty="0">
              <a:ea typeface="Times New Roman" panose="02020603050405020304" pitchFamily="18" charset="0"/>
            </a:endParaRPr>
          </a:p>
          <a:p>
            <a:pPr lvl="1">
              <a:spcBef>
                <a:spcPts val="0"/>
              </a:spcBef>
              <a:buFont typeface="+mj-lt"/>
              <a:buAutoNum type="alphaLcPeriod"/>
            </a:pPr>
            <a:r>
              <a:rPr lang="en-US" dirty="0">
                <a:effectLst/>
                <a:ea typeface="Times New Roman" panose="02020603050405020304" pitchFamily="18" charset="0"/>
                <a:cs typeface="Times New Roman" panose="02020603050405020304" pitchFamily="18" charset="0"/>
              </a:rPr>
              <a:t>Spent cartridges should be replaced in accordance with the manufacturer’s instruction</a:t>
            </a:r>
            <a:endParaRPr lang="en-US" dirty="0">
              <a:effectLst/>
              <a:ea typeface="Times New Roman" panose="02020603050405020304" pitchFamily="18" charset="0"/>
            </a:endParaRPr>
          </a:p>
          <a:p>
            <a:pPr lvl="2">
              <a:spcBef>
                <a:spcPts val="0"/>
              </a:spcBef>
              <a:buFont typeface="+mj-lt"/>
              <a:buAutoNum type="romanLcPeriod"/>
            </a:pPr>
            <a:r>
              <a:rPr lang="en-US" sz="2800" dirty="0">
                <a:ea typeface="Times New Roman" panose="02020603050405020304" pitchFamily="18" charset="0"/>
                <a:cs typeface="Times New Roman" panose="02020603050405020304" pitchFamily="18" charset="0"/>
              </a:rPr>
              <a:t>When replacing cartridge, handle cartridges with gloves and avoid exposure to nicotine</a:t>
            </a:r>
            <a:endParaRPr lang="en-US" sz="2800" dirty="0">
              <a:ea typeface="Times New Roman" panose="02020603050405020304" pitchFamily="18" charset="0"/>
            </a:endParaRPr>
          </a:p>
          <a:p>
            <a:pPr lvl="2">
              <a:spcBef>
                <a:spcPts val="0"/>
              </a:spcBef>
              <a:buFont typeface="+mj-lt"/>
              <a:buAutoNum type="romanLcPeriod"/>
            </a:pPr>
            <a:r>
              <a:rPr lang="en-US" sz="2800" dirty="0">
                <a:ea typeface="Times New Roman" panose="02020603050405020304" pitchFamily="18" charset="0"/>
                <a:cs typeface="Times New Roman" panose="02020603050405020304" pitchFamily="18" charset="0"/>
              </a:rPr>
              <a:t>Do not rinse spent cartridge items</a:t>
            </a:r>
            <a:endParaRPr lang="en-US" sz="2800" dirty="0">
              <a:ea typeface="Times New Roman" panose="02020603050405020304" pitchFamily="18" charset="0"/>
            </a:endParaRPr>
          </a:p>
          <a:p>
            <a:pPr lvl="2">
              <a:spcBef>
                <a:spcPts val="0"/>
              </a:spcBef>
              <a:buFont typeface="+mj-lt"/>
              <a:buAutoNum type="romanLcPeriod"/>
            </a:pPr>
            <a:r>
              <a:rPr lang="en-US" sz="2800" dirty="0">
                <a:ea typeface="Times New Roman" panose="02020603050405020304" pitchFamily="18" charset="0"/>
                <a:cs typeface="Times New Roman" panose="02020603050405020304" pitchFamily="18" charset="0"/>
              </a:rPr>
              <a:t>Spent cartridges are considered hazardous waste</a:t>
            </a:r>
            <a:endParaRPr lang="en-US" sz="2800" dirty="0">
              <a:ea typeface="Times New Roman" panose="02020603050405020304" pitchFamily="18" charset="0"/>
            </a:endParaRPr>
          </a:p>
          <a:p>
            <a:endParaRPr lang="en-US" dirty="0"/>
          </a:p>
        </p:txBody>
      </p:sp>
      <p:pic>
        <p:nvPicPr>
          <p:cNvPr id="4" name="Picture 3" descr="A picture containing text, gear, metalware&#10;&#10;Description automatically generated">
            <a:extLst>
              <a:ext uri="{FF2B5EF4-FFF2-40B4-BE49-F238E27FC236}">
                <a16:creationId xmlns:a16="http://schemas.microsoft.com/office/drawing/2014/main" id="{8533A409-E5AD-36FB-9E8C-94425B56D6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03127" y="2362200"/>
            <a:ext cx="3886200" cy="25908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6777013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Assessment Process</a:t>
            </a:r>
          </a:p>
        </p:txBody>
      </p:sp>
      <p:sp>
        <p:nvSpPr>
          <p:cNvPr id="3" name="Content Placeholder 2"/>
          <p:cNvSpPr>
            <a:spLocks noGrp="1"/>
          </p:cNvSpPr>
          <p:nvPr>
            <p:ph idx="1"/>
          </p:nvPr>
        </p:nvSpPr>
        <p:spPr>
          <a:xfrm>
            <a:off x="762000" y="1417639"/>
            <a:ext cx="5181600" cy="4708525"/>
          </a:xfrm>
        </p:spPr>
        <p:txBody>
          <a:bodyPr>
            <a:noAutofit/>
          </a:bodyPr>
          <a:lstStyle/>
          <a:p>
            <a:pPr marL="0" indent="0">
              <a:buNone/>
            </a:pPr>
            <a:r>
              <a:rPr lang="en-US" sz="2600" b="1" dirty="0"/>
              <a:t>Smoking Evaluation Tool</a:t>
            </a:r>
          </a:p>
          <a:p>
            <a:r>
              <a:rPr lang="en-US" sz="2600" dirty="0"/>
              <a:t>Functional Ability</a:t>
            </a:r>
          </a:p>
          <a:p>
            <a:pPr lvl="1"/>
            <a:r>
              <a:rPr lang="en-US" sz="2600" dirty="0"/>
              <a:t>Can the resident hold their cigarette/pipe/cigar? </a:t>
            </a:r>
          </a:p>
          <a:p>
            <a:pPr lvl="1"/>
            <a:r>
              <a:rPr lang="en-US" sz="2600" dirty="0"/>
              <a:t>Can they light it independently?</a:t>
            </a:r>
          </a:p>
          <a:p>
            <a:r>
              <a:rPr lang="en-US" sz="2600" dirty="0"/>
              <a:t>Cognition</a:t>
            </a:r>
          </a:p>
          <a:p>
            <a:pPr lvl="1"/>
            <a:r>
              <a:rPr lang="en-US" sz="2600" dirty="0"/>
              <a:t>Are they able to verbalize smoking policy after educated?</a:t>
            </a:r>
          </a:p>
          <a:p>
            <a:pPr marL="0" indent="0">
              <a:buNone/>
            </a:pPr>
            <a:endParaRPr lang="en-US" sz="2600" dirty="0"/>
          </a:p>
          <a:p>
            <a:endParaRPr lang="en-US" sz="2600" dirty="0"/>
          </a:p>
        </p:txBody>
      </p:sp>
      <p:sp>
        <p:nvSpPr>
          <p:cNvPr id="4" name="Content Placeholder 2">
            <a:extLst>
              <a:ext uri="{FF2B5EF4-FFF2-40B4-BE49-F238E27FC236}">
                <a16:creationId xmlns:a16="http://schemas.microsoft.com/office/drawing/2014/main" id="{2358A0D7-D89C-9823-F72C-91D4B576D293}"/>
              </a:ext>
            </a:extLst>
          </p:cNvPr>
          <p:cNvSpPr txBox="1">
            <a:spLocks/>
          </p:cNvSpPr>
          <p:nvPr/>
        </p:nvSpPr>
        <p:spPr>
          <a:xfrm>
            <a:off x="6428509" y="1905000"/>
            <a:ext cx="5181600" cy="42211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en-US" sz="2600" dirty="0"/>
              <a:t>Safety Awareness and Behavior</a:t>
            </a:r>
          </a:p>
          <a:p>
            <a:pPr lvl="1" fontAlgn="auto">
              <a:spcAft>
                <a:spcPts val="0"/>
              </a:spcAft>
            </a:pPr>
            <a:r>
              <a:rPr lang="en-US" sz="2600" dirty="0"/>
              <a:t>Do they observe the designated area requirements?</a:t>
            </a:r>
          </a:p>
          <a:p>
            <a:pPr lvl="1" fontAlgn="auto">
              <a:spcAft>
                <a:spcPts val="0"/>
              </a:spcAft>
            </a:pPr>
            <a:r>
              <a:rPr lang="en-US" sz="2600" dirty="0"/>
              <a:t>Do they get distracted and not focus on holding cigarette?</a:t>
            </a:r>
          </a:p>
          <a:p>
            <a:pPr fontAlgn="auto">
              <a:spcAft>
                <a:spcPts val="0"/>
              </a:spcAft>
            </a:pPr>
            <a:r>
              <a:rPr lang="en-US" sz="2600" dirty="0"/>
              <a:t>Observations</a:t>
            </a:r>
          </a:p>
          <a:p>
            <a:pPr lvl="1" fontAlgn="auto">
              <a:spcAft>
                <a:spcPts val="0"/>
              </a:spcAft>
            </a:pPr>
            <a:r>
              <a:rPr lang="en-US" sz="2600" dirty="0"/>
              <a:t>Burn holes in clothes</a:t>
            </a:r>
          </a:p>
          <a:p>
            <a:pPr lvl="1" fontAlgn="auto">
              <a:spcAft>
                <a:spcPts val="0"/>
              </a:spcAft>
            </a:pPr>
            <a:r>
              <a:rPr lang="en-US" sz="2600" dirty="0"/>
              <a:t>Burns on fingers/fingernails</a:t>
            </a:r>
          </a:p>
          <a:p>
            <a:pPr fontAlgn="auto">
              <a:spcAft>
                <a:spcPts val="0"/>
              </a:spcAft>
            </a:pPr>
            <a:endParaRPr lang="en-US" sz="2600" dirty="0"/>
          </a:p>
          <a:p>
            <a:pPr fontAlgn="auto">
              <a:spcAft>
                <a:spcPts val="0"/>
              </a:spcAft>
            </a:pPr>
            <a:endParaRPr lang="en-US" sz="2600" dirty="0"/>
          </a:p>
        </p:txBody>
      </p:sp>
    </p:spTree>
    <p:extLst>
      <p:ext uri="{BB962C8B-B14F-4D97-AF65-F5344CB8AC3E}">
        <p14:creationId xmlns:p14="http://schemas.microsoft.com/office/powerpoint/2010/main" val="10705781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9DDAD-94C5-5D74-A635-3CF0FF1CB9E7}"/>
              </a:ext>
            </a:extLst>
          </p:cNvPr>
          <p:cNvSpPr>
            <a:spLocks noGrp="1"/>
          </p:cNvSpPr>
          <p:nvPr>
            <p:ph type="title"/>
          </p:nvPr>
        </p:nvSpPr>
        <p:spPr/>
        <p:txBody>
          <a:bodyPr/>
          <a:lstStyle/>
          <a:p>
            <a:pPr algn="l"/>
            <a:r>
              <a:rPr lang="en-US" dirty="0"/>
              <a:t>Assessment Process</a:t>
            </a:r>
          </a:p>
        </p:txBody>
      </p:sp>
      <p:sp>
        <p:nvSpPr>
          <p:cNvPr id="3" name="Content Placeholder 2">
            <a:extLst>
              <a:ext uri="{FF2B5EF4-FFF2-40B4-BE49-F238E27FC236}">
                <a16:creationId xmlns:a16="http://schemas.microsoft.com/office/drawing/2014/main" id="{985CDA9C-BC48-0DA5-ABBC-0BDB52729BD1}"/>
              </a:ext>
            </a:extLst>
          </p:cNvPr>
          <p:cNvSpPr>
            <a:spLocks noGrp="1"/>
          </p:cNvSpPr>
          <p:nvPr>
            <p:ph idx="1"/>
          </p:nvPr>
        </p:nvSpPr>
        <p:spPr>
          <a:xfrm>
            <a:off x="1066800" y="1417639"/>
            <a:ext cx="6096000" cy="4708525"/>
          </a:xfrm>
        </p:spPr>
        <p:txBody>
          <a:bodyPr>
            <a:normAutofit/>
          </a:bodyPr>
          <a:lstStyle/>
          <a:p>
            <a:pPr marL="0" indent="0">
              <a:buNone/>
            </a:pPr>
            <a:r>
              <a:rPr lang="en-US" dirty="0"/>
              <a:t>For residents who use electronic cigarettes:</a:t>
            </a:r>
          </a:p>
          <a:p>
            <a:pPr>
              <a:spcBef>
                <a:spcPts val="0"/>
              </a:spcBef>
            </a:pPr>
            <a:r>
              <a:rPr lang="en-US" sz="2800" dirty="0">
                <a:ea typeface="Times New Roman" panose="02020603050405020304" pitchFamily="18" charset="0"/>
                <a:cs typeface="Times New Roman" panose="02020603050405020304" pitchFamily="18" charset="0"/>
              </a:rPr>
              <a:t>Is resident able to demonstrate safe handling of juices or cartridges?      </a:t>
            </a:r>
          </a:p>
          <a:p>
            <a:pPr>
              <a:spcBef>
                <a:spcPts val="0"/>
              </a:spcBef>
            </a:pPr>
            <a:r>
              <a:rPr lang="en-US" sz="2800" dirty="0">
                <a:ea typeface="Times New Roman" panose="02020603050405020304" pitchFamily="18" charset="0"/>
                <a:cs typeface="Times New Roman" panose="02020603050405020304" pitchFamily="18" charset="0"/>
              </a:rPr>
              <a:t>Is resident able to safely handle the device when using?     </a:t>
            </a:r>
          </a:p>
          <a:p>
            <a:pPr>
              <a:spcBef>
                <a:spcPts val="0"/>
              </a:spcBef>
            </a:pPr>
            <a:r>
              <a:rPr lang="en-US" sz="2800" dirty="0">
                <a:ea typeface="Times New Roman" panose="02020603050405020304" pitchFamily="18" charset="0"/>
                <a:cs typeface="Times New Roman" panose="02020603050405020304" pitchFamily="18" charset="0"/>
              </a:rPr>
              <a:t>Is resident able to change batteries?   </a:t>
            </a:r>
          </a:p>
          <a:p>
            <a:pPr>
              <a:spcBef>
                <a:spcPts val="0"/>
              </a:spcBef>
            </a:pPr>
            <a:r>
              <a:rPr lang="en-US" sz="2800" dirty="0">
                <a:ea typeface="Times New Roman" panose="02020603050405020304" pitchFamily="18" charset="0"/>
                <a:cs typeface="Times New Roman" panose="02020603050405020304" pitchFamily="18" charset="0"/>
              </a:rPr>
              <a:t>Is resident able to demonstrate safe charging of batteries?  </a:t>
            </a:r>
          </a:p>
          <a:p>
            <a:pPr marL="0" indent="0">
              <a:buNone/>
            </a:pPr>
            <a:endParaRPr lang="en-US" dirty="0"/>
          </a:p>
        </p:txBody>
      </p:sp>
      <p:pic>
        <p:nvPicPr>
          <p:cNvPr id="8" name="Picture 7" descr="A group of people posing for a photo&#10;&#10;Description automatically generated with medium confidence">
            <a:extLst>
              <a:ext uri="{FF2B5EF4-FFF2-40B4-BE49-F238E27FC236}">
                <a16:creationId xmlns:a16="http://schemas.microsoft.com/office/drawing/2014/main" id="{0E61DC62-020F-2206-51B5-2BBB505197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00" y="2209800"/>
            <a:ext cx="4457700" cy="2971800"/>
          </a:xfrm>
          <a:prstGeom prst="rect">
            <a:avLst/>
          </a:prstGeom>
        </p:spPr>
      </p:pic>
    </p:spTree>
    <p:extLst>
      <p:ext uri="{BB962C8B-B14F-4D97-AF65-F5344CB8AC3E}">
        <p14:creationId xmlns:p14="http://schemas.microsoft.com/office/powerpoint/2010/main" val="36449123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Care Plan Process</a:t>
            </a:r>
          </a:p>
        </p:txBody>
      </p:sp>
      <p:sp>
        <p:nvSpPr>
          <p:cNvPr id="3" name="Content Placeholder 2"/>
          <p:cNvSpPr>
            <a:spLocks noGrp="1"/>
          </p:cNvSpPr>
          <p:nvPr>
            <p:ph idx="1"/>
          </p:nvPr>
        </p:nvSpPr>
        <p:spPr/>
        <p:txBody>
          <a:bodyPr>
            <a:normAutofit/>
          </a:bodyPr>
          <a:lstStyle/>
          <a:p>
            <a:r>
              <a:rPr lang="en-US" dirty="0"/>
              <a:t>Based on evaluation-examples include:</a:t>
            </a:r>
          </a:p>
          <a:p>
            <a:pPr lvl="1"/>
            <a:r>
              <a:rPr lang="en-US" dirty="0"/>
              <a:t>Type of Assistance</a:t>
            </a:r>
          </a:p>
          <a:p>
            <a:pPr lvl="1"/>
            <a:r>
              <a:rPr lang="en-US" dirty="0"/>
              <a:t>Supervision Requirements</a:t>
            </a:r>
          </a:p>
          <a:p>
            <a:pPr lvl="1"/>
            <a:r>
              <a:rPr lang="en-US" dirty="0"/>
              <a:t>Smoking Apron</a:t>
            </a:r>
          </a:p>
          <a:p>
            <a:pPr lvl="1"/>
            <a:r>
              <a:rPr lang="en-US" dirty="0"/>
              <a:t>Smoking materials secured at the desk</a:t>
            </a:r>
          </a:p>
          <a:p>
            <a:pPr lvl="1"/>
            <a:r>
              <a:rPr lang="en-US" dirty="0"/>
              <a:t>Staff to light cigarette/cigar/pipe</a:t>
            </a:r>
          </a:p>
          <a:p>
            <a:pPr lvl="1"/>
            <a:r>
              <a:rPr lang="en-US" dirty="0"/>
              <a:t>Facility determination that resident is not permitted to smoke</a:t>
            </a:r>
          </a:p>
          <a:p>
            <a:pPr lvl="1"/>
            <a:r>
              <a:rPr lang="en-US" dirty="0"/>
              <a:t>Etc.</a:t>
            </a:r>
          </a:p>
          <a:p>
            <a:pPr lvl="1"/>
            <a:endParaRPr lang="en-US" dirty="0"/>
          </a:p>
        </p:txBody>
      </p:sp>
    </p:spTree>
    <p:extLst>
      <p:ext uri="{BB962C8B-B14F-4D97-AF65-F5344CB8AC3E}">
        <p14:creationId xmlns:p14="http://schemas.microsoft.com/office/powerpoint/2010/main" val="14548598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C759D-2ECC-BDC1-A286-261F604AE97A}"/>
              </a:ext>
            </a:extLst>
          </p:cNvPr>
          <p:cNvSpPr>
            <a:spLocks noGrp="1"/>
          </p:cNvSpPr>
          <p:nvPr>
            <p:ph type="title"/>
          </p:nvPr>
        </p:nvSpPr>
        <p:spPr/>
        <p:txBody>
          <a:bodyPr/>
          <a:lstStyle/>
          <a:p>
            <a:r>
              <a:rPr lang="en-US" dirty="0"/>
              <a:t>Resident Education</a:t>
            </a:r>
          </a:p>
        </p:txBody>
      </p:sp>
      <p:pic>
        <p:nvPicPr>
          <p:cNvPr id="4" name="Content Placeholder 3" descr="A picture containing person, person, indoor, meal&#10;&#10;Description automatically generated">
            <a:extLst>
              <a:ext uri="{FF2B5EF4-FFF2-40B4-BE49-F238E27FC236}">
                <a16:creationId xmlns:a16="http://schemas.microsoft.com/office/drawing/2014/main" id="{9A10B531-5E16-92B4-E43C-2361BE59B7B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8000" y="1573152"/>
            <a:ext cx="5564762" cy="3711696"/>
          </a:xfrm>
          <a:prstGeom prst="rect">
            <a:avLst/>
          </a:prstGeom>
          <a:ln>
            <a:noFill/>
          </a:ln>
          <a:effectLst>
            <a:softEdge rad="112500"/>
          </a:effectLst>
        </p:spPr>
      </p:pic>
    </p:spTree>
    <p:extLst>
      <p:ext uri="{BB962C8B-B14F-4D97-AF65-F5344CB8AC3E}">
        <p14:creationId xmlns:p14="http://schemas.microsoft.com/office/powerpoint/2010/main" val="38125902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60337"/>
            <a:ext cx="9429135" cy="1143000"/>
          </a:xfrm>
        </p:spPr>
        <p:txBody>
          <a:bodyPr/>
          <a:lstStyle/>
          <a:p>
            <a:pPr algn="l"/>
            <a:r>
              <a:rPr lang="en-US" dirty="0"/>
              <a:t>Facility Response</a:t>
            </a:r>
          </a:p>
        </p:txBody>
      </p:sp>
      <p:sp>
        <p:nvSpPr>
          <p:cNvPr id="3" name="Content Placeholder 2"/>
          <p:cNvSpPr>
            <a:spLocks noGrp="1"/>
          </p:cNvSpPr>
          <p:nvPr>
            <p:ph idx="1"/>
          </p:nvPr>
        </p:nvSpPr>
        <p:spPr>
          <a:xfrm>
            <a:off x="1066800" y="2171700"/>
            <a:ext cx="10972800" cy="4525963"/>
          </a:xfrm>
        </p:spPr>
        <p:txBody>
          <a:bodyPr/>
          <a:lstStyle/>
          <a:p>
            <a:r>
              <a:rPr lang="en-US" dirty="0"/>
              <a:t>Understand</a:t>
            </a:r>
          </a:p>
          <a:p>
            <a:r>
              <a:rPr lang="en-US" dirty="0"/>
              <a:t>Inform </a:t>
            </a:r>
          </a:p>
          <a:p>
            <a:r>
              <a:rPr lang="en-US" dirty="0"/>
              <a:t>Limitations</a:t>
            </a:r>
          </a:p>
          <a:p>
            <a:r>
              <a:rPr lang="en-US" dirty="0"/>
              <a:t>Monitor</a:t>
            </a:r>
          </a:p>
          <a:p>
            <a:endParaRPr lang="en-US" dirty="0"/>
          </a:p>
        </p:txBody>
      </p:sp>
      <p:graphicFrame>
        <p:nvGraphicFramePr>
          <p:cNvPr id="4" name="Diagram 3"/>
          <p:cNvGraphicFramePr/>
          <p:nvPr/>
        </p:nvGraphicFramePr>
        <p:xfrm>
          <a:off x="5105400" y="1303337"/>
          <a:ext cx="5085735" cy="45640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a:stretch>
            <a:fillRect/>
          </a:stretch>
        </p:blipFill>
        <p:spPr>
          <a:xfrm>
            <a:off x="6705600" y="2466003"/>
            <a:ext cx="2048568" cy="2105025"/>
          </a:xfrm>
          <a:prstGeom prst="rect">
            <a:avLst/>
          </a:prstGeom>
          <a:ln>
            <a:noFill/>
          </a:ln>
          <a:effectLst>
            <a:softEdge rad="112500"/>
          </a:effectLst>
        </p:spPr>
      </p:pic>
    </p:spTree>
    <p:extLst>
      <p:ext uri="{BB962C8B-B14F-4D97-AF65-F5344CB8AC3E}">
        <p14:creationId xmlns:p14="http://schemas.microsoft.com/office/powerpoint/2010/main" val="18243634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Understand</a:t>
            </a:r>
          </a:p>
        </p:txBody>
      </p:sp>
      <p:sp>
        <p:nvSpPr>
          <p:cNvPr id="3" name="Content Placeholder 2"/>
          <p:cNvSpPr>
            <a:spLocks noGrp="1"/>
          </p:cNvSpPr>
          <p:nvPr>
            <p:ph idx="1"/>
          </p:nvPr>
        </p:nvSpPr>
        <p:spPr>
          <a:xfrm>
            <a:off x="574964" y="1524000"/>
            <a:ext cx="5791200" cy="4525960"/>
          </a:xfrm>
        </p:spPr>
        <p:txBody>
          <a:bodyPr>
            <a:normAutofit/>
          </a:bodyPr>
          <a:lstStyle/>
          <a:p>
            <a:pPr lvl="1">
              <a:buFont typeface="Arial" panose="020B0604020202020204" pitchFamily="34" charset="0"/>
              <a:buChar char="•"/>
            </a:pPr>
            <a:r>
              <a:rPr lang="en-US" dirty="0"/>
              <a:t>In order to prevent accidents with smoking and provide a safe environment for residents and others, it is imperative to follow the smoking policy and procedure.  </a:t>
            </a:r>
          </a:p>
          <a:p>
            <a:pPr lvl="1">
              <a:buFont typeface="Arial" panose="020B0604020202020204" pitchFamily="34" charset="0"/>
              <a:buChar char="•"/>
            </a:pPr>
            <a:r>
              <a:rPr lang="en-US" dirty="0"/>
              <a:t>Residents must be informed, assessed and individualized approaches care planned for safety</a:t>
            </a:r>
          </a:p>
        </p:txBody>
      </p:sp>
      <p:pic>
        <p:nvPicPr>
          <p:cNvPr id="6" name="Picture 5" descr="A group of people posing for a photo&#10;&#10;Description automatically generated with medium confidence">
            <a:extLst>
              <a:ext uri="{FF2B5EF4-FFF2-40B4-BE49-F238E27FC236}">
                <a16:creationId xmlns:a16="http://schemas.microsoft.com/office/drawing/2014/main" id="{58EE2A58-8F82-7A44-29B0-A0D6FD10E9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0" y="1981200"/>
            <a:ext cx="5143500" cy="3429000"/>
          </a:xfrm>
          <a:prstGeom prst="rect">
            <a:avLst/>
          </a:prstGeom>
          <a:ln>
            <a:noFill/>
          </a:ln>
          <a:effectLst>
            <a:softEdge rad="112500"/>
          </a:effectLst>
        </p:spPr>
      </p:pic>
    </p:spTree>
    <p:extLst>
      <p:ext uri="{BB962C8B-B14F-4D97-AF65-F5344CB8AC3E}">
        <p14:creationId xmlns:p14="http://schemas.microsoft.com/office/powerpoint/2010/main" val="2579146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4605ABF-EF64-39F6-42C1-9A2A758AB892}"/>
              </a:ext>
            </a:extLst>
          </p:cNvPr>
          <p:cNvSpPr>
            <a:spLocks noGrp="1"/>
          </p:cNvSpPr>
          <p:nvPr>
            <p:ph type="title"/>
          </p:nvPr>
        </p:nvSpPr>
        <p:spPr/>
        <p:txBody>
          <a:bodyPr/>
          <a:lstStyle/>
          <a:p>
            <a:pPr algn="l"/>
            <a:r>
              <a:rPr lang="en-US" dirty="0"/>
              <a:t>F561 Self-Determination</a:t>
            </a:r>
          </a:p>
        </p:txBody>
      </p:sp>
      <p:sp>
        <p:nvSpPr>
          <p:cNvPr id="6" name="Content Placeholder 5">
            <a:extLst>
              <a:ext uri="{FF2B5EF4-FFF2-40B4-BE49-F238E27FC236}">
                <a16:creationId xmlns:a16="http://schemas.microsoft.com/office/drawing/2014/main" id="{8567C3CA-F826-6608-3C79-533144D715C8}"/>
              </a:ext>
            </a:extLst>
          </p:cNvPr>
          <p:cNvSpPr>
            <a:spLocks noGrp="1"/>
          </p:cNvSpPr>
          <p:nvPr>
            <p:ph idx="1"/>
          </p:nvPr>
        </p:nvSpPr>
        <p:spPr>
          <a:xfrm>
            <a:off x="990600" y="1417639"/>
            <a:ext cx="6553200" cy="4343399"/>
          </a:xfrm>
        </p:spPr>
        <p:txBody>
          <a:bodyPr>
            <a:normAutofit fontScale="92500"/>
          </a:bodyPr>
          <a:lstStyle/>
          <a:p>
            <a:pPr marL="0" indent="0">
              <a:buNone/>
            </a:pPr>
            <a:r>
              <a:rPr lang="en-US" dirty="0"/>
              <a:t>“If a facility changes its policy to prohibit smoking (including electronic cigarettes), it should allow current residents who smoke to continue smoking in an area that maintains the quality of life for these residents and takes into account non-smoking residents. The smoking area may be an outside area provided that residents remain safe.”</a:t>
            </a:r>
          </a:p>
        </p:txBody>
      </p:sp>
      <p:pic>
        <p:nvPicPr>
          <p:cNvPr id="8" name="Picture 7" descr="A picture containing text, hand&#10;&#10;Description automatically generated">
            <a:extLst>
              <a:ext uri="{FF2B5EF4-FFF2-40B4-BE49-F238E27FC236}">
                <a16:creationId xmlns:a16="http://schemas.microsoft.com/office/drawing/2014/main" id="{C0436A74-5446-D8E7-EAF5-8000C4679F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4800" y="2174843"/>
            <a:ext cx="3771900" cy="2508314"/>
          </a:xfrm>
          <a:prstGeom prst="rect">
            <a:avLst/>
          </a:prstGeom>
          <a:ln>
            <a:noFill/>
          </a:ln>
          <a:effectLst>
            <a:softEdge rad="112500"/>
          </a:effectLst>
        </p:spPr>
      </p:pic>
      <p:sp>
        <p:nvSpPr>
          <p:cNvPr id="9" name="TextBox 8">
            <a:extLst>
              <a:ext uri="{FF2B5EF4-FFF2-40B4-BE49-F238E27FC236}">
                <a16:creationId xmlns:a16="http://schemas.microsoft.com/office/drawing/2014/main" id="{FB4D742A-1CDB-CE55-A992-A949556DB647}"/>
              </a:ext>
            </a:extLst>
          </p:cNvPr>
          <p:cNvSpPr txBox="1"/>
          <p:nvPr/>
        </p:nvSpPr>
        <p:spPr>
          <a:xfrm>
            <a:off x="8096250" y="5560983"/>
            <a:ext cx="3429000" cy="400110"/>
          </a:xfrm>
          <a:prstGeom prst="rect">
            <a:avLst/>
          </a:prstGeom>
          <a:noFill/>
        </p:spPr>
        <p:txBody>
          <a:bodyPr wrap="square">
            <a:spAutoFit/>
          </a:bodyPr>
          <a:lstStyle/>
          <a:p>
            <a:pPr algn="r"/>
            <a:r>
              <a:rPr lang="en-US" sz="1000" dirty="0">
                <a:hlinkClick r:id="rId4"/>
              </a:rPr>
              <a:t>https://www.cms.gov/files/document/appendix-pp-guidance-surveyor-long-term-care-facilities.pdf</a:t>
            </a:r>
            <a:r>
              <a:rPr lang="en-US" sz="1000" dirty="0"/>
              <a:t>  </a:t>
            </a:r>
          </a:p>
        </p:txBody>
      </p:sp>
    </p:spTree>
    <p:extLst>
      <p:ext uri="{BB962C8B-B14F-4D97-AF65-F5344CB8AC3E}">
        <p14:creationId xmlns:p14="http://schemas.microsoft.com/office/powerpoint/2010/main" val="40469885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Inform </a:t>
            </a:r>
          </a:p>
        </p:txBody>
      </p:sp>
      <p:sp>
        <p:nvSpPr>
          <p:cNvPr id="3" name="Content Placeholder 2"/>
          <p:cNvSpPr>
            <a:spLocks noGrp="1"/>
          </p:cNvSpPr>
          <p:nvPr>
            <p:ph idx="1"/>
          </p:nvPr>
        </p:nvSpPr>
        <p:spPr>
          <a:xfrm>
            <a:off x="879764" y="1396856"/>
            <a:ext cx="6858000" cy="4648199"/>
          </a:xfrm>
        </p:spPr>
        <p:txBody>
          <a:bodyPr>
            <a:normAutofit/>
          </a:bodyPr>
          <a:lstStyle/>
          <a:p>
            <a:r>
              <a:rPr lang="en-US" sz="2600" dirty="0"/>
              <a:t>Caregivers will be informed of resident’s assessed needs to ensure adequate supervision and assistance</a:t>
            </a:r>
          </a:p>
          <a:p>
            <a:r>
              <a:rPr lang="en-US" sz="2600" dirty="0"/>
              <a:t>All staff will need to inform the nurse and the Interdisciplinary Team of any problems with residents or others not complying with the Smoking Policy</a:t>
            </a:r>
          </a:p>
          <a:p>
            <a:pPr lvl="1"/>
            <a:r>
              <a:rPr lang="en-US" sz="2600" dirty="0"/>
              <a:t>If resident identified with unsafe smoking, immediately intervene and when safe, immediately notify the nurse</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8200" y="1676400"/>
            <a:ext cx="2467772" cy="3699808"/>
          </a:xfrm>
          <a:prstGeom prst="rect">
            <a:avLst/>
          </a:prstGeom>
          <a:ln>
            <a:noFill/>
          </a:ln>
          <a:effectLst>
            <a:softEdge rad="112500"/>
          </a:effectLst>
        </p:spPr>
      </p:pic>
    </p:spTree>
    <p:extLst>
      <p:ext uri="{BB962C8B-B14F-4D97-AF65-F5344CB8AC3E}">
        <p14:creationId xmlns:p14="http://schemas.microsoft.com/office/powerpoint/2010/main" val="37817934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Limitations</a:t>
            </a:r>
          </a:p>
        </p:txBody>
      </p:sp>
      <p:sp>
        <p:nvSpPr>
          <p:cNvPr id="3" name="Content Placeholder 2"/>
          <p:cNvSpPr>
            <a:spLocks noGrp="1"/>
          </p:cNvSpPr>
          <p:nvPr>
            <p:ph idx="1"/>
          </p:nvPr>
        </p:nvSpPr>
        <p:spPr>
          <a:xfrm>
            <a:off x="1066800" y="1676400"/>
            <a:ext cx="4876800" cy="4297361"/>
          </a:xfrm>
        </p:spPr>
        <p:txBody>
          <a:bodyPr/>
          <a:lstStyle/>
          <a:p>
            <a:r>
              <a:rPr lang="en-US" dirty="0"/>
              <a:t>Knowledge</a:t>
            </a:r>
          </a:p>
          <a:p>
            <a:r>
              <a:rPr lang="en-US" dirty="0"/>
              <a:t>Resident cognition</a:t>
            </a:r>
          </a:p>
          <a:p>
            <a:r>
              <a:rPr lang="en-US" dirty="0"/>
              <a:t>Resident adherence to Smoking Policy</a:t>
            </a:r>
          </a:p>
          <a:p>
            <a:r>
              <a:rPr lang="en-US" dirty="0"/>
              <a:t>Staff following the resident care plan</a:t>
            </a:r>
          </a:p>
        </p:txBody>
      </p:sp>
      <p:pic>
        <p:nvPicPr>
          <p:cNvPr id="4" name="Content Placeholder 3" descr="A no parking sign&#10;&#10;Description automatically generated with low confidence">
            <a:extLst>
              <a:ext uri="{FF2B5EF4-FFF2-40B4-BE49-F238E27FC236}">
                <a16:creationId xmlns:a16="http://schemas.microsoft.com/office/drawing/2014/main" id="{A4FDBDCD-5644-68A7-1DAB-FCEECF413FDC}"/>
              </a:ext>
            </a:extLst>
          </p:cNvPr>
          <p:cNvPicPr>
            <a:picLocks noChangeAspect="1"/>
          </p:cNvPicPr>
          <p:nvPr/>
        </p:nvPicPr>
        <p:blipFill rotWithShape="1">
          <a:blip r:embed="rId3">
            <a:extLst>
              <a:ext uri="{28A0092B-C50C-407E-A947-70E740481C1C}">
                <a14:useLocalDpi xmlns:a14="http://schemas.microsoft.com/office/drawing/2010/main" val="0"/>
              </a:ext>
            </a:extLst>
          </a:blip>
          <a:srcRect l="20584" r="-1" b="-1"/>
          <a:stretch/>
        </p:blipFill>
        <p:spPr>
          <a:xfrm>
            <a:off x="6629400" y="1709931"/>
            <a:ext cx="4090551" cy="343813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3602110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nchor="ctr">
            <a:normAutofit/>
          </a:bodyPr>
          <a:lstStyle/>
          <a:p>
            <a:pPr algn="l"/>
            <a:r>
              <a:rPr lang="en-US" dirty="0"/>
              <a:t>Monitor</a:t>
            </a:r>
          </a:p>
        </p:txBody>
      </p:sp>
      <p:pic>
        <p:nvPicPr>
          <p:cNvPr id="9" name="Picture 8" descr="A picture containing person&#10;&#10;Description automatically generated">
            <a:extLst>
              <a:ext uri="{FF2B5EF4-FFF2-40B4-BE49-F238E27FC236}">
                <a16:creationId xmlns:a16="http://schemas.microsoft.com/office/drawing/2014/main" id="{64EEF38F-410E-8781-E7DF-43D72960D2F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4441" r="6142" b="-1"/>
          <a:stretch/>
        </p:blipFill>
        <p:spPr>
          <a:xfrm>
            <a:off x="838200" y="1966115"/>
            <a:ext cx="4206233" cy="3535369"/>
          </a:xfrm>
          <a:prstGeom prst="rect">
            <a:avLst/>
          </a:prstGeom>
          <a:ln>
            <a:noFill/>
          </a:ln>
          <a:effectLst>
            <a:softEdge rad="112500"/>
          </a:effectLst>
        </p:spPr>
      </p:pic>
      <p:sp>
        <p:nvSpPr>
          <p:cNvPr id="3" name="Content Placeholder 2"/>
          <p:cNvSpPr>
            <a:spLocks noGrp="1"/>
          </p:cNvSpPr>
          <p:nvPr>
            <p:ph sz="half" idx="2"/>
          </p:nvPr>
        </p:nvSpPr>
        <p:spPr>
          <a:xfrm>
            <a:off x="5334000" y="1600206"/>
            <a:ext cx="6477000" cy="4525963"/>
          </a:xfrm>
        </p:spPr>
        <p:txBody>
          <a:bodyPr>
            <a:normAutofit/>
          </a:bodyPr>
          <a:lstStyle/>
          <a:p>
            <a:pPr>
              <a:lnSpc>
                <a:spcPct val="90000"/>
              </a:lnSpc>
            </a:pPr>
            <a:r>
              <a:rPr lang="en-US" dirty="0"/>
              <a:t>All caregivers will need to monitor resident for:</a:t>
            </a:r>
          </a:p>
          <a:p>
            <a:pPr lvl="1">
              <a:lnSpc>
                <a:spcPct val="90000"/>
              </a:lnSpc>
            </a:pPr>
            <a:r>
              <a:rPr lang="en-US" sz="2800" dirty="0"/>
              <a:t>Change in cognition</a:t>
            </a:r>
          </a:p>
          <a:p>
            <a:pPr lvl="1">
              <a:lnSpc>
                <a:spcPct val="90000"/>
              </a:lnSpc>
            </a:pPr>
            <a:r>
              <a:rPr lang="en-US" sz="2800" dirty="0"/>
              <a:t>Change in function that could impair their ability to smoke without more assistance</a:t>
            </a:r>
          </a:p>
          <a:p>
            <a:pPr lvl="1">
              <a:lnSpc>
                <a:spcPct val="90000"/>
              </a:lnSpc>
            </a:pPr>
            <a:r>
              <a:rPr lang="en-US" sz="2800" dirty="0"/>
              <a:t>Side-effects of medications that could make resident  drowsy or impair their ability to smoke safely</a:t>
            </a:r>
          </a:p>
        </p:txBody>
      </p:sp>
    </p:spTree>
    <p:extLst>
      <p:ext uri="{BB962C8B-B14F-4D97-AF65-F5344CB8AC3E}">
        <p14:creationId xmlns:p14="http://schemas.microsoft.com/office/powerpoint/2010/main" val="42872356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Summary  </a:t>
            </a:r>
          </a:p>
        </p:txBody>
      </p:sp>
      <p:sp>
        <p:nvSpPr>
          <p:cNvPr id="3" name="Content Placeholder 2"/>
          <p:cNvSpPr>
            <a:spLocks noGrp="1"/>
          </p:cNvSpPr>
          <p:nvPr>
            <p:ph idx="1"/>
          </p:nvPr>
        </p:nvSpPr>
        <p:spPr>
          <a:xfrm>
            <a:off x="5841274" y="1417638"/>
            <a:ext cx="6350725" cy="4754562"/>
          </a:xfrm>
        </p:spPr>
        <p:txBody>
          <a:bodyPr>
            <a:normAutofit fontScale="92500" lnSpcReduction="10000"/>
          </a:bodyPr>
          <a:lstStyle/>
          <a:p>
            <a:r>
              <a:rPr lang="en-US" dirty="0"/>
              <a:t>The facility has a policy and procedure that outlines the process for resident smoking </a:t>
            </a:r>
          </a:p>
          <a:p>
            <a:r>
              <a:rPr lang="en-US" dirty="0"/>
              <a:t>An assessment will be completed to identify resident’s individualized safety needs</a:t>
            </a:r>
          </a:p>
          <a:p>
            <a:r>
              <a:rPr lang="en-US" dirty="0"/>
              <a:t>Documentation of resident assessment and individualized approaches will be recorded in the medical record and care plan</a:t>
            </a:r>
          </a:p>
        </p:txBody>
      </p:sp>
      <p:pic>
        <p:nvPicPr>
          <p:cNvPr id="6" name="Picture 5" descr="A picture containing person, indoor&#10;&#10;Description automatically generated">
            <a:extLst>
              <a:ext uri="{FF2B5EF4-FFF2-40B4-BE49-F238E27FC236}">
                <a16:creationId xmlns:a16="http://schemas.microsoft.com/office/drawing/2014/main" id="{1A283437-5EA9-0ADF-9470-B7AD48C000D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00" y="1943100"/>
            <a:ext cx="4455820" cy="2971800"/>
          </a:xfrm>
          <a:prstGeom prst="rect">
            <a:avLst/>
          </a:prstGeom>
          <a:ln>
            <a:noFill/>
          </a:ln>
          <a:effectLst>
            <a:softEdge rad="112500"/>
          </a:effectLst>
        </p:spPr>
      </p:pic>
    </p:spTree>
    <p:extLst>
      <p:ext uri="{BB962C8B-B14F-4D97-AF65-F5344CB8AC3E}">
        <p14:creationId xmlns:p14="http://schemas.microsoft.com/office/powerpoint/2010/main" val="1448130841"/>
      </p:ext>
    </p:extLst>
  </p:cSld>
  <p:clrMapOvr>
    <a:masterClrMapping/>
  </p:clrMapOvr>
  <p:extLst>
    <p:ext uri="{6950BFC3-D8DA-4A85-94F7-54DA5524770B}">
      <p188:commentRel xmlns:p188="http://schemas.microsoft.com/office/powerpoint/2018/8/main" r:id="rId3"/>
    </p:ext>
  </p:extLs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66FFFB-F4BE-B2C3-BD44-ABF2F54D60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2700" y="1303020"/>
            <a:ext cx="7086600" cy="4251960"/>
          </a:xfrm>
          <a:prstGeom prst="rect">
            <a:avLst/>
          </a:prstGeom>
          <a:ln>
            <a:noFill/>
          </a:ln>
          <a:effectLst>
            <a:softEdge rad="112500"/>
          </a:effectLst>
        </p:spPr>
      </p:pic>
      <p:sp>
        <p:nvSpPr>
          <p:cNvPr id="5" name="Title 2">
            <a:extLst>
              <a:ext uri="{FF2B5EF4-FFF2-40B4-BE49-F238E27FC236}">
                <a16:creationId xmlns:a16="http://schemas.microsoft.com/office/drawing/2014/main" id="{547C10CF-D217-8331-3D1A-5AAF537CAC1E}"/>
              </a:ext>
            </a:extLst>
          </p:cNvPr>
          <p:cNvSpPr>
            <a:spLocks noGrp="1"/>
          </p:cNvSpPr>
          <p:nvPr>
            <p:ph type="title"/>
          </p:nvPr>
        </p:nvSpPr>
        <p:spPr>
          <a:xfrm>
            <a:off x="609600" y="274638"/>
            <a:ext cx="10972800" cy="1143000"/>
          </a:xfrm>
        </p:spPr>
        <p:txBody>
          <a:bodyPr/>
          <a:lstStyle/>
          <a:p>
            <a:pPr algn="l"/>
            <a:r>
              <a:rPr lang="en-US" dirty="0"/>
              <a:t>Questions </a:t>
            </a:r>
          </a:p>
        </p:txBody>
      </p:sp>
    </p:spTree>
    <p:extLst>
      <p:ext uri="{BB962C8B-B14F-4D97-AF65-F5344CB8AC3E}">
        <p14:creationId xmlns:p14="http://schemas.microsoft.com/office/powerpoint/2010/main" val="9048003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References and Resources</a:t>
            </a:r>
          </a:p>
        </p:txBody>
      </p:sp>
      <p:sp>
        <p:nvSpPr>
          <p:cNvPr id="3" name="Content Placeholder 2"/>
          <p:cNvSpPr>
            <a:spLocks noGrp="1"/>
          </p:cNvSpPr>
          <p:nvPr>
            <p:ph idx="1"/>
          </p:nvPr>
        </p:nvSpPr>
        <p:spPr/>
        <p:txBody>
          <a:bodyPr>
            <a:normAutofit/>
          </a:bodyPr>
          <a:lstStyle/>
          <a:p>
            <a:pPr>
              <a:spcBef>
                <a:spcPts val="0"/>
              </a:spcBef>
              <a:buFont typeface="Calibri" panose="020F0502020204030204" pitchFamily="34" charset="0"/>
              <a:buChar char="•"/>
            </a:pPr>
            <a:r>
              <a:rPr lang="en-US" sz="2400" dirty="0">
                <a:ea typeface="Times New Roman" panose="02020603050405020304" pitchFamily="18" charset="0"/>
              </a:rPr>
              <a:t>Centers for Medicare &amp; Medicaid Services State Operations Manual, Appendix PP – Guidance to Surveyors for Long Term Care Facilities (Rev. 173, 11-22-17) Advance Copy 6/29/22:  </a:t>
            </a:r>
            <a:r>
              <a:rPr lang="en-US" sz="2400" u="sng" dirty="0">
                <a:solidFill>
                  <a:srgbClr val="0563C1"/>
                </a:solidFill>
                <a:ea typeface="Times New Roman" panose="02020603050405020304" pitchFamily="18" charset="0"/>
                <a:hlinkClick r:id="rId2"/>
              </a:rPr>
              <a:t>https://www.cms.gov/files/document/appendix-pp-guidance-surveyor-long-term-care-facilities.pdf</a:t>
            </a:r>
            <a:endParaRPr lang="en-US" sz="2400" dirty="0">
              <a:ea typeface="Times New Roman" panose="02020603050405020304" pitchFamily="18" charset="0"/>
            </a:endParaRPr>
          </a:p>
          <a:p>
            <a:pPr marL="457200">
              <a:spcBef>
                <a:spcPts val="0"/>
              </a:spcBef>
            </a:pPr>
            <a:endParaRPr lang="en-US" sz="2400" dirty="0">
              <a:ea typeface="Times New Roman" panose="02020603050405020304" pitchFamily="18" charset="0"/>
            </a:endParaRPr>
          </a:p>
          <a:p>
            <a:pPr>
              <a:spcBef>
                <a:spcPts val="0"/>
              </a:spcBef>
              <a:buFont typeface="Calibri" panose="020F0502020204030204" pitchFamily="34" charset="0"/>
              <a:buChar char="•"/>
            </a:pPr>
            <a:r>
              <a:rPr lang="en-US" sz="2400" dirty="0">
                <a:ea typeface="Times New Roman" panose="02020603050405020304" pitchFamily="18" charset="0"/>
              </a:rPr>
              <a:t>Centers for Medicare &amp; Medicaid Services.  Accidents Critical Element Pathway, CMS 20127, 10/2022:  </a:t>
            </a:r>
            <a:r>
              <a:rPr lang="en-US" sz="2400" u="sng" dirty="0">
                <a:solidFill>
                  <a:srgbClr val="0563C1"/>
                </a:solidFill>
                <a:ea typeface="Times New Roman" panose="02020603050405020304" pitchFamily="18" charset="0"/>
                <a:hlinkClick r:id="rId3"/>
              </a:rPr>
              <a:t>https://www.cms.gov/files/zip/ce-pathways.zip</a:t>
            </a:r>
            <a:r>
              <a:rPr lang="en-US" sz="2400" dirty="0">
                <a:ea typeface="Times New Roman" panose="02020603050405020304" pitchFamily="18" charset="0"/>
              </a:rPr>
              <a:t> </a:t>
            </a:r>
          </a:p>
          <a:p>
            <a:pPr marL="0" fontAlgn="base" hangingPunct="0">
              <a:spcBef>
                <a:spcPts val="0"/>
              </a:spcBef>
            </a:pPr>
            <a:endParaRPr lang="en-US" sz="2400" dirty="0">
              <a:ea typeface="Times New Roman" panose="02020603050405020304" pitchFamily="18" charset="0"/>
            </a:endParaRPr>
          </a:p>
          <a:p>
            <a:pPr>
              <a:spcBef>
                <a:spcPts val="0"/>
              </a:spcBef>
              <a:buFont typeface="Symbol" panose="05050102010706020507" pitchFamily="18" charset="2"/>
              <a:buChar char=""/>
            </a:pPr>
            <a:r>
              <a:rPr lang="en-US" sz="2400" dirty="0">
                <a:ea typeface="Times New Roman" panose="02020603050405020304" pitchFamily="18" charset="0"/>
                <a:cs typeface="Times New Roman" panose="02020603050405020304" pitchFamily="18" charset="0"/>
              </a:rPr>
              <a:t>NFPA 101 The Life Safety Code at 19.7.4:</a:t>
            </a:r>
            <a:r>
              <a:rPr lang="en-US" sz="2400" dirty="0">
                <a:ea typeface="Times New Roman" panose="02020603050405020304" pitchFamily="18" charset="0"/>
              </a:rPr>
              <a:t>  </a:t>
            </a:r>
            <a:r>
              <a:rPr lang="en-US" sz="2400" u="sng" dirty="0">
                <a:solidFill>
                  <a:srgbClr val="0563C1"/>
                </a:solidFill>
                <a:ea typeface="Times New Roman" panose="02020603050405020304" pitchFamily="18" charset="0"/>
                <a:cs typeface="Times New Roman" panose="02020603050405020304" pitchFamily="18" charset="0"/>
                <a:hlinkClick r:id="rId4"/>
              </a:rPr>
              <a:t>http://www.nfpa.org/codes-and-standards/all-codes-and-standards/list-of-codes-and-standards/detail?code=101</a:t>
            </a:r>
            <a:r>
              <a:rPr lang="en-US" sz="2400" dirty="0">
                <a:ea typeface="Times New Roman" panose="02020603050405020304" pitchFamily="18" charset="0"/>
                <a:cs typeface="Times New Roman" panose="02020603050405020304" pitchFamily="18" charset="0"/>
              </a:rPr>
              <a:t> </a:t>
            </a:r>
            <a:endParaRPr lang="en-US" sz="2400" dirty="0">
              <a:ea typeface="Times New Roman" panose="02020603050405020304" pitchFamily="18" charset="0"/>
            </a:endParaRPr>
          </a:p>
        </p:txBody>
      </p:sp>
    </p:spTree>
    <p:extLst>
      <p:ext uri="{BB962C8B-B14F-4D97-AF65-F5344CB8AC3E}">
        <p14:creationId xmlns:p14="http://schemas.microsoft.com/office/powerpoint/2010/main" val="8622433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a:t>References and Resources</a:t>
            </a:r>
            <a:endParaRPr lang="en-US" sz="4000" b="1" dirty="0"/>
          </a:p>
        </p:txBody>
      </p:sp>
      <p:sp>
        <p:nvSpPr>
          <p:cNvPr id="3" name="Content Placeholder 2"/>
          <p:cNvSpPr>
            <a:spLocks noGrp="1"/>
          </p:cNvSpPr>
          <p:nvPr>
            <p:ph idx="1"/>
          </p:nvPr>
        </p:nvSpPr>
        <p:spPr>
          <a:xfrm>
            <a:off x="990600" y="1417638"/>
            <a:ext cx="10210800" cy="4837690"/>
          </a:xfrm>
        </p:spPr>
        <p:txBody>
          <a:bodyPr>
            <a:noAutofit/>
          </a:bodyPr>
          <a:lstStyle/>
          <a:p>
            <a:pPr marL="0" indent="0" fontAlgn="base">
              <a:buNone/>
            </a:pPr>
            <a:r>
              <a:rPr lang="en-US" sz="1600" dirty="0"/>
              <a:t> </a:t>
            </a:r>
          </a:p>
          <a:p>
            <a:pPr fontAlgn="base" hangingPunct="0">
              <a:spcBef>
                <a:spcPts val="0"/>
              </a:spcBef>
              <a:buFont typeface="Symbol" panose="05050102010706020507" pitchFamily="18" charset="2"/>
              <a:buChar char=""/>
            </a:pPr>
            <a:r>
              <a:rPr lang="en-US" sz="2400" dirty="0">
                <a:ea typeface="Times New Roman" panose="02020603050405020304" pitchFamily="18" charset="0"/>
                <a:cs typeface="Arial" panose="020B0604020202020204" pitchFamily="34" charset="0"/>
              </a:rPr>
              <a:t>United States Food &amp; Drug Administration (FDA) Tips to Help Avoid Vape Battery or Fire Explosions:  </a:t>
            </a:r>
            <a:r>
              <a:rPr lang="en-US" sz="2400" u="sng" dirty="0">
                <a:solidFill>
                  <a:srgbClr val="0563C1"/>
                </a:solidFill>
                <a:ea typeface="Times New Roman" panose="02020603050405020304" pitchFamily="18" charset="0"/>
                <a:cs typeface="Arial" panose="020B0604020202020204" pitchFamily="34" charset="0"/>
                <a:hlinkClick r:id="rId2"/>
              </a:rPr>
              <a:t>https://www.fda.gov/tobacco-products/products-ingredients-components/tips-help-avoid-vape-battery-or-fire-explosions#blue</a:t>
            </a:r>
            <a:r>
              <a:rPr lang="en-US" sz="2400" dirty="0">
                <a:ea typeface="Times New Roman" panose="02020603050405020304" pitchFamily="18" charset="0"/>
                <a:cs typeface="Arial" panose="020B0604020202020204" pitchFamily="34" charset="0"/>
              </a:rPr>
              <a:t> </a:t>
            </a:r>
            <a:endParaRPr lang="en-US" sz="2400" dirty="0">
              <a:ea typeface="Times New Roman" panose="02020603050405020304" pitchFamily="18" charset="0"/>
            </a:endParaRPr>
          </a:p>
          <a:p>
            <a:pPr marL="457200" fontAlgn="base" hangingPunct="0">
              <a:spcBef>
                <a:spcPts val="0"/>
              </a:spcBef>
            </a:pPr>
            <a:endParaRPr lang="en-US" sz="2400" dirty="0">
              <a:ea typeface="Times New Roman" panose="02020603050405020304" pitchFamily="18" charset="0"/>
            </a:endParaRPr>
          </a:p>
          <a:p>
            <a:pPr>
              <a:lnSpc>
                <a:spcPct val="107000"/>
              </a:lnSpc>
              <a:spcBef>
                <a:spcPts val="0"/>
              </a:spcBef>
              <a:buFont typeface="Symbol" panose="05050102010706020507" pitchFamily="18" charset="2"/>
              <a:buChar char=""/>
            </a:pPr>
            <a:r>
              <a:rPr lang="en-US" sz="2400" dirty="0">
                <a:ea typeface="Times New Roman" panose="02020603050405020304" pitchFamily="18" charset="0"/>
                <a:cs typeface="Times New Roman" panose="02020603050405020304" pitchFamily="18" charset="0"/>
              </a:rPr>
              <a:t>Food and Drug Administration (FDA):  E-Cigarettes, Vapes, and other Electronic Nicotine Delivery Systems (ENDS).  Content current as of:  06/29/2022: </a:t>
            </a:r>
            <a:r>
              <a:rPr lang="en-US" sz="2400" u="sng" dirty="0">
                <a:solidFill>
                  <a:srgbClr val="0563C1"/>
                </a:solidFill>
                <a:ea typeface="Times New Roman" panose="02020603050405020304" pitchFamily="18" charset="0"/>
                <a:cs typeface="Times New Roman" panose="02020603050405020304" pitchFamily="18" charset="0"/>
                <a:hlinkClick r:id="rId3"/>
              </a:rPr>
              <a:t>https://www.fda.gov/tobaccoproducts/labeling/productsingredientscomponents/ucm456610.htm#manufacturing</a:t>
            </a:r>
            <a:r>
              <a:rPr lang="en-US" sz="2400" dirty="0">
                <a:ea typeface="Times New Roman" panose="02020603050405020304" pitchFamily="18" charset="0"/>
                <a:cs typeface="Times New Roman" panose="02020603050405020304" pitchFamily="18" charset="0"/>
              </a:rPr>
              <a:t> </a:t>
            </a:r>
            <a:endParaRPr lang="en-US" sz="2400" dirty="0">
              <a:ea typeface="Times New Roman" panose="02020603050405020304"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dirty="0"/>
              <a:t>References and Resources</a:t>
            </a:r>
          </a:p>
        </p:txBody>
      </p:sp>
      <p:sp>
        <p:nvSpPr>
          <p:cNvPr id="5" name="Content Placeholder 4"/>
          <p:cNvSpPr>
            <a:spLocks noGrp="1"/>
          </p:cNvSpPr>
          <p:nvPr>
            <p:ph idx="1"/>
          </p:nvPr>
        </p:nvSpPr>
        <p:spPr>
          <a:xfrm>
            <a:off x="609600" y="1828800"/>
            <a:ext cx="10972800" cy="4297369"/>
          </a:xfrm>
        </p:spPr>
        <p:txBody>
          <a:bodyPr>
            <a:normAutofit/>
          </a:bodyPr>
          <a:lstStyle/>
          <a:p>
            <a:pPr>
              <a:lnSpc>
                <a:spcPct val="107000"/>
              </a:lnSpc>
              <a:spcBef>
                <a:spcPts val="0"/>
              </a:spcBef>
              <a:spcAft>
                <a:spcPts val="800"/>
              </a:spcAft>
              <a:buFont typeface="Symbol" panose="05050102010706020507" pitchFamily="18" charset="2"/>
              <a:buChar char=""/>
            </a:pPr>
            <a:r>
              <a:rPr lang="en-US" sz="2400" dirty="0">
                <a:ea typeface="Times New Roman" panose="02020603050405020304" pitchFamily="18" charset="0"/>
                <a:cs typeface="Times New Roman" panose="02020603050405020304" pitchFamily="18" charset="0"/>
              </a:rPr>
              <a:t>Food and Drug Administration (FDA):  Tips for Safe Disposal of E-Cigarettes and E-Liquid Waste.  Content Current as of:  09/23/2020:  </a:t>
            </a:r>
            <a:r>
              <a:rPr lang="en-US" sz="2400" u="sng" dirty="0">
                <a:solidFill>
                  <a:srgbClr val="0563C1"/>
                </a:solidFill>
                <a:ea typeface="Times New Roman" panose="02020603050405020304" pitchFamily="18" charset="0"/>
                <a:cs typeface="Times New Roman" panose="02020603050405020304" pitchFamily="18" charset="0"/>
                <a:hlinkClick r:id="rId3"/>
              </a:rPr>
              <a:t>https://www.fda.gov/tobacco-products/products-ingredients-components/tips-safe-disposal-e-cigarettes-and-e-liquid-waste</a:t>
            </a:r>
            <a:r>
              <a:rPr lang="en-US" sz="2400" dirty="0">
                <a:ea typeface="Times New Roman" panose="02020603050405020304" pitchFamily="18" charset="0"/>
                <a:cs typeface="Times New Roman" panose="02020603050405020304" pitchFamily="18" charset="0"/>
              </a:rPr>
              <a:t> </a:t>
            </a:r>
            <a:endParaRPr lang="en-US" sz="2400" dirty="0">
              <a:ea typeface="Times New Roman" panose="02020603050405020304" pitchFamily="18" charset="0"/>
            </a:endParaRPr>
          </a:p>
          <a:p>
            <a:pPr marL="457200">
              <a:spcBef>
                <a:spcPts val="0"/>
              </a:spcBef>
            </a:pPr>
            <a:endParaRPr lang="en-US" sz="2400" dirty="0">
              <a:ea typeface="Times New Roman" panose="02020603050405020304" pitchFamily="18" charset="0"/>
            </a:endParaRPr>
          </a:p>
          <a:p>
            <a:pPr>
              <a:lnSpc>
                <a:spcPct val="107000"/>
              </a:lnSpc>
              <a:spcBef>
                <a:spcPts val="0"/>
              </a:spcBef>
              <a:buFont typeface="Symbol" panose="05050102010706020507" pitchFamily="18" charset="2"/>
              <a:buChar char=""/>
            </a:pPr>
            <a:r>
              <a:rPr lang="en-US" sz="2400" dirty="0">
                <a:ea typeface="Times New Roman" panose="02020603050405020304" pitchFamily="18" charset="0"/>
                <a:cs typeface="Times New Roman" panose="02020603050405020304" pitchFamily="18" charset="0"/>
              </a:rPr>
              <a:t>U.S. Fire Administration (FEMA):  Electronic Cigarette Fires and Explosions:  </a:t>
            </a:r>
            <a:r>
              <a:rPr lang="en-US" sz="2400" u="sng" dirty="0">
                <a:solidFill>
                  <a:srgbClr val="0563C1"/>
                </a:solidFill>
                <a:ea typeface="Times New Roman" panose="02020603050405020304" pitchFamily="18" charset="0"/>
                <a:cs typeface="Times New Roman" panose="02020603050405020304" pitchFamily="18" charset="0"/>
                <a:hlinkClick r:id="rId4"/>
              </a:rPr>
              <a:t>https://www.usfa.fema.gov/downloads/pdf/publications/electronic_cigarettes.pdf</a:t>
            </a:r>
            <a:r>
              <a:rPr lang="en-US" sz="2400" dirty="0">
                <a:ea typeface="Times New Roman" panose="02020603050405020304" pitchFamily="18" charset="0"/>
                <a:cs typeface="Times New Roman" panose="02020603050405020304" pitchFamily="18" charset="0"/>
              </a:rPr>
              <a:t> </a:t>
            </a:r>
            <a:endParaRPr lang="en-US" sz="2400" dirty="0">
              <a:ea typeface="Times New Roman" panose="02020603050405020304" pitchFamily="18" charset="0"/>
            </a:endParaRPr>
          </a:p>
          <a:p>
            <a:endParaRPr lang="en-US" dirty="0"/>
          </a:p>
        </p:txBody>
      </p:sp>
    </p:spTree>
    <p:extLst>
      <p:ext uri="{BB962C8B-B14F-4D97-AF65-F5344CB8AC3E}">
        <p14:creationId xmlns:p14="http://schemas.microsoft.com/office/powerpoint/2010/main" val="6073996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480AA-D21D-49A8-B682-CA890568814A}"/>
              </a:ext>
            </a:extLst>
          </p:cNvPr>
          <p:cNvSpPr>
            <a:spLocks noGrp="1"/>
          </p:cNvSpPr>
          <p:nvPr>
            <p:ph type="title"/>
          </p:nvPr>
        </p:nvSpPr>
        <p:spPr/>
        <p:txBody>
          <a:bodyPr/>
          <a:lstStyle/>
          <a:p>
            <a:r>
              <a:rPr lang="en-US" dirty="0"/>
              <a:t>Disclaimer</a:t>
            </a:r>
          </a:p>
        </p:txBody>
      </p:sp>
      <p:sp>
        <p:nvSpPr>
          <p:cNvPr id="3" name="Content Placeholder 2">
            <a:extLst>
              <a:ext uri="{FF2B5EF4-FFF2-40B4-BE49-F238E27FC236}">
                <a16:creationId xmlns:a16="http://schemas.microsoft.com/office/drawing/2014/main" id="{04B89EA0-AD6D-41A3-9C35-977DB7AE20F9}"/>
              </a:ext>
            </a:extLst>
          </p:cNvPr>
          <p:cNvSpPr>
            <a:spLocks noGrp="1"/>
          </p:cNvSpPr>
          <p:nvPr>
            <p:ph idx="1"/>
          </p:nvPr>
        </p:nvSpPr>
        <p:spPr>
          <a:xfrm>
            <a:off x="2057400" y="2590801"/>
            <a:ext cx="8229600" cy="4525963"/>
          </a:xfrm>
        </p:spPr>
        <p:txBody>
          <a:bodyPr>
            <a:normAutofit/>
          </a:bodyPr>
          <a:lstStyle/>
          <a:p>
            <a:pPr marL="0" indent="0" algn="ctr">
              <a:buNone/>
            </a:pPr>
            <a:r>
              <a:rPr lang="en-US" sz="2000" i="1" dirty="0"/>
              <a:t>“This presentation provided is copyrighted information of Pathway Health.  Please note the presentation date on the title page in relation to the need to verify any new updates and resources that were listed in this presentation.  This presentation is intended to be informational.  The information does not constitute either legal or professional consultation.  This presentation is not to be sold or reused without written authorization.”</a:t>
            </a:r>
            <a:endParaRPr lang="en-US" sz="2000" dirty="0"/>
          </a:p>
          <a:p>
            <a:pPr algn="ctr"/>
            <a:endParaRPr lang="en-US" sz="2000" dirty="0"/>
          </a:p>
        </p:txBody>
      </p:sp>
    </p:spTree>
    <p:extLst>
      <p:ext uri="{BB962C8B-B14F-4D97-AF65-F5344CB8AC3E}">
        <p14:creationId xmlns:p14="http://schemas.microsoft.com/office/powerpoint/2010/main" val="1607052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61DDE-352D-3DCF-96F8-49B5D91BF7B6}"/>
              </a:ext>
            </a:extLst>
          </p:cNvPr>
          <p:cNvSpPr>
            <a:spLocks noGrp="1"/>
          </p:cNvSpPr>
          <p:nvPr>
            <p:ph type="title"/>
          </p:nvPr>
        </p:nvSpPr>
        <p:spPr/>
        <p:txBody>
          <a:bodyPr/>
          <a:lstStyle/>
          <a:p>
            <a:pPr algn="l"/>
            <a:r>
              <a:rPr lang="en-US" dirty="0"/>
              <a:t>F561 Self Determination</a:t>
            </a:r>
          </a:p>
        </p:txBody>
      </p:sp>
      <p:sp>
        <p:nvSpPr>
          <p:cNvPr id="3" name="Content Placeholder 2">
            <a:extLst>
              <a:ext uri="{FF2B5EF4-FFF2-40B4-BE49-F238E27FC236}">
                <a16:creationId xmlns:a16="http://schemas.microsoft.com/office/drawing/2014/main" id="{DA9D455E-F885-CDE6-DFB5-EE76ECFB5893}"/>
              </a:ext>
            </a:extLst>
          </p:cNvPr>
          <p:cNvSpPr>
            <a:spLocks noGrp="1"/>
          </p:cNvSpPr>
          <p:nvPr>
            <p:ph idx="1"/>
          </p:nvPr>
        </p:nvSpPr>
        <p:spPr/>
        <p:txBody>
          <a:bodyPr/>
          <a:lstStyle/>
          <a:p>
            <a:r>
              <a:rPr lang="en-US" dirty="0"/>
              <a:t>Residents admitted after the facility changes its policy must be informed of this policy at admission</a:t>
            </a:r>
          </a:p>
        </p:txBody>
      </p:sp>
      <p:pic>
        <p:nvPicPr>
          <p:cNvPr id="4" name="Picture 3" descr="A group of people in a room&#10;&#10;Description automatically generated with medium confidence">
            <a:extLst>
              <a:ext uri="{FF2B5EF4-FFF2-40B4-BE49-F238E27FC236}">
                <a16:creationId xmlns:a16="http://schemas.microsoft.com/office/drawing/2014/main" id="{6EB273FA-B89F-A1D1-B379-11ADC75412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6486" y="3134393"/>
            <a:ext cx="4279027" cy="2409092"/>
          </a:xfrm>
          <a:prstGeom prst="rect">
            <a:avLst/>
          </a:prstGeom>
          <a:effectLst>
            <a:softEdge rad="127000"/>
          </a:effectLst>
        </p:spPr>
      </p:pic>
      <p:sp>
        <p:nvSpPr>
          <p:cNvPr id="5" name="TextBox 4">
            <a:extLst>
              <a:ext uri="{FF2B5EF4-FFF2-40B4-BE49-F238E27FC236}">
                <a16:creationId xmlns:a16="http://schemas.microsoft.com/office/drawing/2014/main" id="{88029E19-99CE-DE70-C194-EE5458DB1637}"/>
              </a:ext>
            </a:extLst>
          </p:cNvPr>
          <p:cNvSpPr txBox="1"/>
          <p:nvPr/>
        </p:nvSpPr>
        <p:spPr>
          <a:xfrm>
            <a:off x="7772400" y="5543485"/>
            <a:ext cx="3429000" cy="400110"/>
          </a:xfrm>
          <a:prstGeom prst="rect">
            <a:avLst/>
          </a:prstGeom>
          <a:noFill/>
        </p:spPr>
        <p:txBody>
          <a:bodyPr wrap="square">
            <a:spAutoFit/>
          </a:bodyPr>
          <a:lstStyle/>
          <a:p>
            <a:pPr algn="r"/>
            <a:r>
              <a:rPr lang="en-US" sz="1000" dirty="0">
                <a:hlinkClick r:id="rId4"/>
              </a:rPr>
              <a:t>https://www.cms.gov/files/document/appendix-pp-guidance-surveyor-long-term-care-facilities.pdf</a:t>
            </a:r>
            <a:r>
              <a:rPr lang="en-US" sz="1000" dirty="0"/>
              <a:t>  </a:t>
            </a:r>
          </a:p>
        </p:txBody>
      </p:sp>
    </p:spTree>
    <p:extLst>
      <p:ext uri="{BB962C8B-B14F-4D97-AF65-F5344CB8AC3E}">
        <p14:creationId xmlns:p14="http://schemas.microsoft.com/office/powerpoint/2010/main" val="3434772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a:t>F689 Accidents</a:t>
            </a:r>
            <a:endParaRPr lang="en-US" dirty="0"/>
          </a:p>
        </p:txBody>
      </p:sp>
      <p:sp>
        <p:nvSpPr>
          <p:cNvPr id="8" name="Content Placeholder 7">
            <a:extLst>
              <a:ext uri="{FF2B5EF4-FFF2-40B4-BE49-F238E27FC236}">
                <a16:creationId xmlns:a16="http://schemas.microsoft.com/office/drawing/2014/main" id="{424CAD7A-222A-BBEB-9EBA-191EB8F4BDBD}"/>
              </a:ext>
            </a:extLst>
          </p:cNvPr>
          <p:cNvSpPr>
            <a:spLocks noGrp="1"/>
          </p:cNvSpPr>
          <p:nvPr>
            <p:ph idx="1"/>
          </p:nvPr>
        </p:nvSpPr>
        <p:spPr>
          <a:xfrm>
            <a:off x="1143000" y="1981200"/>
            <a:ext cx="6096000" cy="4168142"/>
          </a:xfrm>
        </p:spPr>
        <p:txBody>
          <a:bodyPr/>
          <a:lstStyle/>
          <a:p>
            <a:pPr marL="0" indent="0">
              <a:buNone/>
            </a:pPr>
            <a:r>
              <a:rPr lang="en-US" dirty="0"/>
              <a:t>“§483.25(d)(1) The resident environment remains as free of accident hazards as is possible; and §483.25(d)(2) Each resident receives adequate supervision and assistance devices to prevent accidents.”</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200" y="2209800"/>
            <a:ext cx="3666767" cy="2438400"/>
          </a:xfrm>
          <a:prstGeom prst="rect">
            <a:avLst/>
          </a:prstGeom>
          <a:ln>
            <a:noFill/>
          </a:ln>
          <a:effectLst>
            <a:softEdge rad="112500"/>
          </a:effectLst>
        </p:spPr>
      </p:pic>
      <p:sp>
        <p:nvSpPr>
          <p:cNvPr id="7" name="TextBox 6">
            <a:extLst>
              <a:ext uri="{FF2B5EF4-FFF2-40B4-BE49-F238E27FC236}">
                <a16:creationId xmlns:a16="http://schemas.microsoft.com/office/drawing/2014/main" id="{9A8B3AB1-7168-C5F2-9E11-B1052A052619}"/>
              </a:ext>
            </a:extLst>
          </p:cNvPr>
          <p:cNvSpPr txBox="1"/>
          <p:nvPr/>
        </p:nvSpPr>
        <p:spPr>
          <a:xfrm>
            <a:off x="7933967" y="5440362"/>
            <a:ext cx="3429000" cy="400110"/>
          </a:xfrm>
          <a:prstGeom prst="rect">
            <a:avLst/>
          </a:prstGeom>
          <a:noFill/>
        </p:spPr>
        <p:txBody>
          <a:bodyPr wrap="square">
            <a:spAutoFit/>
          </a:bodyPr>
          <a:lstStyle/>
          <a:p>
            <a:pPr algn="r"/>
            <a:r>
              <a:rPr lang="en-US" sz="1000" dirty="0">
                <a:hlinkClick r:id="rId4"/>
              </a:rPr>
              <a:t>https://www.cms.gov/files/document/appendix-pp-guidance-surveyor-long-term-care-facilities.pdf</a:t>
            </a:r>
            <a:r>
              <a:rPr lang="en-US" sz="1000" dirty="0"/>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a:t>F689 Accidents</a:t>
            </a:r>
            <a:endParaRPr lang="en-US" dirty="0"/>
          </a:p>
        </p:txBody>
      </p:sp>
      <p:sp>
        <p:nvSpPr>
          <p:cNvPr id="3" name="Content Placeholder 2"/>
          <p:cNvSpPr>
            <a:spLocks noGrp="1"/>
          </p:cNvSpPr>
          <p:nvPr>
            <p:ph idx="1"/>
          </p:nvPr>
        </p:nvSpPr>
        <p:spPr>
          <a:xfrm>
            <a:off x="609600" y="1600200"/>
            <a:ext cx="6172200" cy="4572000"/>
          </a:xfrm>
        </p:spPr>
        <p:txBody>
          <a:bodyPr>
            <a:normAutofit/>
          </a:bodyPr>
          <a:lstStyle/>
          <a:p>
            <a:pPr marL="0" indent="0">
              <a:buNone/>
            </a:pPr>
            <a:r>
              <a:rPr lang="en-US" b="1" dirty="0"/>
              <a:t>INTENT</a:t>
            </a:r>
            <a:r>
              <a:rPr lang="en-US" dirty="0"/>
              <a:t>: </a:t>
            </a:r>
            <a:r>
              <a:rPr lang="en-US" b="1" dirty="0"/>
              <a:t>483.25(d)</a:t>
            </a:r>
            <a:r>
              <a:rPr lang="en-US" dirty="0"/>
              <a:t> The intent of this requirement is to ensure the facility provides an environment that is free from accident hazards over which the facility has control and provides supervision and assistive devices to each resident to prevent avoidable accidents.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1400" y="2174286"/>
            <a:ext cx="3773574" cy="2509427"/>
          </a:xfrm>
          <a:prstGeom prst="rect">
            <a:avLst/>
          </a:prstGeom>
          <a:effectLst>
            <a:softEdge rad="127000"/>
          </a:effectLst>
        </p:spPr>
      </p:pic>
      <p:sp>
        <p:nvSpPr>
          <p:cNvPr id="6" name="TextBox 5">
            <a:extLst>
              <a:ext uri="{FF2B5EF4-FFF2-40B4-BE49-F238E27FC236}">
                <a16:creationId xmlns:a16="http://schemas.microsoft.com/office/drawing/2014/main" id="{CE44180A-B88F-2635-C15A-9BB8E7C8C526}"/>
              </a:ext>
            </a:extLst>
          </p:cNvPr>
          <p:cNvSpPr txBox="1"/>
          <p:nvPr/>
        </p:nvSpPr>
        <p:spPr>
          <a:xfrm>
            <a:off x="7924800" y="5240306"/>
            <a:ext cx="3429000" cy="400110"/>
          </a:xfrm>
          <a:prstGeom prst="rect">
            <a:avLst/>
          </a:prstGeom>
          <a:noFill/>
        </p:spPr>
        <p:txBody>
          <a:bodyPr wrap="square">
            <a:spAutoFit/>
          </a:bodyPr>
          <a:lstStyle/>
          <a:p>
            <a:pPr algn="r"/>
            <a:r>
              <a:rPr lang="en-US" sz="1000" dirty="0">
                <a:hlinkClick r:id="rId4"/>
              </a:rPr>
              <a:t>https://www.cms.gov/files/document/appendix-pp-guidance-surveyor-long-term-care-facilities.pdf</a:t>
            </a:r>
            <a:r>
              <a:rPr lang="en-US" sz="1000" dirty="0"/>
              <a:t>  </a:t>
            </a:r>
          </a:p>
        </p:txBody>
      </p:sp>
    </p:spTree>
    <p:extLst>
      <p:ext uri="{BB962C8B-B14F-4D97-AF65-F5344CB8AC3E}">
        <p14:creationId xmlns:p14="http://schemas.microsoft.com/office/powerpoint/2010/main" val="205104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Regulation-Guidance</a:t>
            </a:r>
          </a:p>
        </p:txBody>
      </p:sp>
      <p:sp>
        <p:nvSpPr>
          <p:cNvPr id="3" name="Content Placeholder 2"/>
          <p:cNvSpPr>
            <a:spLocks noGrp="1"/>
          </p:cNvSpPr>
          <p:nvPr>
            <p:ph idx="1"/>
          </p:nvPr>
        </p:nvSpPr>
        <p:spPr>
          <a:xfrm>
            <a:off x="914400" y="1600201"/>
            <a:ext cx="6781800" cy="4125852"/>
          </a:xfrm>
        </p:spPr>
        <p:txBody>
          <a:bodyPr>
            <a:normAutofit fontScale="92500" lnSpcReduction="20000"/>
          </a:bodyPr>
          <a:lstStyle/>
          <a:p>
            <a:pPr marL="0" indent="0">
              <a:buNone/>
            </a:pPr>
            <a:r>
              <a:rPr lang="en-US" dirty="0"/>
              <a:t>This includes:</a:t>
            </a:r>
          </a:p>
          <a:p>
            <a:pPr fontAlgn="base"/>
            <a:r>
              <a:rPr lang="en-US" dirty="0"/>
              <a:t>Identifying hazard(s) and risk(s); </a:t>
            </a:r>
          </a:p>
          <a:p>
            <a:pPr fontAlgn="base"/>
            <a:r>
              <a:rPr lang="en-US" dirty="0"/>
              <a:t>Evaluating and analyzing hazard(s) and risk(s); </a:t>
            </a:r>
          </a:p>
          <a:p>
            <a:pPr fontAlgn="base"/>
            <a:r>
              <a:rPr lang="en-US" dirty="0"/>
              <a:t>Implementing interventions to reduce hazard(s) and risk(s); and </a:t>
            </a:r>
          </a:p>
          <a:p>
            <a:pPr fontAlgn="base"/>
            <a:r>
              <a:rPr lang="en-US" dirty="0"/>
              <a:t>Monitoring for effectiveness and modifying interventions when necessary.</a:t>
            </a:r>
          </a:p>
          <a:p>
            <a:pPr marL="0" indent="0">
              <a:buNone/>
            </a:pP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8873" y="990600"/>
            <a:ext cx="2819400" cy="4220657"/>
          </a:xfrm>
          <a:prstGeom prst="rect">
            <a:avLst/>
          </a:prstGeom>
          <a:ln>
            <a:noFill/>
          </a:ln>
          <a:effectLst>
            <a:softEdge rad="112500"/>
          </a:effectLst>
        </p:spPr>
      </p:pic>
      <p:sp>
        <p:nvSpPr>
          <p:cNvPr id="4" name="TextBox 3">
            <a:extLst>
              <a:ext uri="{FF2B5EF4-FFF2-40B4-BE49-F238E27FC236}">
                <a16:creationId xmlns:a16="http://schemas.microsoft.com/office/drawing/2014/main" id="{61BA7039-1D84-3654-8CA2-70F01645A51E}"/>
              </a:ext>
            </a:extLst>
          </p:cNvPr>
          <p:cNvSpPr txBox="1"/>
          <p:nvPr/>
        </p:nvSpPr>
        <p:spPr>
          <a:xfrm>
            <a:off x="7689273" y="5591145"/>
            <a:ext cx="3429000" cy="400110"/>
          </a:xfrm>
          <a:prstGeom prst="rect">
            <a:avLst/>
          </a:prstGeom>
          <a:noFill/>
        </p:spPr>
        <p:txBody>
          <a:bodyPr wrap="square">
            <a:spAutoFit/>
          </a:bodyPr>
          <a:lstStyle/>
          <a:p>
            <a:pPr algn="r"/>
            <a:r>
              <a:rPr lang="en-US" sz="1000" dirty="0">
                <a:hlinkClick r:id="rId4"/>
              </a:rPr>
              <a:t>https://www.cms.gov/files/document/appendix-pp-guidance-surveyor-long-term-care-facilities.pdf</a:t>
            </a:r>
            <a:r>
              <a:rPr lang="en-US" sz="1000" dirty="0"/>
              <a:t>  </a:t>
            </a:r>
          </a:p>
        </p:txBody>
      </p:sp>
    </p:spTree>
    <p:extLst>
      <p:ext uri="{BB962C8B-B14F-4D97-AF65-F5344CB8AC3E}">
        <p14:creationId xmlns:p14="http://schemas.microsoft.com/office/powerpoint/2010/main" val="25947045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9525000" cy="1143000"/>
          </a:xfrm>
        </p:spPr>
        <p:txBody>
          <a:bodyPr anchor="ctr">
            <a:normAutofit/>
          </a:bodyPr>
          <a:lstStyle/>
          <a:p>
            <a:pPr algn="l"/>
            <a:r>
              <a:rPr lang="en-US" dirty="0"/>
              <a:t>Regulatory Guidance</a:t>
            </a:r>
          </a:p>
        </p:txBody>
      </p:sp>
      <p:sp>
        <p:nvSpPr>
          <p:cNvPr id="3" name="Content Placeholder 2"/>
          <p:cNvSpPr>
            <a:spLocks noGrp="1"/>
          </p:cNvSpPr>
          <p:nvPr>
            <p:ph sz="half" idx="1"/>
          </p:nvPr>
        </p:nvSpPr>
        <p:spPr>
          <a:xfrm>
            <a:off x="762000" y="1600201"/>
            <a:ext cx="5257800" cy="4525963"/>
          </a:xfrm>
        </p:spPr>
        <p:txBody>
          <a:bodyPr>
            <a:normAutofit/>
          </a:bodyPr>
          <a:lstStyle/>
          <a:p>
            <a:pPr marL="0" indent="0" fontAlgn="base">
              <a:buNone/>
            </a:pPr>
            <a:r>
              <a:rPr lang="en-US" b="1" dirty="0"/>
              <a:t>Resident Smoking</a:t>
            </a:r>
            <a:r>
              <a:rPr lang="en-US" dirty="0"/>
              <a:t> </a:t>
            </a:r>
          </a:p>
          <a:p>
            <a:pPr fontAlgn="base"/>
            <a:r>
              <a:rPr lang="en-US" dirty="0"/>
              <a:t>“Some facilities permit residents to smoke tobacco products. In these facilities, assessment of the resident’s capabilities and deficits determines whether or not supervision is required.”</a:t>
            </a:r>
          </a:p>
          <a:p>
            <a:pPr marL="0" indent="0">
              <a:buNone/>
            </a:pPr>
            <a:endParaRPr lang="en-US" dirty="0"/>
          </a:p>
        </p:txBody>
      </p:sp>
      <p:pic>
        <p:nvPicPr>
          <p:cNvPr id="5" name="Picture 4" descr="A picture containing person, match, dark&#10;&#10;Description automatically generated">
            <a:extLst>
              <a:ext uri="{FF2B5EF4-FFF2-40B4-BE49-F238E27FC236}">
                <a16:creationId xmlns:a16="http://schemas.microsoft.com/office/drawing/2014/main" id="{B7E9A41F-7191-4116-BCE5-5E48384B77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0" y="1928368"/>
            <a:ext cx="4496276" cy="3001264"/>
          </a:xfrm>
          <a:prstGeom prst="rect">
            <a:avLst/>
          </a:prstGeom>
          <a:noFill/>
          <a:effectLst>
            <a:softEdge rad="317500"/>
          </a:effectLst>
        </p:spPr>
      </p:pic>
      <p:sp>
        <p:nvSpPr>
          <p:cNvPr id="7" name="TextBox 6">
            <a:extLst>
              <a:ext uri="{FF2B5EF4-FFF2-40B4-BE49-F238E27FC236}">
                <a16:creationId xmlns:a16="http://schemas.microsoft.com/office/drawing/2014/main" id="{34630F22-DA64-69AA-4A3C-3F99F00281FB}"/>
              </a:ext>
            </a:extLst>
          </p:cNvPr>
          <p:cNvSpPr txBox="1"/>
          <p:nvPr/>
        </p:nvSpPr>
        <p:spPr>
          <a:xfrm>
            <a:off x="6766560" y="5726053"/>
            <a:ext cx="3429000" cy="400110"/>
          </a:xfrm>
          <a:prstGeom prst="rect">
            <a:avLst/>
          </a:prstGeom>
          <a:noFill/>
        </p:spPr>
        <p:txBody>
          <a:bodyPr wrap="square">
            <a:spAutoFit/>
          </a:bodyPr>
          <a:lstStyle/>
          <a:p>
            <a:pPr algn="r"/>
            <a:r>
              <a:rPr lang="en-US" sz="1000" dirty="0">
                <a:hlinkClick r:id="rId4"/>
              </a:rPr>
              <a:t>https://www.cms.gov/files/document/appendix-pp-guidance-surveyor-long-term-care-facilities.pdf</a:t>
            </a:r>
            <a:r>
              <a:rPr lang="en-US" sz="1000" dirty="0"/>
              <a:t>  </a:t>
            </a:r>
          </a:p>
        </p:txBody>
      </p:sp>
    </p:spTree>
    <p:extLst>
      <p:ext uri="{BB962C8B-B14F-4D97-AF65-F5344CB8AC3E}">
        <p14:creationId xmlns:p14="http://schemas.microsoft.com/office/powerpoint/2010/main" val="3215972762"/>
      </p:ext>
    </p:extLst>
  </p:cSld>
  <p:clrMapOvr>
    <a:masterClrMapping/>
  </p:clrMapOvr>
</p:sld>
</file>

<file path=ppt/theme/theme1.xml><?xml version="1.0" encoding="utf-8"?>
<a:theme xmlns:a="http://schemas.openxmlformats.org/drawingml/2006/main" name="1_2012LeadingAge_gray2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TotalTime>
  <Words>4283</Words>
  <Application>Microsoft Office PowerPoint</Application>
  <PresentationFormat>Widescreen</PresentationFormat>
  <Paragraphs>343</Paragraphs>
  <Slides>48</Slides>
  <Notes>45</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1_2012LeadingAge_gray2PPT</vt:lpstr>
      <vt:lpstr>Test</vt:lpstr>
      <vt:lpstr>OBJECTIVES </vt:lpstr>
      <vt:lpstr>Regulations</vt:lpstr>
      <vt:lpstr>F561 Self-Determination</vt:lpstr>
      <vt:lpstr>F561 Self Determination</vt:lpstr>
      <vt:lpstr>F689 Accidents</vt:lpstr>
      <vt:lpstr>F689 Accidents</vt:lpstr>
      <vt:lpstr>Regulation-Guidance</vt:lpstr>
      <vt:lpstr>Regulatory Guidance</vt:lpstr>
      <vt:lpstr>Regulatory Guidance</vt:lpstr>
      <vt:lpstr>Regulatory Guidance</vt:lpstr>
      <vt:lpstr>Regulatory Guidance</vt:lpstr>
      <vt:lpstr>Regulatory Guidance</vt:lpstr>
      <vt:lpstr>Regulatory Guidance</vt:lpstr>
      <vt:lpstr>F695 Respiratory Care</vt:lpstr>
      <vt:lpstr>F699 Trauma-Informed Care</vt:lpstr>
      <vt:lpstr>CMS 20127  Accidents Critical Element Pathway</vt:lpstr>
      <vt:lpstr>Smoking Policy and Procedure</vt:lpstr>
      <vt:lpstr>Policy</vt:lpstr>
      <vt:lpstr>Policy</vt:lpstr>
      <vt:lpstr>Policy</vt:lpstr>
      <vt:lpstr>Procedure</vt:lpstr>
      <vt:lpstr>Procedure</vt:lpstr>
      <vt:lpstr>Procedure</vt:lpstr>
      <vt:lpstr>Procedure </vt:lpstr>
      <vt:lpstr>Procedure </vt:lpstr>
      <vt:lpstr>Electronic Cigarettes</vt:lpstr>
      <vt:lpstr>Procedure – Electronic Cigarettes</vt:lpstr>
      <vt:lpstr>Procedure – Electronic Cigarettes</vt:lpstr>
      <vt:lpstr>Procedure – Electronic Cigarettes</vt:lpstr>
      <vt:lpstr>Procedure – Electronic Cigarettes</vt:lpstr>
      <vt:lpstr>Procedure – Electronic Cigarettes</vt:lpstr>
      <vt:lpstr>Procedure – Electronic Cigarettes</vt:lpstr>
      <vt:lpstr>Assessment Process</vt:lpstr>
      <vt:lpstr>Assessment Process</vt:lpstr>
      <vt:lpstr>Care Plan Process</vt:lpstr>
      <vt:lpstr>Resident Education</vt:lpstr>
      <vt:lpstr>Facility Response</vt:lpstr>
      <vt:lpstr>Understand</vt:lpstr>
      <vt:lpstr>Inform </vt:lpstr>
      <vt:lpstr>Limitations</vt:lpstr>
      <vt:lpstr>Monitor</vt:lpstr>
      <vt:lpstr>Summary  </vt:lpstr>
      <vt:lpstr>Questions </vt:lpstr>
      <vt:lpstr>References and Resources</vt:lpstr>
      <vt:lpstr>References and Resources</vt:lpstr>
      <vt:lpstr>References and Resources</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Testing COVID-19</dc:title>
  <dc:creator>Lisa Thomson</dc:creator>
  <cp:lastModifiedBy>Lisa Thomson</cp:lastModifiedBy>
  <cp:revision>11</cp:revision>
  <dcterms:created xsi:type="dcterms:W3CDTF">2020-10-14T00:03:06Z</dcterms:created>
  <dcterms:modified xsi:type="dcterms:W3CDTF">2022-10-28T19:44:23Z</dcterms:modified>
</cp:coreProperties>
</file>