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52"/>
  </p:notesMasterIdLst>
  <p:handoutMasterIdLst>
    <p:handoutMasterId r:id="rId53"/>
  </p:handoutMasterIdLst>
  <p:sldIdLst>
    <p:sldId id="277" r:id="rId2"/>
    <p:sldId id="776" r:id="rId3"/>
    <p:sldId id="777" r:id="rId4"/>
    <p:sldId id="778" r:id="rId5"/>
    <p:sldId id="779" r:id="rId6"/>
    <p:sldId id="780" r:id="rId7"/>
    <p:sldId id="775" r:id="rId8"/>
    <p:sldId id="278" r:id="rId9"/>
    <p:sldId id="259" r:id="rId10"/>
    <p:sldId id="781" r:id="rId11"/>
    <p:sldId id="260" r:id="rId12"/>
    <p:sldId id="364" r:id="rId13"/>
    <p:sldId id="782" r:id="rId14"/>
    <p:sldId id="783" r:id="rId15"/>
    <p:sldId id="784" r:id="rId16"/>
    <p:sldId id="785" r:id="rId17"/>
    <p:sldId id="786" r:id="rId18"/>
    <p:sldId id="787" r:id="rId19"/>
    <p:sldId id="788" r:id="rId20"/>
    <p:sldId id="789" r:id="rId21"/>
    <p:sldId id="790" r:id="rId22"/>
    <p:sldId id="791" r:id="rId23"/>
    <p:sldId id="792" r:id="rId24"/>
    <p:sldId id="793" r:id="rId25"/>
    <p:sldId id="794" r:id="rId26"/>
    <p:sldId id="795" r:id="rId27"/>
    <p:sldId id="796" r:id="rId28"/>
    <p:sldId id="797" r:id="rId29"/>
    <p:sldId id="798" r:id="rId30"/>
    <p:sldId id="799" r:id="rId31"/>
    <p:sldId id="800" r:id="rId32"/>
    <p:sldId id="281" r:id="rId33"/>
    <p:sldId id="282" r:id="rId34"/>
    <p:sldId id="283" r:id="rId35"/>
    <p:sldId id="284" r:id="rId36"/>
    <p:sldId id="801" r:id="rId37"/>
    <p:sldId id="285" r:id="rId38"/>
    <p:sldId id="286" r:id="rId39"/>
    <p:sldId id="287" r:id="rId40"/>
    <p:sldId id="802" r:id="rId41"/>
    <p:sldId id="803" r:id="rId42"/>
    <p:sldId id="266" r:id="rId43"/>
    <p:sldId id="267" r:id="rId44"/>
    <p:sldId id="294" r:id="rId45"/>
    <p:sldId id="269" r:id="rId46"/>
    <p:sldId id="288" r:id="rId47"/>
    <p:sldId id="804" r:id="rId48"/>
    <p:sldId id="774" r:id="rId49"/>
    <p:sldId id="295" r:id="rId50"/>
    <p:sldId id="343" r:id="rId5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8" autoAdjust="0"/>
    <p:restoredTop sz="71134" autoAdjust="0"/>
  </p:normalViewPr>
  <p:slideViewPr>
    <p:cSldViewPr>
      <p:cViewPr varScale="1">
        <p:scale>
          <a:sx n="63" d="100"/>
          <a:sy n="63" d="100"/>
        </p:scale>
        <p:origin x="661" y="2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19fd53aa8320bbaf265045b248561fd0517b79d6ded4d1633736de4c1bf728e::" providerId="AD" clId="Web-{8ED7848E-EDC4-D82A-7AEE-98EE2915853A}"/>
    <pc:docChg chg="modSld">
      <pc:chgData name="Guest User" userId="S::urn:spo:anon#b19fd53aa8320bbaf265045b248561fd0517b79d6ded4d1633736de4c1bf728e::" providerId="AD" clId="Web-{8ED7848E-EDC4-D82A-7AEE-98EE2915853A}" dt="2023-02-09T20:19:34.470" v="3"/>
      <pc:docMkLst>
        <pc:docMk/>
      </pc:docMkLst>
      <pc:sldChg chg="modNotes">
        <pc:chgData name="Guest User" userId="S::urn:spo:anon#b19fd53aa8320bbaf265045b248561fd0517b79d6ded4d1633736de4c1bf728e::" providerId="AD" clId="Web-{8ED7848E-EDC4-D82A-7AEE-98EE2915853A}" dt="2023-02-09T20:10:21.260" v="1"/>
        <pc:sldMkLst>
          <pc:docMk/>
          <pc:sldMk cId="3010402105" sldId="260"/>
        </pc:sldMkLst>
      </pc:sldChg>
      <pc:sldChg chg="modNotes">
        <pc:chgData name="Guest User" userId="S::urn:spo:anon#b19fd53aa8320bbaf265045b248561fd0517b79d6ded4d1633736de4c1bf728e::" providerId="AD" clId="Web-{8ED7848E-EDC4-D82A-7AEE-98EE2915853A}" dt="2023-02-09T20:19:34.470" v="3"/>
        <pc:sldMkLst>
          <pc:docMk/>
          <pc:sldMk cId="315952556" sldId="2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A560E-E3B0-4FEA-B3B3-516D086555B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408AC112-5AAD-45F7-8FD3-E2C4848BC491}">
      <dgm:prSet phldrT="[Text]"/>
      <dgm:spPr/>
      <dgm:t>
        <a:bodyPr/>
        <a:lstStyle/>
        <a:p>
          <a:r>
            <a:rPr lang="en-US" u="none" dirty="0">
              <a:latin typeface="+mj-lt"/>
              <a:cs typeface="Arial" panose="020B0604020202020204" pitchFamily="34" charset="0"/>
            </a:rPr>
            <a:t>Emergency Preparedness Program</a:t>
          </a:r>
        </a:p>
      </dgm:t>
      <dgm:extLst>
        <a:ext uri="{E40237B7-FDA0-4F09-8148-C483321AD2D9}">
          <dgm14:cNvPr xmlns:dgm14="http://schemas.microsoft.com/office/drawing/2010/diagram" id="0" name="" descr="Emergency Preparedness Program&#10; Risk Assessment and Planning&#10; Policies and Procedures&#10; Communication Plan&#10; Training and Testing &#10;" title="Emergency Program"/>
        </a:ext>
      </dgm:extLst>
    </dgm:pt>
    <dgm:pt modelId="{D0F64FFB-04A3-49FE-AE7E-48A4F8401040}" type="parTrans" cxnId="{47F4CBA7-A82A-48E9-AB3C-5B8B7B491139}">
      <dgm:prSet/>
      <dgm:spPr/>
      <dgm:t>
        <a:bodyPr/>
        <a:lstStyle/>
        <a:p>
          <a:endParaRPr lang="en-US" u="none">
            <a:latin typeface="+mj-lt"/>
          </a:endParaRPr>
        </a:p>
      </dgm:t>
    </dgm:pt>
    <dgm:pt modelId="{39681C27-1038-4613-98E2-8C5D71FBB45E}" type="sibTrans" cxnId="{47F4CBA7-A82A-48E9-AB3C-5B8B7B491139}">
      <dgm:prSet/>
      <dgm:spPr/>
      <dgm:t>
        <a:bodyPr/>
        <a:lstStyle/>
        <a:p>
          <a:endParaRPr lang="en-US" u="none">
            <a:latin typeface="+mj-lt"/>
          </a:endParaRPr>
        </a:p>
      </dgm:t>
    </dgm:pt>
    <dgm:pt modelId="{57EC934C-EB88-4503-9E03-30F99A401C78}">
      <dgm:prSet phldrT="[Text]" custT="1"/>
      <dgm:spPr/>
      <dgm:t>
        <a:bodyPr/>
        <a:lstStyle/>
        <a:p>
          <a:r>
            <a:rPr lang="en-US" sz="2400" u="none" dirty="0">
              <a:latin typeface="+mj-lt"/>
              <a:cs typeface="Arial" panose="020B0604020202020204" pitchFamily="34" charset="0"/>
            </a:rPr>
            <a:t>Risk Assessment and Planning</a:t>
          </a:r>
        </a:p>
      </dgm:t>
      <dgm:extLst>
        <a:ext uri="{E40237B7-FDA0-4F09-8148-C483321AD2D9}">
          <dgm14:cNvPr xmlns:dgm14="http://schemas.microsoft.com/office/drawing/2010/diagram" id="0" name="" descr="Emergency Preparedness Program&#10; Risk Assessment and Planning&#10; Policies and Procedures&#10; Communication Plan&#10; Training and Testing &#10;" title="Emergency Program"/>
        </a:ext>
      </dgm:extLst>
    </dgm:pt>
    <dgm:pt modelId="{B0945097-B362-4964-B024-DA70A6E1B61F}" type="parTrans" cxnId="{70E5DA8C-5154-443E-90ED-712D6EE967A2}">
      <dgm:prSet/>
      <dgm:spPr/>
      <dgm:t>
        <a:bodyPr/>
        <a:lstStyle/>
        <a:p>
          <a:endParaRPr lang="en-US" u="none">
            <a:latin typeface="+mj-lt"/>
          </a:endParaRPr>
        </a:p>
      </dgm:t>
    </dgm:pt>
    <dgm:pt modelId="{AB0D500E-405F-4A30-9A42-13338162646A}" type="sibTrans" cxnId="{70E5DA8C-5154-443E-90ED-712D6EE967A2}">
      <dgm:prSet/>
      <dgm:spPr/>
      <dgm:t>
        <a:bodyPr/>
        <a:lstStyle/>
        <a:p>
          <a:endParaRPr lang="en-US" u="none">
            <a:latin typeface="+mj-lt"/>
          </a:endParaRPr>
        </a:p>
      </dgm:t>
    </dgm:pt>
    <dgm:pt modelId="{F4EFEDD2-A0E7-482B-B6FC-B11D4BA3EBAF}">
      <dgm:prSet custT="1"/>
      <dgm:spPr/>
      <dgm:t>
        <a:bodyPr/>
        <a:lstStyle/>
        <a:p>
          <a:r>
            <a:rPr lang="en-US" sz="2400" u="none" dirty="0">
              <a:latin typeface="+mj-lt"/>
              <a:cs typeface="Arial" panose="020B0604020202020204" pitchFamily="34" charset="0"/>
            </a:rPr>
            <a:t>Policies and Procedures</a:t>
          </a:r>
        </a:p>
      </dgm:t>
      <dgm:extLst>
        <a:ext uri="{E40237B7-FDA0-4F09-8148-C483321AD2D9}">
          <dgm14:cNvPr xmlns:dgm14="http://schemas.microsoft.com/office/drawing/2010/diagram" id="0" name="" descr="Emergency Preparedness Program&#10; Risk Assessment and Planning&#10; Policies and Procedures&#10; Communication Plan&#10; Training and Testing &#10;" title="Emergency Program"/>
        </a:ext>
      </dgm:extLst>
    </dgm:pt>
    <dgm:pt modelId="{A89F35E3-7AC4-4DC5-A537-A2D04E9D8DC9}" type="parTrans" cxnId="{680FE75F-51A4-429C-9433-747DFA48054A}">
      <dgm:prSet/>
      <dgm:spPr/>
      <dgm:t>
        <a:bodyPr/>
        <a:lstStyle/>
        <a:p>
          <a:endParaRPr lang="en-US" u="none">
            <a:latin typeface="+mj-lt"/>
          </a:endParaRPr>
        </a:p>
      </dgm:t>
    </dgm:pt>
    <dgm:pt modelId="{22234096-BFD3-4F64-BB52-586D70102B6A}" type="sibTrans" cxnId="{680FE75F-51A4-429C-9433-747DFA48054A}">
      <dgm:prSet/>
      <dgm:spPr/>
      <dgm:t>
        <a:bodyPr/>
        <a:lstStyle/>
        <a:p>
          <a:endParaRPr lang="en-US" u="none">
            <a:latin typeface="+mj-lt"/>
          </a:endParaRPr>
        </a:p>
      </dgm:t>
    </dgm:pt>
    <dgm:pt modelId="{DCCFBD53-07BB-42A6-B8C3-50446D732906}">
      <dgm:prSet custT="1"/>
      <dgm:spPr/>
      <dgm:t>
        <a:bodyPr/>
        <a:lstStyle/>
        <a:p>
          <a:r>
            <a:rPr lang="en-US" sz="2400" u="none" dirty="0">
              <a:latin typeface="+mj-lt"/>
              <a:cs typeface="Arial" panose="020B0604020202020204" pitchFamily="34" charset="0"/>
            </a:rPr>
            <a:t>Communication Plan</a:t>
          </a:r>
        </a:p>
      </dgm:t>
      <dgm:extLst>
        <a:ext uri="{E40237B7-FDA0-4F09-8148-C483321AD2D9}">
          <dgm14:cNvPr xmlns:dgm14="http://schemas.microsoft.com/office/drawing/2010/diagram" id="0" name="" descr="Emergency Preparedness Program&#10; Risk Assessment and Planning&#10; Policies and Procedures&#10; Communication Plan&#10; Training and Testing &#10;" title="Emergency Program"/>
        </a:ext>
      </dgm:extLst>
    </dgm:pt>
    <dgm:pt modelId="{AE1B23C5-0EA6-4568-8A92-A31EF79A7623}" type="parTrans" cxnId="{003EAF0E-9ECD-417E-82C4-64BB03739DFB}">
      <dgm:prSet/>
      <dgm:spPr/>
      <dgm:t>
        <a:bodyPr/>
        <a:lstStyle/>
        <a:p>
          <a:endParaRPr lang="en-US" u="none">
            <a:latin typeface="+mj-lt"/>
          </a:endParaRPr>
        </a:p>
      </dgm:t>
    </dgm:pt>
    <dgm:pt modelId="{56FBA582-5760-4314-BEC8-1F11E8019E96}" type="sibTrans" cxnId="{003EAF0E-9ECD-417E-82C4-64BB03739DFB}">
      <dgm:prSet/>
      <dgm:spPr/>
      <dgm:t>
        <a:bodyPr/>
        <a:lstStyle/>
        <a:p>
          <a:endParaRPr lang="en-US" u="none">
            <a:latin typeface="+mj-lt"/>
          </a:endParaRPr>
        </a:p>
      </dgm:t>
    </dgm:pt>
    <dgm:pt modelId="{373AB321-6A0D-4755-85BF-0327BFFF2708}">
      <dgm:prSet custT="1"/>
      <dgm:spPr/>
      <dgm:t>
        <a:bodyPr/>
        <a:lstStyle/>
        <a:p>
          <a:r>
            <a:rPr lang="en-US" sz="2400" u="none" dirty="0">
              <a:latin typeface="+mj-lt"/>
              <a:cs typeface="Arial" panose="020B0604020202020204" pitchFamily="34" charset="0"/>
            </a:rPr>
            <a:t>Training and Testing </a:t>
          </a:r>
        </a:p>
      </dgm:t>
      <dgm:extLst>
        <a:ext uri="{E40237B7-FDA0-4F09-8148-C483321AD2D9}">
          <dgm14:cNvPr xmlns:dgm14="http://schemas.microsoft.com/office/drawing/2010/diagram" id="0" name="" descr="Emergency Preparedness Program&#10; Risk Assessment and Planning&#10; Policies and Procedures&#10; Communication Plan&#10; Training and Testing &#10;" title="Emergency Program"/>
        </a:ext>
      </dgm:extLst>
    </dgm:pt>
    <dgm:pt modelId="{A74615FB-BF60-44F2-8031-05A18F8F36B7}" type="parTrans" cxnId="{47EF8690-DF99-48F4-B14A-6FFD5D65D288}">
      <dgm:prSet/>
      <dgm:spPr/>
      <dgm:t>
        <a:bodyPr/>
        <a:lstStyle/>
        <a:p>
          <a:endParaRPr lang="en-US" u="none">
            <a:latin typeface="+mj-lt"/>
          </a:endParaRPr>
        </a:p>
      </dgm:t>
    </dgm:pt>
    <dgm:pt modelId="{4C9D401A-CA03-4AD1-95EF-517F1D2A1F8C}" type="sibTrans" cxnId="{47EF8690-DF99-48F4-B14A-6FFD5D65D288}">
      <dgm:prSet/>
      <dgm:spPr/>
      <dgm:t>
        <a:bodyPr/>
        <a:lstStyle/>
        <a:p>
          <a:endParaRPr lang="en-US" u="none">
            <a:latin typeface="+mj-lt"/>
          </a:endParaRPr>
        </a:p>
      </dgm:t>
    </dgm:pt>
    <dgm:pt modelId="{E447AEC6-BC41-4E0C-B35B-F7CE89B5CB94}" type="pres">
      <dgm:prSet presAssocID="{19EA560E-E3B0-4FEA-B3B3-516D086555B5}" presName="diagram" presStyleCnt="0">
        <dgm:presLayoutVars>
          <dgm:chMax val="1"/>
          <dgm:dir/>
          <dgm:animLvl val="ctr"/>
          <dgm:resizeHandles val="exact"/>
        </dgm:presLayoutVars>
      </dgm:prSet>
      <dgm:spPr/>
    </dgm:pt>
    <dgm:pt modelId="{E29A0746-2457-4ACE-A336-D823E224A3E9}" type="pres">
      <dgm:prSet presAssocID="{19EA560E-E3B0-4FEA-B3B3-516D086555B5}" presName="matrix" presStyleCnt="0"/>
      <dgm:spPr/>
    </dgm:pt>
    <dgm:pt modelId="{7D1A0635-A214-49F7-B70A-6705BE5D3168}" type="pres">
      <dgm:prSet presAssocID="{19EA560E-E3B0-4FEA-B3B3-516D086555B5}" presName="tile1" presStyleLbl="node1" presStyleIdx="0" presStyleCnt="4" custLinFactNeighborX="-2827" custLinFactNeighborY="439"/>
      <dgm:spPr/>
    </dgm:pt>
    <dgm:pt modelId="{1A931EEA-B176-4DDF-AEFC-266388091565}" type="pres">
      <dgm:prSet presAssocID="{19EA560E-E3B0-4FEA-B3B3-516D086555B5}" presName="tile1text" presStyleLbl="node1" presStyleIdx="0" presStyleCnt="4">
        <dgm:presLayoutVars>
          <dgm:chMax val="0"/>
          <dgm:chPref val="0"/>
          <dgm:bulletEnabled val="1"/>
        </dgm:presLayoutVars>
      </dgm:prSet>
      <dgm:spPr/>
    </dgm:pt>
    <dgm:pt modelId="{4E8964E7-D7CE-45C3-8CE5-2074CBB2FF70}" type="pres">
      <dgm:prSet presAssocID="{19EA560E-E3B0-4FEA-B3B3-516D086555B5}" presName="tile2" presStyleLbl="node1" presStyleIdx="1" presStyleCnt="4"/>
      <dgm:spPr/>
    </dgm:pt>
    <dgm:pt modelId="{89C7BEE8-4D9F-4F3C-A4FF-238B3E93DCC4}" type="pres">
      <dgm:prSet presAssocID="{19EA560E-E3B0-4FEA-B3B3-516D086555B5}" presName="tile2text" presStyleLbl="node1" presStyleIdx="1" presStyleCnt="4">
        <dgm:presLayoutVars>
          <dgm:chMax val="0"/>
          <dgm:chPref val="0"/>
          <dgm:bulletEnabled val="1"/>
        </dgm:presLayoutVars>
      </dgm:prSet>
      <dgm:spPr/>
    </dgm:pt>
    <dgm:pt modelId="{4595A3C7-BB73-4B89-A3F2-D7B20E0F4EC5}" type="pres">
      <dgm:prSet presAssocID="{19EA560E-E3B0-4FEA-B3B3-516D086555B5}" presName="tile3" presStyleLbl="node1" presStyleIdx="2" presStyleCnt="4"/>
      <dgm:spPr/>
    </dgm:pt>
    <dgm:pt modelId="{EC8875F7-6C81-4D5B-9234-20DE08C63BC2}" type="pres">
      <dgm:prSet presAssocID="{19EA560E-E3B0-4FEA-B3B3-516D086555B5}" presName="tile3text" presStyleLbl="node1" presStyleIdx="2" presStyleCnt="4">
        <dgm:presLayoutVars>
          <dgm:chMax val="0"/>
          <dgm:chPref val="0"/>
          <dgm:bulletEnabled val="1"/>
        </dgm:presLayoutVars>
      </dgm:prSet>
      <dgm:spPr/>
    </dgm:pt>
    <dgm:pt modelId="{76168761-C2B0-4295-8CF4-2DDB6748CE3F}" type="pres">
      <dgm:prSet presAssocID="{19EA560E-E3B0-4FEA-B3B3-516D086555B5}" presName="tile4" presStyleLbl="node1" presStyleIdx="3" presStyleCnt="4"/>
      <dgm:spPr/>
    </dgm:pt>
    <dgm:pt modelId="{3D4DBDB4-7ED0-4503-8A64-E8E1D3F32786}" type="pres">
      <dgm:prSet presAssocID="{19EA560E-E3B0-4FEA-B3B3-516D086555B5}" presName="tile4text" presStyleLbl="node1" presStyleIdx="3" presStyleCnt="4">
        <dgm:presLayoutVars>
          <dgm:chMax val="0"/>
          <dgm:chPref val="0"/>
          <dgm:bulletEnabled val="1"/>
        </dgm:presLayoutVars>
      </dgm:prSet>
      <dgm:spPr/>
    </dgm:pt>
    <dgm:pt modelId="{32ED76A1-7BDD-4CEE-80EF-32DFE9626D5D}" type="pres">
      <dgm:prSet presAssocID="{19EA560E-E3B0-4FEA-B3B3-516D086555B5}" presName="centerTile" presStyleLbl="fgShp" presStyleIdx="0" presStyleCnt="1">
        <dgm:presLayoutVars>
          <dgm:chMax val="0"/>
          <dgm:chPref val="0"/>
        </dgm:presLayoutVars>
      </dgm:prSet>
      <dgm:spPr/>
    </dgm:pt>
  </dgm:ptLst>
  <dgm:cxnLst>
    <dgm:cxn modelId="{B9828203-7347-413D-990E-194E8AA3E12E}" type="presOf" srcId="{408AC112-5AAD-45F7-8FD3-E2C4848BC491}" destId="{32ED76A1-7BDD-4CEE-80EF-32DFE9626D5D}" srcOrd="0" destOrd="0" presId="urn:microsoft.com/office/officeart/2005/8/layout/matrix1"/>
    <dgm:cxn modelId="{08D7E80A-2830-4734-AD4E-088322E8536E}" type="presOf" srcId="{DCCFBD53-07BB-42A6-B8C3-50446D732906}" destId="{EC8875F7-6C81-4D5B-9234-20DE08C63BC2}" srcOrd="1" destOrd="0" presId="urn:microsoft.com/office/officeart/2005/8/layout/matrix1"/>
    <dgm:cxn modelId="{003EAF0E-9ECD-417E-82C4-64BB03739DFB}" srcId="{408AC112-5AAD-45F7-8FD3-E2C4848BC491}" destId="{DCCFBD53-07BB-42A6-B8C3-50446D732906}" srcOrd="2" destOrd="0" parTransId="{AE1B23C5-0EA6-4568-8A92-A31EF79A7623}" sibTransId="{56FBA582-5760-4314-BEC8-1F11E8019E96}"/>
    <dgm:cxn modelId="{315E4F2F-CB90-4C20-B8F7-77B9723F219D}" type="presOf" srcId="{F4EFEDD2-A0E7-482B-B6FC-B11D4BA3EBAF}" destId="{4E8964E7-D7CE-45C3-8CE5-2074CBB2FF70}" srcOrd="0" destOrd="0" presId="urn:microsoft.com/office/officeart/2005/8/layout/matrix1"/>
    <dgm:cxn modelId="{79AC4C30-D1C6-4969-BAED-B14DB889C7BE}" type="presOf" srcId="{DCCFBD53-07BB-42A6-B8C3-50446D732906}" destId="{4595A3C7-BB73-4B89-A3F2-D7B20E0F4EC5}" srcOrd="0" destOrd="0" presId="urn:microsoft.com/office/officeart/2005/8/layout/matrix1"/>
    <dgm:cxn modelId="{09827C5B-9390-4F1D-828B-ED852F42653A}" type="presOf" srcId="{373AB321-6A0D-4755-85BF-0327BFFF2708}" destId="{76168761-C2B0-4295-8CF4-2DDB6748CE3F}" srcOrd="0" destOrd="0" presId="urn:microsoft.com/office/officeart/2005/8/layout/matrix1"/>
    <dgm:cxn modelId="{680FE75F-51A4-429C-9433-747DFA48054A}" srcId="{408AC112-5AAD-45F7-8FD3-E2C4848BC491}" destId="{F4EFEDD2-A0E7-482B-B6FC-B11D4BA3EBAF}" srcOrd="1" destOrd="0" parTransId="{A89F35E3-7AC4-4DC5-A537-A2D04E9D8DC9}" sibTransId="{22234096-BFD3-4F64-BB52-586D70102B6A}"/>
    <dgm:cxn modelId="{AB378859-CAA2-4D57-85DE-FC5D72F22F31}" type="presOf" srcId="{373AB321-6A0D-4755-85BF-0327BFFF2708}" destId="{3D4DBDB4-7ED0-4503-8A64-E8E1D3F32786}" srcOrd="1" destOrd="0" presId="urn:microsoft.com/office/officeart/2005/8/layout/matrix1"/>
    <dgm:cxn modelId="{70E5DA8C-5154-443E-90ED-712D6EE967A2}" srcId="{408AC112-5AAD-45F7-8FD3-E2C4848BC491}" destId="{57EC934C-EB88-4503-9E03-30F99A401C78}" srcOrd="0" destOrd="0" parTransId="{B0945097-B362-4964-B024-DA70A6E1B61F}" sibTransId="{AB0D500E-405F-4A30-9A42-13338162646A}"/>
    <dgm:cxn modelId="{47EF8690-DF99-48F4-B14A-6FFD5D65D288}" srcId="{408AC112-5AAD-45F7-8FD3-E2C4848BC491}" destId="{373AB321-6A0D-4755-85BF-0327BFFF2708}" srcOrd="3" destOrd="0" parTransId="{A74615FB-BF60-44F2-8031-05A18F8F36B7}" sibTransId="{4C9D401A-CA03-4AD1-95EF-517F1D2A1F8C}"/>
    <dgm:cxn modelId="{1C09CBA6-2973-4B7B-88A5-374E31A65220}" type="presOf" srcId="{19EA560E-E3B0-4FEA-B3B3-516D086555B5}" destId="{E447AEC6-BC41-4E0C-B35B-F7CE89B5CB94}" srcOrd="0" destOrd="0" presId="urn:microsoft.com/office/officeart/2005/8/layout/matrix1"/>
    <dgm:cxn modelId="{47F4CBA7-A82A-48E9-AB3C-5B8B7B491139}" srcId="{19EA560E-E3B0-4FEA-B3B3-516D086555B5}" destId="{408AC112-5AAD-45F7-8FD3-E2C4848BC491}" srcOrd="0" destOrd="0" parTransId="{D0F64FFB-04A3-49FE-AE7E-48A4F8401040}" sibTransId="{39681C27-1038-4613-98E2-8C5D71FBB45E}"/>
    <dgm:cxn modelId="{6C0FB3B4-C0FD-4CAE-87F4-9C10B2808127}" type="presOf" srcId="{57EC934C-EB88-4503-9E03-30F99A401C78}" destId="{7D1A0635-A214-49F7-B70A-6705BE5D3168}" srcOrd="0" destOrd="0" presId="urn:microsoft.com/office/officeart/2005/8/layout/matrix1"/>
    <dgm:cxn modelId="{387560B7-A051-48BC-8485-73B5DCEB3EFC}" type="presOf" srcId="{F4EFEDD2-A0E7-482B-B6FC-B11D4BA3EBAF}" destId="{89C7BEE8-4D9F-4F3C-A4FF-238B3E93DCC4}" srcOrd="1" destOrd="0" presId="urn:microsoft.com/office/officeart/2005/8/layout/matrix1"/>
    <dgm:cxn modelId="{5BB80FB8-F575-4DE2-9E38-43BCDB408A29}" type="presOf" srcId="{57EC934C-EB88-4503-9E03-30F99A401C78}" destId="{1A931EEA-B176-4DDF-AEFC-266388091565}" srcOrd="1" destOrd="0" presId="urn:microsoft.com/office/officeart/2005/8/layout/matrix1"/>
    <dgm:cxn modelId="{318CED18-4A10-4939-8D01-6CD8C44EBC43}" type="presParOf" srcId="{E447AEC6-BC41-4E0C-B35B-F7CE89B5CB94}" destId="{E29A0746-2457-4ACE-A336-D823E224A3E9}" srcOrd="0" destOrd="0" presId="urn:microsoft.com/office/officeart/2005/8/layout/matrix1"/>
    <dgm:cxn modelId="{D80327A4-864C-41F4-98B3-62426DD7F147}" type="presParOf" srcId="{E29A0746-2457-4ACE-A336-D823E224A3E9}" destId="{7D1A0635-A214-49F7-B70A-6705BE5D3168}" srcOrd="0" destOrd="0" presId="urn:microsoft.com/office/officeart/2005/8/layout/matrix1"/>
    <dgm:cxn modelId="{549A9EE9-1CFA-496A-AE5F-C71229945DB8}" type="presParOf" srcId="{E29A0746-2457-4ACE-A336-D823E224A3E9}" destId="{1A931EEA-B176-4DDF-AEFC-266388091565}" srcOrd="1" destOrd="0" presId="urn:microsoft.com/office/officeart/2005/8/layout/matrix1"/>
    <dgm:cxn modelId="{8B110CF6-DD6E-4EB8-96BA-78AB675A5B11}" type="presParOf" srcId="{E29A0746-2457-4ACE-A336-D823E224A3E9}" destId="{4E8964E7-D7CE-45C3-8CE5-2074CBB2FF70}" srcOrd="2" destOrd="0" presId="urn:microsoft.com/office/officeart/2005/8/layout/matrix1"/>
    <dgm:cxn modelId="{53B64ADA-FD24-4B4F-ADCB-4393F3F92F9D}" type="presParOf" srcId="{E29A0746-2457-4ACE-A336-D823E224A3E9}" destId="{89C7BEE8-4D9F-4F3C-A4FF-238B3E93DCC4}" srcOrd="3" destOrd="0" presId="urn:microsoft.com/office/officeart/2005/8/layout/matrix1"/>
    <dgm:cxn modelId="{C5AEA269-010C-464A-9101-AB4BA9A81E09}" type="presParOf" srcId="{E29A0746-2457-4ACE-A336-D823E224A3E9}" destId="{4595A3C7-BB73-4B89-A3F2-D7B20E0F4EC5}" srcOrd="4" destOrd="0" presId="urn:microsoft.com/office/officeart/2005/8/layout/matrix1"/>
    <dgm:cxn modelId="{886D85EF-70F9-46F3-AF1F-A30F666FBA45}" type="presParOf" srcId="{E29A0746-2457-4ACE-A336-D823E224A3E9}" destId="{EC8875F7-6C81-4D5B-9234-20DE08C63BC2}" srcOrd="5" destOrd="0" presId="urn:microsoft.com/office/officeart/2005/8/layout/matrix1"/>
    <dgm:cxn modelId="{F2624A9C-B35C-4447-B5CC-2541BCFF8372}" type="presParOf" srcId="{E29A0746-2457-4ACE-A336-D823E224A3E9}" destId="{76168761-C2B0-4295-8CF4-2DDB6748CE3F}" srcOrd="6" destOrd="0" presId="urn:microsoft.com/office/officeart/2005/8/layout/matrix1"/>
    <dgm:cxn modelId="{5077BD4A-58A1-4599-BBED-C0C64993533D}" type="presParOf" srcId="{E29A0746-2457-4ACE-A336-D823E224A3E9}" destId="{3D4DBDB4-7ED0-4503-8A64-E8E1D3F32786}" srcOrd="7" destOrd="0" presId="urn:microsoft.com/office/officeart/2005/8/layout/matrix1"/>
    <dgm:cxn modelId="{D5072933-0911-4C4C-A3CE-1585C1678D35}" type="presParOf" srcId="{E447AEC6-BC41-4E0C-B35B-F7CE89B5CB94}" destId="{32ED76A1-7BDD-4CEE-80EF-32DFE9626D5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0C3E29-20F8-429A-B6B1-772B929537CD}" type="doc">
      <dgm:prSet loTypeId="urn:microsoft.com/office/officeart/2016/7/layout/VerticalHollowActionList" loCatId="List" qsTypeId="urn:microsoft.com/office/officeart/2005/8/quickstyle/simple1" qsCatId="simple" csTypeId="urn:microsoft.com/office/officeart/2005/8/colors/colorful3" csCatId="colorful"/>
      <dgm:spPr/>
      <dgm:t>
        <a:bodyPr/>
        <a:lstStyle/>
        <a:p>
          <a:endParaRPr lang="en-US"/>
        </a:p>
      </dgm:t>
    </dgm:pt>
    <dgm:pt modelId="{2DF1BD79-F423-40FE-87E9-2F982B14FDF6}">
      <dgm:prSet/>
      <dgm:spPr/>
      <dgm:t>
        <a:bodyPr/>
        <a:lstStyle/>
        <a:p>
          <a:r>
            <a:rPr lang="en-US" dirty="0"/>
            <a:t>Develop</a:t>
          </a:r>
        </a:p>
      </dgm:t>
    </dgm:pt>
    <dgm:pt modelId="{E3CE3FE0-A7DD-43DD-8AD4-CCBEEA74CDF2}" type="parTrans" cxnId="{A2F5B0F4-EC8A-44B8-8D66-29F5F57B70E6}">
      <dgm:prSet/>
      <dgm:spPr/>
      <dgm:t>
        <a:bodyPr/>
        <a:lstStyle/>
        <a:p>
          <a:endParaRPr lang="en-US"/>
        </a:p>
      </dgm:t>
    </dgm:pt>
    <dgm:pt modelId="{E6DFDF8C-8E34-44B4-BB98-68FDA8DC4578}" type="sibTrans" cxnId="{A2F5B0F4-EC8A-44B8-8D66-29F5F57B70E6}">
      <dgm:prSet/>
      <dgm:spPr/>
      <dgm:t>
        <a:bodyPr/>
        <a:lstStyle/>
        <a:p>
          <a:endParaRPr lang="en-US"/>
        </a:p>
      </dgm:t>
    </dgm:pt>
    <dgm:pt modelId="{029047F9-CD1C-4610-8E30-B6E3BB8520CF}">
      <dgm:prSet/>
      <dgm:spPr/>
      <dgm:t>
        <a:bodyPr/>
        <a:lstStyle/>
        <a:p>
          <a:r>
            <a:rPr lang="en-US" dirty="0"/>
            <a:t>Develop a written communication plan that  complies with both Federal and State laws.  </a:t>
          </a:r>
        </a:p>
      </dgm:t>
    </dgm:pt>
    <dgm:pt modelId="{A27884B0-F554-4103-A256-FBBDBEE0D91F}" type="parTrans" cxnId="{3AAF4CB0-458E-4DD4-A6B6-E7D5CFDCD3A5}">
      <dgm:prSet/>
      <dgm:spPr/>
      <dgm:t>
        <a:bodyPr/>
        <a:lstStyle/>
        <a:p>
          <a:endParaRPr lang="en-US"/>
        </a:p>
      </dgm:t>
    </dgm:pt>
    <dgm:pt modelId="{6D904637-5170-4473-A5C0-6CE91D656D6A}" type="sibTrans" cxnId="{3AAF4CB0-458E-4DD4-A6B6-E7D5CFDCD3A5}">
      <dgm:prSet/>
      <dgm:spPr/>
      <dgm:t>
        <a:bodyPr/>
        <a:lstStyle/>
        <a:p>
          <a:endParaRPr lang="en-US"/>
        </a:p>
      </dgm:t>
    </dgm:pt>
    <dgm:pt modelId="{2E232532-6EAB-42CD-9B79-1EC8FD3E394D}">
      <dgm:prSet/>
      <dgm:spPr/>
      <dgm:t>
        <a:bodyPr/>
        <a:lstStyle/>
        <a:p>
          <a:r>
            <a:rPr lang="en-US" dirty="0"/>
            <a:t>Coordinate</a:t>
          </a:r>
        </a:p>
      </dgm:t>
    </dgm:pt>
    <dgm:pt modelId="{761DA42C-1B34-4320-987E-CBC196367F9B}" type="parTrans" cxnId="{B195DFE6-CDBE-430F-AD07-5312182EE10C}">
      <dgm:prSet/>
      <dgm:spPr/>
      <dgm:t>
        <a:bodyPr/>
        <a:lstStyle/>
        <a:p>
          <a:endParaRPr lang="en-US"/>
        </a:p>
      </dgm:t>
    </dgm:pt>
    <dgm:pt modelId="{60D4F083-E3E9-45A6-AED5-51FF39D96961}" type="sibTrans" cxnId="{B195DFE6-CDBE-430F-AD07-5312182EE10C}">
      <dgm:prSet/>
      <dgm:spPr/>
      <dgm:t>
        <a:bodyPr/>
        <a:lstStyle/>
        <a:p>
          <a:endParaRPr lang="en-US"/>
        </a:p>
      </dgm:t>
    </dgm:pt>
    <dgm:pt modelId="{75781048-3A8A-42D2-8ACA-45AA142BF34E}">
      <dgm:prSet/>
      <dgm:spPr/>
      <dgm:t>
        <a:bodyPr/>
        <a:lstStyle/>
        <a:p>
          <a:r>
            <a:rPr lang="en-US" dirty="0"/>
            <a:t>Coordinate  patient care within the facility, across health care providers, and with state and local public health departments and emergency management systems.</a:t>
          </a:r>
        </a:p>
      </dgm:t>
    </dgm:pt>
    <dgm:pt modelId="{A92F0AA0-7210-48DB-BF52-29ACC4AD5AB3}" type="parTrans" cxnId="{D657BCBC-AF7D-4A93-93F0-00A57B99B35B}">
      <dgm:prSet/>
      <dgm:spPr/>
      <dgm:t>
        <a:bodyPr/>
        <a:lstStyle/>
        <a:p>
          <a:endParaRPr lang="en-US"/>
        </a:p>
      </dgm:t>
    </dgm:pt>
    <dgm:pt modelId="{265C5A32-88CF-49AB-99CB-50EA249B10AA}" type="sibTrans" cxnId="{D657BCBC-AF7D-4A93-93F0-00A57B99B35B}">
      <dgm:prSet/>
      <dgm:spPr/>
      <dgm:t>
        <a:bodyPr/>
        <a:lstStyle/>
        <a:p>
          <a:endParaRPr lang="en-US"/>
        </a:p>
      </dgm:t>
    </dgm:pt>
    <dgm:pt modelId="{D2C8CF5D-893E-4465-99F9-5D744CD7C8E7}">
      <dgm:prSet/>
      <dgm:spPr/>
      <dgm:t>
        <a:bodyPr/>
        <a:lstStyle/>
        <a:p>
          <a:r>
            <a:rPr lang="en-US" dirty="0"/>
            <a:t>Review and update</a:t>
          </a:r>
        </a:p>
      </dgm:t>
    </dgm:pt>
    <dgm:pt modelId="{6A1DF0E1-D062-4F7A-9011-099CEB37A3BE}" type="parTrans" cxnId="{1CFE79F0-9800-44DD-AED1-01CAE998C77B}">
      <dgm:prSet/>
      <dgm:spPr/>
      <dgm:t>
        <a:bodyPr/>
        <a:lstStyle/>
        <a:p>
          <a:endParaRPr lang="en-US"/>
        </a:p>
      </dgm:t>
    </dgm:pt>
    <dgm:pt modelId="{6C49504E-6ECE-4B4D-B182-58BF9FE36C14}" type="sibTrans" cxnId="{1CFE79F0-9800-44DD-AED1-01CAE998C77B}">
      <dgm:prSet/>
      <dgm:spPr/>
      <dgm:t>
        <a:bodyPr/>
        <a:lstStyle/>
        <a:p>
          <a:endParaRPr lang="en-US"/>
        </a:p>
      </dgm:t>
    </dgm:pt>
    <dgm:pt modelId="{5B634560-6804-482C-8468-6995FA62B2DC}">
      <dgm:prSet/>
      <dgm:spPr/>
      <dgm:t>
        <a:bodyPr/>
        <a:lstStyle/>
        <a:p>
          <a:r>
            <a:rPr lang="en-US" dirty="0"/>
            <a:t>Review and update plan annually.  </a:t>
          </a:r>
        </a:p>
      </dgm:t>
    </dgm:pt>
    <dgm:pt modelId="{D61D3B3D-F058-42AC-B5C1-C84FF32A9A86}" type="parTrans" cxnId="{E77C9AB7-3923-4B9A-8E24-277669C989BF}">
      <dgm:prSet/>
      <dgm:spPr/>
      <dgm:t>
        <a:bodyPr/>
        <a:lstStyle/>
        <a:p>
          <a:endParaRPr lang="en-US"/>
        </a:p>
      </dgm:t>
    </dgm:pt>
    <dgm:pt modelId="{E8A95B4F-F5B8-4DB0-9DF3-B656435E879F}" type="sibTrans" cxnId="{E77C9AB7-3923-4B9A-8E24-277669C989BF}">
      <dgm:prSet/>
      <dgm:spPr/>
      <dgm:t>
        <a:bodyPr/>
        <a:lstStyle/>
        <a:p>
          <a:endParaRPr lang="en-US"/>
        </a:p>
      </dgm:t>
    </dgm:pt>
    <dgm:pt modelId="{E8BD5619-6743-4CC8-ADFB-FBF2B927C753}" type="pres">
      <dgm:prSet presAssocID="{4C0C3E29-20F8-429A-B6B1-772B929537CD}" presName="Name0" presStyleCnt="0">
        <dgm:presLayoutVars>
          <dgm:dir/>
          <dgm:animLvl val="lvl"/>
          <dgm:resizeHandles val="exact"/>
        </dgm:presLayoutVars>
      </dgm:prSet>
      <dgm:spPr/>
    </dgm:pt>
    <dgm:pt modelId="{E4807A9F-483A-4071-BA85-184DB3CF5F80}" type="pres">
      <dgm:prSet presAssocID="{2DF1BD79-F423-40FE-87E9-2F982B14FDF6}" presName="linNode" presStyleCnt="0"/>
      <dgm:spPr/>
    </dgm:pt>
    <dgm:pt modelId="{D6AF33C3-C931-4713-AA6C-8887FB70CE80}" type="pres">
      <dgm:prSet presAssocID="{2DF1BD79-F423-40FE-87E9-2F982B14FDF6}" presName="parentText" presStyleLbl="solidFgAcc1" presStyleIdx="0" presStyleCnt="3">
        <dgm:presLayoutVars>
          <dgm:chMax val="1"/>
          <dgm:bulletEnabled/>
        </dgm:presLayoutVars>
      </dgm:prSet>
      <dgm:spPr/>
    </dgm:pt>
    <dgm:pt modelId="{4CB96901-E377-4646-B127-EF4EAD7774BE}" type="pres">
      <dgm:prSet presAssocID="{2DF1BD79-F423-40FE-87E9-2F982B14FDF6}" presName="descendantText" presStyleLbl="alignNode1" presStyleIdx="0" presStyleCnt="3">
        <dgm:presLayoutVars>
          <dgm:bulletEnabled/>
        </dgm:presLayoutVars>
      </dgm:prSet>
      <dgm:spPr/>
    </dgm:pt>
    <dgm:pt modelId="{53271AFC-11DB-4C8E-9BB8-FD4A20F9CF0A}" type="pres">
      <dgm:prSet presAssocID="{E6DFDF8C-8E34-44B4-BB98-68FDA8DC4578}" presName="sp" presStyleCnt="0"/>
      <dgm:spPr/>
    </dgm:pt>
    <dgm:pt modelId="{A87C8798-9CFA-4538-AD18-1EF5201FDC05}" type="pres">
      <dgm:prSet presAssocID="{2E232532-6EAB-42CD-9B79-1EC8FD3E394D}" presName="linNode" presStyleCnt="0"/>
      <dgm:spPr/>
    </dgm:pt>
    <dgm:pt modelId="{2EF7C65E-7F79-4889-B28A-B856C1E09284}" type="pres">
      <dgm:prSet presAssocID="{2E232532-6EAB-42CD-9B79-1EC8FD3E394D}" presName="parentText" presStyleLbl="solidFgAcc1" presStyleIdx="1" presStyleCnt="3">
        <dgm:presLayoutVars>
          <dgm:chMax val="1"/>
          <dgm:bulletEnabled/>
        </dgm:presLayoutVars>
      </dgm:prSet>
      <dgm:spPr/>
    </dgm:pt>
    <dgm:pt modelId="{E097D099-F9EC-4981-8A1C-BFE985518A72}" type="pres">
      <dgm:prSet presAssocID="{2E232532-6EAB-42CD-9B79-1EC8FD3E394D}" presName="descendantText" presStyleLbl="alignNode1" presStyleIdx="1" presStyleCnt="3">
        <dgm:presLayoutVars>
          <dgm:bulletEnabled/>
        </dgm:presLayoutVars>
      </dgm:prSet>
      <dgm:spPr/>
    </dgm:pt>
    <dgm:pt modelId="{1E4BDEF0-C26F-44F6-B5C5-A61E49674B84}" type="pres">
      <dgm:prSet presAssocID="{60D4F083-E3E9-45A6-AED5-51FF39D96961}" presName="sp" presStyleCnt="0"/>
      <dgm:spPr/>
    </dgm:pt>
    <dgm:pt modelId="{5B6E7C4D-BF3C-4389-BC0C-6B1BBE8470D9}" type="pres">
      <dgm:prSet presAssocID="{D2C8CF5D-893E-4465-99F9-5D744CD7C8E7}" presName="linNode" presStyleCnt="0"/>
      <dgm:spPr/>
    </dgm:pt>
    <dgm:pt modelId="{BE32A93C-11BE-4C28-B4C1-B313F1E2336A}" type="pres">
      <dgm:prSet presAssocID="{D2C8CF5D-893E-4465-99F9-5D744CD7C8E7}" presName="parentText" presStyleLbl="solidFgAcc1" presStyleIdx="2" presStyleCnt="3">
        <dgm:presLayoutVars>
          <dgm:chMax val="1"/>
          <dgm:bulletEnabled/>
        </dgm:presLayoutVars>
      </dgm:prSet>
      <dgm:spPr/>
    </dgm:pt>
    <dgm:pt modelId="{491F99AA-F43A-4C07-A01C-DB9EC653089A}" type="pres">
      <dgm:prSet presAssocID="{D2C8CF5D-893E-4465-99F9-5D744CD7C8E7}" presName="descendantText" presStyleLbl="alignNode1" presStyleIdx="2" presStyleCnt="3">
        <dgm:presLayoutVars>
          <dgm:bulletEnabled/>
        </dgm:presLayoutVars>
      </dgm:prSet>
      <dgm:spPr/>
    </dgm:pt>
  </dgm:ptLst>
  <dgm:cxnLst>
    <dgm:cxn modelId="{FD86F703-875D-45C4-8C6A-E3954FEC372B}" type="presOf" srcId="{75781048-3A8A-42D2-8ACA-45AA142BF34E}" destId="{E097D099-F9EC-4981-8A1C-BFE985518A72}" srcOrd="0" destOrd="0" presId="urn:microsoft.com/office/officeart/2016/7/layout/VerticalHollowActionList"/>
    <dgm:cxn modelId="{CF8E204A-B8DE-4320-8775-6EA91555914F}" type="presOf" srcId="{029047F9-CD1C-4610-8E30-B6E3BB8520CF}" destId="{4CB96901-E377-4646-B127-EF4EAD7774BE}" srcOrd="0" destOrd="0" presId="urn:microsoft.com/office/officeart/2016/7/layout/VerticalHollowActionList"/>
    <dgm:cxn modelId="{C4084F76-D0AA-4A76-952E-0B75B3661719}" type="presOf" srcId="{5B634560-6804-482C-8468-6995FA62B2DC}" destId="{491F99AA-F43A-4C07-A01C-DB9EC653089A}" srcOrd="0" destOrd="0" presId="urn:microsoft.com/office/officeart/2016/7/layout/VerticalHollowActionList"/>
    <dgm:cxn modelId="{2C507D77-5744-4AC7-8F3B-A05CB2CD8E6C}" type="presOf" srcId="{2E232532-6EAB-42CD-9B79-1EC8FD3E394D}" destId="{2EF7C65E-7F79-4889-B28A-B856C1E09284}" srcOrd="0" destOrd="0" presId="urn:microsoft.com/office/officeart/2016/7/layout/VerticalHollowActionList"/>
    <dgm:cxn modelId="{68ABA19E-CBFD-4849-9EBA-0137F56114ED}" type="presOf" srcId="{4C0C3E29-20F8-429A-B6B1-772B929537CD}" destId="{E8BD5619-6743-4CC8-ADFB-FBF2B927C753}" srcOrd="0" destOrd="0" presId="urn:microsoft.com/office/officeart/2016/7/layout/VerticalHollowActionList"/>
    <dgm:cxn modelId="{3AAF4CB0-458E-4DD4-A6B6-E7D5CFDCD3A5}" srcId="{2DF1BD79-F423-40FE-87E9-2F982B14FDF6}" destId="{029047F9-CD1C-4610-8E30-B6E3BB8520CF}" srcOrd="0" destOrd="0" parTransId="{A27884B0-F554-4103-A256-FBBDBEE0D91F}" sibTransId="{6D904637-5170-4473-A5C0-6CE91D656D6A}"/>
    <dgm:cxn modelId="{E77C9AB7-3923-4B9A-8E24-277669C989BF}" srcId="{D2C8CF5D-893E-4465-99F9-5D744CD7C8E7}" destId="{5B634560-6804-482C-8468-6995FA62B2DC}" srcOrd="0" destOrd="0" parTransId="{D61D3B3D-F058-42AC-B5C1-C84FF32A9A86}" sibTransId="{E8A95B4F-F5B8-4DB0-9DF3-B656435E879F}"/>
    <dgm:cxn modelId="{D657BCBC-AF7D-4A93-93F0-00A57B99B35B}" srcId="{2E232532-6EAB-42CD-9B79-1EC8FD3E394D}" destId="{75781048-3A8A-42D2-8ACA-45AA142BF34E}" srcOrd="0" destOrd="0" parTransId="{A92F0AA0-7210-48DB-BF52-29ACC4AD5AB3}" sibTransId="{265C5A32-88CF-49AB-99CB-50EA249B10AA}"/>
    <dgm:cxn modelId="{E13488BD-7326-4527-A89E-528B1E4BA75B}" type="presOf" srcId="{2DF1BD79-F423-40FE-87E9-2F982B14FDF6}" destId="{D6AF33C3-C931-4713-AA6C-8887FB70CE80}" srcOrd="0" destOrd="0" presId="urn:microsoft.com/office/officeart/2016/7/layout/VerticalHollowActionList"/>
    <dgm:cxn modelId="{B195DFE6-CDBE-430F-AD07-5312182EE10C}" srcId="{4C0C3E29-20F8-429A-B6B1-772B929537CD}" destId="{2E232532-6EAB-42CD-9B79-1EC8FD3E394D}" srcOrd="1" destOrd="0" parTransId="{761DA42C-1B34-4320-987E-CBC196367F9B}" sibTransId="{60D4F083-E3E9-45A6-AED5-51FF39D96961}"/>
    <dgm:cxn modelId="{1CFE79F0-9800-44DD-AED1-01CAE998C77B}" srcId="{4C0C3E29-20F8-429A-B6B1-772B929537CD}" destId="{D2C8CF5D-893E-4465-99F9-5D744CD7C8E7}" srcOrd="2" destOrd="0" parTransId="{6A1DF0E1-D062-4F7A-9011-099CEB37A3BE}" sibTransId="{6C49504E-6ECE-4B4D-B182-58BF9FE36C14}"/>
    <dgm:cxn modelId="{DF5072F1-F604-4510-93A2-079FBCDD3E11}" type="presOf" srcId="{D2C8CF5D-893E-4465-99F9-5D744CD7C8E7}" destId="{BE32A93C-11BE-4C28-B4C1-B313F1E2336A}" srcOrd="0" destOrd="0" presId="urn:microsoft.com/office/officeart/2016/7/layout/VerticalHollowActionList"/>
    <dgm:cxn modelId="{A2F5B0F4-EC8A-44B8-8D66-29F5F57B70E6}" srcId="{4C0C3E29-20F8-429A-B6B1-772B929537CD}" destId="{2DF1BD79-F423-40FE-87E9-2F982B14FDF6}" srcOrd="0" destOrd="0" parTransId="{E3CE3FE0-A7DD-43DD-8AD4-CCBEEA74CDF2}" sibTransId="{E6DFDF8C-8E34-44B4-BB98-68FDA8DC4578}"/>
    <dgm:cxn modelId="{0A8D5358-40D3-4B5A-965C-29CC12DA57E3}" type="presParOf" srcId="{E8BD5619-6743-4CC8-ADFB-FBF2B927C753}" destId="{E4807A9F-483A-4071-BA85-184DB3CF5F80}" srcOrd="0" destOrd="0" presId="urn:microsoft.com/office/officeart/2016/7/layout/VerticalHollowActionList"/>
    <dgm:cxn modelId="{C0502409-8E69-4ECA-BA2A-2EA462F3E754}" type="presParOf" srcId="{E4807A9F-483A-4071-BA85-184DB3CF5F80}" destId="{D6AF33C3-C931-4713-AA6C-8887FB70CE80}" srcOrd="0" destOrd="0" presId="urn:microsoft.com/office/officeart/2016/7/layout/VerticalHollowActionList"/>
    <dgm:cxn modelId="{BEC0F7AE-78FA-4FB8-A2FD-3F79187CCF9C}" type="presParOf" srcId="{E4807A9F-483A-4071-BA85-184DB3CF5F80}" destId="{4CB96901-E377-4646-B127-EF4EAD7774BE}" srcOrd="1" destOrd="0" presId="urn:microsoft.com/office/officeart/2016/7/layout/VerticalHollowActionList"/>
    <dgm:cxn modelId="{1A2A0DA6-327C-45BE-9CD2-5193832CE117}" type="presParOf" srcId="{E8BD5619-6743-4CC8-ADFB-FBF2B927C753}" destId="{53271AFC-11DB-4C8E-9BB8-FD4A20F9CF0A}" srcOrd="1" destOrd="0" presId="urn:microsoft.com/office/officeart/2016/7/layout/VerticalHollowActionList"/>
    <dgm:cxn modelId="{66B5298B-8F42-480F-BED0-D8A88184820E}" type="presParOf" srcId="{E8BD5619-6743-4CC8-ADFB-FBF2B927C753}" destId="{A87C8798-9CFA-4538-AD18-1EF5201FDC05}" srcOrd="2" destOrd="0" presId="urn:microsoft.com/office/officeart/2016/7/layout/VerticalHollowActionList"/>
    <dgm:cxn modelId="{ECE9DBEC-0FBE-46D5-9442-69A52E51BFFB}" type="presParOf" srcId="{A87C8798-9CFA-4538-AD18-1EF5201FDC05}" destId="{2EF7C65E-7F79-4889-B28A-B856C1E09284}" srcOrd="0" destOrd="0" presId="urn:microsoft.com/office/officeart/2016/7/layout/VerticalHollowActionList"/>
    <dgm:cxn modelId="{4B3DF746-55AC-41A2-AD79-F50E8B9D0C98}" type="presParOf" srcId="{A87C8798-9CFA-4538-AD18-1EF5201FDC05}" destId="{E097D099-F9EC-4981-8A1C-BFE985518A72}" srcOrd="1" destOrd="0" presId="urn:microsoft.com/office/officeart/2016/7/layout/VerticalHollowActionList"/>
    <dgm:cxn modelId="{A4C47135-44CE-4C1D-8A48-1BC1FAA1B09B}" type="presParOf" srcId="{E8BD5619-6743-4CC8-ADFB-FBF2B927C753}" destId="{1E4BDEF0-C26F-44F6-B5C5-A61E49674B84}" srcOrd="3" destOrd="0" presId="urn:microsoft.com/office/officeart/2016/7/layout/VerticalHollowActionList"/>
    <dgm:cxn modelId="{0F483112-647D-4BC4-A096-C6E91955EC80}" type="presParOf" srcId="{E8BD5619-6743-4CC8-ADFB-FBF2B927C753}" destId="{5B6E7C4D-BF3C-4389-BC0C-6B1BBE8470D9}" srcOrd="4" destOrd="0" presId="urn:microsoft.com/office/officeart/2016/7/layout/VerticalHollowActionList"/>
    <dgm:cxn modelId="{D54748DA-42AC-4A63-A5AC-9EEAB388CE98}" type="presParOf" srcId="{5B6E7C4D-BF3C-4389-BC0C-6B1BBE8470D9}" destId="{BE32A93C-11BE-4C28-B4C1-B313F1E2336A}" srcOrd="0" destOrd="0" presId="urn:microsoft.com/office/officeart/2016/7/layout/VerticalHollowActionList"/>
    <dgm:cxn modelId="{4CA5AD79-556F-48E8-8EF7-E0824AF4422A}" type="presParOf" srcId="{5B6E7C4D-BF3C-4389-BC0C-6B1BBE8470D9}" destId="{491F99AA-F43A-4C07-A01C-DB9EC653089A}"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A0635-A214-49F7-B70A-6705BE5D3168}">
      <dsp:nvSpPr>
        <dsp:cNvPr id="0" name=""/>
        <dsp:cNvSpPr/>
      </dsp:nvSpPr>
      <dsp:spPr>
        <a:xfrm rot="16200000">
          <a:off x="1729667" y="-1720768"/>
          <a:ext cx="2027065" cy="54864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u="none" kern="1200" dirty="0">
              <a:latin typeface="+mj-lt"/>
              <a:cs typeface="Arial" panose="020B0604020202020204" pitchFamily="34" charset="0"/>
            </a:rPr>
            <a:t>Risk Assessment and Planning</a:t>
          </a:r>
        </a:p>
      </dsp:txBody>
      <dsp:txXfrm rot="5400000">
        <a:off x="-1" y="8900"/>
        <a:ext cx="5486400" cy="1520298"/>
      </dsp:txXfrm>
    </dsp:sp>
    <dsp:sp modelId="{4E8964E7-D7CE-45C3-8CE5-2074CBB2FF70}">
      <dsp:nvSpPr>
        <dsp:cNvPr id="0" name=""/>
        <dsp:cNvSpPr/>
      </dsp:nvSpPr>
      <dsp:spPr>
        <a:xfrm>
          <a:off x="5486400" y="0"/>
          <a:ext cx="5486400" cy="202706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u="none" kern="1200" dirty="0">
              <a:latin typeface="+mj-lt"/>
              <a:cs typeface="Arial" panose="020B0604020202020204" pitchFamily="34" charset="0"/>
            </a:rPr>
            <a:t>Policies and Procedures</a:t>
          </a:r>
        </a:p>
      </dsp:txBody>
      <dsp:txXfrm>
        <a:off x="5486400" y="0"/>
        <a:ext cx="5486400" cy="1520298"/>
      </dsp:txXfrm>
    </dsp:sp>
    <dsp:sp modelId="{4595A3C7-BB73-4B89-A3F2-D7B20E0F4EC5}">
      <dsp:nvSpPr>
        <dsp:cNvPr id="0" name=""/>
        <dsp:cNvSpPr/>
      </dsp:nvSpPr>
      <dsp:spPr>
        <a:xfrm rot="10800000">
          <a:off x="0" y="2027065"/>
          <a:ext cx="5486400" cy="202706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u="none" kern="1200" dirty="0">
              <a:latin typeface="+mj-lt"/>
              <a:cs typeface="Arial" panose="020B0604020202020204" pitchFamily="34" charset="0"/>
            </a:rPr>
            <a:t>Communication Plan</a:t>
          </a:r>
        </a:p>
      </dsp:txBody>
      <dsp:txXfrm rot="10800000">
        <a:off x="0" y="2533831"/>
        <a:ext cx="5486400" cy="1520298"/>
      </dsp:txXfrm>
    </dsp:sp>
    <dsp:sp modelId="{76168761-C2B0-4295-8CF4-2DDB6748CE3F}">
      <dsp:nvSpPr>
        <dsp:cNvPr id="0" name=""/>
        <dsp:cNvSpPr/>
      </dsp:nvSpPr>
      <dsp:spPr>
        <a:xfrm rot="5400000">
          <a:off x="7216067" y="297397"/>
          <a:ext cx="2027065" cy="54864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u="none" kern="1200" dirty="0">
              <a:latin typeface="+mj-lt"/>
              <a:cs typeface="Arial" panose="020B0604020202020204" pitchFamily="34" charset="0"/>
            </a:rPr>
            <a:t>Training and Testing </a:t>
          </a:r>
        </a:p>
      </dsp:txBody>
      <dsp:txXfrm rot="-5400000">
        <a:off x="5486399" y="2533831"/>
        <a:ext cx="5486400" cy="1520298"/>
      </dsp:txXfrm>
    </dsp:sp>
    <dsp:sp modelId="{32ED76A1-7BDD-4CEE-80EF-32DFE9626D5D}">
      <dsp:nvSpPr>
        <dsp:cNvPr id="0" name=""/>
        <dsp:cNvSpPr/>
      </dsp:nvSpPr>
      <dsp:spPr>
        <a:xfrm>
          <a:off x="3840480" y="1520298"/>
          <a:ext cx="3291840" cy="1013532"/>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u="none" kern="1200" dirty="0">
              <a:latin typeface="+mj-lt"/>
              <a:cs typeface="Arial" panose="020B0604020202020204" pitchFamily="34" charset="0"/>
            </a:rPr>
            <a:t>Emergency Preparedness Program</a:t>
          </a:r>
        </a:p>
      </dsp:txBody>
      <dsp:txXfrm>
        <a:off x="3889957" y="1569775"/>
        <a:ext cx="3192886" cy="914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96901-E377-4646-B127-EF4EAD7774BE}">
      <dsp:nvSpPr>
        <dsp:cNvPr id="0" name=""/>
        <dsp:cNvSpPr/>
      </dsp:nvSpPr>
      <dsp:spPr>
        <a:xfrm>
          <a:off x="2103120" y="1359"/>
          <a:ext cx="8412480" cy="139378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844550">
            <a:lnSpc>
              <a:spcPct val="90000"/>
            </a:lnSpc>
            <a:spcBef>
              <a:spcPct val="0"/>
            </a:spcBef>
            <a:spcAft>
              <a:spcPct val="35000"/>
            </a:spcAft>
            <a:buNone/>
          </a:pPr>
          <a:r>
            <a:rPr lang="en-US" sz="1900" kern="1200" dirty="0"/>
            <a:t>Develop a written communication plan that  complies with both Federal and State laws.  </a:t>
          </a:r>
        </a:p>
      </dsp:txBody>
      <dsp:txXfrm>
        <a:off x="2103120" y="1359"/>
        <a:ext cx="8412480" cy="1393787"/>
      </dsp:txXfrm>
    </dsp:sp>
    <dsp:sp modelId="{D6AF33C3-C931-4713-AA6C-8887FB70CE80}">
      <dsp:nvSpPr>
        <dsp:cNvPr id="0" name=""/>
        <dsp:cNvSpPr/>
      </dsp:nvSpPr>
      <dsp:spPr>
        <a:xfrm>
          <a:off x="0" y="1359"/>
          <a:ext cx="2103120" cy="1393787"/>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066800">
            <a:lnSpc>
              <a:spcPct val="90000"/>
            </a:lnSpc>
            <a:spcBef>
              <a:spcPct val="0"/>
            </a:spcBef>
            <a:spcAft>
              <a:spcPct val="35000"/>
            </a:spcAft>
            <a:buNone/>
          </a:pPr>
          <a:r>
            <a:rPr lang="en-US" sz="2400" kern="1200" dirty="0"/>
            <a:t>Develop</a:t>
          </a:r>
        </a:p>
      </dsp:txBody>
      <dsp:txXfrm>
        <a:off x="0" y="1359"/>
        <a:ext cx="2103120" cy="1393787"/>
      </dsp:txXfrm>
    </dsp:sp>
    <dsp:sp modelId="{E097D099-F9EC-4981-8A1C-BFE985518A72}">
      <dsp:nvSpPr>
        <dsp:cNvPr id="0" name=""/>
        <dsp:cNvSpPr/>
      </dsp:nvSpPr>
      <dsp:spPr>
        <a:xfrm>
          <a:off x="2103120" y="1478775"/>
          <a:ext cx="8412480" cy="1393787"/>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844550">
            <a:lnSpc>
              <a:spcPct val="90000"/>
            </a:lnSpc>
            <a:spcBef>
              <a:spcPct val="0"/>
            </a:spcBef>
            <a:spcAft>
              <a:spcPct val="35000"/>
            </a:spcAft>
            <a:buNone/>
          </a:pPr>
          <a:r>
            <a:rPr lang="en-US" sz="1900" kern="1200" dirty="0"/>
            <a:t>Coordinate  patient care within the facility, across health care providers, and with state and local public health departments and emergency management systems.</a:t>
          </a:r>
        </a:p>
      </dsp:txBody>
      <dsp:txXfrm>
        <a:off x="2103120" y="1478775"/>
        <a:ext cx="8412480" cy="1393787"/>
      </dsp:txXfrm>
    </dsp:sp>
    <dsp:sp modelId="{2EF7C65E-7F79-4889-B28A-B856C1E09284}">
      <dsp:nvSpPr>
        <dsp:cNvPr id="0" name=""/>
        <dsp:cNvSpPr/>
      </dsp:nvSpPr>
      <dsp:spPr>
        <a:xfrm>
          <a:off x="0" y="1478775"/>
          <a:ext cx="2103120" cy="1393787"/>
        </a:xfrm>
        <a:prstGeom prst="rect">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066800">
            <a:lnSpc>
              <a:spcPct val="90000"/>
            </a:lnSpc>
            <a:spcBef>
              <a:spcPct val="0"/>
            </a:spcBef>
            <a:spcAft>
              <a:spcPct val="35000"/>
            </a:spcAft>
            <a:buNone/>
          </a:pPr>
          <a:r>
            <a:rPr lang="en-US" sz="2400" kern="1200" dirty="0"/>
            <a:t>Coordinate</a:t>
          </a:r>
        </a:p>
      </dsp:txBody>
      <dsp:txXfrm>
        <a:off x="0" y="1478775"/>
        <a:ext cx="2103120" cy="1393787"/>
      </dsp:txXfrm>
    </dsp:sp>
    <dsp:sp modelId="{491F99AA-F43A-4C07-A01C-DB9EC653089A}">
      <dsp:nvSpPr>
        <dsp:cNvPr id="0" name=""/>
        <dsp:cNvSpPr/>
      </dsp:nvSpPr>
      <dsp:spPr>
        <a:xfrm>
          <a:off x="2103120" y="2956190"/>
          <a:ext cx="8412480" cy="1393787"/>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844550">
            <a:lnSpc>
              <a:spcPct val="90000"/>
            </a:lnSpc>
            <a:spcBef>
              <a:spcPct val="0"/>
            </a:spcBef>
            <a:spcAft>
              <a:spcPct val="35000"/>
            </a:spcAft>
            <a:buNone/>
          </a:pPr>
          <a:r>
            <a:rPr lang="en-US" sz="1900" kern="1200" dirty="0"/>
            <a:t>Review and update plan annually.  </a:t>
          </a:r>
        </a:p>
      </dsp:txBody>
      <dsp:txXfrm>
        <a:off x="2103120" y="2956190"/>
        <a:ext cx="8412480" cy="1393787"/>
      </dsp:txXfrm>
    </dsp:sp>
    <dsp:sp modelId="{BE32A93C-11BE-4C28-B4C1-B313F1E2336A}">
      <dsp:nvSpPr>
        <dsp:cNvPr id="0" name=""/>
        <dsp:cNvSpPr/>
      </dsp:nvSpPr>
      <dsp:spPr>
        <a:xfrm>
          <a:off x="0" y="2956190"/>
          <a:ext cx="2103120" cy="1393787"/>
        </a:xfrm>
        <a:prstGeom prst="rect">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066800">
            <a:lnSpc>
              <a:spcPct val="90000"/>
            </a:lnSpc>
            <a:spcBef>
              <a:spcPct val="0"/>
            </a:spcBef>
            <a:spcAft>
              <a:spcPct val="35000"/>
            </a:spcAft>
            <a:buNone/>
          </a:pPr>
          <a:r>
            <a:rPr lang="en-US" sz="2400" kern="1200" dirty="0"/>
            <a:t>Review and update</a:t>
          </a:r>
        </a:p>
      </dsp:txBody>
      <dsp:txXfrm>
        <a:off x="0" y="2956190"/>
        <a:ext cx="2103120" cy="139378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BFF665-A431-423A-8E99-46A6AC10A599}" type="datetimeFigureOut">
              <a:rPr lang="en-US" smtClean="0"/>
              <a:pPr/>
              <a:t>2/9/2023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63D2D-29C9-4FD8-AA42-E975D4858AF2}" type="slidenum">
              <a:rPr lang="en-US" smtClean="0"/>
              <a:pPr/>
              <a:t>‹#›</a:t>
            </a:fld>
            <a:endParaRPr lang="en-US" dirty="0"/>
          </a:p>
        </p:txBody>
      </p:sp>
    </p:spTree>
    <p:extLst>
      <p:ext uri="{BB962C8B-B14F-4D97-AF65-F5344CB8AC3E}">
        <p14:creationId xmlns:p14="http://schemas.microsoft.com/office/powerpoint/2010/main" val="3814268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CC13FF-8D04-4BEC-B8D1-66B1A302CC68}" type="datetimeFigureOut">
              <a:rPr lang="en-US" smtClean="0"/>
              <a:pPr/>
              <a:t>2/9/2023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83AE9-5228-4641-AE46-DAC04049BDD6}" type="slidenum">
              <a:rPr lang="en-US" smtClean="0"/>
              <a:pPr/>
              <a:t>‹#›</a:t>
            </a:fld>
            <a:endParaRPr lang="en-US" dirty="0"/>
          </a:p>
        </p:txBody>
      </p:sp>
    </p:spTree>
    <p:extLst>
      <p:ext uri="{BB962C8B-B14F-4D97-AF65-F5344CB8AC3E}">
        <p14:creationId xmlns:p14="http://schemas.microsoft.com/office/powerpoint/2010/main" val="400956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Today we are going to discuss the Emergency Preparedness regulations and our roles and responsibilities – so we can be prepared for many types of emergencies or potential disasters.  </a:t>
            </a:r>
          </a:p>
        </p:txBody>
      </p:sp>
      <p:sp>
        <p:nvSpPr>
          <p:cNvPr id="4" name="Slide Number Placeholder 3"/>
          <p:cNvSpPr>
            <a:spLocks noGrp="1"/>
          </p:cNvSpPr>
          <p:nvPr>
            <p:ph type="sldNum" sz="quarter" idx="5"/>
          </p:nvPr>
        </p:nvSpPr>
        <p:spPr/>
        <p:txBody>
          <a:bodyPr/>
          <a:lstStyle/>
          <a:p>
            <a:fld id="{62583AE9-5228-4641-AE46-DAC04049BDD6}" type="slidenum">
              <a:rPr lang="en-US" smtClean="0"/>
              <a:pPr/>
              <a:t>1</a:t>
            </a:fld>
            <a:endParaRPr lang="en-US" dirty="0"/>
          </a:p>
        </p:txBody>
      </p:sp>
    </p:spTree>
    <p:extLst>
      <p:ext uri="{BB962C8B-B14F-4D97-AF65-F5344CB8AC3E}">
        <p14:creationId xmlns:p14="http://schemas.microsoft.com/office/powerpoint/2010/main" val="14938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 See Slide and Notes </a:t>
            </a:r>
          </a:p>
          <a:p>
            <a:endParaRPr lang="en-US" dirty="0"/>
          </a:p>
          <a:p>
            <a:r>
              <a:rPr lang="en-US" sz="1200" kern="1200" dirty="0">
                <a:solidFill>
                  <a:schemeClr val="tx1"/>
                </a:solidFill>
                <a:effectLst/>
                <a:latin typeface="+mn-lt"/>
                <a:ea typeface="+mn-ea"/>
                <a:cs typeface="+mn-cs"/>
              </a:rPr>
              <a:t>There are four core elements of the Emergency Preparedness Program and elements of the plan must be reviewed and updated annually.</a:t>
            </a:r>
          </a:p>
          <a:p>
            <a:r>
              <a:rPr lang="en-US" sz="1200" b="1" kern="1200" dirty="0">
                <a:solidFill>
                  <a:schemeClr val="tx1"/>
                </a:solidFill>
                <a:effectLst/>
                <a:latin typeface="+mn-lt"/>
                <a:ea typeface="+mn-ea"/>
                <a:cs typeface="+mn-cs"/>
              </a:rPr>
              <a:t>RISK ASSESSMENT AND PLANNING </a:t>
            </a:r>
            <a:r>
              <a:rPr lang="en-US" sz="1200" kern="1200" dirty="0">
                <a:solidFill>
                  <a:schemeClr val="tx1"/>
                </a:solidFill>
                <a:effectLst/>
                <a:latin typeface="+mn-lt"/>
                <a:ea typeface="+mn-ea"/>
                <a:cs typeface="+mn-cs"/>
              </a:rPr>
              <a:t>– all providers must develop an emergency plan using all hazards approach, plan and identify in advance essential functions and who is responsible in a crisis.</a:t>
            </a:r>
          </a:p>
          <a:p>
            <a:r>
              <a:rPr lang="en-US" sz="1200" b="1" kern="1200" dirty="0">
                <a:solidFill>
                  <a:schemeClr val="tx1"/>
                </a:solidFill>
                <a:effectLst/>
                <a:latin typeface="+mn-lt"/>
                <a:ea typeface="+mn-ea"/>
                <a:cs typeface="+mn-cs"/>
              </a:rPr>
              <a:t>POLICIES AND PROCEDURES </a:t>
            </a:r>
            <a:r>
              <a:rPr lang="en-US" sz="1200" kern="1200" dirty="0">
                <a:solidFill>
                  <a:schemeClr val="tx1"/>
                </a:solidFill>
                <a:effectLst/>
                <a:latin typeface="+mn-lt"/>
                <a:ea typeface="+mn-ea"/>
                <a:cs typeface="+mn-cs"/>
              </a:rPr>
              <a:t>– developed based on the plan (e.g. medical documentation, evacuation or shelter and place)</a:t>
            </a:r>
          </a:p>
          <a:p>
            <a:r>
              <a:rPr lang="en-US" sz="1200" b="1" kern="1200" dirty="0">
                <a:solidFill>
                  <a:schemeClr val="tx1"/>
                </a:solidFill>
                <a:effectLst/>
                <a:latin typeface="+mn-lt"/>
                <a:ea typeface="+mn-ea"/>
                <a:cs typeface="+mn-cs"/>
              </a:rPr>
              <a:t>COMMUNICATION PLAN </a:t>
            </a:r>
            <a:r>
              <a:rPr lang="en-US" sz="1200" kern="1200" dirty="0">
                <a:solidFill>
                  <a:schemeClr val="tx1"/>
                </a:solidFill>
                <a:effectLst/>
                <a:latin typeface="+mn-lt"/>
                <a:ea typeface="+mn-ea"/>
                <a:cs typeface="+mn-cs"/>
              </a:rPr>
              <a:t>– alternate means of communication, provide info to local authorities sharing medical info, and providing occupancy information and ability to provide assistance to other facilities in the community.</a:t>
            </a:r>
          </a:p>
          <a:p>
            <a:r>
              <a:rPr lang="en-US" sz="1200" b="1" kern="1200" dirty="0">
                <a:solidFill>
                  <a:schemeClr val="tx1"/>
                </a:solidFill>
                <a:effectLst/>
                <a:latin typeface="+mn-lt"/>
                <a:ea typeface="+mn-ea"/>
                <a:cs typeface="+mn-cs"/>
              </a:rPr>
              <a:t>TRAINING AND TESTING PROGRAM </a:t>
            </a:r>
            <a:r>
              <a:rPr lang="en-US" sz="1200" kern="1200" dirty="0">
                <a:solidFill>
                  <a:schemeClr val="tx1"/>
                </a:solidFill>
                <a:effectLst/>
                <a:latin typeface="+mn-lt"/>
                <a:ea typeface="+mn-ea"/>
                <a:cs typeface="+mn-cs"/>
              </a:rPr>
              <a:t>– train staff and test the plan through drills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10</a:t>
            </a:fld>
            <a:endParaRPr lang="en-US" dirty="0"/>
          </a:p>
        </p:txBody>
      </p:sp>
    </p:spTree>
    <p:extLst>
      <p:ext uri="{BB962C8B-B14F-4D97-AF65-F5344CB8AC3E}">
        <p14:creationId xmlns:p14="http://schemas.microsoft.com/office/powerpoint/2010/main" val="158514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85000" lnSpcReduction="20000"/>
          </a:bodyPr>
          <a:lstStyle/>
          <a:p>
            <a:r>
              <a:rPr lang="en-US" dirty="0"/>
              <a:t>Plan must be based on a :</a:t>
            </a:r>
          </a:p>
          <a:p>
            <a:r>
              <a:rPr lang="en-US" dirty="0"/>
              <a:t>1) documented risk assessment using an “all hazards approach.</a:t>
            </a:r>
          </a:p>
          <a:p>
            <a:r>
              <a:rPr lang="en-US" dirty="0"/>
              <a:t>The plan must:</a:t>
            </a:r>
          </a:p>
          <a:p>
            <a:r>
              <a:rPr lang="en-US" dirty="0"/>
              <a:t>2) Include strategies to address events identified in the risk assessment, plans for evacuating or sheltering in place, working with other providers in the area.</a:t>
            </a:r>
          </a:p>
          <a:p>
            <a:r>
              <a:rPr lang="en-US" dirty="0"/>
              <a:t>3) Address patient population; continuity of operations; succession planning.  </a:t>
            </a:r>
          </a:p>
          <a:p>
            <a:r>
              <a:rPr lang="en-US" dirty="0"/>
              <a:t>4) A process for cooperation/collaboration with local, tribal, regional, state or Federal EP officials to ensure an integrated response.</a:t>
            </a:r>
          </a:p>
          <a:p>
            <a:r>
              <a:rPr lang="en-US" dirty="0"/>
              <a:t>The rule to allows a provider that is part of a healthcare system consisting of multiple separately certified healthcare facilities to have one unified and integrated emergency preparedness program.  The integrated emergency plan and policies and procedures must be developed in a manner that takes into account each separately certified facility's unique circumstances, patient populations,  services offered.  In addition, a risk assessment must be conducted for each separately certified facility within the system.</a:t>
            </a:r>
          </a:p>
          <a:p>
            <a:endParaRPr lang="en-US" dirty="0"/>
          </a:p>
          <a:p>
            <a:r>
              <a:rPr lang="en-US" dirty="0"/>
              <a:t>Note: Each separately certified facility must – meet the COP on its own,</a:t>
            </a:r>
            <a:r>
              <a:rPr lang="en-US" baseline="0" dirty="0"/>
              <a:t> meaning upon survey each facility is required to be able to demonstrate how they have met the requirements.</a:t>
            </a:r>
            <a:r>
              <a:rPr lang="en-US" dirty="0"/>
              <a:t> </a:t>
            </a:r>
            <a:endParaRPr lang="en-US" baseline="0" dirty="0">
              <a:cs typeface="Calibri"/>
            </a:endParaRPr>
          </a:p>
          <a:p>
            <a:endParaRPr lang="en-US" baseline="0" dirty="0"/>
          </a:p>
          <a:p>
            <a:pPr marL="0" indent="0">
              <a:buNone/>
            </a:pPr>
            <a:r>
              <a:rPr lang="en-US" sz="1400" dirty="0">
                <a:solidFill>
                  <a:srgbClr val="FFFFFF"/>
                </a:solidFill>
              </a:rPr>
              <a:t>Developing an Emergency Plan </a:t>
            </a:r>
          </a:p>
          <a:p>
            <a:pPr marL="0" indent="0">
              <a:buNone/>
            </a:pPr>
            <a:r>
              <a:rPr lang="en-US" sz="1400" dirty="0">
                <a:solidFill>
                  <a:srgbClr val="FFFFFF"/>
                </a:solidFill>
              </a:rPr>
              <a:t>(E-Plan)</a:t>
            </a:r>
          </a:p>
          <a:p>
            <a:pPr lvl="1"/>
            <a:r>
              <a:rPr lang="en-US" sz="1400" dirty="0">
                <a:solidFill>
                  <a:srgbClr val="FFFFFF"/>
                </a:solidFill>
              </a:rPr>
              <a:t>Reviewed and updated annually</a:t>
            </a:r>
          </a:p>
          <a:p>
            <a:pPr lvl="1"/>
            <a:r>
              <a:rPr lang="en-US" sz="1400" dirty="0">
                <a:solidFill>
                  <a:srgbClr val="FFFFFF"/>
                </a:solidFill>
              </a:rPr>
              <a:t>Based on facility community risk assessment; all hazards approach  - include missing residents</a:t>
            </a:r>
          </a:p>
          <a:p>
            <a:pPr lvl="1"/>
            <a:r>
              <a:rPr lang="en-US" sz="1400" dirty="0">
                <a:solidFill>
                  <a:srgbClr val="FFFFFF"/>
                </a:solidFill>
              </a:rPr>
              <a:t>Strategies to address emergency events/disruptive events </a:t>
            </a:r>
          </a:p>
          <a:p>
            <a:pPr lvl="1"/>
            <a:r>
              <a:rPr lang="en-US" sz="1400" dirty="0">
                <a:solidFill>
                  <a:srgbClr val="FFFFFF"/>
                </a:solidFill>
              </a:rPr>
              <a:t>Address:</a:t>
            </a:r>
          </a:p>
          <a:p>
            <a:pPr lvl="2"/>
            <a:r>
              <a:rPr lang="en-US" sz="1400" dirty="0">
                <a:solidFill>
                  <a:srgbClr val="FFFFFF"/>
                </a:solidFill>
              </a:rPr>
              <a:t>Residents at risk</a:t>
            </a:r>
          </a:p>
          <a:p>
            <a:pPr lvl="2"/>
            <a:r>
              <a:rPr lang="en-US" sz="1400" dirty="0">
                <a:solidFill>
                  <a:srgbClr val="FFFFFF"/>
                </a:solidFill>
              </a:rPr>
              <a:t>Type of services able to provide in emergency</a:t>
            </a:r>
          </a:p>
          <a:p>
            <a:pPr lvl="2"/>
            <a:r>
              <a:rPr lang="en-US" sz="1400" dirty="0">
                <a:solidFill>
                  <a:srgbClr val="FFFFFF"/>
                </a:solidFill>
              </a:rPr>
              <a:t>Continuity of operations</a:t>
            </a:r>
          </a:p>
          <a:p>
            <a:pPr lvl="2"/>
            <a:r>
              <a:rPr lang="en-US" sz="1400" dirty="0">
                <a:solidFill>
                  <a:srgbClr val="FFFFFF"/>
                </a:solidFill>
              </a:rPr>
              <a:t>Delegation of authority</a:t>
            </a:r>
          </a:p>
          <a:p>
            <a:pPr lvl="2"/>
            <a:r>
              <a:rPr lang="en-US" sz="1400" dirty="0">
                <a:solidFill>
                  <a:srgbClr val="FFFFFF"/>
                </a:solidFill>
              </a:rPr>
              <a:t>Succession Plans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74105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create an emergency preparedness plan we must first identify risks or disasters - How does a facility determine disasters or risks?  </a:t>
            </a:r>
          </a:p>
          <a:p>
            <a:r>
              <a:rPr lang="en-US" dirty="0"/>
              <a:t>It is through a process called an all hazards approach </a:t>
            </a:r>
          </a:p>
          <a:p>
            <a:endParaRPr lang="en-US" dirty="0"/>
          </a:p>
          <a:p>
            <a:r>
              <a:rPr lang="en-US" dirty="0"/>
              <a:t>There are two categories of disasters or disruptive events – they are either natural or man made.  Lets review those categories. </a:t>
            </a:r>
          </a:p>
        </p:txBody>
      </p:sp>
      <p:sp>
        <p:nvSpPr>
          <p:cNvPr id="4" name="Slide Number Placeholder 3"/>
          <p:cNvSpPr>
            <a:spLocks noGrp="1"/>
          </p:cNvSpPr>
          <p:nvPr>
            <p:ph type="sldNum" sz="quarter" idx="5"/>
          </p:nvPr>
        </p:nvSpPr>
        <p:spPr/>
        <p:txBody>
          <a:bodyPr/>
          <a:lstStyle/>
          <a:p>
            <a:fld id="{04125F14-34F6-CF4B-AD21-A2396C111065}" type="slidenum">
              <a:rPr lang="en-US" smtClean="0"/>
              <a:t>12</a:t>
            </a:fld>
            <a:endParaRPr lang="en-US" dirty="0"/>
          </a:p>
        </p:txBody>
      </p:sp>
    </p:spTree>
    <p:extLst>
      <p:ext uri="{BB962C8B-B14F-4D97-AF65-F5344CB8AC3E}">
        <p14:creationId xmlns:p14="http://schemas.microsoft.com/office/powerpoint/2010/main" val="1305641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some examples of Natural Disasters or disruptive events </a:t>
            </a:r>
          </a:p>
          <a:p>
            <a:endParaRPr lang="en-US" dirty="0"/>
          </a:p>
          <a:p>
            <a:endParaRPr lang="en-US" dirty="0"/>
          </a:p>
          <a:p>
            <a:r>
              <a:rPr lang="en-US" dirty="0"/>
              <a:t>READ From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13</a:t>
            </a:fld>
            <a:endParaRPr lang="en-US" dirty="0"/>
          </a:p>
        </p:txBody>
      </p:sp>
    </p:spTree>
    <p:extLst>
      <p:ext uri="{BB962C8B-B14F-4D97-AF65-F5344CB8AC3E}">
        <p14:creationId xmlns:p14="http://schemas.microsoft.com/office/powerpoint/2010/main" val="10393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here – these are additional examples of Natural Disasters or Disruptive events – such as   READ From the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14</a:t>
            </a:fld>
            <a:endParaRPr lang="en-US" dirty="0"/>
          </a:p>
        </p:txBody>
      </p:sp>
    </p:spTree>
    <p:extLst>
      <p:ext uri="{BB962C8B-B14F-4D97-AF65-F5344CB8AC3E}">
        <p14:creationId xmlns:p14="http://schemas.microsoft.com/office/powerpoint/2010/main" val="905500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some examples of the other category of Emergencies – Man Made.   </a:t>
            </a:r>
          </a:p>
          <a:p>
            <a:endParaRPr lang="en-US" dirty="0"/>
          </a:p>
          <a:p>
            <a:endParaRPr lang="en-US" dirty="0"/>
          </a:p>
          <a:p>
            <a:r>
              <a:rPr lang="en-US" dirty="0"/>
              <a:t>READ From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15</a:t>
            </a:fld>
            <a:endParaRPr lang="en-US" dirty="0"/>
          </a:p>
        </p:txBody>
      </p:sp>
    </p:spTree>
    <p:extLst>
      <p:ext uri="{BB962C8B-B14F-4D97-AF65-F5344CB8AC3E}">
        <p14:creationId xmlns:p14="http://schemas.microsoft.com/office/powerpoint/2010/main" val="311534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 these are additional examples of Man Made Disasters or Disruptive events – such as   …  READ From the Slide </a:t>
            </a:r>
          </a:p>
          <a:p>
            <a:endParaRPr lang="en-US" dirty="0"/>
          </a:p>
          <a:p>
            <a:r>
              <a:rPr lang="en-US" dirty="0"/>
              <a:t>Unfortunately, some of these have become a new reality for us in our day to day lives and as health care providers.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16</a:t>
            </a:fld>
            <a:endParaRPr lang="en-US" dirty="0"/>
          </a:p>
        </p:txBody>
      </p:sp>
    </p:spTree>
    <p:extLst>
      <p:ext uri="{BB962C8B-B14F-4D97-AF65-F5344CB8AC3E}">
        <p14:creationId xmlns:p14="http://schemas.microsoft.com/office/powerpoint/2010/main" val="320771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Man Made potential hazards or emergencies and some are due to technology or cyber in nature.  </a:t>
            </a:r>
          </a:p>
          <a:p>
            <a:endParaRPr lang="en-US" dirty="0"/>
          </a:p>
          <a:p>
            <a:r>
              <a:rPr lang="en-US" dirty="0"/>
              <a:t>As you can see here – these are examples of Man Made Technology based disasters or disruptive events </a:t>
            </a:r>
          </a:p>
          <a:p>
            <a:endParaRPr lang="en-US" dirty="0"/>
          </a:p>
          <a:p>
            <a:r>
              <a:rPr lang="en-US" dirty="0"/>
              <a:t>READ From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17</a:t>
            </a:fld>
            <a:endParaRPr lang="en-US" dirty="0"/>
          </a:p>
        </p:txBody>
      </p:sp>
    </p:spTree>
    <p:extLst>
      <p:ext uri="{BB962C8B-B14F-4D97-AF65-F5344CB8AC3E}">
        <p14:creationId xmlns:p14="http://schemas.microsoft.com/office/powerpoint/2010/main" val="103098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additional examples of  Man Made based  potential hazards or emergencies that we need to prepare for through our emergency preparedness plan. </a:t>
            </a:r>
          </a:p>
          <a:p>
            <a:endParaRPr lang="en-US" dirty="0"/>
          </a:p>
          <a:p>
            <a:r>
              <a:rPr lang="en-US" dirty="0"/>
              <a:t>READ From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18</a:t>
            </a:fld>
            <a:endParaRPr lang="en-US" dirty="0"/>
          </a:p>
        </p:txBody>
      </p:sp>
    </p:spTree>
    <p:extLst>
      <p:ext uri="{BB962C8B-B14F-4D97-AF65-F5344CB8AC3E}">
        <p14:creationId xmlns:p14="http://schemas.microsoft.com/office/powerpoint/2010/main" val="2881663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the previous examples of disasters, disruptive events or potential emergencies, you can understand why a health care facility needs to consider all potential hazards as they develop there disaster plan or emergency preparedness plan.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called an all hazards approach to identify risks and what we need to prepare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all-hazards approach is an integrated approach to emergency preparedness planning that focuses on capacities and capabilities that are critical to preparedness for a full spectrum of emergencies or disasters, including internal emergencies and a man-made emergency (or both) or natural disaster. This approach is specific to the location of the healthcare facility and considers the particular type of hazards most likely to occur in their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identify the potential hazards – a facility needs to conduct a risk assessment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19</a:t>
            </a:fld>
            <a:endParaRPr lang="en-US" dirty="0"/>
          </a:p>
        </p:txBody>
      </p:sp>
    </p:spTree>
    <p:extLst>
      <p:ext uri="{BB962C8B-B14F-4D97-AF65-F5344CB8AC3E}">
        <p14:creationId xmlns:p14="http://schemas.microsoft.com/office/powerpoint/2010/main" val="330723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will assist you in how to …</a:t>
            </a:r>
          </a:p>
          <a:p>
            <a:r>
              <a:rPr lang="en-US" dirty="0"/>
              <a:t>READ SLIDE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a:t>
            </a:fld>
            <a:endParaRPr lang="en-US" dirty="0"/>
          </a:p>
        </p:txBody>
      </p:sp>
    </p:spTree>
    <p:extLst>
      <p:ext uri="{BB962C8B-B14F-4D97-AF65-F5344CB8AC3E}">
        <p14:creationId xmlns:p14="http://schemas.microsoft.com/office/powerpoint/2010/main" val="231819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A health care facility needs to conduct a hazard vulnerability assessment which looks at all potential hazards that may affect residents at the facility. </a:t>
            </a:r>
          </a:p>
          <a:p>
            <a:endParaRPr lang="en-US" dirty="0"/>
          </a:p>
          <a:p>
            <a:r>
              <a:rPr lang="en-US" dirty="0"/>
              <a:t>In the assessment process, the facility (that means your leaders and possibly you as an employee on the team that completes the assessment) will need to determine the probability of the hazard occurring – meaning high risk, moderate risk or low risk</a:t>
            </a:r>
          </a:p>
          <a:p>
            <a:endParaRPr lang="en-US" dirty="0"/>
          </a:p>
          <a:p>
            <a:r>
              <a:rPr lang="en-US" dirty="0"/>
              <a:t>Once you have identified the types of Hazards and the Probability or  Likeliness to occur, you hen have to look at how the risk will impact </a:t>
            </a:r>
          </a:p>
          <a:p>
            <a:pPr lvl="1"/>
            <a:r>
              <a:rPr lang="en-US" sz="2400" dirty="0"/>
              <a:t>Human, Service and property – for example…</a:t>
            </a:r>
          </a:p>
          <a:p>
            <a:pPr marL="0" indent="0">
              <a:buNone/>
            </a:pPr>
            <a:endParaRPr lang="en-US" sz="4400" dirty="0"/>
          </a:p>
          <a:p>
            <a:pPr marL="0" indent="0">
              <a:buNone/>
            </a:pPr>
            <a:r>
              <a:rPr lang="en-US" sz="4400" dirty="0"/>
              <a:t>Human Impact</a:t>
            </a:r>
          </a:p>
          <a:p>
            <a:pPr marL="0" indent="0">
              <a:buNone/>
            </a:pPr>
            <a:r>
              <a:rPr lang="en-US" sz="2400" b="0" i="1" dirty="0"/>
              <a:t>The percentage of the facility population (residents and staff) likely to be injured or killed under an average occurrence of the hazard. </a:t>
            </a:r>
          </a:p>
          <a:p>
            <a:r>
              <a:rPr lang="en-US" sz="2400" b="0" dirty="0"/>
              <a:t>Injuries requiring medical intervention</a:t>
            </a:r>
          </a:p>
          <a:p>
            <a:r>
              <a:rPr lang="en-US" sz="2400" b="0" dirty="0"/>
              <a:t>Could there be potential of fatalities </a:t>
            </a:r>
          </a:p>
          <a:p>
            <a:endParaRPr lang="en-US" sz="2400" b="0" dirty="0"/>
          </a:p>
          <a:p>
            <a:pPr marL="0" indent="0">
              <a:buFont typeface="Arial"/>
              <a:buNone/>
            </a:pPr>
            <a:r>
              <a:rPr lang="en-US" sz="3600" dirty="0"/>
              <a:t>Service Impact</a:t>
            </a:r>
          </a:p>
          <a:p>
            <a:pPr marL="0" indent="0">
              <a:buNone/>
            </a:pPr>
            <a:r>
              <a:rPr lang="en-US" sz="2400" b="0" i="1" dirty="0"/>
              <a:t>The percentage of healthcare services likely to be affected under an average occurrence of the hazard. </a:t>
            </a:r>
          </a:p>
          <a:p>
            <a:r>
              <a:rPr lang="en-US" sz="2400" b="0" dirty="0"/>
              <a:t>Direct care</a:t>
            </a:r>
          </a:p>
          <a:p>
            <a:r>
              <a:rPr lang="en-US" sz="2400" b="0" dirty="0"/>
              <a:t>Facility infrastructure</a:t>
            </a:r>
          </a:p>
          <a:p>
            <a:r>
              <a:rPr lang="en-US" sz="2400" b="0" dirty="0"/>
              <a:t>Resident family support</a:t>
            </a:r>
          </a:p>
          <a:p>
            <a:r>
              <a:rPr lang="en-US" sz="2400" b="0" dirty="0"/>
              <a:t>Professional support</a:t>
            </a:r>
          </a:p>
          <a:p>
            <a:r>
              <a:rPr lang="en-US" sz="2400" b="0" dirty="0"/>
              <a:t>Ancillary services  </a:t>
            </a:r>
          </a:p>
          <a:p>
            <a:r>
              <a:rPr lang="en-US" sz="2400" b="0" dirty="0"/>
              <a:t>Disruption of utilities, transportation</a:t>
            </a:r>
          </a:p>
          <a:p>
            <a:r>
              <a:rPr lang="en-US" sz="2400" b="0" dirty="0"/>
              <a:t>Contamination of food, water and air</a:t>
            </a:r>
          </a:p>
          <a:p>
            <a:endParaRPr lang="en-US" sz="2400" b="0" dirty="0"/>
          </a:p>
          <a:p>
            <a:pPr marL="0" indent="0">
              <a:buFont typeface="Arial"/>
              <a:buNone/>
            </a:pPr>
            <a:r>
              <a:rPr lang="en-US" sz="2800" dirty="0"/>
              <a:t>Property/Business Impact</a:t>
            </a:r>
          </a:p>
          <a:p>
            <a:pPr marL="0" indent="0">
              <a:buNone/>
            </a:pPr>
            <a:r>
              <a:rPr lang="en-US" sz="2400" b="0" i="1" dirty="0"/>
              <a:t>The percentage of properties businesses likely to be affected under an average occurrence of the hazard. </a:t>
            </a:r>
          </a:p>
          <a:p>
            <a:r>
              <a:rPr lang="en-US" sz="2400" b="0" dirty="0"/>
              <a:t>Replacement costs</a:t>
            </a:r>
          </a:p>
          <a:p>
            <a:r>
              <a:rPr lang="en-US" sz="2400" b="0" dirty="0"/>
              <a:t>Temporary replacements</a:t>
            </a:r>
          </a:p>
          <a:p>
            <a:r>
              <a:rPr lang="en-US" sz="2400" b="0" dirty="0"/>
              <a:t>Repairs</a:t>
            </a:r>
          </a:p>
          <a:p>
            <a:r>
              <a:rPr lang="en-US" sz="2400" b="0" dirty="0"/>
              <a:t>Disruption of staff, services, supplies</a:t>
            </a:r>
          </a:p>
          <a:p>
            <a:r>
              <a:rPr lang="en-US" sz="2400" b="0" dirty="0"/>
              <a:t>Financial burden</a:t>
            </a:r>
          </a:p>
          <a:p>
            <a:r>
              <a:rPr lang="en-US" sz="2400" b="0" dirty="0"/>
              <a:t>Time to recover</a:t>
            </a:r>
          </a:p>
          <a:p>
            <a:endParaRPr lang="en-US" sz="2400" b="0" dirty="0"/>
          </a:p>
          <a:p>
            <a:endParaRPr lang="en-US" sz="2400" b="0"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20</a:t>
            </a:fld>
            <a:endParaRPr lang="en-US" dirty="0"/>
          </a:p>
        </p:txBody>
      </p:sp>
    </p:spTree>
    <p:extLst>
      <p:ext uri="{BB962C8B-B14F-4D97-AF65-F5344CB8AC3E}">
        <p14:creationId xmlns:p14="http://schemas.microsoft.com/office/powerpoint/2010/main" val="2476740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Pictured here is an example of  a risk assessment tool – it is from Kaiser Permanente, and has been made available to all health care professionals for their use.  </a:t>
            </a:r>
            <a:endParaRPr lang="en-US" sz="2400" b="0"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An all-hazards approach is an integrated approach to emergency preparedness planning that focuses on capacities and capabilities that are critical to preparedness for a full spectrum of emergencies or disasters, including internal emergencies and a man-made emergency (or both) or natural disaster. This approach is specific to the location of the provider or supplier and considers the particular type of hazards most likely to occur in their areas.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21</a:t>
            </a:fld>
            <a:endParaRPr lang="en-US" dirty="0"/>
          </a:p>
        </p:txBody>
      </p:sp>
    </p:spTree>
    <p:extLst>
      <p:ext uri="{BB962C8B-B14F-4D97-AF65-F5344CB8AC3E}">
        <p14:creationId xmlns:p14="http://schemas.microsoft.com/office/powerpoint/2010/main" val="2040613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the core components of the Emergency Preparedness requirements is overall emergency planning, once hazards or risks have been identified.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22</a:t>
            </a:fld>
            <a:endParaRPr lang="en-US" dirty="0"/>
          </a:p>
        </p:txBody>
      </p:sp>
    </p:spTree>
    <p:extLst>
      <p:ext uri="{BB962C8B-B14F-4D97-AF65-F5344CB8AC3E}">
        <p14:creationId xmlns:p14="http://schemas.microsoft.com/office/powerpoint/2010/main" val="222893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 key components…of the Emergency Plan</a:t>
            </a:r>
          </a:p>
          <a:p>
            <a:endParaRPr lang="en-US" dirty="0"/>
          </a:p>
          <a:p>
            <a:r>
              <a:rPr lang="en-US" dirty="0"/>
              <a:t>DISCUSS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23</a:t>
            </a:fld>
            <a:endParaRPr lang="en-US" dirty="0"/>
          </a:p>
        </p:txBody>
      </p:sp>
    </p:spTree>
    <p:extLst>
      <p:ext uri="{BB962C8B-B14F-4D97-AF65-F5344CB8AC3E}">
        <p14:creationId xmlns:p14="http://schemas.microsoft.com/office/powerpoint/2010/main" val="4012236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components…of the Emergency Plan</a:t>
            </a:r>
          </a:p>
          <a:p>
            <a:endParaRPr lang="en-US" dirty="0"/>
          </a:p>
          <a:p>
            <a:r>
              <a:rPr lang="en-US" dirty="0"/>
              <a:t>DISCUSS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24</a:t>
            </a:fld>
            <a:endParaRPr lang="en-US" dirty="0"/>
          </a:p>
        </p:txBody>
      </p:sp>
    </p:spTree>
    <p:extLst>
      <p:ext uri="{BB962C8B-B14F-4D97-AF65-F5344CB8AC3E}">
        <p14:creationId xmlns:p14="http://schemas.microsoft.com/office/powerpoint/2010/main" val="3108109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components…of the Emergency Plan</a:t>
            </a:r>
          </a:p>
          <a:p>
            <a:endParaRPr lang="en-US" dirty="0"/>
          </a:p>
          <a:p>
            <a:r>
              <a:rPr lang="en-US" dirty="0"/>
              <a:t>DISCUSS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25</a:t>
            </a:fld>
            <a:endParaRPr lang="en-US" dirty="0"/>
          </a:p>
        </p:txBody>
      </p:sp>
    </p:spTree>
    <p:extLst>
      <p:ext uri="{BB962C8B-B14F-4D97-AF65-F5344CB8AC3E}">
        <p14:creationId xmlns:p14="http://schemas.microsoft.com/office/powerpoint/2010/main" val="1778092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the core components of the Emergency Preparedness Plan requirements is the development of Policies and Procedures on how to respond to the identified hazards or emergencies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26</a:t>
            </a:fld>
            <a:endParaRPr lang="en-US" dirty="0"/>
          </a:p>
        </p:txBody>
      </p:sp>
    </p:spTree>
    <p:extLst>
      <p:ext uri="{BB962C8B-B14F-4D97-AF65-F5344CB8AC3E}">
        <p14:creationId xmlns:p14="http://schemas.microsoft.com/office/powerpoint/2010/main" val="2619073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Policies and procedures must be based on the risk assessment  and the emergency plan must address (highlights/full list in the regulations)</a:t>
            </a:r>
          </a:p>
          <a:p>
            <a:endParaRPr lang="en-US" dirty="0"/>
          </a:p>
          <a:p>
            <a:r>
              <a:rPr lang="en-US" dirty="0"/>
              <a:t>--provision of subsistence needs, alternate energy sources, sewage and waste disposal, procedures for evacuating or sheltering in place</a:t>
            </a:r>
          </a:p>
          <a:p>
            <a:r>
              <a:rPr lang="en-US" dirty="0"/>
              <a:t>--system to track location of staff and patients (accurate, readily available, shareable)</a:t>
            </a:r>
          </a:p>
          <a:p>
            <a:r>
              <a:rPr lang="en-US" dirty="0"/>
              <a:t>--safe evacuation considerations –Care and treatment needs, transportation, ID evacuation location</a:t>
            </a:r>
          </a:p>
          <a:p>
            <a:r>
              <a:rPr lang="en-US" dirty="0"/>
              <a:t>--means to shelter in place – consider ability of building to survive a disaster and proactive steps that can be taken prior to an emergency</a:t>
            </a:r>
          </a:p>
          <a:p>
            <a:r>
              <a:rPr lang="en-US" dirty="0"/>
              <a:t>--system to preserve medical documentation (ensures confidentiality in compliance with HIPAA) </a:t>
            </a:r>
          </a:p>
          <a:p>
            <a:r>
              <a:rPr lang="en-US" dirty="0"/>
              <a:t>--use of volunteers and role of State and Federal Health Officials  (suggest use of Medical Reserve Cops – ensure members are screened and trained in advance)</a:t>
            </a:r>
          </a:p>
          <a:p>
            <a:r>
              <a:rPr lang="en-US" dirty="0"/>
              <a:t>--Arrangements with other providers to receive patients in the event of limitation or cessation of operations as well as a method for sharing medical documentation with the receiving provider.  </a:t>
            </a:r>
          </a:p>
          <a:p>
            <a:pPr marL="355600" marR="5080" indent="-285115">
              <a:lnSpc>
                <a:spcPct val="100000"/>
              </a:lnSpc>
              <a:tabLst>
                <a:tab pos="355600" algn="l"/>
              </a:tabLst>
            </a:pPr>
            <a:endParaRPr lang="en-US" sz="1200" spc="-10" dirty="0">
              <a:solidFill>
                <a:srgbClr val="FFFFFF"/>
              </a:solidFill>
              <a:latin typeface="Lato Semibold"/>
              <a:cs typeface="Arial"/>
            </a:endParaRPr>
          </a:p>
          <a:p>
            <a:pPr marL="355600" marR="5080" indent="-285115">
              <a:lnSpc>
                <a:spcPct val="100000"/>
              </a:lnSpc>
              <a:tabLst>
                <a:tab pos="355600" algn="l"/>
              </a:tabLst>
            </a:pPr>
            <a:endParaRPr lang="en-US" sz="1200" spc="-10" dirty="0">
              <a:solidFill>
                <a:srgbClr val="FFFFFF"/>
              </a:solidFill>
              <a:latin typeface="Lato Semibold"/>
              <a:cs typeface="Arial"/>
            </a:endParaRPr>
          </a:p>
          <a:p>
            <a:pPr marL="355600" marR="5080" indent="-285115">
              <a:lnSpc>
                <a:spcPct val="100000"/>
              </a:lnSpc>
              <a:tabLst>
                <a:tab pos="355600" algn="l"/>
              </a:tabLst>
            </a:pPr>
            <a:r>
              <a:rPr lang="en-US" sz="1200" spc="-10" dirty="0">
                <a:solidFill>
                  <a:srgbClr val="FFFFFF"/>
                </a:solidFill>
                <a:latin typeface="Lato Semibold"/>
                <a:cs typeface="Arial"/>
              </a:rPr>
              <a:t>Health care facilities need to Develop </a:t>
            </a:r>
            <a:r>
              <a:rPr lang="en-US" sz="1200" dirty="0">
                <a:solidFill>
                  <a:srgbClr val="FFFFFF"/>
                </a:solidFill>
                <a:latin typeface="Lato Semibold"/>
                <a:cs typeface="Arial"/>
              </a:rPr>
              <a:t>and </a:t>
            </a:r>
            <a:r>
              <a:rPr lang="en-US" sz="1200" spc="-5" dirty="0">
                <a:solidFill>
                  <a:srgbClr val="FFFFFF"/>
                </a:solidFill>
                <a:latin typeface="Lato Semibold"/>
                <a:cs typeface="Arial"/>
              </a:rPr>
              <a:t>implement </a:t>
            </a:r>
            <a:r>
              <a:rPr lang="en-US" sz="1200" dirty="0">
                <a:solidFill>
                  <a:srgbClr val="FFFFFF"/>
                </a:solidFill>
                <a:latin typeface="Lato Semibold"/>
                <a:cs typeface="Arial"/>
              </a:rPr>
              <a:t>policies and </a:t>
            </a:r>
            <a:r>
              <a:rPr lang="en-US" sz="1200" spc="-5" dirty="0">
                <a:solidFill>
                  <a:srgbClr val="FFFFFF"/>
                </a:solidFill>
                <a:latin typeface="Lato Semibold"/>
                <a:cs typeface="Arial"/>
              </a:rPr>
              <a:t>procedures based </a:t>
            </a:r>
            <a:r>
              <a:rPr lang="en-US" sz="1200" dirty="0">
                <a:solidFill>
                  <a:srgbClr val="FFFFFF"/>
                </a:solidFill>
                <a:latin typeface="Lato Semibold"/>
                <a:cs typeface="Arial"/>
              </a:rPr>
              <a:t>on the  </a:t>
            </a:r>
            <a:r>
              <a:rPr lang="en-US" sz="1200" spc="-5" dirty="0">
                <a:solidFill>
                  <a:srgbClr val="FFFFFF"/>
                </a:solidFill>
                <a:latin typeface="Lato Semibold"/>
                <a:cs typeface="Arial"/>
              </a:rPr>
              <a:t>emergency </a:t>
            </a:r>
            <a:r>
              <a:rPr lang="en-US" sz="1200" dirty="0">
                <a:solidFill>
                  <a:srgbClr val="FFFFFF"/>
                </a:solidFill>
                <a:latin typeface="Lato Semibold"/>
                <a:cs typeface="Arial"/>
              </a:rPr>
              <a:t>plan, </a:t>
            </a:r>
            <a:r>
              <a:rPr lang="en-US" sz="1200" spc="-5" dirty="0">
                <a:solidFill>
                  <a:srgbClr val="FFFFFF"/>
                </a:solidFill>
                <a:latin typeface="Lato Semibold"/>
                <a:cs typeface="Arial"/>
              </a:rPr>
              <a:t>risk assessment, and communication</a:t>
            </a:r>
            <a:r>
              <a:rPr lang="en-US" sz="1200" spc="70" dirty="0">
                <a:solidFill>
                  <a:srgbClr val="FFFFFF"/>
                </a:solidFill>
                <a:latin typeface="Lato Semibold"/>
                <a:cs typeface="Arial"/>
              </a:rPr>
              <a:t> </a:t>
            </a:r>
            <a:r>
              <a:rPr lang="en-US" sz="1200" dirty="0">
                <a:solidFill>
                  <a:srgbClr val="FFFFFF"/>
                </a:solidFill>
                <a:latin typeface="Lato Semibold"/>
                <a:cs typeface="Arial"/>
              </a:rPr>
              <a:t>plan</a:t>
            </a:r>
          </a:p>
          <a:p>
            <a:pPr marL="0" indent="0">
              <a:lnSpc>
                <a:spcPct val="100000"/>
              </a:lnSpc>
              <a:spcBef>
                <a:spcPts val="50"/>
              </a:spcBef>
              <a:buNone/>
            </a:pPr>
            <a:endParaRPr lang="en-US" sz="1200" dirty="0">
              <a:solidFill>
                <a:srgbClr val="FFFFFF"/>
              </a:solidFill>
              <a:latin typeface="Lato Semibold"/>
              <a:cs typeface="Times New Roman"/>
            </a:endParaRPr>
          </a:p>
          <a:p>
            <a:pPr marL="355600" marR="615315" indent="-342900">
              <a:lnSpc>
                <a:spcPct val="100000"/>
              </a:lnSpc>
              <a:spcBef>
                <a:spcPts val="5"/>
              </a:spcBef>
              <a:tabLst>
                <a:tab pos="355600" algn="l"/>
              </a:tabLst>
            </a:pPr>
            <a:r>
              <a:rPr lang="en-US" sz="1200" dirty="0">
                <a:solidFill>
                  <a:srgbClr val="FFFFFF"/>
                </a:solidFill>
                <a:latin typeface="Lato Semibold"/>
                <a:cs typeface="Arial"/>
              </a:rPr>
              <a:t>Included in those procedures are : </a:t>
            </a:r>
          </a:p>
          <a:p>
            <a:pPr marL="698500" marR="615315" lvl="1" indent="-342900">
              <a:lnSpc>
                <a:spcPct val="100000"/>
              </a:lnSpc>
              <a:spcBef>
                <a:spcPts val="5"/>
              </a:spcBef>
              <a:tabLst>
                <a:tab pos="355600" algn="l"/>
              </a:tabLst>
            </a:pPr>
            <a:r>
              <a:rPr lang="en-US" sz="1200" spc="-5" dirty="0">
                <a:solidFill>
                  <a:srgbClr val="FFFFFF"/>
                </a:solidFill>
                <a:latin typeface="Lato Semibold"/>
                <a:cs typeface="Arial"/>
              </a:rPr>
              <a:t>Subsistence</a:t>
            </a:r>
            <a:r>
              <a:rPr lang="en-US" sz="1200" spc="-60" dirty="0">
                <a:solidFill>
                  <a:srgbClr val="FFFFFF"/>
                </a:solidFill>
                <a:latin typeface="Lato Semibold"/>
                <a:cs typeface="Arial"/>
              </a:rPr>
              <a:t> </a:t>
            </a:r>
            <a:r>
              <a:rPr lang="en-US" sz="1200" spc="-5" dirty="0">
                <a:solidFill>
                  <a:srgbClr val="FFFFFF"/>
                </a:solidFill>
                <a:latin typeface="Lato Semibold"/>
                <a:cs typeface="Arial"/>
              </a:rPr>
              <a:t>needs</a:t>
            </a:r>
          </a:p>
          <a:p>
            <a:r>
              <a:rPr lang="en-US" sz="1200" spc="-5" dirty="0">
                <a:solidFill>
                  <a:srgbClr val="FFFFFF"/>
                </a:solidFill>
                <a:latin typeface="Lato Semibold"/>
                <a:cs typeface="Arial"/>
              </a:rPr>
              <a:t>Evacuation and shelter in place</a:t>
            </a:r>
            <a:r>
              <a:rPr lang="en-US" sz="1200" spc="-10" dirty="0">
                <a:solidFill>
                  <a:srgbClr val="FFFFFF"/>
                </a:solidFill>
                <a:latin typeface="Lato Semibold"/>
                <a:cs typeface="Arial"/>
              </a:rPr>
              <a:t> </a:t>
            </a:r>
            <a:r>
              <a:rPr lang="en-US" sz="1200" dirty="0">
                <a:solidFill>
                  <a:srgbClr val="FFFFFF"/>
                </a:solidFill>
                <a:latin typeface="Lato Semibold"/>
                <a:cs typeface="Arial"/>
              </a:rPr>
              <a:t>plans, (</a:t>
            </a:r>
            <a:r>
              <a:rPr lang="en-US" dirty="0"/>
              <a:t>Determination Process – Evacuate or SIP </a:t>
            </a:r>
          </a:p>
          <a:p>
            <a:pPr lvl="1"/>
            <a:r>
              <a:rPr lang="en-US" sz="2000" dirty="0"/>
              <a:t>Assess facility physical strength</a:t>
            </a:r>
          </a:p>
          <a:p>
            <a:pPr lvl="1"/>
            <a:r>
              <a:rPr lang="en-US" sz="2000" dirty="0"/>
              <a:t>Secure building against damages</a:t>
            </a:r>
          </a:p>
          <a:p>
            <a:pPr lvl="1"/>
            <a:r>
              <a:rPr lang="en-US" sz="2000" dirty="0"/>
              <a:t>Collaborate with emergency personnel</a:t>
            </a:r>
          </a:p>
          <a:p>
            <a:pPr lvl="1"/>
            <a:r>
              <a:rPr lang="en-US" sz="2000" dirty="0"/>
              <a:t>Ensure sufficient resources</a:t>
            </a:r>
          </a:p>
          <a:p>
            <a:pPr lvl="1"/>
            <a:r>
              <a:rPr lang="en-US" sz="2000" dirty="0"/>
              <a:t>Describe hosting procedures</a:t>
            </a:r>
          </a:p>
          <a:p>
            <a:pPr lvl="1"/>
            <a:r>
              <a:rPr lang="en-US" sz="2000" dirty="0"/>
              <a:t>Financial needs</a:t>
            </a:r>
          </a:p>
          <a:p>
            <a:pPr lvl="1"/>
            <a:r>
              <a:rPr lang="en-US" sz="2000" dirty="0"/>
              <a:t>Security</a:t>
            </a:r>
            <a:endParaRPr lang="en-US" sz="1200" dirty="0">
              <a:solidFill>
                <a:srgbClr val="FFFFFF"/>
              </a:solidFill>
              <a:latin typeface="Lato Semibold"/>
              <a:cs typeface="Arial"/>
            </a:endParaRPr>
          </a:p>
          <a:p>
            <a:pPr marL="698500" marR="615315" lvl="1" indent="-342900">
              <a:lnSpc>
                <a:spcPct val="100000"/>
              </a:lnSpc>
              <a:spcBef>
                <a:spcPts val="5"/>
              </a:spcBef>
              <a:tabLst>
                <a:tab pos="355600" algn="l"/>
              </a:tabLst>
            </a:pPr>
            <a:r>
              <a:rPr lang="en-US" sz="1200" spc="-10" dirty="0">
                <a:solidFill>
                  <a:srgbClr val="FFFFFF"/>
                </a:solidFill>
                <a:latin typeface="Lato Semibold"/>
                <a:cs typeface="Arial"/>
              </a:rPr>
              <a:t>Also - Tracking </a:t>
            </a:r>
            <a:r>
              <a:rPr lang="en-US" sz="1200" spc="-5" dirty="0">
                <a:solidFill>
                  <a:srgbClr val="FFFFFF"/>
                </a:solidFill>
                <a:latin typeface="Lato Semibold"/>
                <a:cs typeface="Arial"/>
              </a:rPr>
              <a:t>patients and </a:t>
            </a:r>
            <a:r>
              <a:rPr lang="en-US" sz="1200" spc="-10" dirty="0">
                <a:solidFill>
                  <a:srgbClr val="FFFFFF"/>
                </a:solidFill>
                <a:latin typeface="Lato Semibold"/>
                <a:cs typeface="Arial"/>
              </a:rPr>
              <a:t>staff </a:t>
            </a:r>
            <a:r>
              <a:rPr lang="en-US" sz="1200" spc="-5" dirty="0">
                <a:solidFill>
                  <a:srgbClr val="FFFFFF"/>
                </a:solidFill>
                <a:latin typeface="Lato Semibold"/>
                <a:cs typeface="Arial"/>
              </a:rPr>
              <a:t>during an</a:t>
            </a:r>
            <a:r>
              <a:rPr lang="en-US" sz="1200" spc="100" dirty="0">
                <a:solidFill>
                  <a:srgbClr val="FFFFFF"/>
                </a:solidFill>
                <a:latin typeface="Lato Semibold"/>
                <a:cs typeface="Arial"/>
              </a:rPr>
              <a:t> </a:t>
            </a:r>
            <a:r>
              <a:rPr lang="en-US" sz="1200" spc="-20" dirty="0">
                <a:solidFill>
                  <a:srgbClr val="FFFFFF"/>
                </a:solidFill>
                <a:latin typeface="Lato Semibold"/>
                <a:cs typeface="Arial"/>
              </a:rPr>
              <a:t>emergency,</a:t>
            </a:r>
            <a:endParaRPr lang="en-US" sz="1200" dirty="0">
              <a:solidFill>
                <a:srgbClr val="FFFFFF"/>
              </a:solidFill>
              <a:latin typeface="Lato Semibold"/>
              <a:cs typeface="Arial"/>
            </a:endParaRPr>
          </a:p>
          <a:p>
            <a:pPr marL="698500" marR="615315" lvl="1" indent="-342900">
              <a:lnSpc>
                <a:spcPct val="100000"/>
              </a:lnSpc>
              <a:spcBef>
                <a:spcPts val="5"/>
              </a:spcBef>
              <a:tabLst>
                <a:tab pos="355600" algn="l"/>
              </a:tabLst>
            </a:pPr>
            <a:r>
              <a:rPr lang="en-US" sz="1200" spc="-5" dirty="0">
                <a:solidFill>
                  <a:srgbClr val="FFFFFF"/>
                </a:solidFill>
                <a:latin typeface="Lato Semibold"/>
                <a:cs typeface="Arial"/>
              </a:rPr>
              <a:t>Medical documentation,</a:t>
            </a:r>
            <a:r>
              <a:rPr lang="en-US" sz="1200" spc="-15" dirty="0">
                <a:solidFill>
                  <a:srgbClr val="FFFFFF"/>
                </a:solidFill>
                <a:latin typeface="Lato Semibold"/>
                <a:cs typeface="Arial"/>
              </a:rPr>
              <a:t> </a:t>
            </a:r>
            <a:r>
              <a:rPr lang="en-US" sz="1200" spc="-5" dirty="0">
                <a:solidFill>
                  <a:srgbClr val="FFFFFF"/>
                </a:solidFill>
                <a:latin typeface="Lato Semibold"/>
                <a:cs typeface="Arial"/>
              </a:rPr>
              <a:t>and;</a:t>
            </a:r>
            <a:endParaRPr lang="en-US" sz="1200" dirty="0">
              <a:solidFill>
                <a:srgbClr val="FFFFFF"/>
              </a:solidFill>
              <a:latin typeface="Lato Semibold"/>
              <a:cs typeface="Arial"/>
            </a:endParaRPr>
          </a:p>
          <a:p>
            <a:pPr marL="698500" marR="615315" lvl="1" indent="-342900">
              <a:lnSpc>
                <a:spcPct val="100000"/>
              </a:lnSpc>
              <a:spcBef>
                <a:spcPts val="5"/>
              </a:spcBef>
              <a:tabLst>
                <a:tab pos="355600" algn="l"/>
              </a:tabLst>
            </a:pPr>
            <a:r>
              <a:rPr lang="en-US" sz="1200" spc="-5" dirty="0">
                <a:solidFill>
                  <a:srgbClr val="FFFFFF"/>
                </a:solidFill>
                <a:latin typeface="Lato Semibold"/>
                <a:cs typeface="Arial"/>
              </a:rPr>
              <a:t>Processes to develop arrangements </a:t>
            </a:r>
            <a:r>
              <a:rPr lang="en-US" sz="1200" spc="-10" dirty="0">
                <a:solidFill>
                  <a:srgbClr val="FFFFFF"/>
                </a:solidFill>
                <a:latin typeface="Lato Semibold"/>
                <a:cs typeface="Arial"/>
              </a:rPr>
              <a:t>with </a:t>
            </a:r>
            <a:r>
              <a:rPr lang="en-US" sz="1200" spc="-5" dirty="0">
                <a:solidFill>
                  <a:srgbClr val="FFFFFF"/>
                </a:solidFill>
                <a:latin typeface="Lato Semibold"/>
                <a:cs typeface="Arial"/>
              </a:rPr>
              <a:t>other</a:t>
            </a:r>
            <a:r>
              <a:rPr lang="en-US" sz="1200" spc="110" dirty="0">
                <a:solidFill>
                  <a:srgbClr val="FFFFFF"/>
                </a:solidFill>
                <a:latin typeface="Lato Semibold"/>
                <a:cs typeface="Arial"/>
              </a:rPr>
              <a:t> </a:t>
            </a:r>
            <a:r>
              <a:rPr lang="en-US" sz="1200" dirty="0">
                <a:solidFill>
                  <a:srgbClr val="FFFFFF"/>
                </a:solidFill>
                <a:latin typeface="Lato Semibold"/>
                <a:cs typeface="Arial"/>
              </a:rPr>
              <a:t>providers/suppliers.</a:t>
            </a:r>
          </a:p>
          <a:p>
            <a:pPr lvl="1">
              <a:lnSpc>
                <a:spcPct val="100000"/>
              </a:lnSpc>
              <a:spcBef>
                <a:spcPts val="35"/>
              </a:spcBef>
              <a:buClr>
                <a:srgbClr val="0C0C0D"/>
              </a:buClr>
              <a:buFont typeface="Arial"/>
              <a:buChar char="–"/>
            </a:pPr>
            <a:endParaRPr lang="en-US" sz="1200" dirty="0">
              <a:solidFill>
                <a:srgbClr val="FFFFFF"/>
              </a:solidFill>
              <a:latin typeface="Lato Semibold"/>
              <a:cs typeface="Times New Roman"/>
            </a:endParaRPr>
          </a:p>
          <a:p>
            <a:pPr marL="355600" indent="-342900">
              <a:lnSpc>
                <a:spcPct val="100000"/>
              </a:lnSpc>
              <a:tabLst>
                <a:tab pos="355600" algn="l"/>
              </a:tabLst>
            </a:pPr>
            <a:r>
              <a:rPr lang="en-US" sz="1200" spc="-10" dirty="0">
                <a:solidFill>
                  <a:srgbClr val="FFFFFF"/>
                </a:solidFill>
                <a:latin typeface="Lato Semibold"/>
                <a:cs typeface="Arial"/>
              </a:rPr>
              <a:t>Review </a:t>
            </a:r>
            <a:r>
              <a:rPr lang="en-US" sz="1200" spc="-5" dirty="0">
                <a:solidFill>
                  <a:srgbClr val="FFFFFF"/>
                </a:solidFill>
                <a:latin typeface="Lato Semibold"/>
                <a:cs typeface="Arial"/>
              </a:rPr>
              <a:t>and </a:t>
            </a:r>
            <a:r>
              <a:rPr lang="en-US" sz="1200" dirty="0">
                <a:solidFill>
                  <a:srgbClr val="FFFFFF"/>
                </a:solidFill>
                <a:latin typeface="Lato Semibold"/>
                <a:cs typeface="Arial"/>
              </a:rPr>
              <a:t>update policies and </a:t>
            </a:r>
            <a:r>
              <a:rPr lang="en-US" sz="1200" spc="-5" dirty="0">
                <a:solidFill>
                  <a:srgbClr val="FFFFFF"/>
                </a:solidFill>
                <a:latin typeface="Lato Semibold"/>
                <a:cs typeface="Arial"/>
              </a:rPr>
              <a:t>procedures at least</a:t>
            </a:r>
            <a:r>
              <a:rPr lang="en-US" sz="1200" spc="25" dirty="0">
                <a:solidFill>
                  <a:srgbClr val="FFFFFF"/>
                </a:solidFill>
                <a:latin typeface="Lato Semibold"/>
                <a:cs typeface="Arial"/>
              </a:rPr>
              <a:t> </a:t>
            </a:r>
            <a:r>
              <a:rPr lang="en-US" sz="1200" dirty="0">
                <a:solidFill>
                  <a:srgbClr val="FFFFFF"/>
                </a:solidFill>
                <a:latin typeface="Lato Semibold"/>
                <a:cs typeface="Arial"/>
              </a:rPr>
              <a:t>annually</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27</a:t>
            </a:fld>
            <a:endParaRPr lang="en-US" dirty="0"/>
          </a:p>
        </p:txBody>
      </p:sp>
    </p:spTree>
    <p:extLst>
      <p:ext uri="{BB962C8B-B14F-4D97-AF65-F5344CB8AC3E}">
        <p14:creationId xmlns:p14="http://schemas.microsoft.com/office/powerpoint/2010/main" val="2940236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5080" indent="-285115">
              <a:lnSpc>
                <a:spcPct val="100000"/>
              </a:lnSpc>
              <a:tabLst>
                <a:tab pos="355600" algn="l"/>
              </a:tabLst>
            </a:pPr>
            <a:r>
              <a:rPr lang="en-US" sz="1200" spc="-10" dirty="0">
                <a:solidFill>
                  <a:srgbClr val="FFFFFF"/>
                </a:solidFill>
                <a:latin typeface="Lato Semibold"/>
                <a:cs typeface="Arial"/>
              </a:rPr>
              <a:t>Examples of the needed policies and procedures include:  </a:t>
            </a:r>
          </a:p>
          <a:p>
            <a:pPr marL="355600" marR="5080" indent="-285115">
              <a:lnSpc>
                <a:spcPct val="100000"/>
              </a:lnSpc>
              <a:tabLst>
                <a:tab pos="355600" algn="l"/>
              </a:tabLst>
            </a:pPr>
            <a:endParaRPr lang="en-US" sz="1200" spc="-10" dirty="0">
              <a:solidFill>
                <a:srgbClr val="FFFFFF"/>
              </a:solidFill>
              <a:latin typeface="Lato Semibold"/>
              <a:cs typeface="Arial"/>
            </a:endParaRPr>
          </a:p>
          <a:p>
            <a:pPr marL="355600" marR="5080" indent="-285115">
              <a:lnSpc>
                <a:spcPct val="100000"/>
              </a:lnSpc>
              <a:tabLst>
                <a:tab pos="355600" algn="l"/>
              </a:tabLst>
            </a:pPr>
            <a:r>
              <a:rPr lang="en-US" sz="1200" spc="-10" dirty="0">
                <a:solidFill>
                  <a:srgbClr val="FFFFFF"/>
                </a:solidFill>
                <a:latin typeface="Lato Semibold"/>
                <a:cs typeface="Arial"/>
              </a:rPr>
              <a:t>READ SLIDE </a:t>
            </a:r>
            <a:endParaRPr lang="en-US" sz="1200" dirty="0">
              <a:solidFill>
                <a:srgbClr val="FFFFFF"/>
              </a:solidFill>
              <a:latin typeface="Lato Semibold"/>
              <a:cs typeface="Arial"/>
            </a:endParaRP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28</a:t>
            </a:fld>
            <a:endParaRPr lang="en-US" dirty="0"/>
          </a:p>
        </p:txBody>
      </p:sp>
    </p:spTree>
    <p:extLst>
      <p:ext uri="{BB962C8B-B14F-4D97-AF65-F5344CB8AC3E}">
        <p14:creationId xmlns:p14="http://schemas.microsoft.com/office/powerpoint/2010/main" val="3468151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5080" indent="-285115">
              <a:lnSpc>
                <a:spcPct val="100000"/>
              </a:lnSpc>
              <a:tabLst>
                <a:tab pos="355600" algn="l"/>
              </a:tabLst>
            </a:pPr>
            <a:r>
              <a:rPr lang="en-US" sz="1200" spc="-10" dirty="0">
                <a:solidFill>
                  <a:srgbClr val="FFFFFF"/>
                </a:solidFill>
                <a:latin typeface="Lato Semibold"/>
                <a:cs typeface="Arial"/>
              </a:rPr>
              <a:t>Additional Examples of the needed policies and procedures include:  </a:t>
            </a:r>
          </a:p>
          <a:p>
            <a:pPr marL="355600" marR="5080" indent="-285115">
              <a:lnSpc>
                <a:spcPct val="100000"/>
              </a:lnSpc>
              <a:tabLst>
                <a:tab pos="355600" algn="l"/>
              </a:tabLst>
            </a:pPr>
            <a:endParaRPr lang="en-US" sz="1200" spc="-10" dirty="0">
              <a:solidFill>
                <a:srgbClr val="FFFFFF"/>
              </a:solidFill>
              <a:latin typeface="Lato Semibold"/>
              <a:cs typeface="Arial"/>
            </a:endParaRPr>
          </a:p>
          <a:p>
            <a:pPr marL="355600" marR="5080" indent="-285115">
              <a:lnSpc>
                <a:spcPct val="100000"/>
              </a:lnSpc>
              <a:tabLst>
                <a:tab pos="355600" algn="l"/>
              </a:tabLst>
            </a:pPr>
            <a:r>
              <a:rPr lang="en-US" sz="1200" spc="-10" dirty="0">
                <a:solidFill>
                  <a:srgbClr val="FFFFFF"/>
                </a:solidFill>
                <a:latin typeface="Lato Semibold"/>
                <a:cs typeface="Arial"/>
              </a:rPr>
              <a:t>READ SLIDE </a:t>
            </a:r>
            <a:endParaRPr lang="en-US" sz="1200" dirty="0">
              <a:solidFill>
                <a:srgbClr val="FFFFFF"/>
              </a:solidFill>
              <a:latin typeface="Lato Semibold"/>
              <a:cs typeface="Arial"/>
            </a:endParaRP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29</a:t>
            </a:fld>
            <a:endParaRPr lang="en-US" dirty="0"/>
          </a:p>
        </p:txBody>
      </p:sp>
    </p:spTree>
    <p:extLst>
      <p:ext uri="{BB962C8B-B14F-4D97-AF65-F5344CB8AC3E}">
        <p14:creationId xmlns:p14="http://schemas.microsoft.com/office/powerpoint/2010/main" val="210272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altLang="en-US" dirty="0">
                <a:solidFill>
                  <a:schemeClr val="tx1"/>
                </a:solidFill>
                <a:ea typeface="Verdana" panose="020B0604030504040204" pitchFamily="34" charset="0"/>
                <a:cs typeface="Verdana" panose="020B0604030504040204" pitchFamily="34" charset="0"/>
              </a:rPr>
              <a:t>Most of us are used to emergencies;  we’ve all suffered:</a:t>
            </a:r>
          </a:p>
          <a:p>
            <a:pPr algn="l" eaLnBrk="1" hangingPunct="1"/>
            <a:endParaRPr lang="en-US" altLang="en-US" sz="1600" dirty="0">
              <a:solidFill>
                <a:schemeClr val="tx1"/>
              </a:solidFill>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Car trouble</a:t>
            </a:r>
          </a:p>
          <a:p>
            <a:pPr marL="914400" lvl="1" indent="-457200" algn="l" eaLnBrk="1" hangingPunct="1">
              <a:buFont typeface="Wingdings" panose="05000000000000000000" pitchFamily="2" charset="2"/>
              <a:buChar char="§"/>
            </a:pPr>
            <a:endParaRPr lang="en-US" alt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Electrical outage</a:t>
            </a:r>
          </a:p>
          <a:p>
            <a:pPr marL="914400" lvl="1" indent="-457200" algn="l" eaLnBrk="1" hangingPunct="1">
              <a:buFont typeface="Wingdings" panose="05000000000000000000" pitchFamily="2" charset="2"/>
              <a:buChar char="§"/>
            </a:pPr>
            <a:endParaRPr lang="en-US" alt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Plumbing problems</a:t>
            </a:r>
          </a:p>
          <a:p>
            <a:pPr marL="914400" lvl="1" indent="-457200" algn="l" eaLnBrk="1" hangingPunct="1">
              <a:buFont typeface="Wingdings" panose="05000000000000000000" pitchFamily="2" charset="2"/>
              <a:buChar char="§"/>
            </a:pPr>
            <a:endParaRPr lang="en-US" alt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General repairs</a:t>
            </a:r>
          </a:p>
          <a:p>
            <a:pPr marL="914400" lvl="1" indent="-457200" algn="l" eaLnBrk="1" hangingPunct="1">
              <a:buFont typeface="Wingdings" panose="05000000000000000000" pitchFamily="2" charset="2"/>
              <a:buChar char="§"/>
            </a:pPr>
            <a:endParaRPr lang="en-US" alt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And Other types which are always inconvenient!</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a:t>
            </a:fld>
            <a:endParaRPr lang="en-US" dirty="0"/>
          </a:p>
        </p:txBody>
      </p:sp>
    </p:spTree>
    <p:extLst>
      <p:ext uri="{BB962C8B-B14F-4D97-AF65-F5344CB8AC3E}">
        <p14:creationId xmlns:p14="http://schemas.microsoft.com/office/powerpoint/2010/main" val="3740904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5080" indent="-285115">
              <a:lnSpc>
                <a:spcPct val="100000"/>
              </a:lnSpc>
              <a:tabLst>
                <a:tab pos="355600" algn="l"/>
              </a:tabLst>
            </a:pPr>
            <a:r>
              <a:rPr lang="en-US" sz="1200" spc="-10" dirty="0">
                <a:solidFill>
                  <a:srgbClr val="FFFFFF"/>
                </a:solidFill>
                <a:latin typeface="Lato Semibold"/>
                <a:cs typeface="Arial"/>
              </a:rPr>
              <a:t>Other policies to be consider include </a:t>
            </a:r>
          </a:p>
          <a:p>
            <a:pPr marL="355600" marR="5080" indent="-285115">
              <a:lnSpc>
                <a:spcPct val="100000"/>
              </a:lnSpc>
              <a:tabLst>
                <a:tab pos="355600" algn="l"/>
              </a:tabLst>
            </a:pPr>
            <a:r>
              <a:rPr lang="en-US" sz="1200" spc="-10" dirty="0">
                <a:solidFill>
                  <a:srgbClr val="FFFFFF"/>
                </a:solidFill>
                <a:latin typeface="Lato Semibold"/>
                <a:cs typeface="Arial"/>
              </a:rPr>
              <a:t>Medical Records – you need to answer:</a:t>
            </a:r>
          </a:p>
          <a:p>
            <a:pPr lvl="1"/>
            <a:r>
              <a:rPr lang="en-US" sz="1200" dirty="0"/>
              <a:t>Where are electronic files stored?</a:t>
            </a:r>
          </a:p>
          <a:p>
            <a:pPr lvl="1"/>
            <a:r>
              <a:rPr lang="en-US" sz="1200" dirty="0"/>
              <a:t>How often are they backed up?</a:t>
            </a:r>
          </a:p>
          <a:p>
            <a:pPr lvl="1"/>
            <a:r>
              <a:rPr lang="en-US" sz="1200" dirty="0"/>
              <a:t>Can you access them remotely?</a:t>
            </a:r>
          </a:p>
          <a:p>
            <a:pPr lvl="1"/>
            <a:r>
              <a:rPr lang="en-US" sz="1200" dirty="0"/>
              <a:t>Do you have fully charged laptops?</a:t>
            </a:r>
          </a:p>
          <a:p>
            <a:pPr lvl="1"/>
            <a:r>
              <a:rPr lang="en-US" sz="1200" dirty="0"/>
              <a:t>Are there surge protectors on all electronics?</a:t>
            </a:r>
          </a:p>
          <a:p>
            <a:pPr lvl="1"/>
            <a:r>
              <a:rPr lang="en-US" sz="1200" dirty="0"/>
              <a:t>Legal copies of physician orders</a:t>
            </a:r>
          </a:p>
          <a:p>
            <a:pPr lvl="1"/>
            <a:r>
              <a:rPr lang="en-US" sz="1200" dirty="0"/>
              <a:t>Privacy and Security provisions </a:t>
            </a:r>
          </a:p>
          <a:p>
            <a:pPr marL="355600" marR="5080" indent="-285115">
              <a:lnSpc>
                <a:spcPct val="100000"/>
              </a:lnSpc>
              <a:tabLst>
                <a:tab pos="355600" algn="l"/>
              </a:tabLst>
            </a:pPr>
            <a:endParaRPr lang="en-US" sz="1200" dirty="0">
              <a:solidFill>
                <a:srgbClr val="FFFFFF"/>
              </a:solidFill>
              <a:latin typeface="Lato Semibold"/>
              <a:cs typeface="Arial"/>
            </a:endParaRPr>
          </a:p>
          <a:p>
            <a:pPr marL="355600" marR="5080" indent="-285115">
              <a:lnSpc>
                <a:spcPct val="100000"/>
              </a:lnSpc>
              <a:tabLst>
                <a:tab pos="355600" algn="l"/>
              </a:tabLst>
            </a:pPr>
            <a:r>
              <a:rPr lang="en-US" sz="1200" dirty="0">
                <a:solidFill>
                  <a:srgbClr val="FFFFFF"/>
                </a:solidFill>
                <a:latin typeface="Lato Semibold"/>
                <a:cs typeface="Arial"/>
              </a:rPr>
              <a:t>Also in the policies is how to determine if you will shelter in place or evacuate.  </a:t>
            </a:r>
          </a:p>
          <a:p>
            <a:pPr marL="355600" marR="5080" indent="-285115">
              <a:lnSpc>
                <a:spcPct val="100000"/>
              </a:lnSpc>
              <a:tabLst>
                <a:tab pos="355600" algn="l"/>
              </a:tabLst>
            </a:pPr>
            <a:r>
              <a:rPr lang="en-US" sz="1200" dirty="0">
                <a:solidFill>
                  <a:srgbClr val="FFFFFF"/>
                </a:solidFill>
                <a:latin typeface="Lato Semibold"/>
                <a:cs typeface="Arial"/>
              </a:rPr>
              <a:t>If evacuation :</a:t>
            </a:r>
          </a:p>
          <a:p>
            <a:pPr marL="171450" indent="-171450">
              <a:buFont typeface="Arial" panose="020B0604020202020204" pitchFamily="34" charset="0"/>
              <a:buChar char="•"/>
            </a:pPr>
            <a:r>
              <a:rPr lang="en-US" dirty="0"/>
              <a:t>Determination to Evacuate – determine the rationale why and document </a:t>
            </a:r>
          </a:p>
          <a:p>
            <a:pPr marL="171450" indent="-171450">
              <a:buFont typeface="Arial" panose="020B0604020202020204" pitchFamily="34" charset="0"/>
              <a:buChar char="•"/>
            </a:pPr>
            <a:r>
              <a:rPr lang="en-US" dirty="0"/>
              <a:t>Transportation needs – EMS or Other</a:t>
            </a:r>
          </a:p>
          <a:p>
            <a:pPr marL="171450" indent="-171450">
              <a:buFont typeface="Arial" panose="020B0604020202020204" pitchFamily="34" charset="0"/>
              <a:buChar char="•"/>
            </a:pPr>
            <a:r>
              <a:rPr lang="en-US" dirty="0"/>
              <a:t>Resident functional status </a:t>
            </a:r>
          </a:p>
          <a:p>
            <a:pPr marL="171450" indent="-171450">
              <a:buFont typeface="Arial" panose="020B0604020202020204" pitchFamily="34" charset="0"/>
              <a:buChar char="•"/>
            </a:pPr>
            <a:r>
              <a:rPr lang="en-US" dirty="0"/>
              <a:t>Transportation vendors and agreements</a:t>
            </a:r>
          </a:p>
          <a:p>
            <a:pPr marL="171450" indent="-171450">
              <a:buFont typeface="Arial" panose="020B0604020202020204" pitchFamily="34" charset="0"/>
              <a:buChar char="•"/>
            </a:pPr>
            <a:r>
              <a:rPr lang="en-US" dirty="0"/>
              <a:t>Logistics – Medications, supplies, medical record, staff needed for provision of care</a:t>
            </a:r>
          </a:p>
          <a:p>
            <a:pPr marL="171450" indent="-171450">
              <a:buFont typeface="Arial" panose="020B0604020202020204" pitchFamily="34" charset="0"/>
              <a:buChar char="•"/>
            </a:pPr>
            <a:r>
              <a:rPr lang="en-US" dirty="0"/>
              <a:t>Accounting of staff and residents</a:t>
            </a:r>
          </a:p>
          <a:p>
            <a:pPr marL="171450" indent="-171450">
              <a:buFont typeface="Arial" panose="020B0604020202020204" pitchFamily="34" charset="0"/>
              <a:buChar char="•"/>
            </a:pPr>
            <a:r>
              <a:rPr lang="en-US" dirty="0"/>
              <a:t>Communication processes </a:t>
            </a:r>
          </a:p>
          <a:p>
            <a:pPr marL="355600" marR="5080" indent="-285115">
              <a:lnSpc>
                <a:spcPct val="100000"/>
              </a:lnSpc>
              <a:buFont typeface="Arial" panose="020B0604020202020204" pitchFamily="34" charset="0"/>
              <a:buChar char="•"/>
              <a:tabLst>
                <a:tab pos="355600" algn="l"/>
              </a:tabLst>
            </a:pPr>
            <a:endParaRPr lang="en-US" sz="1200" dirty="0">
              <a:solidFill>
                <a:srgbClr val="FFFFFF"/>
              </a:solidFill>
              <a:latin typeface="Lato Semibold"/>
              <a:cs typeface="Arial"/>
            </a:endParaRP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30</a:t>
            </a:fld>
            <a:endParaRPr lang="en-US" dirty="0"/>
          </a:p>
        </p:txBody>
      </p:sp>
    </p:spTree>
    <p:extLst>
      <p:ext uri="{BB962C8B-B14F-4D97-AF65-F5344CB8AC3E}">
        <p14:creationId xmlns:p14="http://schemas.microsoft.com/office/powerpoint/2010/main" val="1352581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55600" marR="5080" indent="-285115">
              <a:lnSpc>
                <a:spcPct val="100000"/>
              </a:lnSpc>
              <a:tabLst>
                <a:tab pos="355600" algn="l"/>
              </a:tabLst>
            </a:pPr>
            <a:r>
              <a:rPr lang="en-US" sz="1200" spc="-10" dirty="0">
                <a:solidFill>
                  <a:srgbClr val="FFFFFF"/>
                </a:solidFill>
                <a:latin typeface="Lato Semibold"/>
                <a:cs typeface="Arial"/>
              </a:rPr>
              <a:t>Other policies to be consider include how to lead the disaster and respond to the disaster or emergency.  This includes</a:t>
            </a:r>
          </a:p>
          <a:p>
            <a:pPr marL="355600" marR="5080" indent="-285115">
              <a:lnSpc>
                <a:spcPct val="100000"/>
              </a:lnSpc>
              <a:tabLst>
                <a:tab pos="355600" algn="l"/>
              </a:tabLst>
            </a:pPr>
            <a:endParaRPr lang="en-US" sz="1200" spc="-10" dirty="0">
              <a:solidFill>
                <a:srgbClr val="FFFFFF"/>
              </a:solidFill>
              <a:latin typeface="Lato Semibold"/>
              <a:cs typeface="Arial"/>
            </a:endParaRPr>
          </a:p>
          <a:p>
            <a:pPr marL="355600" marR="5080" indent="-285115">
              <a:lnSpc>
                <a:spcPct val="100000"/>
              </a:lnSpc>
              <a:tabLst>
                <a:tab pos="355600" algn="l"/>
              </a:tabLst>
            </a:pPr>
            <a:r>
              <a:rPr lang="en-US" sz="1200" spc="-10" dirty="0">
                <a:solidFill>
                  <a:srgbClr val="FFFFFF"/>
                </a:solidFill>
                <a:latin typeface="Lato Semibold"/>
                <a:cs typeface="Arial"/>
              </a:rPr>
              <a:t>Incident command – leadership and your role in the process  Includes:  </a:t>
            </a:r>
          </a:p>
          <a:p>
            <a:pPr marL="342900" indent="-342900">
              <a:spcAft>
                <a:spcPts val="600"/>
              </a:spcAft>
              <a:buFont typeface="Arial" panose="020B0604020202020204" pitchFamily="34" charset="0"/>
              <a:buChar char="•"/>
            </a:pPr>
            <a:r>
              <a:rPr lang="en-US" sz="1200" dirty="0"/>
              <a:t>Command </a:t>
            </a:r>
          </a:p>
          <a:p>
            <a:pPr marL="342900" indent="-342900">
              <a:spcAft>
                <a:spcPts val="600"/>
              </a:spcAft>
              <a:buFont typeface="Arial" panose="020B0604020202020204" pitchFamily="34" charset="0"/>
              <a:buChar char="•"/>
            </a:pPr>
            <a:r>
              <a:rPr lang="en-US" sz="1200" dirty="0"/>
              <a:t>Operations (Doers) </a:t>
            </a:r>
          </a:p>
          <a:p>
            <a:pPr marL="342900" indent="-342900">
              <a:spcAft>
                <a:spcPts val="600"/>
              </a:spcAft>
              <a:buFont typeface="Arial" panose="020B0604020202020204" pitchFamily="34" charset="0"/>
              <a:buChar char="•"/>
            </a:pPr>
            <a:r>
              <a:rPr lang="en-US" sz="1200" dirty="0"/>
              <a:t>Planning (Planners) </a:t>
            </a:r>
          </a:p>
          <a:p>
            <a:pPr marL="342900" indent="-342900">
              <a:spcAft>
                <a:spcPts val="600"/>
              </a:spcAft>
              <a:buFont typeface="Arial" panose="020B0604020202020204" pitchFamily="34" charset="0"/>
              <a:buChar char="•"/>
            </a:pPr>
            <a:r>
              <a:rPr lang="en-US" sz="1200" dirty="0"/>
              <a:t>Logistics (Getters) </a:t>
            </a:r>
          </a:p>
          <a:p>
            <a:pPr marL="342900" indent="-342900">
              <a:spcAft>
                <a:spcPts val="600"/>
              </a:spcAft>
              <a:buFont typeface="Arial" panose="020B0604020202020204" pitchFamily="34" charset="0"/>
              <a:buChar char="•"/>
            </a:pPr>
            <a:r>
              <a:rPr lang="en-US" sz="1200" dirty="0"/>
              <a:t>Finance/Administration (Payers)</a:t>
            </a:r>
          </a:p>
          <a:p>
            <a:pPr marL="342900" indent="-342900">
              <a:spcAft>
                <a:spcPts val="600"/>
              </a:spcAft>
              <a:buFont typeface="Arial" panose="020B0604020202020204" pitchFamily="34" charset="0"/>
              <a:buChar char="•"/>
            </a:pPr>
            <a:endParaRPr lang="en-US" sz="1200" dirty="0"/>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t>Also included are policies related to Clinical Triage – how to Identify Patient Transport and clinical Needs -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200" b="0" dirty="0"/>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dirty="0"/>
              <a:t>Part of the policies and overall Emergency Plan is how to coordinate resources such as:</a:t>
            </a:r>
          </a:p>
          <a:p>
            <a:pPr lvl="2"/>
            <a:r>
              <a:rPr lang="en-US" sz="1200" dirty="0"/>
              <a:t>Personnel</a:t>
            </a:r>
          </a:p>
          <a:p>
            <a:pPr lvl="2"/>
            <a:r>
              <a:rPr lang="en-US" sz="1200" dirty="0"/>
              <a:t>Equipment</a:t>
            </a:r>
          </a:p>
          <a:p>
            <a:pPr lvl="2"/>
            <a:r>
              <a:rPr lang="en-US" sz="1200" dirty="0"/>
              <a:t>Communication Devices</a:t>
            </a:r>
          </a:p>
          <a:p>
            <a:pPr lvl="2"/>
            <a:r>
              <a:rPr lang="en-US" sz="1200" dirty="0"/>
              <a:t>Storage Locations</a:t>
            </a:r>
          </a:p>
          <a:p>
            <a:pPr lvl="2"/>
            <a:r>
              <a:rPr lang="en-US" sz="1200" dirty="0"/>
              <a:t>Medications </a:t>
            </a:r>
          </a:p>
          <a:p>
            <a:pPr lvl="2"/>
            <a:r>
              <a:rPr lang="en-US" sz="1200" dirty="0"/>
              <a:t>Essential Clinical Supplies</a:t>
            </a:r>
          </a:p>
          <a:p>
            <a:pPr lvl="2"/>
            <a:r>
              <a:rPr lang="en-US" sz="1200" dirty="0"/>
              <a:t>Medical Records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200" b="0" dirty="0"/>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200" b="0" dirty="0"/>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200" b="0" dirty="0"/>
          </a:p>
          <a:p>
            <a:pPr marL="342900" indent="-342900">
              <a:spcAft>
                <a:spcPts val="600"/>
              </a:spcAft>
              <a:buFont typeface="Arial" panose="020B0604020202020204" pitchFamily="34" charset="0"/>
              <a:buChar char="•"/>
            </a:pPr>
            <a:endParaRPr lang="en-US" sz="1200" dirty="0"/>
          </a:p>
          <a:p>
            <a:pPr marL="355600" marR="5080" indent="-285115">
              <a:lnSpc>
                <a:spcPct val="100000"/>
              </a:lnSpc>
              <a:tabLst>
                <a:tab pos="355600" algn="l"/>
              </a:tabLst>
            </a:pPr>
            <a:endParaRPr lang="en-US" sz="1200" spc="-10" dirty="0">
              <a:solidFill>
                <a:srgbClr val="FFFFFF"/>
              </a:solidFill>
              <a:latin typeface="Lato Semibold"/>
              <a:cs typeface="Arial"/>
            </a:endParaRPr>
          </a:p>
          <a:p>
            <a:pPr marL="355600" marR="5080" indent="-285115">
              <a:lnSpc>
                <a:spcPct val="100000"/>
              </a:lnSpc>
              <a:tabLst>
                <a:tab pos="355600" algn="l"/>
              </a:tabLst>
            </a:pPr>
            <a:endParaRPr lang="en-US" sz="1200" spc="-10" dirty="0">
              <a:solidFill>
                <a:srgbClr val="FFFFFF"/>
              </a:solidFill>
              <a:latin typeface="Lato Semibold"/>
              <a:cs typeface="Arial"/>
            </a:endParaRPr>
          </a:p>
          <a:p>
            <a:pPr marL="355600" marR="5080" indent="-285115">
              <a:lnSpc>
                <a:spcPct val="100000"/>
              </a:lnSpc>
              <a:tabLst>
                <a:tab pos="355600" algn="l"/>
              </a:tabLst>
            </a:pPr>
            <a:r>
              <a:rPr lang="en-US" sz="1200" spc="-10" dirty="0">
                <a:solidFill>
                  <a:srgbClr val="FFFFFF"/>
                </a:solidFill>
                <a:latin typeface="Lato Semibold"/>
                <a:cs typeface="Arial"/>
              </a:rPr>
              <a:t>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31</a:t>
            </a:fld>
            <a:endParaRPr lang="en-US" dirty="0"/>
          </a:p>
        </p:txBody>
      </p:sp>
    </p:spTree>
    <p:extLst>
      <p:ext uri="{BB962C8B-B14F-4D97-AF65-F5344CB8AC3E}">
        <p14:creationId xmlns:p14="http://schemas.microsoft.com/office/powerpoint/2010/main" val="367329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DISCUS</a:t>
            </a:r>
          </a:p>
          <a:p>
            <a:endParaRPr lang="en-US" dirty="0"/>
          </a:p>
          <a:p>
            <a:r>
              <a:rPr lang="en-US" dirty="0"/>
              <a:t>Discuss who in the facility is in these categories per your internal EP plan.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80509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Having an EP Checklist is a key component to success.  CMS , FEMA, CDC and other organizations have checklists that are available to our facility.  Lets discuss some of the areas that need to be part of our planning.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59718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DISCUSS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89424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97483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the core components of the Emergency Preparedness Plan requirements is the development of a solid communications plan and how to respond to the identified hazards or emergencies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36</a:t>
            </a:fld>
            <a:endParaRPr lang="en-US" dirty="0"/>
          </a:p>
        </p:txBody>
      </p:sp>
    </p:spTree>
    <p:extLst>
      <p:ext uri="{BB962C8B-B14F-4D97-AF65-F5344CB8AC3E}">
        <p14:creationId xmlns:p14="http://schemas.microsoft.com/office/powerpoint/2010/main" val="2910575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lnSpcReduction="10000"/>
          </a:bodyPr>
          <a:lstStyle/>
          <a:p>
            <a:pPr marL="355600" marR="5080" indent="-285115">
              <a:lnSpc>
                <a:spcPct val="100000"/>
              </a:lnSpc>
              <a:tabLst>
                <a:tab pos="355600" algn="l"/>
              </a:tabLst>
            </a:pPr>
            <a:r>
              <a:rPr lang="en-US" sz="1200" spc="-10" dirty="0">
                <a:solidFill>
                  <a:srgbClr val="FFFFFF"/>
                </a:solidFill>
                <a:latin typeface="Lato Semibold"/>
                <a:cs typeface="Arial"/>
              </a:rPr>
              <a:t>The 3</a:t>
            </a:r>
            <a:r>
              <a:rPr lang="en-US" sz="1200" spc="-10" baseline="30000" dirty="0">
                <a:solidFill>
                  <a:srgbClr val="FFFFFF"/>
                </a:solidFill>
                <a:latin typeface="Lato Semibold"/>
                <a:cs typeface="Arial"/>
              </a:rPr>
              <a:t>rd</a:t>
            </a:r>
            <a:r>
              <a:rPr lang="en-US" sz="1200" spc="-10" dirty="0">
                <a:solidFill>
                  <a:srgbClr val="FFFFFF"/>
                </a:solidFill>
                <a:latin typeface="Lato Semibold"/>
                <a:cs typeface="Arial"/>
              </a:rPr>
              <a:t> component of the facility Emergency Preparedness Plan is the overall communication plan.  Your facility plan will address the following necessary and required components:</a:t>
            </a:r>
          </a:p>
          <a:p>
            <a:pPr marL="355600" marR="5080" indent="-285115">
              <a:lnSpc>
                <a:spcPct val="100000"/>
              </a:lnSpc>
              <a:tabLst>
                <a:tab pos="355600" algn="l"/>
              </a:tabLst>
            </a:pPr>
            <a:endParaRPr lang="en-US" sz="1200" spc="-10" dirty="0">
              <a:solidFill>
                <a:srgbClr val="FFFFFF"/>
              </a:solidFill>
              <a:latin typeface="Lato Semibold"/>
              <a:cs typeface="Arial"/>
            </a:endParaRPr>
          </a:p>
          <a:p>
            <a:pPr marL="241935" marR="5080">
              <a:tabLst>
                <a:tab pos="355600" algn="l"/>
              </a:tabLst>
            </a:pPr>
            <a:r>
              <a:rPr lang="en-US" sz="1200" dirty="0">
                <a:solidFill>
                  <a:srgbClr val="FFFFFF"/>
                </a:solidFill>
                <a:latin typeface="Lato Semibold"/>
                <a:cs typeface="Arial"/>
              </a:rPr>
              <a:t>Contact information for federal, state, tribal, regional and local emergency preparedness </a:t>
            </a:r>
          </a:p>
          <a:p>
            <a:pPr marL="241935" marR="5080">
              <a:tabLst>
                <a:tab pos="355600" algn="l"/>
              </a:tabLst>
            </a:pPr>
            <a:r>
              <a:rPr lang="en-US" sz="1200" dirty="0">
                <a:solidFill>
                  <a:srgbClr val="FFFFFF"/>
                </a:solidFill>
                <a:latin typeface="Lato Semibold"/>
                <a:cs typeface="Arial"/>
              </a:rPr>
              <a:t>Sources of Assistance</a:t>
            </a:r>
          </a:p>
          <a:p>
            <a:pPr marL="241935" marR="5080">
              <a:tabLst>
                <a:tab pos="355600" algn="l"/>
              </a:tabLst>
            </a:pPr>
            <a:r>
              <a:rPr lang="en-US" sz="1200" dirty="0">
                <a:solidFill>
                  <a:srgbClr val="FFFFFF"/>
                </a:solidFill>
                <a:latin typeface="Lato Semibold"/>
                <a:cs typeface="Arial"/>
              </a:rPr>
              <a:t>Primary and Alternate communication systems</a:t>
            </a:r>
          </a:p>
          <a:p>
            <a:pPr marL="241935" marR="5080">
              <a:tabLst>
                <a:tab pos="355600" algn="l"/>
              </a:tabLst>
            </a:pPr>
            <a:r>
              <a:rPr lang="en-US" sz="1200" dirty="0">
                <a:solidFill>
                  <a:srgbClr val="FFFFFF"/>
                </a:solidFill>
                <a:latin typeface="Lato Semibold"/>
                <a:cs typeface="Arial"/>
              </a:rPr>
              <a:t>Coordination of care across entities – including your triage process and communication of clinical and medical needs so those who will be assisting you with care know how to take care of your residents.  </a:t>
            </a:r>
          </a:p>
          <a:p>
            <a:pPr marL="241935" marR="5080">
              <a:tabLst>
                <a:tab pos="355600" algn="l"/>
              </a:tabLst>
            </a:pPr>
            <a:r>
              <a:rPr lang="en-US" sz="1200" dirty="0">
                <a:solidFill>
                  <a:srgbClr val="FFFFFF"/>
                </a:solidFill>
                <a:latin typeface="Lato Semibold"/>
                <a:cs typeface="Arial"/>
              </a:rPr>
              <a:t>Communication process for residents, representatives, staff, staff families and local authorities </a:t>
            </a:r>
          </a:p>
          <a:p>
            <a:pPr marL="355600" marR="5080" indent="-285115">
              <a:lnSpc>
                <a:spcPct val="100000"/>
              </a:lnSpc>
              <a:tabLst>
                <a:tab pos="355600" algn="l"/>
              </a:tabLst>
            </a:pPr>
            <a:endParaRPr lang="en-US" sz="1200" dirty="0">
              <a:solidFill>
                <a:srgbClr val="FFFFFF"/>
              </a:solidFill>
              <a:latin typeface="Lato Semibold"/>
              <a:cs typeface="Arial"/>
            </a:endParaRPr>
          </a:p>
          <a:p>
            <a:endParaRPr lang="en-US" dirty="0"/>
          </a:p>
          <a:p>
            <a:endParaRPr lang="en-US" dirty="0"/>
          </a:p>
          <a:p>
            <a:endParaRPr lang="en-US" dirty="0"/>
          </a:p>
          <a:p>
            <a:r>
              <a:rPr lang="en-US" dirty="0"/>
              <a:t>The Communication Plan must include</a:t>
            </a:r>
          </a:p>
          <a:p>
            <a:r>
              <a:rPr lang="en-US" dirty="0"/>
              <a:t>--names and contact info for staff, other hospitals, volunteers, State and local EP officials</a:t>
            </a:r>
          </a:p>
          <a:p>
            <a:r>
              <a:rPr lang="en-US" dirty="0"/>
              <a:t>--There also must be primary and alternate means of communicating with staff identified as well as how to contact EP officials and emergency management agencies </a:t>
            </a:r>
          </a:p>
          <a:p>
            <a:r>
              <a:rPr lang="en-US" dirty="0"/>
              <a:t>--method to share medical records and patient information including general condition and location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00270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74962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8389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Disasters come in many shapes and types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large or small.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Disasters could be weather related, chemical related, fire, power outage, water supply damage or interruption, supply chain disruption, cyber attack, staffing shortages, bomb threats, mass shooter situations, or more.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knew when and where disaster would come- we could plan and have routine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disaster could happen anytime, anywhere.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Disaster is not around us every day, constantly reminding us what to do or how to respond.  </a:t>
            </a:r>
          </a:p>
          <a:p>
            <a:endParaRPr lang="en-US" dirty="0"/>
          </a:p>
          <a:p>
            <a:r>
              <a:rPr lang="en-US" dirty="0"/>
              <a:t>If disasters occurred everyday,  our response would be routine.  </a:t>
            </a:r>
          </a:p>
          <a:p>
            <a:r>
              <a:rPr lang="en-US" dirty="0"/>
              <a:t>We know that’s not how it works, so it is our responsibility to be ready and respond to disasters using a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a:t>
            </a:fld>
            <a:endParaRPr lang="en-US" dirty="0"/>
          </a:p>
        </p:txBody>
      </p:sp>
    </p:spTree>
    <p:extLst>
      <p:ext uri="{BB962C8B-B14F-4D97-AF65-F5344CB8AC3E}">
        <p14:creationId xmlns:p14="http://schemas.microsoft.com/office/powerpoint/2010/main" val="3790698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4</a:t>
            </a:r>
            <a:r>
              <a:rPr lang="en-US" baseline="30000" dirty="0"/>
              <a:t>th</a:t>
            </a:r>
            <a:r>
              <a:rPr lang="en-US" dirty="0"/>
              <a:t> and final core components of the Emergency Preparedness Plan requirements is training and testing on your plan and how to improve facility and staff response in preparation for an emergency. </a:t>
            </a:r>
          </a:p>
        </p:txBody>
      </p:sp>
      <p:sp>
        <p:nvSpPr>
          <p:cNvPr id="4" name="Slide Number Placeholder 3"/>
          <p:cNvSpPr>
            <a:spLocks noGrp="1"/>
          </p:cNvSpPr>
          <p:nvPr>
            <p:ph type="sldNum" sz="quarter" idx="5"/>
          </p:nvPr>
        </p:nvSpPr>
        <p:spPr/>
        <p:txBody>
          <a:bodyPr/>
          <a:lstStyle/>
          <a:p>
            <a:fld id="{62583AE9-5228-4641-AE46-DAC04049BDD6}" type="slidenum">
              <a:rPr lang="en-US" smtClean="0"/>
              <a:pPr/>
              <a:t>40</a:t>
            </a:fld>
            <a:endParaRPr lang="en-US" dirty="0"/>
          </a:p>
        </p:txBody>
      </p:sp>
    </p:spTree>
    <p:extLst>
      <p:ext uri="{BB962C8B-B14F-4D97-AF65-F5344CB8AC3E}">
        <p14:creationId xmlns:p14="http://schemas.microsoft.com/office/powerpoint/2010/main" val="1085662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and last component of your Emergency Preparedness plan and disaster plan is training and testing for all staff!!</a:t>
            </a:r>
          </a:p>
          <a:p>
            <a:endParaRPr lang="en-US" dirty="0"/>
          </a:p>
          <a:p>
            <a:r>
              <a:rPr lang="en-US" dirty="0"/>
              <a:t>It is required that the facility</a:t>
            </a:r>
          </a:p>
          <a:p>
            <a:pPr marL="285750" indent="-285750">
              <a:buFont typeface="Wingdings" panose="05000000000000000000" pitchFamily="2" charset="2"/>
              <a:buChar char="§"/>
            </a:pPr>
            <a:r>
              <a:rPr lang="en-US" sz="1200" dirty="0">
                <a:solidFill>
                  <a:srgbClr val="FFFFFF"/>
                </a:solidFill>
              </a:rPr>
              <a:t>Develop a training program for all staff (upon orientation and annually) </a:t>
            </a:r>
          </a:p>
          <a:p>
            <a:pPr marL="285750" indent="-285750">
              <a:buFont typeface="Wingdings" panose="05000000000000000000" pitchFamily="2" charset="2"/>
              <a:buChar char="§"/>
            </a:pPr>
            <a:r>
              <a:rPr lang="en-US" sz="1200" dirty="0">
                <a:solidFill>
                  <a:srgbClr val="FFFFFF"/>
                </a:solidFill>
              </a:rPr>
              <a:t>Which is Initial and ongoing training; and that the facility MUST </a:t>
            </a:r>
          </a:p>
          <a:p>
            <a:pPr marL="285750" indent="-285750">
              <a:buFont typeface="Wingdings" panose="05000000000000000000" pitchFamily="2" charset="2"/>
              <a:buChar char="§"/>
            </a:pPr>
            <a:r>
              <a:rPr lang="en-US" sz="1200" dirty="0">
                <a:solidFill>
                  <a:srgbClr val="FFFFFF"/>
                </a:solidFill>
              </a:rPr>
              <a:t>Conduct drills and exercises per annual requirements </a:t>
            </a:r>
          </a:p>
          <a:p>
            <a:endParaRPr lang="en-US" dirty="0"/>
          </a:p>
          <a:p>
            <a:r>
              <a:rPr lang="en-US" dirty="0"/>
              <a:t>Exercises to Test Emergency Plan, that are completed Annually would include: </a:t>
            </a:r>
          </a:p>
          <a:p>
            <a:pPr lvl="1"/>
            <a:r>
              <a:rPr lang="en-US" dirty="0"/>
              <a:t>Unannounced staff drills</a:t>
            </a:r>
          </a:p>
          <a:p>
            <a:pPr lvl="1"/>
            <a:r>
              <a:rPr lang="en-US" dirty="0"/>
              <a:t>Full scale exercise that is community based</a:t>
            </a:r>
          </a:p>
          <a:p>
            <a:pPr lvl="2"/>
            <a:r>
              <a:rPr lang="en-US" dirty="0"/>
              <a:t>If community based not available – must be individual facility based</a:t>
            </a:r>
          </a:p>
          <a:p>
            <a:pPr lvl="1"/>
            <a:r>
              <a:rPr lang="en-US" dirty="0"/>
              <a:t>Conduct an additional exercise</a:t>
            </a:r>
          </a:p>
          <a:p>
            <a:pPr lvl="2"/>
            <a:r>
              <a:rPr lang="en-US" dirty="0"/>
              <a:t>2</a:t>
            </a:r>
            <a:r>
              <a:rPr lang="en-US" baseline="30000" dirty="0"/>
              <a:t>nd</a:t>
            </a:r>
            <a:r>
              <a:rPr lang="en-US" dirty="0"/>
              <a:t> full scale exercise</a:t>
            </a:r>
          </a:p>
          <a:p>
            <a:pPr lvl="2"/>
            <a:r>
              <a:rPr lang="en-US" dirty="0"/>
              <a:t>Table top exercise led by a facilitator </a:t>
            </a:r>
          </a:p>
          <a:p>
            <a:pPr lvl="1"/>
            <a:r>
              <a:rPr lang="en-US" dirty="0"/>
              <a:t>Analyze response to tests and update Plan as needed </a:t>
            </a:r>
          </a:p>
          <a:p>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41</a:t>
            </a:fld>
            <a:endParaRPr lang="en-US" dirty="0"/>
          </a:p>
        </p:txBody>
      </p:sp>
    </p:spTree>
    <p:extLst>
      <p:ext uri="{BB962C8B-B14F-4D97-AF65-F5344CB8AC3E}">
        <p14:creationId xmlns:p14="http://schemas.microsoft.com/office/powerpoint/2010/main" val="3510333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 this slide, you will see the definitions and differences between what CMS considers a facility based exercise and a full scale exercise. </a:t>
            </a:r>
          </a:p>
          <a:p>
            <a:r>
              <a:rPr lang="en-US" dirty="0"/>
              <a:t>Facility-based includes, but is not limited to, hazards specific to a facility based on the geographic location, taking into account the patient population. </a:t>
            </a:r>
          </a:p>
          <a:p>
            <a:r>
              <a:rPr lang="en-US" dirty="0"/>
              <a:t>Full-Scale exercise is an operations based exercise which typically involves multiple agencies and disciplines and incorporates the requirements for facilities to coordinate and collaborate with their state and local emergency officials.</a:t>
            </a:r>
          </a:p>
          <a:p>
            <a:r>
              <a:rPr lang="en-US" dirty="0"/>
              <a:t>The Final Rule requires facilities to participate in a full-scale exercise that is community-based or when not available or accessible, the facility may conduct an individual facility-based exercise.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34553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 this slide, you see our definition for the table top exercise. It may be in the best interest of a facility to start with a table top exercise before conducting a full-scale exercise to be able to assess its capabilities and potential effectiveness of its program.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7885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 this slide, you see our definition for the mock disaster drill.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33087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Additional Requirement:</a:t>
            </a:r>
          </a:p>
          <a:p>
            <a:endParaRPr lang="en-US" dirty="0"/>
          </a:p>
          <a:p>
            <a:r>
              <a:rPr lang="en-US" dirty="0"/>
              <a:t>This is one of those examples. If you refer to the Final Rule under the Policies and Procedures Standard (b)(1), some providers are required to ensure subsistence needs as well as temperature controls.</a:t>
            </a:r>
          </a:p>
          <a:p>
            <a:r>
              <a:rPr lang="en-US" dirty="0"/>
              <a:t>Under Standard (e) however, LTC Facilities, CAHs and Hospitals are also required to meet requirements for stand-by power systems.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23456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41689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 </a:t>
            </a:r>
          </a:p>
          <a:p>
            <a:r>
              <a:rPr lang="en-US" dirty="0"/>
              <a:t>We know that emergencies can happen anytime anywhere and being prepared is key to reducing risk and negative outcomes. Emergency preparation is everyone's role and responsibility in health care facilities. Having a well developed and coordinated emergency preparedness plan is key. remember that this plan includes Four key elements which include Risk assessment and emergency planning including an all hazard approach to emergency preparation, well developed and implemented policies and procedures, a comprehensive communication plan, and all employee training and testing so that we are all prepared for a potential disaster or emergency. Understanding your role and responsibility in emergency preparedness and disaster preparedness will help reduce risk and potential negative outcomes to resident staff and others at the facility.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47</a:t>
            </a:fld>
            <a:endParaRPr lang="en-US" dirty="0"/>
          </a:p>
        </p:txBody>
      </p:sp>
    </p:spTree>
    <p:extLst>
      <p:ext uri="{BB962C8B-B14F-4D97-AF65-F5344CB8AC3E}">
        <p14:creationId xmlns:p14="http://schemas.microsoft.com/office/powerpoint/2010/main" val="1756668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50</a:t>
            </a:fld>
            <a:endParaRPr lang="en-US" dirty="0"/>
          </a:p>
        </p:txBody>
      </p:sp>
    </p:spTree>
    <p:extLst>
      <p:ext uri="{BB962C8B-B14F-4D97-AF65-F5344CB8AC3E}">
        <p14:creationId xmlns:p14="http://schemas.microsoft.com/office/powerpoint/2010/main" val="212962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disasters occurred everyday,  our response would be routine.  </a:t>
            </a:r>
          </a:p>
          <a:p>
            <a:r>
              <a:rPr lang="en-US" dirty="0"/>
              <a:t>We know that’s not how it works, so it is our responsibility to be ready and respond to disasters using a plan.  </a:t>
            </a:r>
          </a:p>
          <a:p>
            <a:endParaRPr lang="en-US" dirty="0"/>
          </a:p>
          <a:p>
            <a:r>
              <a:rPr lang="en-US" dirty="0"/>
              <a:t>Preparedness for all types of hazards and disasters is key to reducing risk and negative outcomes.  That is why emergency preparedness planning is a critical component and process for all health care providers </a:t>
            </a:r>
          </a:p>
          <a:p>
            <a:endParaRPr lang="en-US" dirty="0"/>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dirty="0">
                <a:solidFill>
                  <a:schemeClr val="tx1"/>
                </a:solidFill>
                <a:ea typeface="Verdana" panose="020B0604030504040204" pitchFamily="34" charset="0"/>
                <a:cs typeface="Verdana" panose="020B0604030504040204" pitchFamily="34" charset="0"/>
              </a:rPr>
              <a:t>The scope of emergency preparedness in today’s world requires:</a:t>
            </a:r>
          </a:p>
          <a:p>
            <a:pPr marL="914400" lvl="1" indent="-457200" algn="l" eaLnBrk="1" hangingPunct="1">
              <a:buFont typeface="Wingdings" panose="05000000000000000000" pitchFamily="2" charset="2"/>
              <a:buChar char="§"/>
            </a:pPr>
            <a:endParaRPr lang="en-US" altLang="en-US"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Considering possible events</a:t>
            </a:r>
          </a:p>
          <a:p>
            <a:pPr marL="914400" lvl="1" indent="-457200" algn="l" eaLnBrk="1" hangingPunct="1">
              <a:buFont typeface="Wingdings" panose="05000000000000000000" pitchFamily="2" charset="2"/>
              <a:buChar char="§"/>
            </a:pPr>
            <a:endParaRPr lang="en-US" altLang="en-US" sz="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Planning for situations of high probability as well as unique events</a:t>
            </a:r>
          </a:p>
          <a:p>
            <a:pPr marL="914400" lvl="1" indent="-457200" algn="l" eaLnBrk="1" hangingPunct="1">
              <a:buFont typeface="Wingdings" panose="05000000000000000000" pitchFamily="2" charset="2"/>
              <a:buChar char="§"/>
            </a:pPr>
            <a:endParaRPr lang="en-US" altLang="en-US" sz="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Providing for resources to meet the event</a:t>
            </a:r>
          </a:p>
          <a:p>
            <a:pPr marL="914400" lvl="1" indent="-457200" algn="l" eaLnBrk="1" hangingPunct="1">
              <a:buFont typeface="Wingdings" panose="05000000000000000000" pitchFamily="2" charset="2"/>
              <a:buChar char="§"/>
            </a:pPr>
            <a:endParaRPr lang="en-US" altLang="en-US" sz="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914400" lvl="1" indent="-457200" algn="l" eaLnBrk="1" hangingPunct="1">
              <a:buFont typeface="Wingdings" panose="05000000000000000000" pitchFamily="2" charset="2"/>
              <a:buChar char="§"/>
            </a:pPr>
            <a:r>
              <a:rPr lang="en-US" alt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Recovering and restoring to normal</a:t>
            </a:r>
          </a:p>
          <a:p>
            <a:endParaRPr lang="en-US" dirty="0"/>
          </a:p>
          <a:p>
            <a:r>
              <a:rPr lang="en-US" dirty="0"/>
              <a:t>Due to the need to prepare for potential emergencies and disasters, regulations were developed and implemented.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a:t>
            </a:fld>
            <a:endParaRPr lang="en-US" dirty="0"/>
          </a:p>
        </p:txBody>
      </p:sp>
    </p:spTree>
    <p:extLst>
      <p:ext uri="{BB962C8B-B14F-4D97-AF65-F5344CB8AC3E}">
        <p14:creationId xmlns:p14="http://schemas.microsoft.com/office/powerpoint/2010/main" val="60992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 </a:t>
            </a:r>
            <a:r>
              <a:rPr lang="en-US" sz="1200" b="1" spc="-5" dirty="0">
                <a:solidFill>
                  <a:srgbClr val="FFFFFF"/>
                </a:solidFill>
                <a:latin typeface="Arial"/>
                <a:cs typeface="Arial"/>
              </a:rPr>
              <a:t>Purpose of Emergency Preparedness requirements is </a:t>
            </a:r>
            <a:r>
              <a:rPr lang="en-US" sz="1200" spc="-95" dirty="0">
                <a:solidFill>
                  <a:srgbClr val="FFFFFF"/>
                </a:solidFill>
                <a:latin typeface="Arial"/>
                <a:cs typeface="Arial"/>
              </a:rPr>
              <a:t>To </a:t>
            </a:r>
            <a:r>
              <a:rPr lang="en-US" sz="1200" spc="-5" dirty="0">
                <a:solidFill>
                  <a:srgbClr val="FFFFFF"/>
                </a:solidFill>
                <a:latin typeface="Arial"/>
                <a:cs typeface="Arial"/>
              </a:rPr>
              <a:t>establish national emergency preparedness requirements,  consistent across provider and supplier</a:t>
            </a:r>
            <a:r>
              <a:rPr lang="en-US" sz="1200" spc="25" dirty="0">
                <a:solidFill>
                  <a:srgbClr val="FFFFFF"/>
                </a:solidFill>
                <a:latin typeface="Arial"/>
                <a:cs typeface="Arial"/>
              </a:rPr>
              <a:t> </a:t>
            </a:r>
            <a:r>
              <a:rPr lang="en-US" sz="1200" spc="-5" dirty="0">
                <a:solidFill>
                  <a:srgbClr val="FFFFFF"/>
                </a:solidFill>
                <a:latin typeface="Arial"/>
                <a:cs typeface="Arial"/>
              </a:rPr>
              <a:t>types.</a:t>
            </a:r>
            <a:endParaRPr lang="en-US" i="1" dirty="0"/>
          </a:p>
          <a:p>
            <a:endParaRPr lang="en-US" i="1" dirty="0"/>
          </a:p>
          <a:p>
            <a:r>
              <a:rPr lang="en-US" i="1" dirty="0"/>
              <a:t>The regulation is called the  Emergency Preparedness Requirements for Medicare and Medicaid Participating Providers and Suppliers  Also known as appendix Z.  </a:t>
            </a:r>
          </a:p>
          <a:p>
            <a:r>
              <a:rPr lang="en-US" dirty="0"/>
              <a:t>Published September 16, 2016</a:t>
            </a:r>
          </a:p>
          <a:p>
            <a:r>
              <a:rPr lang="en-US" dirty="0"/>
              <a:t>Applies to all 17 provider and supplier types – including nursing homes, hospitals, Home Health Agencies (HHAs)</a:t>
            </a:r>
          </a:p>
          <a:p>
            <a:r>
              <a:rPr lang="en-US" dirty="0"/>
              <a:t>Hospice </a:t>
            </a:r>
          </a:p>
          <a:p>
            <a:r>
              <a:rPr lang="en-US" dirty="0"/>
              <a:t>Implementation date November 15, 2017</a:t>
            </a:r>
          </a:p>
          <a:p>
            <a:r>
              <a:rPr lang="en-US" dirty="0"/>
              <a:t>Compliance required for participation in Medicare</a:t>
            </a:r>
          </a:p>
          <a:p>
            <a:r>
              <a:rPr lang="en-US" dirty="0"/>
              <a:t>Emergency Preparedness is one new Condition of Participation of many already required</a:t>
            </a:r>
          </a:p>
          <a:p>
            <a:endParaRPr lang="en-US" dirty="0"/>
          </a:p>
          <a:p>
            <a:r>
              <a:rPr lang="en-US" dirty="0"/>
              <a:t>These requirements are the </a:t>
            </a:r>
            <a:r>
              <a:rPr lang="en-US" sz="1200" dirty="0"/>
              <a:t>Core essentials necessary for:</a:t>
            </a:r>
          </a:p>
          <a:p>
            <a:pPr marL="171450" indent="-171450">
              <a:buFont typeface="Arial" panose="020B0604020202020204" pitchFamily="34" charset="0"/>
              <a:buChar char="•"/>
            </a:pPr>
            <a:r>
              <a:rPr lang="en-US" sz="1200" dirty="0"/>
              <a:t>Maintaining access to healthcare services</a:t>
            </a:r>
          </a:p>
          <a:p>
            <a:pPr marL="171450" indent="-171450">
              <a:buFont typeface="Arial" panose="020B0604020202020204" pitchFamily="34" charset="0"/>
              <a:buChar char="•"/>
            </a:pPr>
            <a:r>
              <a:rPr lang="en-US" sz="1200" dirty="0"/>
              <a:t>Safeguarding human resources</a:t>
            </a:r>
          </a:p>
          <a:p>
            <a:pPr marL="171450" indent="-171450">
              <a:buFont typeface="Arial" panose="020B0604020202020204" pitchFamily="34" charset="0"/>
              <a:buChar char="•"/>
            </a:pPr>
            <a:r>
              <a:rPr lang="en-US" sz="1200" dirty="0"/>
              <a:t>Maintaining business continuity</a:t>
            </a:r>
          </a:p>
          <a:p>
            <a:pPr marL="171450" indent="-171450">
              <a:buFont typeface="Arial" panose="020B0604020202020204" pitchFamily="34" charset="0"/>
              <a:buChar char="•"/>
            </a:pPr>
            <a:r>
              <a:rPr lang="en-US" sz="1200" dirty="0"/>
              <a:t>Protecting physical resources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Emergency Preparedness is a requirement of participation in the Medicare and Medicaid programs. Rather than “F tags” there are “E tags” associated with each of the requirements. The rules apply not just to LTC facilities but also to 16 other providers such as hospitals, dialysis centers, and home health agencies.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a:t>
            </a:fld>
            <a:endParaRPr lang="en-US" dirty="0"/>
          </a:p>
        </p:txBody>
      </p:sp>
    </p:spTree>
    <p:extLst>
      <p:ext uri="{BB962C8B-B14F-4D97-AF65-F5344CB8AC3E}">
        <p14:creationId xmlns:p14="http://schemas.microsoft.com/office/powerpoint/2010/main" val="3348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EP Rule </a:t>
            </a:r>
            <a:r>
              <a:rPr lang="en-US" sz="1200" dirty="0"/>
              <a:t>Applies to all 17 provider and supplier types which receive Medicare and Medicaid funding.  Lets take a quick look at who is all affected by these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Inpatient settings and Outpatient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slide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4685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are the outpatient provider settings affected by the EP rule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696CC6-F27A-4D2A-8434-4818B97B2E6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468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90488"/>
            <a:ext cx="6157913" cy="3463925"/>
          </a:xfrm>
        </p:spPr>
      </p:sp>
      <p:sp>
        <p:nvSpPr>
          <p:cNvPr id="3" name="Notes Placeholder 2"/>
          <p:cNvSpPr>
            <a:spLocks noGrp="1"/>
          </p:cNvSpPr>
          <p:nvPr>
            <p:ph type="body" idx="1"/>
          </p:nvPr>
        </p:nvSpPr>
        <p:spPr>
          <a:xfrm>
            <a:off x="507175" y="3694430"/>
            <a:ext cx="6178305" cy="5176763"/>
          </a:xfrm>
        </p:spPr>
        <p:txBody>
          <a:bodyPr/>
          <a:lstStyle/>
          <a:p>
            <a:r>
              <a:rPr lang="en-US" sz="1200" kern="1200" dirty="0">
                <a:solidFill>
                  <a:schemeClr val="tx1"/>
                </a:solidFill>
                <a:effectLst/>
                <a:latin typeface="+mn-lt"/>
                <a:ea typeface="+mn-ea"/>
                <a:cs typeface="+mn-cs"/>
              </a:rPr>
              <a:t>There are four core elements of the Emergency Preparedness Program and elements of the plan must be reviewed and updated annually.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D71E8D-6A06-4DB3-904B-B28E26013B3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05497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1574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85B469-5187-4EC5-A46A-5246E39C36E9}" type="datetime1">
              <a:rPr lang="en-US" smtClean="0">
                <a:solidFill>
                  <a:prstClr val="black"/>
                </a:solidFill>
              </a:rPr>
              <a:t>2/9/2023</a:t>
            </a:fld>
            <a:endParaRPr lang="en-US" dirty="0">
              <a:solidFill>
                <a:prstClr val="black"/>
              </a:solidFill>
            </a:endParaRPr>
          </a:p>
        </p:txBody>
      </p:sp>
      <p:sp>
        <p:nvSpPr>
          <p:cNvPr id="5" name="Slide Number Placeholder 4"/>
          <p:cNvSpPr>
            <a:spLocks noGrp="1"/>
          </p:cNvSpPr>
          <p:nvPr>
            <p:ph type="sldNum" sz="quarter" idx="12"/>
          </p:nvPr>
        </p:nvSpPr>
        <p:spPr>
          <a:xfrm>
            <a:off x="8737600" y="6356357"/>
            <a:ext cx="2844800" cy="365125"/>
          </a:xfrm>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522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028BA0-B3F1-EC49-8D6C-E1D3605037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1245D3-CB7D-0441-B16C-D4F96EB4F87F}"/>
              </a:ext>
            </a:extLst>
          </p:cNvPr>
          <p:cNvSpPr>
            <a:spLocks noGrp="1"/>
          </p:cNvSpPr>
          <p:nvPr>
            <p:ph type="title"/>
          </p:nvPr>
        </p:nvSpPr>
        <p:spPr>
          <a:xfrm>
            <a:off x="772166" y="160432"/>
            <a:ext cx="10515600" cy="1325563"/>
          </a:xfrm>
        </p:spPr>
        <p:txBody>
          <a:bodyPr>
            <a:normAutofit/>
          </a:bodyPr>
          <a:lstStyle>
            <a:lvl1pPr>
              <a:defRPr sz="3600" b="1">
                <a:solidFill>
                  <a:srgbClr val="60606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6">
            <a:extLst>
              <a:ext uri="{FF2B5EF4-FFF2-40B4-BE49-F238E27FC236}">
                <a16:creationId xmlns:a16="http://schemas.microsoft.com/office/drawing/2014/main" id="{D502999B-8C41-774D-87F9-084A91F66D12}"/>
              </a:ext>
            </a:extLst>
          </p:cNvPr>
          <p:cNvSpPr>
            <a:spLocks noGrp="1"/>
          </p:cNvSpPr>
          <p:nvPr>
            <p:ph type="dt" sz="half" idx="10"/>
          </p:nvPr>
        </p:nvSpPr>
        <p:spPr>
          <a:xfrm>
            <a:off x="167977" y="6332443"/>
            <a:ext cx="694038" cy="365125"/>
          </a:xfrm>
        </p:spPr>
        <p:txBody>
          <a:bodyPr/>
          <a:lstStyle>
            <a:lvl1pPr>
              <a:defRPr sz="800">
                <a:solidFill>
                  <a:srgbClr val="898989"/>
                </a:solidFill>
                <a:latin typeface="Arial" panose="020B0604020202020204" pitchFamily="34" charset="0"/>
                <a:cs typeface="Arial" panose="020B0604020202020204" pitchFamily="34" charset="0"/>
              </a:defRPr>
            </a:lvl1pPr>
          </a:lstStyle>
          <a:p>
            <a:fld id="{0D3FDA4F-214B-7744-B103-72A64B4E67C6}" type="datetime1">
              <a:rPr lang="en-US" smtClean="0"/>
              <a:t>2/9/2023</a:t>
            </a:fld>
            <a:endParaRPr lang="en-US" dirty="0"/>
          </a:p>
        </p:txBody>
      </p:sp>
      <p:sp>
        <p:nvSpPr>
          <p:cNvPr id="8" name="Footer Placeholder 7">
            <a:extLst>
              <a:ext uri="{FF2B5EF4-FFF2-40B4-BE49-F238E27FC236}">
                <a16:creationId xmlns:a16="http://schemas.microsoft.com/office/drawing/2014/main" id="{DE77E41E-0266-DA43-B618-94B7C72E44CC}"/>
              </a:ext>
            </a:extLst>
          </p:cNvPr>
          <p:cNvSpPr>
            <a:spLocks noGrp="1"/>
          </p:cNvSpPr>
          <p:nvPr>
            <p:ph type="ftr" sz="quarter" idx="11"/>
          </p:nvPr>
        </p:nvSpPr>
        <p:spPr>
          <a:xfrm>
            <a:off x="838200" y="6356350"/>
            <a:ext cx="10515600" cy="365125"/>
          </a:xfrm>
        </p:spPr>
        <p:txBody>
          <a:bodyPr/>
          <a:lstStyle>
            <a:lvl1pPr algn="ctr">
              <a:defRPr sz="800">
                <a:latin typeface="Arial" panose="020B0604020202020204" pitchFamily="34" charset="0"/>
                <a:cs typeface="Arial" panose="020B0604020202020204" pitchFamily="34" charset="0"/>
              </a:defRPr>
            </a:lvl1pPr>
          </a:lstStyle>
          <a:p>
            <a:r>
              <a:rPr lang="en-US" dirty="0"/>
              <a:t>This document is for general informational purposes only. It does not represent legal advice nor relied upon as supporting documentation </a:t>
            </a:r>
          </a:p>
          <a:p>
            <a:r>
              <a:rPr lang="en-US" dirty="0"/>
              <a:t>or advice with CMS or other regulatory entities. © Pathway Health Services, Inc. – All Rights Reserved – Copy with Permission Only - 2022</a:t>
            </a:r>
          </a:p>
          <a:p>
            <a:endParaRPr lang="en-US" dirty="0"/>
          </a:p>
        </p:txBody>
      </p:sp>
      <p:sp>
        <p:nvSpPr>
          <p:cNvPr id="9" name="Slide Number Placeholder 8">
            <a:extLst>
              <a:ext uri="{FF2B5EF4-FFF2-40B4-BE49-F238E27FC236}">
                <a16:creationId xmlns:a16="http://schemas.microsoft.com/office/drawing/2014/main" id="{8A4BC415-6723-AF4A-97ED-98815AA8EB35}"/>
              </a:ext>
            </a:extLst>
          </p:cNvPr>
          <p:cNvSpPr>
            <a:spLocks noGrp="1"/>
          </p:cNvSpPr>
          <p:nvPr>
            <p:ph type="sldNum" sz="quarter" idx="12"/>
          </p:nvPr>
        </p:nvSpPr>
        <p:spPr>
          <a:xfrm>
            <a:off x="11558480" y="5844956"/>
            <a:ext cx="430427" cy="365125"/>
          </a:xfrm>
        </p:spPr>
        <p:txBody>
          <a:bodyPr/>
          <a:lstStyle>
            <a:lvl1pPr>
              <a:defRPr sz="800">
                <a:solidFill>
                  <a:srgbClr val="898989"/>
                </a:solidFill>
                <a:latin typeface="Arial" panose="020B0604020202020204" pitchFamily="34" charset="0"/>
                <a:cs typeface="Arial" panose="020B0604020202020204" pitchFamily="34" charset="0"/>
              </a:defRPr>
            </a:lvl1pPr>
          </a:lstStyle>
          <a:p>
            <a:fld id="{CE00050C-CC25-264D-A847-8E16E396EB26}" type="slidenum">
              <a:rPr lang="en-US" smtClean="0"/>
              <a:pPr/>
              <a:t>‹#›</a:t>
            </a:fld>
            <a:endParaRPr lang="en-US" dirty="0"/>
          </a:p>
        </p:txBody>
      </p:sp>
      <p:pic>
        <p:nvPicPr>
          <p:cNvPr id="10" name="Picture 9">
            <a:extLst>
              <a:ext uri="{FF2B5EF4-FFF2-40B4-BE49-F238E27FC236}">
                <a16:creationId xmlns:a16="http://schemas.microsoft.com/office/drawing/2014/main" id="{11255156-3825-5640-B310-10478EF02FD8}"/>
              </a:ext>
            </a:extLst>
          </p:cNvPr>
          <p:cNvPicPr>
            <a:picLocks noChangeAspect="1"/>
          </p:cNvPicPr>
          <p:nvPr userDrawn="1"/>
        </p:nvPicPr>
        <p:blipFill>
          <a:blip r:embed="rId3"/>
          <a:stretch>
            <a:fillRect/>
          </a:stretch>
        </p:blipFill>
        <p:spPr>
          <a:xfrm>
            <a:off x="10551509" y="6230500"/>
            <a:ext cx="1472514" cy="524750"/>
          </a:xfrm>
          <a:prstGeom prst="rect">
            <a:avLst/>
          </a:prstGeom>
        </p:spPr>
      </p:pic>
      <p:sp>
        <p:nvSpPr>
          <p:cNvPr id="13" name="Content Placeholder 2">
            <a:extLst>
              <a:ext uri="{FF2B5EF4-FFF2-40B4-BE49-F238E27FC236}">
                <a16:creationId xmlns:a16="http://schemas.microsoft.com/office/drawing/2014/main" id="{0B0FD67A-6AE8-2B4C-A02A-B594ED264650}"/>
              </a:ext>
            </a:extLst>
          </p:cNvPr>
          <p:cNvSpPr>
            <a:spLocks noGrp="1"/>
          </p:cNvSpPr>
          <p:nvPr>
            <p:ph idx="1"/>
          </p:nvPr>
        </p:nvSpPr>
        <p:spPr>
          <a:xfrm>
            <a:off x="838200" y="1825625"/>
            <a:ext cx="10515600" cy="4351338"/>
          </a:xfrm>
        </p:spPr>
        <p:txBody>
          <a:bodyPr/>
          <a:lstStyle>
            <a:lvl1pPr>
              <a:defRPr sz="1800">
                <a:solidFill>
                  <a:srgbClr val="606066"/>
                </a:solidFill>
                <a:latin typeface="Arial" panose="020B0604020202020204" pitchFamily="34" charset="0"/>
                <a:cs typeface="Arial" panose="020B0604020202020204" pitchFamily="34" charset="0"/>
              </a:defRPr>
            </a:lvl1pPr>
            <a:lvl2pPr>
              <a:defRPr sz="1600">
                <a:solidFill>
                  <a:srgbClr val="606066"/>
                </a:solidFill>
                <a:latin typeface="Arial" panose="020B0604020202020204" pitchFamily="34" charset="0"/>
                <a:cs typeface="Arial" panose="020B0604020202020204" pitchFamily="34" charset="0"/>
              </a:defRPr>
            </a:lvl2pPr>
            <a:lvl3pPr>
              <a:defRPr sz="1400">
                <a:solidFill>
                  <a:srgbClr val="606066"/>
                </a:solidFill>
                <a:latin typeface="Arial" panose="020B0604020202020204" pitchFamily="34" charset="0"/>
                <a:cs typeface="Arial" panose="020B0604020202020204" pitchFamily="34" charset="0"/>
              </a:defRPr>
            </a:lvl3pPr>
            <a:lvl4pPr>
              <a:defRPr sz="1400">
                <a:solidFill>
                  <a:srgbClr val="606066"/>
                </a:solidFill>
                <a:latin typeface="Arial" panose="020B0604020202020204" pitchFamily="34" charset="0"/>
                <a:cs typeface="Arial" panose="020B0604020202020204" pitchFamily="34" charset="0"/>
              </a:defRPr>
            </a:lvl4pPr>
            <a:lvl5pPr>
              <a:defRPr sz="1400">
                <a:solidFill>
                  <a:srgbClr val="60606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422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DD955-D679-42C0-8C7E-F3F25ECF904E}" type="datetime1">
              <a:rPr lang="en-US" smtClean="0">
                <a:solidFill>
                  <a:prstClr val="black"/>
                </a:solidFill>
              </a:rPr>
              <a:t>2/9/2023</a:t>
            </a:fld>
            <a:endParaRPr lang="en-US" dirty="0">
              <a:solidFill>
                <a:prstClr val="black"/>
              </a:solidFill>
            </a:endParaRPr>
          </a:p>
        </p:txBody>
      </p:sp>
    </p:spTree>
    <p:extLst>
      <p:ext uri="{BB962C8B-B14F-4D97-AF65-F5344CB8AC3E}">
        <p14:creationId xmlns:p14="http://schemas.microsoft.com/office/powerpoint/2010/main" val="379220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E55542-2A52-46FD-A5AC-DD17EE18F3A6}" type="datetime1">
              <a:rPr lang="en-US" smtClean="0">
                <a:solidFill>
                  <a:prstClr val="black"/>
                </a:solidFill>
              </a:rPr>
              <a:t>2/9/2023</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6914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3C75C-1DD4-4EFB-96F4-CD016AE835F6}" type="datetime1">
              <a:rPr lang="en-US" smtClean="0">
                <a:solidFill>
                  <a:prstClr val="black"/>
                </a:solidFill>
              </a:rPr>
              <a:t>2/9/2023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9189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81A95B-B40D-432F-BDE3-0F0C037B57E3}" type="datetime1">
              <a:rPr lang="en-US" smtClean="0">
                <a:solidFill>
                  <a:prstClr val="black"/>
                </a:solidFill>
              </a:rPr>
              <a:t>2/9/2023</a:t>
            </a:fld>
            <a:endParaRPr lang="en-US" dirty="0">
              <a:solidFill>
                <a:prstClr val="black"/>
              </a:solidFill>
            </a:endParaRPr>
          </a:p>
        </p:txBody>
      </p:sp>
      <p:sp>
        <p:nvSpPr>
          <p:cNvPr id="9" name="Slide Number Placeholder 8"/>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8827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45820-4DB1-4339-8AEB-7BCAF0FDFEA8}" type="datetime1">
              <a:rPr lang="en-US" smtClean="0">
                <a:solidFill>
                  <a:prstClr val="black"/>
                </a:solidFill>
              </a:rPr>
              <a:t>2/9/2023</a:t>
            </a:fld>
            <a:endParaRPr lang="en-US" dirty="0">
              <a:solidFill>
                <a:prstClr val="black"/>
              </a:solidFill>
            </a:endParaRPr>
          </a:p>
        </p:txBody>
      </p:sp>
      <p:sp>
        <p:nvSpPr>
          <p:cNvPr id="5" name="Slide Number Placeholder 4"/>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453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A1124-85F9-448D-B3E4-AC9E07F4E290}" type="datetime1">
              <a:rPr lang="en-US" smtClean="0">
                <a:solidFill>
                  <a:prstClr val="black"/>
                </a:solidFill>
              </a:rPr>
              <a:t>2/9/2023</a:t>
            </a:fld>
            <a:endParaRPr lang="en-US" dirty="0">
              <a:solidFill>
                <a:prstClr val="black"/>
              </a:solidFill>
            </a:endParaRPr>
          </a:p>
        </p:txBody>
      </p:sp>
      <p:sp>
        <p:nvSpPr>
          <p:cNvPr id="4" name="Slide Number Placeholder 3"/>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134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9F4AF-83BA-4844-90A6-1A2537F102CC}" type="datetime1">
              <a:rPr lang="en-US" smtClean="0">
                <a:solidFill>
                  <a:prstClr val="black"/>
                </a:solidFill>
              </a:rPr>
              <a:t>2/9/2023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9336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F0AA6-727A-4116-83EB-06F1397B9832}" type="datetime1">
              <a:rPr lang="en-US" smtClean="0">
                <a:solidFill>
                  <a:prstClr val="black"/>
                </a:solidFill>
              </a:rPr>
              <a:t>2/9/2023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811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solidFill>
              </a:defRPr>
            </a:lvl1pPr>
          </a:lstStyle>
          <a:p>
            <a:fld id="{EA25747C-6F3A-4B6F-85EC-0F505796E425}" type="datetime1">
              <a:rPr lang="en-US" smtClean="0">
                <a:solidFill>
                  <a:prstClr val="black"/>
                </a:solidFill>
              </a:rPr>
              <a:t>2/9/2023</a:t>
            </a:fld>
            <a:endParaRPr lang="en-US" dirty="0">
              <a:solidFill>
                <a:prstClr val="black"/>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solidFill>
              </a:defRPr>
            </a:lvl1pPr>
          </a:lstStyle>
          <a:p>
            <a:fld id="{8ED21966-C764-4C40-97C3-3CEDFB59A7F5}" type="slidenum">
              <a:rPr lang="en-US" smtClean="0">
                <a:solidFill>
                  <a:prstClr val="black"/>
                </a:solidFill>
              </a:rPr>
              <a:pPr/>
              <a:t>‹#›</a:t>
            </a:fld>
            <a:endParaRPr lang="en-US" dirty="0">
              <a:solidFill>
                <a:prstClr val="black"/>
              </a:solidFill>
            </a:endParaRPr>
          </a:p>
        </p:txBody>
      </p:sp>
      <p:sp>
        <p:nvSpPr>
          <p:cNvPr id="7" name="TextBox 6"/>
          <p:cNvSpPr txBox="1"/>
          <p:nvPr userDrawn="1"/>
        </p:nvSpPr>
        <p:spPr>
          <a:xfrm>
            <a:off x="3352800" y="6356357"/>
            <a:ext cx="5283200" cy="323165"/>
          </a:xfrm>
          <a:prstGeom prst="rect">
            <a:avLst/>
          </a:prstGeom>
          <a:noFill/>
        </p:spPr>
        <p:txBody>
          <a:bodyPr wrap="square" rtlCol="0">
            <a:spAutoFit/>
          </a:bodyPr>
          <a:lstStyle/>
          <a:p>
            <a:pPr algn="ctr"/>
            <a:r>
              <a:rPr lang="en-US" sz="500" kern="1200" dirty="0">
                <a:solidFill>
                  <a:schemeClr val="tx1"/>
                </a:solidFill>
                <a:effectLst/>
                <a:latin typeface="Calibri" panose="020F0502020204030204" pitchFamily="34" charset="0"/>
                <a:ea typeface="+mn-ea"/>
                <a:cs typeface="Arial" charset="0"/>
              </a:rPr>
              <a:t>This document is for general informational purposes only.  </a:t>
            </a:r>
          </a:p>
          <a:p>
            <a:pPr algn="ctr"/>
            <a:r>
              <a:rPr lang="en-US" sz="500" kern="1200" dirty="0">
                <a:solidFill>
                  <a:schemeClr val="tx1"/>
                </a:solidFill>
                <a:effectLst/>
                <a:latin typeface="Calibri" panose="020F0502020204030204" pitchFamily="34" charset="0"/>
                <a:ea typeface="+mn-ea"/>
                <a:cs typeface="Arial" charset="0"/>
              </a:rPr>
              <a:t>It does not represent legal advice nor relied upon as supporting documentation or advice with CMS or other regulatory entities.</a:t>
            </a:r>
          </a:p>
          <a:p>
            <a:pPr algn="ctr"/>
            <a:r>
              <a:rPr lang="en-US" sz="500" kern="1200" dirty="0">
                <a:solidFill>
                  <a:schemeClr val="tx1"/>
                </a:solidFill>
                <a:effectLst/>
                <a:latin typeface="Calibri" panose="020F0502020204030204" pitchFamily="34" charset="0"/>
                <a:ea typeface="+mn-ea"/>
                <a:cs typeface="Arial" charset="0"/>
              </a:rPr>
              <a:t>© Pathway Health Services, Inc. – All Rights Reserved – Copy with Permission Only </a:t>
            </a:r>
          </a:p>
        </p:txBody>
      </p:sp>
      <p:pic>
        <p:nvPicPr>
          <p:cNvPr id="11" name="Picture 10">
            <a:extLst>
              <a:ext uri="{FF2B5EF4-FFF2-40B4-BE49-F238E27FC236}">
                <a16:creationId xmlns:a16="http://schemas.microsoft.com/office/drawing/2014/main" id="{EEC89438-3BCB-96E4-C3DC-63CBB70890A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9600" y="5829556"/>
            <a:ext cx="2495217" cy="89192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93390AD5-C4C7-25A7-A5EA-49D7E1490F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841092" y="5910395"/>
            <a:ext cx="2637816" cy="891924"/>
          </a:xfrm>
          <a:prstGeom prst="rect">
            <a:avLst/>
          </a:prstGeom>
        </p:spPr>
      </p:pic>
    </p:spTree>
    <p:extLst>
      <p:ext uri="{BB962C8B-B14F-4D97-AF65-F5344CB8AC3E}">
        <p14:creationId xmlns:p14="http://schemas.microsoft.com/office/powerpoint/2010/main" val="13039616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ms.gov/Medicare/Provider-Enrollment-and-Certification/SurveyCertEmergPrep" TargetMode="External"/><Relationship Id="rId2" Type="http://schemas.openxmlformats.org/officeDocument/2006/relationships/hyperlink" Target="https://www.cms.gov/Regulations-and-Guidance/Guidance/Manuals/Downloads/som107ap_z_emergprep.pdf" TargetMode="External"/><Relationship Id="rId1" Type="http://schemas.openxmlformats.org/officeDocument/2006/relationships/slideLayout" Target="../slideLayouts/slideLayout2.xml"/><Relationship Id="rId4" Type="http://schemas.openxmlformats.org/officeDocument/2006/relationships/hyperlink" Target="https://asprtracie.hh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ms.gov/Regulations-and-Guidance/Guidance/Manuals/Downloads/som107ap_z_emergprep.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1219200"/>
            <a:ext cx="7772400" cy="1162050"/>
          </a:xfrm>
        </p:spPr>
        <p:txBody>
          <a:bodyPr>
            <a:normAutofit/>
          </a:bodyPr>
          <a:lstStyle/>
          <a:p>
            <a:r>
              <a:rPr lang="en-US" b="1" dirty="0">
                <a:solidFill>
                  <a:schemeClr val="bg1"/>
                </a:solidFill>
              </a:rPr>
              <a:t>Test</a:t>
            </a:r>
          </a:p>
        </p:txBody>
      </p:sp>
      <p:sp>
        <p:nvSpPr>
          <p:cNvPr id="2" name="Subtitle 1"/>
          <p:cNvSpPr>
            <a:spLocks noGrp="1"/>
          </p:cNvSpPr>
          <p:nvPr>
            <p:ph type="subTitle" idx="1"/>
          </p:nvPr>
        </p:nvSpPr>
        <p:spPr>
          <a:xfrm>
            <a:off x="2895600" y="2457450"/>
            <a:ext cx="6400800" cy="914400"/>
          </a:xfrm>
        </p:spPr>
        <p:txBody>
          <a:bodyPr/>
          <a:lstStyle/>
          <a:p>
            <a:r>
              <a:rPr lang="en-US" dirty="0">
                <a:solidFill>
                  <a:schemeClr val="bg1"/>
                </a:solidFill>
                <a:latin typeface="+mj-lt"/>
              </a:rPr>
              <a:t>Test </a:t>
            </a:r>
          </a:p>
        </p:txBody>
      </p:sp>
      <p:sp>
        <p:nvSpPr>
          <p:cNvPr id="3" name="Rectangle 2">
            <a:extLst>
              <a:ext uri="{FF2B5EF4-FFF2-40B4-BE49-F238E27FC236}">
                <a16:creationId xmlns:a16="http://schemas.microsoft.com/office/drawing/2014/main" id="{366F4DF2-F585-64DD-4FDD-313E788B8944}"/>
              </a:ext>
            </a:extLst>
          </p:cNvPr>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Diagonal Corners Rounded 4">
            <a:extLst>
              <a:ext uri="{FF2B5EF4-FFF2-40B4-BE49-F238E27FC236}">
                <a16:creationId xmlns:a16="http://schemas.microsoft.com/office/drawing/2014/main" id="{1F9DF84E-28F5-C02A-551A-D96E317BE60D}"/>
              </a:ext>
            </a:extLst>
          </p:cNvPr>
          <p:cNvSpPr/>
          <p:nvPr/>
        </p:nvSpPr>
        <p:spPr>
          <a:xfrm>
            <a:off x="0" y="-838200"/>
            <a:ext cx="12192000" cy="5029200"/>
          </a:xfrm>
          <a:prstGeom prst="round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DB626FF-F780-B326-7D3F-A46163F4F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5433532"/>
            <a:ext cx="2705992" cy="967268"/>
          </a:xfrm>
          <a:prstGeom prst="rect">
            <a:avLst/>
          </a:prstGeom>
        </p:spPr>
      </p:pic>
      <p:sp>
        <p:nvSpPr>
          <p:cNvPr id="10" name="TextBox 9">
            <a:extLst>
              <a:ext uri="{FF2B5EF4-FFF2-40B4-BE49-F238E27FC236}">
                <a16:creationId xmlns:a16="http://schemas.microsoft.com/office/drawing/2014/main" id="{5545AD3B-6142-9373-26B8-A307381A735E}"/>
              </a:ext>
            </a:extLst>
          </p:cNvPr>
          <p:cNvSpPr txBox="1"/>
          <p:nvPr/>
        </p:nvSpPr>
        <p:spPr>
          <a:xfrm>
            <a:off x="952500" y="510334"/>
            <a:ext cx="10287000" cy="2862322"/>
          </a:xfrm>
          <a:prstGeom prst="rect">
            <a:avLst/>
          </a:prstGeom>
          <a:noFill/>
        </p:spPr>
        <p:txBody>
          <a:bodyPr wrap="square" rtlCol="0">
            <a:spAutoFit/>
          </a:bodyPr>
          <a:lstStyle/>
          <a:p>
            <a:pPr algn="ctr"/>
            <a:r>
              <a:rPr lang="en-US" sz="3600" b="1" dirty="0">
                <a:solidFill>
                  <a:schemeClr val="bg1"/>
                </a:solidFill>
              </a:rPr>
              <a:t>CMS Emergency </a:t>
            </a:r>
            <a:br>
              <a:rPr lang="en-US" sz="3600" b="1" dirty="0">
                <a:solidFill>
                  <a:schemeClr val="bg1"/>
                </a:solidFill>
              </a:rPr>
            </a:br>
            <a:r>
              <a:rPr lang="en-US" sz="3600" b="1" dirty="0">
                <a:solidFill>
                  <a:schemeClr val="bg1"/>
                </a:solidFill>
              </a:rPr>
              <a:t>Preparedness Rule</a:t>
            </a:r>
          </a:p>
          <a:p>
            <a:pPr algn="ctr"/>
            <a:r>
              <a:rPr lang="en-US" sz="3600" dirty="0">
                <a:solidFill>
                  <a:schemeClr val="bg1"/>
                </a:solidFill>
                <a:latin typeface="+mj-lt"/>
              </a:rPr>
              <a:t>Understanding Appendix Z - Emergency Preparedness of the State Operations Manual</a:t>
            </a:r>
            <a:r>
              <a:rPr lang="en-US" sz="3600" b="1" dirty="0">
                <a:solidFill>
                  <a:schemeClr val="bg1"/>
                </a:solidFill>
              </a:rPr>
              <a:t> </a:t>
            </a:r>
            <a:endParaRPr lang="en-US" sz="3600" dirty="0"/>
          </a:p>
          <a:p>
            <a:endParaRPr lang="en-US" sz="3600" dirty="0"/>
          </a:p>
        </p:txBody>
      </p:sp>
      <p:pic>
        <p:nvPicPr>
          <p:cNvPr id="7" name="Picture 6" descr="A picture containing text, clipart&#10;&#10;Description automatically generated">
            <a:extLst>
              <a:ext uri="{FF2B5EF4-FFF2-40B4-BE49-F238E27FC236}">
                <a16:creationId xmlns:a16="http://schemas.microsoft.com/office/drawing/2014/main" id="{575D144F-DE5E-8CE1-F34F-332FD82B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699" y="4495801"/>
            <a:ext cx="2534617" cy="747712"/>
          </a:xfrm>
          <a:prstGeom prst="rect">
            <a:avLst/>
          </a:prstGeom>
        </p:spPr>
      </p:pic>
    </p:spTree>
    <p:extLst>
      <p:ext uri="{BB962C8B-B14F-4D97-AF65-F5344CB8AC3E}">
        <p14:creationId xmlns:p14="http://schemas.microsoft.com/office/powerpoint/2010/main" val="35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9B70B11-4C25-008C-DF64-210DEFC8F7AE}"/>
              </a:ext>
            </a:extLst>
          </p:cNvPr>
          <p:cNvPicPr>
            <a:picLocks noGrp="1" noChangeAspect="1"/>
          </p:cNvPicPr>
          <p:nvPr>
            <p:ph idx="1"/>
          </p:nvPr>
        </p:nvPicPr>
        <p:blipFill>
          <a:blip r:embed="rId3"/>
          <a:stretch>
            <a:fillRect/>
          </a:stretch>
        </p:blipFill>
        <p:spPr>
          <a:xfrm>
            <a:off x="757606" y="76200"/>
            <a:ext cx="10676787" cy="5745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983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6F2547-B13F-4F5E-B1AB-E3B2F1CFB4A0}"/>
              </a:ext>
            </a:extLst>
          </p:cNvPr>
          <p:cNvSpPr>
            <a:spLocks noGrp="1"/>
          </p:cNvSpPr>
          <p:nvPr>
            <p:ph type="title"/>
          </p:nvPr>
        </p:nvSpPr>
        <p:spPr/>
        <p:txBody>
          <a:bodyPr/>
          <a:lstStyle/>
          <a:p>
            <a:r>
              <a:rPr lang="en-US" dirty="0"/>
              <a:t>Risk Assessment and Planning</a:t>
            </a:r>
          </a:p>
        </p:txBody>
      </p:sp>
      <p:sp>
        <p:nvSpPr>
          <p:cNvPr id="5" name="Content Placeholder 4">
            <a:extLst>
              <a:ext uri="{FF2B5EF4-FFF2-40B4-BE49-F238E27FC236}">
                <a16:creationId xmlns:a16="http://schemas.microsoft.com/office/drawing/2014/main" id="{0693B46C-A26C-4997-8527-CFDA2AEF6869}"/>
              </a:ext>
            </a:extLst>
          </p:cNvPr>
          <p:cNvSpPr>
            <a:spLocks noGrp="1"/>
          </p:cNvSpPr>
          <p:nvPr>
            <p:ph idx="1"/>
          </p:nvPr>
        </p:nvSpPr>
        <p:spPr>
          <a:xfrm>
            <a:off x="583246" y="1454540"/>
            <a:ext cx="6274754" cy="4525963"/>
          </a:xfrm>
        </p:spPr>
        <p:txBody>
          <a:bodyPr>
            <a:normAutofit fontScale="85000" lnSpcReduction="20000"/>
          </a:bodyPr>
          <a:lstStyle/>
          <a:p>
            <a:pPr marL="274320" indent="-274320">
              <a:spcBef>
                <a:spcPts val="1200"/>
              </a:spcBef>
              <a:spcAft>
                <a:spcPts val="1200"/>
              </a:spcAft>
            </a:pPr>
            <a:r>
              <a:rPr lang="en-US" dirty="0">
                <a:latin typeface="+mj-lt"/>
                <a:cs typeface="Arial" panose="020B0604020202020204" pitchFamily="34" charset="0"/>
              </a:rPr>
              <a:t>Develop an emergency plan based on a risk assessment. </a:t>
            </a:r>
          </a:p>
          <a:p>
            <a:pPr marL="274320" indent="-274320">
              <a:spcBef>
                <a:spcPts val="1200"/>
              </a:spcBef>
              <a:spcAft>
                <a:spcPts val="1200"/>
              </a:spcAft>
            </a:pPr>
            <a:r>
              <a:rPr lang="en-US" dirty="0">
                <a:latin typeface="+mj-lt"/>
                <a:cs typeface="Arial" panose="020B0604020202020204" pitchFamily="34" charset="0"/>
              </a:rPr>
              <a:t>Perform risk assessment using an “all-hazards” approach, focusing on capacities and capabilities.</a:t>
            </a:r>
          </a:p>
          <a:p>
            <a:pPr marL="274320" indent="-274320">
              <a:spcBef>
                <a:spcPts val="1200"/>
              </a:spcBef>
              <a:spcAft>
                <a:spcPts val="1200"/>
              </a:spcAft>
            </a:pPr>
            <a:r>
              <a:rPr lang="en-US" sz="3200" dirty="0"/>
              <a:t>Strategies to address emergency events/disruptive events </a:t>
            </a:r>
            <a:endParaRPr lang="en-US" dirty="0">
              <a:latin typeface="+mj-lt"/>
              <a:cs typeface="Arial" panose="020B0604020202020204" pitchFamily="34" charset="0"/>
            </a:endParaRPr>
          </a:p>
          <a:p>
            <a:pPr marL="274320" indent="-274320">
              <a:spcBef>
                <a:spcPts val="1200"/>
              </a:spcBef>
              <a:spcAft>
                <a:spcPts val="1200"/>
              </a:spcAft>
            </a:pPr>
            <a:r>
              <a:rPr lang="en-US" dirty="0">
                <a:latin typeface="+mj-lt"/>
                <a:cs typeface="Arial" panose="020B0604020202020204" pitchFamily="34" charset="0"/>
              </a:rPr>
              <a:t>Update emergency plan at least annually. </a:t>
            </a:r>
          </a:p>
          <a:p>
            <a:r>
              <a:rPr lang="en-US" sz="3200" dirty="0"/>
              <a:t>What does it address?</a:t>
            </a:r>
          </a:p>
          <a:p>
            <a:pPr marL="274320" indent="-274320">
              <a:spcBef>
                <a:spcPts val="1200"/>
              </a:spcBef>
              <a:spcAft>
                <a:spcPts val="1200"/>
              </a:spcAft>
            </a:pPr>
            <a:endParaRPr lang="en-US" dirty="0">
              <a:latin typeface="+mj-lt"/>
              <a:cs typeface="Arial" panose="020B0604020202020204" pitchFamily="34" charset="0"/>
            </a:endParaRPr>
          </a:p>
        </p:txBody>
      </p:sp>
      <p:pic>
        <p:nvPicPr>
          <p:cNvPr id="2" name="Picture 1">
            <a:extLst>
              <a:ext uri="{FF2B5EF4-FFF2-40B4-BE49-F238E27FC236}">
                <a16:creationId xmlns:a16="http://schemas.microsoft.com/office/drawing/2014/main" id="{08320996-8275-C74E-A510-813FF5D332AD}"/>
              </a:ext>
            </a:extLst>
          </p:cNvPr>
          <p:cNvPicPr>
            <a:picLocks noChangeAspect="1"/>
          </p:cNvPicPr>
          <p:nvPr/>
        </p:nvPicPr>
        <p:blipFill rotWithShape="1">
          <a:blip r:embed="rId3"/>
          <a:srcRect t="12821" r="-2" b="-2"/>
          <a:stretch/>
        </p:blipFill>
        <p:spPr>
          <a:xfrm>
            <a:off x="7287576" y="2362200"/>
            <a:ext cx="4321178" cy="2514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040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CAEF9B-E25C-4F62-83B0-71C841D7080E}"/>
              </a:ext>
            </a:extLst>
          </p:cNvPr>
          <p:cNvPicPr>
            <a:picLocks noChangeAspect="1"/>
          </p:cNvPicPr>
          <p:nvPr/>
        </p:nvPicPr>
        <p:blipFill rotWithShape="1">
          <a:blip r:embed="rId3"/>
          <a:srcRect t="17771" b="4643"/>
          <a:stretch/>
        </p:blipFill>
        <p:spPr>
          <a:xfrm>
            <a:off x="-42938" y="0"/>
            <a:ext cx="12191973" cy="6857987"/>
          </a:xfrm>
          <a:prstGeom prst="rect">
            <a:avLst/>
          </a:prstGeom>
        </p:spPr>
      </p:pic>
      <p:sp>
        <p:nvSpPr>
          <p:cNvPr id="2" name="Title 1">
            <a:extLst>
              <a:ext uri="{FF2B5EF4-FFF2-40B4-BE49-F238E27FC236}">
                <a16:creationId xmlns:a16="http://schemas.microsoft.com/office/drawing/2014/main" id="{32CBB44F-73CF-477A-B1AD-0C3CFB07B506}"/>
              </a:ext>
            </a:extLst>
          </p:cNvPr>
          <p:cNvSpPr>
            <a:spLocks noGrp="1"/>
          </p:cNvSpPr>
          <p:nvPr>
            <p:ph type="title"/>
          </p:nvPr>
        </p:nvSpPr>
        <p:spPr>
          <a:xfrm>
            <a:off x="228600" y="641322"/>
            <a:ext cx="5279340" cy="1043409"/>
          </a:xfrm>
        </p:spPr>
        <p:txBody>
          <a:bodyPr>
            <a:noAutofit/>
          </a:bodyPr>
          <a:lstStyle/>
          <a:p>
            <a:pPr algn="l"/>
            <a:r>
              <a:rPr lang="en-US" sz="4267" dirty="0">
                <a:solidFill>
                  <a:srgbClr val="FF0000"/>
                </a:solidFill>
              </a:rPr>
              <a:t>Disasters</a:t>
            </a:r>
            <a:br>
              <a:rPr lang="en-US" sz="4267" dirty="0">
                <a:solidFill>
                  <a:srgbClr val="FF0000"/>
                </a:solidFill>
              </a:rPr>
            </a:br>
            <a:r>
              <a:rPr lang="en-US" sz="4267" dirty="0">
                <a:solidFill>
                  <a:srgbClr val="FF0000"/>
                </a:solidFill>
              </a:rPr>
              <a:t>Disruptive Events </a:t>
            </a:r>
          </a:p>
        </p:txBody>
      </p:sp>
      <p:sp>
        <p:nvSpPr>
          <p:cNvPr id="3" name="Content Placeholder 2">
            <a:extLst>
              <a:ext uri="{FF2B5EF4-FFF2-40B4-BE49-F238E27FC236}">
                <a16:creationId xmlns:a16="http://schemas.microsoft.com/office/drawing/2014/main" id="{F137041F-5F61-4724-8491-465806A82958}"/>
              </a:ext>
            </a:extLst>
          </p:cNvPr>
          <p:cNvSpPr>
            <a:spLocks noGrp="1"/>
          </p:cNvSpPr>
          <p:nvPr>
            <p:ph idx="1"/>
          </p:nvPr>
        </p:nvSpPr>
        <p:spPr>
          <a:xfrm>
            <a:off x="520240" y="2326052"/>
            <a:ext cx="4062643" cy="2754085"/>
          </a:xfrm>
        </p:spPr>
        <p:txBody>
          <a:bodyPr anchor="t">
            <a:noAutofit/>
          </a:bodyPr>
          <a:lstStyle/>
          <a:p>
            <a:pPr marL="0" indent="0">
              <a:buNone/>
            </a:pPr>
            <a:r>
              <a:rPr lang="en-US" sz="4267" dirty="0">
                <a:solidFill>
                  <a:schemeClr val="bg1"/>
                </a:solidFill>
              </a:rPr>
              <a:t>Identify:</a:t>
            </a:r>
          </a:p>
          <a:p>
            <a:r>
              <a:rPr lang="en-US" sz="3733" dirty="0">
                <a:solidFill>
                  <a:schemeClr val="bg1"/>
                </a:solidFill>
              </a:rPr>
              <a:t>Natural </a:t>
            </a:r>
          </a:p>
          <a:p>
            <a:r>
              <a:rPr lang="en-US" sz="3733" dirty="0">
                <a:solidFill>
                  <a:schemeClr val="bg1"/>
                </a:solidFill>
              </a:rPr>
              <a:t>Man Made </a:t>
            </a:r>
          </a:p>
        </p:txBody>
      </p:sp>
      <p:sp>
        <p:nvSpPr>
          <p:cNvPr id="8" name="TextBox 7">
            <a:extLst>
              <a:ext uri="{FF2B5EF4-FFF2-40B4-BE49-F238E27FC236}">
                <a16:creationId xmlns:a16="http://schemas.microsoft.com/office/drawing/2014/main" id="{024E1DD2-07EE-DAC6-CF48-9B96258ECA17}"/>
              </a:ext>
            </a:extLst>
          </p:cNvPr>
          <p:cNvSpPr txBox="1"/>
          <p:nvPr/>
        </p:nvSpPr>
        <p:spPr>
          <a:xfrm>
            <a:off x="3944639" y="5583616"/>
            <a:ext cx="7901310" cy="1107996"/>
          </a:xfrm>
          <a:prstGeom prst="rect">
            <a:avLst/>
          </a:prstGeom>
          <a:noFill/>
        </p:spPr>
        <p:txBody>
          <a:bodyPr wrap="square">
            <a:spAutoFit/>
          </a:bodyPr>
          <a:lstStyle/>
          <a:p>
            <a:pPr algn="r"/>
            <a:r>
              <a:rPr lang="en-US" sz="6600" dirty="0">
                <a:solidFill>
                  <a:schemeClr val="bg1"/>
                </a:solidFill>
              </a:rPr>
              <a:t>All Hazards Approach </a:t>
            </a:r>
          </a:p>
        </p:txBody>
      </p:sp>
    </p:spTree>
    <p:extLst>
      <p:ext uri="{BB962C8B-B14F-4D97-AF65-F5344CB8AC3E}">
        <p14:creationId xmlns:p14="http://schemas.microsoft.com/office/powerpoint/2010/main" val="716261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DA62A-756E-0B9C-AB58-E822ED8C1D71}"/>
              </a:ext>
            </a:extLst>
          </p:cNvPr>
          <p:cNvSpPr>
            <a:spLocks noGrp="1"/>
          </p:cNvSpPr>
          <p:nvPr>
            <p:ph type="title"/>
          </p:nvPr>
        </p:nvSpPr>
        <p:spPr/>
        <p:txBody>
          <a:bodyPr/>
          <a:lstStyle/>
          <a:p>
            <a:r>
              <a:rPr lang="en-US" dirty="0"/>
              <a:t>Disruptive Events  - Natural </a:t>
            </a:r>
          </a:p>
        </p:txBody>
      </p:sp>
      <p:sp>
        <p:nvSpPr>
          <p:cNvPr id="3" name="Content Placeholder 2">
            <a:extLst>
              <a:ext uri="{FF2B5EF4-FFF2-40B4-BE49-F238E27FC236}">
                <a16:creationId xmlns:a16="http://schemas.microsoft.com/office/drawing/2014/main" id="{2F252DCF-A5CC-2DCE-1C14-AABA9AF0676E}"/>
              </a:ext>
            </a:extLst>
          </p:cNvPr>
          <p:cNvSpPr>
            <a:spLocks noGrp="1"/>
          </p:cNvSpPr>
          <p:nvPr>
            <p:ph idx="1"/>
          </p:nvPr>
        </p:nvSpPr>
        <p:spPr>
          <a:xfrm>
            <a:off x="609600" y="1600206"/>
            <a:ext cx="5867400" cy="4525963"/>
          </a:xfrm>
        </p:spPr>
        <p:txBody>
          <a:bodyPr>
            <a:normAutofit lnSpcReduction="10000"/>
          </a:bodyPr>
          <a:lstStyle/>
          <a:p>
            <a:r>
              <a:rPr lang="en-US" sz="3200" dirty="0"/>
              <a:t>Tornado</a:t>
            </a:r>
          </a:p>
          <a:p>
            <a:r>
              <a:rPr lang="en-US" sz="3200" dirty="0"/>
              <a:t>Blizzard</a:t>
            </a:r>
          </a:p>
          <a:p>
            <a:r>
              <a:rPr lang="en-US" sz="3200" dirty="0"/>
              <a:t>Heat – Extreme and Prolonged</a:t>
            </a:r>
          </a:p>
          <a:p>
            <a:r>
              <a:rPr lang="en-US" sz="3200" dirty="0"/>
              <a:t>Cold – Extreme and Prolonged</a:t>
            </a:r>
          </a:p>
          <a:p>
            <a:r>
              <a:rPr lang="en-US" sz="3200" dirty="0"/>
              <a:t>Ice Storm</a:t>
            </a:r>
          </a:p>
          <a:p>
            <a:r>
              <a:rPr lang="en-US" sz="3200" dirty="0"/>
              <a:t>Flood</a:t>
            </a:r>
          </a:p>
          <a:p>
            <a:r>
              <a:rPr lang="en-US" sz="3200" dirty="0"/>
              <a:t>Landslide</a:t>
            </a:r>
          </a:p>
          <a:p>
            <a:r>
              <a:rPr lang="en-US" sz="3200" dirty="0"/>
              <a:t>Wildfire</a:t>
            </a:r>
            <a:endParaRPr lang="en-US" dirty="0"/>
          </a:p>
        </p:txBody>
      </p:sp>
      <p:pic>
        <p:nvPicPr>
          <p:cNvPr id="4" name="Picture 3">
            <a:extLst>
              <a:ext uri="{FF2B5EF4-FFF2-40B4-BE49-F238E27FC236}">
                <a16:creationId xmlns:a16="http://schemas.microsoft.com/office/drawing/2014/main" id="{C4DC31D7-6730-4A9E-41DC-6767BF4C9954}"/>
              </a:ext>
            </a:extLst>
          </p:cNvPr>
          <p:cNvPicPr>
            <a:picLocks noChangeAspect="1"/>
          </p:cNvPicPr>
          <p:nvPr/>
        </p:nvPicPr>
        <p:blipFill>
          <a:blip r:embed="rId3"/>
          <a:stretch>
            <a:fillRect/>
          </a:stretch>
        </p:blipFill>
        <p:spPr>
          <a:xfrm>
            <a:off x="7391400" y="2272572"/>
            <a:ext cx="3547161" cy="31812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8810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FA5F-51E4-2FEF-7957-C174005FFCF9}"/>
              </a:ext>
            </a:extLst>
          </p:cNvPr>
          <p:cNvSpPr>
            <a:spLocks noGrp="1"/>
          </p:cNvSpPr>
          <p:nvPr>
            <p:ph type="title"/>
          </p:nvPr>
        </p:nvSpPr>
        <p:spPr/>
        <p:txBody>
          <a:bodyPr/>
          <a:lstStyle/>
          <a:p>
            <a:r>
              <a:rPr lang="en-US" dirty="0"/>
              <a:t>Disruptive Events  - Natural </a:t>
            </a:r>
          </a:p>
        </p:txBody>
      </p:sp>
      <p:sp>
        <p:nvSpPr>
          <p:cNvPr id="3" name="Content Placeholder 2">
            <a:extLst>
              <a:ext uri="{FF2B5EF4-FFF2-40B4-BE49-F238E27FC236}">
                <a16:creationId xmlns:a16="http://schemas.microsoft.com/office/drawing/2014/main" id="{ADF042A5-1544-8981-5091-37D8E8773C98}"/>
              </a:ext>
            </a:extLst>
          </p:cNvPr>
          <p:cNvSpPr>
            <a:spLocks noGrp="1"/>
          </p:cNvSpPr>
          <p:nvPr>
            <p:ph sz="half" idx="1"/>
          </p:nvPr>
        </p:nvSpPr>
        <p:spPr>
          <a:xfrm>
            <a:off x="813373" y="1417638"/>
            <a:ext cx="5384800" cy="4525963"/>
          </a:xfrm>
        </p:spPr>
        <p:txBody>
          <a:bodyPr>
            <a:noAutofit/>
          </a:bodyPr>
          <a:lstStyle/>
          <a:p>
            <a:r>
              <a:rPr lang="en-US" sz="2600" dirty="0"/>
              <a:t>Water Disruption </a:t>
            </a:r>
          </a:p>
          <a:p>
            <a:r>
              <a:rPr lang="en-US" sz="2600" dirty="0"/>
              <a:t>Fire</a:t>
            </a:r>
          </a:p>
          <a:p>
            <a:r>
              <a:rPr lang="en-US" sz="2600" dirty="0"/>
              <a:t>Power Outage </a:t>
            </a:r>
          </a:p>
          <a:p>
            <a:r>
              <a:rPr lang="en-US" sz="2600" dirty="0"/>
              <a:t>Explosion within the facility</a:t>
            </a:r>
          </a:p>
          <a:p>
            <a:r>
              <a:rPr lang="en-US" sz="2600" dirty="0"/>
              <a:t>Fuel Shortage – for operations</a:t>
            </a:r>
          </a:p>
          <a:p>
            <a:r>
              <a:rPr lang="en-US" sz="2600" dirty="0"/>
              <a:t>Flood – Dam, reservoir failure</a:t>
            </a:r>
          </a:p>
          <a:p>
            <a:r>
              <a:rPr lang="en-US" sz="2600" dirty="0"/>
              <a:t>Hazardous materials release</a:t>
            </a:r>
          </a:p>
          <a:p>
            <a:pPr lvl="1"/>
            <a:r>
              <a:rPr lang="en-US" sz="2000" dirty="0"/>
              <a:t>Facility</a:t>
            </a:r>
          </a:p>
          <a:p>
            <a:pPr lvl="1"/>
            <a:r>
              <a:rPr lang="en-US" sz="2000" dirty="0"/>
              <a:t>Transportation</a:t>
            </a:r>
          </a:p>
          <a:p>
            <a:r>
              <a:rPr lang="en-US" sz="2600" dirty="0"/>
              <a:t>Suspicious Odor</a:t>
            </a:r>
          </a:p>
        </p:txBody>
      </p:sp>
      <p:sp>
        <p:nvSpPr>
          <p:cNvPr id="4" name="Content Placeholder 3">
            <a:extLst>
              <a:ext uri="{FF2B5EF4-FFF2-40B4-BE49-F238E27FC236}">
                <a16:creationId xmlns:a16="http://schemas.microsoft.com/office/drawing/2014/main" id="{976DFD25-5732-9747-D8A1-7349AD8A6366}"/>
              </a:ext>
            </a:extLst>
          </p:cNvPr>
          <p:cNvSpPr>
            <a:spLocks noGrp="1"/>
          </p:cNvSpPr>
          <p:nvPr>
            <p:ph sz="half" idx="2"/>
          </p:nvPr>
        </p:nvSpPr>
        <p:spPr>
          <a:xfrm>
            <a:off x="6197314" y="1417638"/>
            <a:ext cx="5384800" cy="4525963"/>
          </a:xfrm>
        </p:spPr>
        <p:txBody>
          <a:bodyPr>
            <a:normAutofit fontScale="92500" lnSpcReduction="10000"/>
          </a:bodyPr>
          <a:lstStyle/>
          <a:p>
            <a:r>
              <a:rPr lang="en-US" sz="2800" dirty="0"/>
              <a:t>Drought</a:t>
            </a:r>
          </a:p>
          <a:p>
            <a:r>
              <a:rPr lang="en-US" sz="2800" dirty="0"/>
              <a:t>Earthquake</a:t>
            </a:r>
          </a:p>
          <a:p>
            <a:r>
              <a:rPr lang="en-US" sz="2800" dirty="0"/>
              <a:t>Epidemic</a:t>
            </a:r>
          </a:p>
          <a:p>
            <a:r>
              <a:rPr lang="en-US" sz="2800" dirty="0"/>
              <a:t>Infectious Disease Outbreak </a:t>
            </a:r>
          </a:p>
          <a:p>
            <a:r>
              <a:rPr lang="en-US" sz="2800" dirty="0"/>
              <a:t>Seasonal influenza outbreak </a:t>
            </a:r>
          </a:p>
          <a:p>
            <a:r>
              <a:rPr lang="en-US" sz="2800" dirty="0"/>
              <a:t>Gas leak</a:t>
            </a:r>
          </a:p>
          <a:p>
            <a:r>
              <a:rPr lang="en-US" sz="2800" dirty="0"/>
              <a:t>Hurricane</a:t>
            </a:r>
          </a:p>
          <a:p>
            <a:r>
              <a:rPr lang="en-US" sz="2800" dirty="0"/>
              <a:t>Natural gas failure, explosion, disruption </a:t>
            </a:r>
          </a:p>
          <a:p>
            <a:r>
              <a:rPr lang="en-US" sz="2800" dirty="0"/>
              <a:t>Radiation exposure</a:t>
            </a:r>
            <a:endParaRPr lang="en-US" dirty="0"/>
          </a:p>
        </p:txBody>
      </p:sp>
    </p:spTree>
    <p:extLst>
      <p:ext uri="{BB962C8B-B14F-4D97-AF65-F5344CB8AC3E}">
        <p14:creationId xmlns:p14="http://schemas.microsoft.com/office/powerpoint/2010/main" val="399829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38F3-42ED-E508-DDA1-6BEB6C784E96}"/>
              </a:ext>
            </a:extLst>
          </p:cNvPr>
          <p:cNvSpPr>
            <a:spLocks noGrp="1"/>
          </p:cNvSpPr>
          <p:nvPr>
            <p:ph type="title"/>
          </p:nvPr>
        </p:nvSpPr>
        <p:spPr/>
        <p:txBody>
          <a:bodyPr/>
          <a:lstStyle/>
          <a:p>
            <a:r>
              <a:rPr lang="en-US" dirty="0"/>
              <a:t>Disruptive Events  - Man Made </a:t>
            </a:r>
          </a:p>
        </p:txBody>
      </p:sp>
      <p:sp>
        <p:nvSpPr>
          <p:cNvPr id="3" name="Content Placeholder 2">
            <a:extLst>
              <a:ext uri="{FF2B5EF4-FFF2-40B4-BE49-F238E27FC236}">
                <a16:creationId xmlns:a16="http://schemas.microsoft.com/office/drawing/2014/main" id="{B55F6458-C6B1-34A8-5AF6-1D0FBA67429A}"/>
              </a:ext>
            </a:extLst>
          </p:cNvPr>
          <p:cNvSpPr>
            <a:spLocks noGrp="1"/>
          </p:cNvSpPr>
          <p:nvPr>
            <p:ph idx="1"/>
          </p:nvPr>
        </p:nvSpPr>
        <p:spPr/>
        <p:txBody>
          <a:bodyPr>
            <a:normAutofit/>
          </a:bodyPr>
          <a:lstStyle/>
          <a:p>
            <a:r>
              <a:rPr lang="en-US" sz="2800" dirty="0"/>
              <a:t>Fire</a:t>
            </a:r>
          </a:p>
          <a:p>
            <a:r>
              <a:rPr lang="en-US" sz="2800" dirty="0"/>
              <a:t>Power Outage </a:t>
            </a:r>
          </a:p>
          <a:p>
            <a:r>
              <a:rPr lang="en-US" sz="2800" dirty="0"/>
              <a:t>Explosion within the facility</a:t>
            </a:r>
          </a:p>
          <a:p>
            <a:r>
              <a:rPr lang="en-US" sz="2800" dirty="0"/>
              <a:t>Fuel Shortage – for operations</a:t>
            </a:r>
          </a:p>
          <a:p>
            <a:r>
              <a:rPr lang="en-US" sz="2800" dirty="0"/>
              <a:t>Flood – Dam, reservoir failure</a:t>
            </a:r>
          </a:p>
          <a:p>
            <a:r>
              <a:rPr lang="en-US" sz="2800" dirty="0"/>
              <a:t>Hazardous materials release</a:t>
            </a:r>
          </a:p>
          <a:p>
            <a:pPr lvl="1"/>
            <a:r>
              <a:rPr lang="en-US" dirty="0"/>
              <a:t>Facility</a:t>
            </a:r>
          </a:p>
          <a:p>
            <a:pPr lvl="1"/>
            <a:r>
              <a:rPr lang="en-US" dirty="0"/>
              <a:t>Transportation</a:t>
            </a:r>
          </a:p>
        </p:txBody>
      </p:sp>
      <p:pic>
        <p:nvPicPr>
          <p:cNvPr id="4" name="Picture 3">
            <a:extLst>
              <a:ext uri="{FF2B5EF4-FFF2-40B4-BE49-F238E27FC236}">
                <a16:creationId xmlns:a16="http://schemas.microsoft.com/office/drawing/2014/main" id="{B1F2FFCF-DB61-C8E5-98A3-0D09BE67033C}"/>
              </a:ext>
            </a:extLst>
          </p:cNvPr>
          <p:cNvPicPr>
            <a:picLocks noChangeAspect="1"/>
          </p:cNvPicPr>
          <p:nvPr/>
        </p:nvPicPr>
        <p:blipFill>
          <a:blip r:embed="rId3"/>
          <a:stretch>
            <a:fillRect/>
          </a:stretch>
        </p:blipFill>
        <p:spPr>
          <a:xfrm>
            <a:off x="7315200" y="2076564"/>
            <a:ext cx="3547161" cy="31812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60505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009C-6068-81D5-54AF-6C68C9606BD4}"/>
              </a:ext>
            </a:extLst>
          </p:cNvPr>
          <p:cNvSpPr>
            <a:spLocks noGrp="1"/>
          </p:cNvSpPr>
          <p:nvPr>
            <p:ph type="title"/>
          </p:nvPr>
        </p:nvSpPr>
        <p:spPr/>
        <p:txBody>
          <a:bodyPr/>
          <a:lstStyle/>
          <a:p>
            <a:r>
              <a:rPr lang="en-US" dirty="0"/>
              <a:t>Disruptive Events  - Man Made </a:t>
            </a:r>
          </a:p>
        </p:txBody>
      </p:sp>
      <p:sp>
        <p:nvSpPr>
          <p:cNvPr id="3" name="Content Placeholder 2">
            <a:extLst>
              <a:ext uri="{FF2B5EF4-FFF2-40B4-BE49-F238E27FC236}">
                <a16:creationId xmlns:a16="http://schemas.microsoft.com/office/drawing/2014/main" id="{0FDF5648-8CE2-60E4-51E9-A05F202B37E0}"/>
              </a:ext>
            </a:extLst>
          </p:cNvPr>
          <p:cNvSpPr>
            <a:spLocks noGrp="1"/>
          </p:cNvSpPr>
          <p:nvPr>
            <p:ph sz="half" idx="1"/>
          </p:nvPr>
        </p:nvSpPr>
        <p:spPr/>
        <p:txBody>
          <a:bodyPr>
            <a:normAutofit/>
          </a:bodyPr>
          <a:lstStyle/>
          <a:p>
            <a:r>
              <a:rPr lang="en-US" dirty="0"/>
              <a:t>Nuclear facility incident</a:t>
            </a:r>
          </a:p>
          <a:p>
            <a:r>
              <a:rPr lang="en-US" dirty="0"/>
              <a:t>Power outage – major, prolonged</a:t>
            </a:r>
          </a:p>
          <a:p>
            <a:r>
              <a:rPr lang="en-US" dirty="0"/>
              <a:t>Water supply </a:t>
            </a:r>
          </a:p>
          <a:p>
            <a:pPr lvl="1"/>
            <a:r>
              <a:rPr lang="en-US" sz="2800" dirty="0"/>
              <a:t>Disruption/Failure</a:t>
            </a:r>
          </a:p>
          <a:p>
            <a:pPr lvl="1"/>
            <a:r>
              <a:rPr lang="en-US" sz="2800" dirty="0"/>
              <a:t>Contamination</a:t>
            </a:r>
          </a:p>
          <a:p>
            <a:r>
              <a:rPr lang="en-US" dirty="0"/>
              <a:t>Biological/infectious outbreak</a:t>
            </a:r>
          </a:p>
          <a:p>
            <a:r>
              <a:rPr lang="en-US" dirty="0"/>
              <a:t>Bomb threat</a:t>
            </a:r>
          </a:p>
          <a:p>
            <a:r>
              <a:rPr lang="en-US" dirty="0"/>
              <a:t>Civil disturbance – near facility </a:t>
            </a:r>
          </a:p>
          <a:p>
            <a:endParaRPr lang="en-US" dirty="0"/>
          </a:p>
        </p:txBody>
      </p:sp>
      <p:sp>
        <p:nvSpPr>
          <p:cNvPr id="4" name="Content Placeholder 3">
            <a:extLst>
              <a:ext uri="{FF2B5EF4-FFF2-40B4-BE49-F238E27FC236}">
                <a16:creationId xmlns:a16="http://schemas.microsoft.com/office/drawing/2014/main" id="{9A621C28-81B9-619F-4851-32C15000F0D9}"/>
              </a:ext>
            </a:extLst>
          </p:cNvPr>
          <p:cNvSpPr>
            <a:spLocks noGrp="1"/>
          </p:cNvSpPr>
          <p:nvPr>
            <p:ph sz="half" idx="2"/>
          </p:nvPr>
        </p:nvSpPr>
        <p:spPr/>
        <p:txBody>
          <a:bodyPr/>
          <a:lstStyle/>
          <a:p>
            <a:r>
              <a:rPr lang="en-US" sz="2800" dirty="0"/>
              <a:t>Active shooter</a:t>
            </a:r>
          </a:p>
          <a:p>
            <a:r>
              <a:rPr lang="en-US" sz="2800" dirty="0"/>
              <a:t>Communication disruption</a:t>
            </a:r>
          </a:p>
          <a:p>
            <a:r>
              <a:rPr lang="en-US" sz="2800" dirty="0"/>
              <a:t>Suspicious package</a:t>
            </a:r>
          </a:p>
          <a:p>
            <a:r>
              <a:rPr lang="en-US" sz="2800" dirty="0"/>
              <a:t>Workplace violence</a:t>
            </a:r>
          </a:p>
          <a:p>
            <a:r>
              <a:rPr lang="en-US" sz="2800" dirty="0"/>
              <a:t>Plane crash</a:t>
            </a:r>
          </a:p>
          <a:p>
            <a:r>
              <a:rPr lang="en-US" sz="2800" dirty="0"/>
              <a:t>Train crash</a:t>
            </a:r>
          </a:p>
          <a:p>
            <a:r>
              <a:rPr lang="en-US" sz="2800" dirty="0"/>
              <a:t>Supply disruption </a:t>
            </a:r>
          </a:p>
          <a:p>
            <a:r>
              <a:rPr lang="en-US" dirty="0"/>
              <a:t>Other </a:t>
            </a:r>
          </a:p>
        </p:txBody>
      </p:sp>
    </p:spTree>
    <p:extLst>
      <p:ext uri="{BB962C8B-B14F-4D97-AF65-F5344CB8AC3E}">
        <p14:creationId xmlns:p14="http://schemas.microsoft.com/office/powerpoint/2010/main" val="1000170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30A2-F917-EF4F-B817-51D78497464E}"/>
              </a:ext>
            </a:extLst>
          </p:cNvPr>
          <p:cNvSpPr>
            <a:spLocks noGrp="1"/>
          </p:cNvSpPr>
          <p:nvPr>
            <p:ph type="title"/>
          </p:nvPr>
        </p:nvSpPr>
        <p:spPr/>
        <p:txBody>
          <a:bodyPr/>
          <a:lstStyle/>
          <a:p>
            <a:r>
              <a:rPr lang="en-US" dirty="0"/>
              <a:t>Disruptive Events  - Man Made/Tech</a:t>
            </a:r>
          </a:p>
        </p:txBody>
      </p:sp>
      <p:sp>
        <p:nvSpPr>
          <p:cNvPr id="3" name="Content Placeholder 2">
            <a:extLst>
              <a:ext uri="{FF2B5EF4-FFF2-40B4-BE49-F238E27FC236}">
                <a16:creationId xmlns:a16="http://schemas.microsoft.com/office/drawing/2014/main" id="{15293E1B-6A8E-542D-86EA-D48C1BC7D796}"/>
              </a:ext>
            </a:extLst>
          </p:cNvPr>
          <p:cNvSpPr>
            <a:spLocks noGrp="1"/>
          </p:cNvSpPr>
          <p:nvPr>
            <p:ph idx="1"/>
          </p:nvPr>
        </p:nvSpPr>
        <p:spPr>
          <a:xfrm>
            <a:off x="914400" y="1219200"/>
            <a:ext cx="10972800" cy="4525963"/>
          </a:xfrm>
        </p:spPr>
        <p:txBody>
          <a:bodyPr>
            <a:noAutofit/>
          </a:bodyPr>
          <a:lstStyle/>
          <a:p>
            <a:r>
              <a:rPr lang="en-US" sz="2400" dirty="0"/>
              <a:t>Computer system failure</a:t>
            </a:r>
          </a:p>
          <a:p>
            <a:r>
              <a:rPr lang="en-US" sz="2400" dirty="0"/>
              <a:t>Cyber attack</a:t>
            </a:r>
          </a:p>
          <a:p>
            <a:r>
              <a:rPr lang="en-US" sz="2400" dirty="0"/>
              <a:t>Ransomware</a:t>
            </a:r>
          </a:p>
          <a:p>
            <a:r>
              <a:rPr lang="en-US" sz="2400" dirty="0"/>
              <a:t>Generator</a:t>
            </a:r>
          </a:p>
          <a:p>
            <a:r>
              <a:rPr lang="en-US" sz="2400" dirty="0"/>
              <a:t>Electrical</a:t>
            </a:r>
          </a:p>
          <a:p>
            <a:r>
              <a:rPr lang="en-US" sz="2400" dirty="0"/>
              <a:t>Transportation</a:t>
            </a:r>
          </a:p>
          <a:p>
            <a:r>
              <a:rPr lang="en-US" sz="2400" dirty="0"/>
              <a:t>Failures</a:t>
            </a:r>
          </a:p>
          <a:p>
            <a:pPr lvl="1"/>
            <a:r>
              <a:rPr lang="en-US" sz="2200" dirty="0"/>
              <a:t>Fire Alarm</a:t>
            </a:r>
          </a:p>
          <a:p>
            <a:pPr lvl="1"/>
            <a:r>
              <a:rPr lang="en-US" sz="2200" dirty="0"/>
              <a:t>Wander detection</a:t>
            </a:r>
          </a:p>
          <a:p>
            <a:pPr lvl="1"/>
            <a:r>
              <a:rPr lang="en-US" sz="2200" dirty="0"/>
              <a:t>HVAC</a:t>
            </a:r>
          </a:p>
          <a:p>
            <a:pPr lvl="1"/>
            <a:r>
              <a:rPr lang="en-US" sz="2200" dirty="0"/>
              <a:t>Medical Gas</a:t>
            </a:r>
          </a:p>
          <a:p>
            <a:endParaRPr lang="en-US" sz="2400" dirty="0"/>
          </a:p>
        </p:txBody>
      </p:sp>
      <p:pic>
        <p:nvPicPr>
          <p:cNvPr id="4" name="Picture 3">
            <a:extLst>
              <a:ext uri="{FF2B5EF4-FFF2-40B4-BE49-F238E27FC236}">
                <a16:creationId xmlns:a16="http://schemas.microsoft.com/office/drawing/2014/main" id="{86B97BCE-DCF3-75E1-E619-74C36AE75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286000"/>
            <a:ext cx="4219360" cy="28691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55336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D040-96C7-844D-D0F5-591F9526E5CD}"/>
              </a:ext>
            </a:extLst>
          </p:cNvPr>
          <p:cNvSpPr>
            <a:spLocks noGrp="1"/>
          </p:cNvSpPr>
          <p:nvPr>
            <p:ph type="title"/>
          </p:nvPr>
        </p:nvSpPr>
        <p:spPr/>
        <p:txBody>
          <a:bodyPr/>
          <a:lstStyle/>
          <a:p>
            <a:r>
              <a:rPr lang="en-US" dirty="0"/>
              <a:t>Disruptive Events  - Man Made – Human Events </a:t>
            </a:r>
          </a:p>
        </p:txBody>
      </p:sp>
      <p:sp>
        <p:nvSpPr>
          <p:cNvPr id="3" name="Content Placeholder 2">
            <a:extLst>
              <a:ext uri="{FF2B5EF4-FFF2-40B4-BE49-F238E27FC236}">
                <a16:creationId xmlns:a16="http://schemas.microsoft.com/office/drawing/2014/main" id="{7AFD8B87-01B3-24E6-E250-D723D10C9151}"/>
              </a:ext>
            </a:extLst>
          </p:cNvPr>
          <p:cNvSpPr>
            <a:spLocks noGrp="1"/>
          </p:cNvSpPr>
          <p:nvPr>
            <p:ph sz="half" idx="1"/>
          </p:nvPr>
        </p:nvSpPr>
        <p:spPr/>
        <p:txBody>
          <a:bodyPr>
            <a:normAutofit/>
          </a:bodyPr>
          <a:lstStyle/>
          <a:p>
            <a:pPr>
              <a:spcBef>
                <a:spcPts val="600"/>
              </a:spcBef>
              <a:spcAft>
                <a:spcPts val="0"/>
              </a:spcAft>
            </a:pPr>
            <a:r>
              <a:rPr lang="en-US" dirty="0"/>
              <a:t>Human events</a:t>
            </a:r>
          </a:p>
          <a:p>
            <a:pPr lvl="1">
              <a:spcBef>
                <a:spcPts val="600"/>
              </a:spcBef>
              <a:spcAft>
                <a:spcPts val="0"/>
              </a:spcAft>
            </a:pPr>
            <a:r>
              <a:rPr lang="en-US" sz="2800" dirty="0"/>
              <a:t>Mass trauma</a:t>
            </a:r>
          </a:p>
          <a:p>
            <a:pPr lvl="1">
              <a:spcBef>
                <a:spcPts val="600"/>
              </a:spcBef>
              <a:spcAft>
                <a:spcPts val="0"/>
              </a:spcAft>
            </a:pPr>
            <a:r>
              <a:rPr lang="en-US" sz="2800" dirty="0"/>
              <a:t>Mass exposure to hazardous material</a:t>
            </a:r>
          </a:p>
          <a:p>
            <a:pPr lvl="1">
              <a:spcBef>
                <a:spcPts val="600"/>
              </a:spcBef>
              <a:spcAft>
                <a:spcPts val="0"/>
              </a:spcAft>
            </a:pPr>
            <a:r>
              <a:rPr lang="en-US" sz="2800" dirty="0"/>
              <a:t>Mass biochemical exposure</a:t>
            </a:r>
          </a:p>
          <a:p>
            <a:pPr lvl="1">
              <a:spcBef>
                <a:spcPts val="600"/>
              </a:spcBef>
              <a:spcAft>
                <a:spcPts val="0"/>
              </a:spcAft>
            </a:pPr>
            <a:r>
              <a:rPr lang="en-US" sz="2800" dirty="0"/>
              <a:t>Resident elopement</a:t>
            </a:r>
          </a:p>
          <a:p>
            <a:pPr lvl="1">
              <a:spcBef>
                <a:spcPts val="600"/>
              </a:spcBef>
              <a:spcAft>
                <a:spcPts val="0"/>
              </a:spcAft>
            </a:pPr>
            <a:r>
              <a:rPr lang="en-US" sz="2800" dirty="0"/>
              <a:t>Hostage situation</a:t>
            </a:r>
          </a:p>
          <a:p>
            <a:pPr lvl="1">
              <a:spcBef>
                <a:spcPts val="600"/>
              </a:spcBef>
              <a:spcAft>
                <a:spcPts val="0"/>
              </a:spcAft>
            </a:pPr>
            <a:r>
              <a:rPr lang="en-US" sz="2800" dirty="0"/>
              <a:t>Civil disturbance</a:t>
            </a:r>
          </a:p>
          <a:p>
            <a:endParaRPr lang="en-US" dirty="0"/>
          </a:p>
        </p:txBody>
      </p:sp>
      <p:sp>
        <p:nvSpPr>
          <p:cNvPr id="4" name="Content Placeholder 3">
            <a:extLst>
              <a:ext uri="{FF2B5EF4-FFF2-40B4-BE49-F238E27FC236}">
                <a16:creationId xmlns:a16="http://schemas.microsoft.com/office/drawing/2014/main" id="{231F81E6-0D0E-1C63-923D-F610200B8D8B}"/>
              </a:ext>
            </a:extLst>
          </p:cNvPr>
          <p:cNvSpPr>
            <a:spLocks noGrp="1"/>
          </p:cNvSpPr>
          <p:nvPr>
            <p:ph sz="half" idx="2"/>
          </p:nvPr>
        </p:nvSpPr>
        <p:spPr/>
        <p:txBody>
          <a:bodyPr/>
          <a:lstStyle/>
          <a:p>
            <a:pPr lvl="1">
              <a:spcBef>
                <a:spcPts val="600"/>
              </a:spcBef>
              <a:spcAft>
                <a:spcPts val="0"/>
              </a:spcAft>
            </a:pPr>
            <a:r>
              <a:rPr lang="en-US" sz="2800" dirty="0"/>
              <a:t>Labor action</a:t>
            </a:r>
          </a:p>
          <a:p>
            <a:pPr lvl="1">
              <a:spcBef>
                <a:spcPts val="600"/>
              </a:spcBef>
              <a:spcAft>
                <a:spcPts val="0"/>
              </a:spcAft>
            </a:pPr>
            <a:r>
              <a:rPr lang="en-US" sz="2800" dirty="0"/>
              <a:t>Bomb threat</a:t>
            </a:r>
          </a:p>
          <a:p>
            <a:pPr lvl="1">
              <a:spcBef>
                <a:spcPts val="600"/>
              </a:spcBef>
              <a:spcAft>
                <a:spcPts val="0"/>
              </a:spcAft>
            </a:pPr>
            <a:r>
              <a:rPr lang="en-US" sz="2800" dirty="0"/>
              <a:t>Workplace violence</a:t>
            </a:r>
          </a:p>
          <a:p>
            <a:pPr lvl="1">
              <a:spcBef>
                <a:spcPts val="600"/>
              </a:spcBef>
              <a:spcAft>
                <a:spcPts val="0"/>
              </a:spcAft>
            </a:pPr>
            <a:r>
              <a:rPr lang="en-US" sz="2800" dirty="0"/>
              <a:t>Workplace accidents</a:t>
            </a:r>
          </a:p>
          <a:p>
            <a:pPr lvl="1">
              <a:spcBef>
                <a:spcPts val="600"/>
              </a:spcBef>
              <a:spcAft>
                <a:spcPts val="0"/>
              </a:spcAft>
            </a:pPr>
            <a:r>
              <a:rPr lang="en-US" sz="2800" dirty="0"/>
              <a:t>Forensic admission</a:t>
            </a:r>
          </a:p>
          <a:p>
            <a:endParaRPr lang="en-US" dirty="0"/>
          </a:p>
        </p:txBody>
      </p:sp>
      <p:pic>
        <p:nvPicPr>
          <p:cNvPr id="5" name="Picture 4">
            <a:extLst>
              <a:ext uri="{FF2B5EF4-FFF2-40B4-BE49-F238E27FC236}">
                <a16:creationId xmlns:a16="http://schemas.microsoft.com/office/drawing/2014/main" id="{72CD1A6A-861F-9F65-8DA1-61F066CC7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4191000"/>
            <a:ext cx="1773901" cy="1773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6248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3276-B4C6-7C0D-CEEC-5403F6143B8E}"/>
              </a:ext>
            </a:extLst>
          </p:cNvPr>
          <p:cNvSpPr>
            <a:spLocks noGrp="1"/>
          </p:cNvSpPr>
          <p:nvPr>
            <p:ph type="title"/>
          </p:nvPr>
        </p:nvSpPr>
        <p:spPr/>
        <p:txBody>
          <a:bodyPr/>
          <a:lstStyle/>
          <a:p>
            <a:r>
              <a:rPr lang="en-US" dirty="0"/>
              <a:t>All Hazards Approach </a:t>
            </a:r>
          </a:p>
        </p:txBody>
      </p:sp>
      <p:sp>
        <p:nvSpPr>
          <p:cNvPr id="3" name="Text Placeholder 2">
            <a:extLst>
              <a:ext uri="{FF2B5EF4-FFF2-40B4-BE49-F238E27FC236}">
                <a16:creationId xmlns:a16="http://schemas.microsoft.com/office/drawing/2014/main" id="{62D74037-FE6C-0596-E84A-9A854289B4DD}"/>
              </a:ext>
            </a:extLst>
          </p:cNvPr>
          <p:cNvSpPr>
            <a:spLocks noGrp="1"/>
          </p:cNvSpPr>
          <p:nvPr>
            <p:ph type="body" idx="1"/>
          </p:nvPr>
        </p:nvSpPr>
        <p:spPr/>
        <p:txBody>
          <a:bodyPr/>
          <a:lstStyle/>
          <a:p>
            <a:r>
              <a:rPr lang="en-US" dirty="0"/>
              <a:t>Assess and Identify – Risk Assessment </a:t>
            </a:r>
          </a:p>
          <a:p>
            <a:endParaRPr lang="en-US" dirty="0"/>
          </a:p>
        </p:txBody>
      </p:sp>
    </p:spTree>
    <p:extLst>
      <p:ext uri="{BB962C8B-B14F-4D97-AF65-F5344CB8AC3E}">
        <p14:creationId xmlns:p14="http://schemas.microsoft.com/office/powerpoint/2010/main" val="4254844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9C3E-4450-F2D6-EBF1-B00F0C8E9265}"/>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376E85C6-0B21-54A7-6D20-213AD0F0FF65}"/>
              </a:ext>
            </a:extLst>
          </p:cNvPr>
          <p:cNvSpPr>
            <a:spLocks noGrp="1"/>
          </p:cNvSpPr>
          <p:nvPr>
            <p:ph idx="1"/>
          </p:nvPr>
        </p:nvSpPr>
        <p:spPr/>
        <p:txBody>
          <a:bodyPr/>
          <a:lstStyle/>
          <a:p>
            <a:r>
              <a:rPr lang="en-US" sz="3200" dirty="0"/>
              <a:t>Understand the Emergency Preparedness requirements for health care entities.</a:t>
            </a:r>
          </a:p>
          <a:p>
            <a:r>
              <a:rPr lang="en-US" sz="3200" dirty="0"/>
              <a:t>Verbalize the four provisions of a facility Emergency Preparedness Program.</a:t>
            </a:r>
          </a:p>
          <a:p>
            <a:r>
              <a:rPr lang="en-US" sz="3200" dirty="0"/>
              <a:t>Define individual roles and responsibilities as it relates to emergency response. </a:t>
            </a:r>
          </a:p>
          <a:p>
            <a:endParaRPr lang="en-US" dirty="0"/>
          </a:p>
        </p:txBody>
      </p:sp>
    </p:spTree>
    <p:extLst>
      <p:ext uri="{BB962C8B-B14F-4D97-AF65-F5344CB8AC3E}">
        <p14:creationId xmlns:p14="http://schemas.microsoft.com/office/powerpoint/2010/main" val="2578045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E3602-A7B4-1E2B-7E2C-2518AB1A579F}"/>
              </a:ext>
            </a:extLst>
          </p:cNvPr>
          <p:cNvSpPr>
            <a:spLocks noGrp="1"/>
          </p:cNvSpPr>
          <p:nvPr>
            <p:ph type="title"/>
          </p:nvPr>
        </p:nvSpPr>
        <p:spPr/>
        <p:txBody>
          <a:bodyPr/>
          <a:lstStyle/>
          <a:p>
            <a:r>
              <a:rPr lang="en-US" dirty="0"/>
              <a:t>Risk Assessment and Planning </a:t>
            </a:r>
          </a:p>
        </p:txBody>
      </p:sp>
      <p:sp>
        <p:nvSpPr>
          <p:cNvPr id="3" name="Content Placeholder 2">
            <a:extLst>
              <a:ext uri="{FF2B5EF4-FFF2-40B4-BE49-F238E27FC236}">
                <a16:creationId xmlns:a16="http://schemas.microsoft.com/office/drawing/2014/main" id="{8360827D-9BD2-4D57-B821-E6CA6AB0C13F}"/>
              </a:ext>
            </a:extLst>
          </p:cNvPr>
          <p:cNvSpPr>
            <a:spLocks noGrp="1"/>
          </p:cNvSpPr>
          <p:nvPr>
            <p:ph idx="1"/>
          </p:nvPr>
        </p:nvSpPr>
        <p:spPr/>
        <p:txBody>
          <a:bodyPr>
            <a:normAutofit fontScale="85000" lnSpcReduction="20000"/>
          </a:bodyPr>
          <a:lstStyle/>
          <a:p>
            <a:pPr>
              <a:spcBef>
                <a:spcPts val="2400"/>
              </a:spcBef>
              <a:spcAft>
                <a:spcPts val="2400"/>
              </a:spcAft>
            </a:pPr>
            <a:r>
              <a:rPr lang="en-US" sz="3200" dirty="0"/>
              <a:t>Hazard Identification</a:t>
            </a:r>
          </a:p>
          <a:p>
            <a:pPr>
              <a:spcBef>
                <a:spcPts val="2400"/>
              </a:spcBef>
              <a:spcAft>
                <a:spcPts val="2400"/>
              </a:spcAft>
            </a:pPr>
            <a:r>
              <a:rPr lang="en-US" sz="3200" dirty="0"/>
              <a:t>Probability of hazard</a:t>
            </a:r>
          </a:p>
          <a:p>
            <a:pPr>
              <a:spcBef>
                <a:spcPts val="2400"/>
              </a:spcBef>
              <a:spcAft>
                <a:spcPts val="2400"/>
              </a:spcAft>
            </a:pPr>
            <a:r>
              <a:rPr lang="en-US" sz="3200" dirty="0"/>
              <a:t>Risks/Vulnerabilities</a:t>
            </a:r>
          </a:p>
          <a:p>
            <a:pPr>
              <a:spcBef>
                <a:spcPts val="2400"/>
              </a:spcBef>
              <a:spcAft>
                <a:spcPts val="2400"/>
              </a:spcAft>
            </a:pPr>
            <a:r>
              <a:rPr lang="en-US" sz="3200" dirty="0"/>
              <a:t>Impact (Human, service, property) </a:t>
            </a:r>
          </a:p>
          <a:p>
            <a:pPr>
              <a:spcBef>
                <a:spcPts val="2400"/>
              </a:spcBef>
              <a:spcAft>
                <a:spcPts val="2400"/>
              </a:spcAft>
            </a:pPr>
            <a:r>
              <a:rPr lang="en-US" sz="3200" dirty="0"/>
              <a:t>Facility Preparedness</a:t>
            </a:r>
          </a:p>
          <a:p>
            <a:endParaRPr lang="en-US" dirty="0"/>
          </a:p>
        </p:txBody>
      </p:sp>
      <p:pic>
        <p:nvPicPr>
          <p:cNvPr id="4" name="Picture 3">
            <a:extLst>
              <a:ext uri="{FF2B5EF4-FFF2-40B4-BE49-F238E27FC236}">
                <a16:creationId xmlns:a16="http://schemas.microsoft.com/office/drawing/2014/main" id="{643B2453-4E1F-BEB1-1331-389FB7C91145}"/>
              </a:ext>
            </a:extLst>
          </p:cNvPr>
          <p:cNvPicPr>
            <a:picLocks noChangeAspect="1"/>
          </p:cNvPicPr>
          <p:nvPr/>
        </p:nvPicPr>
        <p:blipFill>
          <a:blip r:embed="rId3"/>
          <a:stretch>
            <a:fillRect/>
          </a:stretch>
        </p:blipFill>
        <p:spPr>
          <a:xfrm>
            <a:off x="6413502" y="1825625"/>
            <a:ext cx="4107362" cy="316091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306EE9D-151C-6D6B-DE5E-F8E083C09EF9}"/>
              </a:ext>
            </a:extLst>
          </p:cNvPr>
          <p:cNvSpPr txBox="1"/>
          <p:nvPr/>
        </p:nvSpPr>
        <p:spPr>
          <a:xfrm>
            <a:off x="7104128" y="5372442"/>
            <a:ext cx="2726109" cy="369332"/>
          </a:xfrm>
          <a:prstGeom prst="rect">
            <a:avLst/>
          </a:prstGeom>
          <a:noFill/>
        </p:spPr>
        <p:txBody>
          <a:bodyPr wrap="square" rtlCol="0">
            <a:spAutoFit/>
          </a:bodyPr>
          <a:lstStyle/>
          <a:p>
            <a:pPr algn="ctr"/>
            <a:r>
              <a:rPr lang="en-US" sz="1800" b="1" i="1" dirty="0">
                <a:solidFill>
                  <a:srgbClr val="5EAD3E"/>
                </a:solidFill>
                <a:latin typeface="Lato Semibold"/>
              </a:rPr>
              <a:t>All Hazards Approach </a:t>
            </a:r>
          </a:p>
        </p:txBody>
      </p:sp>
    </p:spTree>
    <p:extLst>
      <p:ext uri="{BB962C8B-B14F-4D97-AF65-F5344CB8AC3E}">
        <p14:creationId xmlns:p14="http://schemas.microsoft.com/office/powerpoint/2010/main" val="3793723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1F49-4067-5737-527D-76F139D502C4}"/>
              </a:ext>
            </a:extLst>
          </p:cNvPr>
          <p:cNvSpPr>
            <a:spLocks noGrp="1"/>
          </p:cNvSpPr>
          <p:nvPr>
            <p:ph type="title"/>
          </p:nvPr>
        </p:nvSpPr>
        <p:spPr>
          <a:xfrm>
            <a:off x="609600" y="76200"/>
            <a:ext cx="10972800" cy="1401762"/>
          </a:xfrm>
        </p:spPr>
        <p:txBody>
          <a:bodyPr>
            <a:normAutofit fontScale="90000"/>
          </a:bodyPr>
          <a:lstStyle/>
          <a:p>
            <a:r>
              <a:rPr lang="en-US" dirty="0"/>
              <a:t>Risk Assessment (Hazard Vulnerability Assessment) </a:t>
            </a:r>
          </a:p>
        </p:txBody>
      </p:sp>
      <p:pic>
        <p:nvPicPr>
          <p:cNvPr id="4" name="Content Placeholder 3">
            <a:extLst>
              <a:ext uri="{FF2B5EF4-FFF2-40B4-BE49-F238E27FC236}">
                <a16:creationId xmlns:a16="http://schemas.microsoft.com/office/drawing/2014/main" id="{0CC40ED3-E36B-4D66-1AD9-57D246927C4C}"/>
              </a:ext>
            </a:extLst>
          </p:cNvPr>
          <p:cNvPicPr>
            <a:picLocks noGrp="1" noChangeAspect="1"/>
          </p:cNvPicPr>
          <p:nvPr>
            <p:ph idx="1"/>
          </p:nvPr>
        </p:nvPicPr>
        <p:blipFill>
          <a:blip r:embed="rId3"/>
          <a:stretch>
            <a:fillRect/>
          </a:stretch>
        </p:blipFill>
        <p:spPr>
          <a:xfrm>
            <a:off x="457200" y="1166018"/>
            <a:ext cx="6372512" cy="452596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E72200C-2F03-367E-2C36-335FE71AC2E2}"/>
              </a:ext>
            </a:extLst>
          </p:cNvPr>
          <p:cNvPicPr>
            <a:picLocks noChangeAspect="1"/>
          </p:cNvPicPr>
          <p:nvPr/>
        </p:nvPicPr>
        <p:blipFill>
          <a:blip r:embed="rId4"/>
          <a:stretch>
            <a:fillRect/>
          </a:stretch>
        </p:blipFill>
        <p:spPr>
          <a:xfrm>
            <a:off x="7247302" y="1828800"/>
            <a:ext cx="4679509" cy="306513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28B4BE9B-D890-2977-0C02-0F76706DFC59}"/>
              </a:ext>
            </a:extLst>
          </p:cNvPr>
          <p:cNvSpPr/>
          <p:nvPr/>
        </p:nvSpPr>
        <p:spPr>
          <a:xfrm>
            <a:off x="9041730" y="5594700"/>
            <a:ext cx="2557816" cy="300082"/>
          </a:xfrm>
          <a:prstGeom prst="rect">
            <a:avLst/>
          </a:prstGeom>
        </p:spPr>
        <p:txBody>
          <a:bodyPr wrap="none">
            <a:spAutoFit/>
          </a:bodyPr>
          <a:lstStyle/>
          <a:p>
            <a:pPr algn="r"/>
            <a:r>
              <a:rPr lang="nb-NO" dirty="0"/>
              <a:t>HVA Tool from Kaiser Permanente</a:t>
            </a:r>
            <a:endParaRPr lang="en-US" dirty="0"/>
          </a:p>
        </p:txBody>
      </p:sp>
    </p:spTree>
    <p:extLst>
      <p:ext uri="{BB962C8B-B14F-4D97-AF65-F5344CB8AC3E}">
        <p14:creationId xmlns:p14="http://schemas.microsoft.com/office/powerpoint/2010/main" val="245414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92FE8-48FD-7C7D-AA6C-619EF6AA6D97}"/>
              </a:ext>
            </a:extLst>
          </p:cNvPr>
          <p:cNvSpPr>
            <a:spLocks noGrp="1"/>
          </p:cNvSpPr>
          <p:nvPr>
            <p:ph type="title"/>
          </p:nvPr>
        </p:nvSpPr>
        <p:spPr/>
        <p:txBody>
          <a:bodyPr/>
          <a:lstStyle/>
          <a:p>
            <a:r>
              <a:rPr lang="en-US" dirty="0"/>
              <a:t>Emergency Planning </a:t>
            </a:r>
          </a:p>
        </p:txBody>
      </p:sp>
      <p:sp>
        <p:nvSpPr>
          <p:cNvPr id="3" name="Text Placeholder 2">
            <a:extLst>
              <a:ext uri="{FF2B5EF4-FFF2-40B4-BE49-F238E27FC236}">
                <a16:creationId xmlns:a16="http://schemas.microsoft.com/office/drawing/2014/main" id="{B0851CCF-3C98-15E5-5E32-46D1F97B4CF3}"/>
              </a:ext>
            </a:extLst>
          </p:cNvPr>
          <p:cNvSpPr>
            <a:spLocks noGrp="1"/>
          </p:cNvSpPr>
          <p:nvPr>
            <p:ph type="body" idx="1"/>
          </p:nvPr>
        </p:nvSpPr>
        <p:spPr/>
        <p:txBody>
          <a:bodyPr/>
          <a:lstStyle/>
          <a:p>
            <a:r>
              <a:rPr lang="en-US" dirty="0"/>
              <a:t>Basic Components of an Emergency Plan </a:t>
            </a:r>
          </a:p>
        </p:txBody>
      </p:sp>
    </p:spTree>
    <p:extLst>
      <p:ext uri="{BB962C8B-B14F-4D97-AF65-F5344CB8AC3E}">
        <p14:creationId xmlns:p14="http://schemas.microsoft.com/office/powerpoint/2010/main" val="4142125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72CE-9417-2C3F-0F16-EC1BD7150241}"/>
              </a:ext>
            </a:extLst>
          </p:cNvPr>
          <p:cNvSpPr>
            <a:spLocks noGrp="1"/>
          </p:cNvSpPr>
          <p:nvPr>
            <p:ph type="title"/>
          </p:nvPr>
        </p:nvSpPr>
        <p:spPr/>
        <p:txBody>
          <a:bodyPr/>
          <a:lstStyle/>
          <a:p>
            <a:r>
              <a:rPr lang="en-US" dirty="0"/>
              <a:t>Emergency Plan Components</a:t>
            </a:r>
          </a:p>
        </p:txBody>
      </p:sp>
      <p:graphicFrame>
        <p:nvGraphicFramePr>
          <p:cNvPr id="4" name="Table 3">
            <a:extLst>
              <a:ext uri="{FF2B5EF4-FFF2-40B4-BE49-F238E27FC236}">
                <a16:creationId xmlns:a16="http://schemas.microsoft.com/office/drawing/2014/main" id="{3996CCB0-2FE9-0DD2-AA5E-28362112BD22}"/>
              </a:ext>
            </a:extLst>
          </p:cNvPr>
          <p:cNvGraphicFramePr>
            <a:graphicFrameLocks noGrp="1"/>
          </p:cNvGraphicFramePr>
          <p:nvPr>
            <p:extLst>
              <p:ext uri="{D42A27DB-BD31-4B8C-83A1-F6EECF244321}">
                <p14:modId xmlns:p14="http://schemas.microsoft.com/office/powerpoint/2010/main" val="765638053"/>
              </p:ext>
            </p:extLst>
          </p:nvPr>
        </p:nvGraphicFramePr>
        <p:xfrm>
          <a:off x="1123950" y="1219200"/>
          <a:ext cx="9944100" cy="4535293"/>
        </p:xfrm>
        <a:graphic>
          <a:graphicData uri="http://schemas.openxmlformats.org/drawingml/2006/table">
            <a:tbl>
              <a:tblPr firstRow="1" bandRow="1">
                <a:tableStyleId>{69C7853C-536D-4A76-A0AE-DD22124D55A5}</a:tableStyleId>
              </a:tblPr>
              <a:tblGrid>
                <a:gridCol w="1770153">
                  <a:extLst>
                    <a:ext uri="{9D8B030D-6E8A-4147-A177-3AD203B41FA5}">
                      <a16:colId xmlns:a16="http://schemas.microsoft.com/office/drawing/2014/main" val="2206612147"/>
                    </a:ext>
                  </a:extLst>
                </a:gridCol>
                <a:gridCol w="2103347">
                  <a:extLst>
                    <a:ext uri="{9D8B030D-6E8A-4147-A177-3AD203B41FA5}">
                      <a16:colId xmlns:a16="http://schemas.microsoft.com/office/drawing/2014/main" val="3755136016"/>
                    </a:ext>
                  </a:extLst>
                </a:gridCol>
                <a:gridCol w="6070600">
                  <a:extLst>
                    <a:ext uri="{9D8B030D-6E8A-4147-A177-3AD203B41FA5}">
                      <a16:colId xmlns:a16="http://schemas.microsoft.com/office/drawing/2014/main" val="1827793702"/>
                    </a:ext>
                  </a:extLst>
                </a:gridCol>
              </a:tblGrid>
              <a:tr h="529722">
                <a:tc>
                  <a:txBody>
                    <a:bodyPr/>
                    <a:lstStyle/>
                    <a:p>
                      <a:r>
                        <a:rPr lang="en-US" sz="1600" dirty="0"/>
                        <a:t>Completed</a:t>
                      </a:r>
                      <a:endParaRPr lang="en-US" sz="1600" dirty="0">
                        <a:latin typeface="Lato Semibold"/>
                      </a:endParaRPr>
                    </a:p>
                  </a:txBody>
                  <a:tcPr/>
                </a:tc>
                <a:tc>
                  <a:txBody>
                    <a:bodyPr/>
                    <a:lstStyle/>
                    <a:p>
                      <a:r>
                        <a:rPr lang="en-US" sz="1600" dirty="0"/>
                        <a:t>Section</a:t>
                      </a:r>
                      <a:endParaRPr lang="en-US" sz="1600" dirty="0">
                        <a:latin typeface="Lato Semibold"/>
                      </a:endParaRPr>
                    </a:p>
                  </a:txBody>
                  <a:tcPr/>
                </a:tc>
                <a:tc>
                  <a:txBody>
                    <a:bodyPr/>
                    <a:lstStyle/>
                    <a:p>
                      <a:r>
                        <a:rPr lang="en-US" sz="1600" dirty="0"/>
                        <a:t>Key Components </a:t>
                      </a:r>
                      <a:endParaRPr lang="en-US" sz="1600" dirty="0">
                        <a:latin typeface="Lato Semibold"/>
                      </a:endParaRPr>
                    </a:p>
                  </a:txBody>
                  <a:tcPr/>
                </a:tc>
                <a:extLst>
                  <a:ext uri="{0D108BD9-81ED-4DB2-BD59-A6C34878D82A}">
                    <a16:rowId xmlns:a16="http://schemas.microsoft.com/office/drawing/2014/main" val="4115986472"/>
                  </a:ext>
                </a:extLst>
              </a:tr>
              <a:tr h="529722">
                <a:tc>
                  <a:txBody>
                    <a:bodyPr/>
                    <a:lstStyle/>
                    <a:p>
                      <a:endParaRPr lang="en-US" sz="1600" dirty="0">
                        <a:latin typeface="Lato Semibold"/>
                      </a:endParaRPr>
                    </a:p>
                  </a:txBody>
                  <a:tcPr/>
                </a:tc>
                <a:tc>
                  <a:txBody>
                    <a:bodyPr/>
                    <a:lstStyle/>
                    <a:p>
                      <a:r>
                        <a:rPr lang="en-US" sz="1600" dirty="0"/>
                        <a:t>Operations</a:t>
                      </a:r>
                      <a:endParaRPr lang="en-US" sz="1600" dirty="0">
                        <a:latin typeface="Lato Semibold"/>
                      </a:endParaRPr>
                    </a:p>
                  </a:txBody>
                  <a:tcPr/>
                </a:tc>
                <a:tc>
                  <a:txBody>
                    <a:bodyPr/>
                    <a:lstStyle/>
                    <a:p>
                      <a:r>
                        <a:rPr lang="en-US" sz="1600" dirty="0"/>
                        <a:t>Purpose of Plan/Mission</a:t>
                      </a:r>
                      <a:endParaRPr lang="en-US" sz="1600" dirty="0">
                        <a:latin typeface="Lato Semibold"/>
                      </a:endParaRPr>
                    </a:p>
                  </a:txBody>
                  <a:tcPr/>
                </a:tc>
                <a:extLst>
                  <a:ext uri="{0D108BD9-81ED-4DB2-BD59-A6C34878D82A}">
                    <a16:rowId xmlns:a16="http://schemas.microsoft.com/office/drawing/2014/main" val="3664825658"/>
                  </a:ext>
                </a:extLst>
              </a:tr>
              <a:tr h="827239">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Key Personnel – Authorities and Responsibilities (Structure and Leadership)</a:t>
                      </a:r>
                      <a:endParaRPr lang="en-US" sz="1600" dirty="0">
                        <a:latin typeface="Lato Semibold"/>
                      </a:endParaRPr>
                    </a:p>
                  </a:txBody>
                  <a:tcPr/>
                </a:tc>
                <a:extLst>
                  <a:ext uri="{0D108BD9-81ED-4DB2-BD59-A6C34878D82A}">
                    <a16:rowId xmlns:a16="http://schemas.microsoft.com/office/drawing/2014/main" val="1539778555"/>
                  </a:ext>
                </a:extLst>
              </a:tr>
              <a:tr h="529722">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Incident Command System </a:t>
                      </a:r>
                      <a:endParaRPr lang="en-US" sz="1600" dirty="0">
                        <a:latin typeface="Lato Semibold"/>
                      </a:endParaRPr>
                    </a:p>
                  </a:txBody>
                  <a:tcPr/>
                </a:tc>
                <a:extLst>
                  <a:ext uri="{0D108BD9-81ED-4DB2-BD59-A6C34878D82A}">
                    <a16:rowId xmlns:a16="http://schemas.microsoft.com/office/drawing/2014/main" val="979714497"/>
                  </a:ext>
                </a:extLst>
              </a:tr>
              <a:tr h="529722">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Types of hazards (HVA)</a:t>
                      </a:r>
                      <a:endParaRPr lang="en-US" sz="1600" dirty="0">
                        <a:latin typeface="Lato Semibold"/>
                      </a:endParaRPr>
                    </a:p>
                  </a:txBody>
                  <a:tcPr/>
                </a:tc>
                <a:extLst>
                  <a:ext uri="{0D108BD9-81ED-4DB2-BD59-A6C34878D82A}">
                    <a16:rowId xmlns:a16="http://schemas.microsoft.com/office/drawing/2014/main" val="3661597156"/>
                  </a:ext>
                </a:extLst>
              </a:tr>
              <a:tr h="529722">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Mitigation and Response to disasters</a:t>
                      </a:r>
                      <a:endParaRPr lang="en-US" sz="1600" dirty="0">
                        <a:latin typeface="Lato Semibold"/>
                      </a:endParaRPr>
                    </a:p>
                  </a:txBody>
                  <a:tcPr/>
                </a:tc>
                <a:extLst>
                  <a:ext uri="{0D108BD9-81ED-4DB2-BD59-A6C34878D82A}">
                    <a16:rowId xmlns:a16="http://schemas.microsoft.com/office/drawing/2014/main" val="3900093667"/>
                  </a:ext>
                </a:extLst>
              </a:tr>
              <a:tr h="529722">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Policies and Procedures </a:t>
                      </a:r>
                      <a:endParaRPr lang="en-US" sz="1600" dirty="0">
                        <a:latin typeface="Lato Semibold"/>
                      </a:endParaRPr>
                    </a:p>
                  </a:txBody>
                  <a:tcPr/>
                </a:tc>
                <a:extLst>
                  <a:ext uri="{0D108BD9-81ED-4DB2-BD59-A6C34878D82A}">
                    <a16:rowId xmlns:a16="http://schemas.microsoft.com/office/drawing/2014/main" val="301496364"/>
                  </a:ext>
                </a:extLst>
              </a:tr>
              <a:tr h="529722">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Training – staff, residents, families, stakeholders </a:t>
                      </a:r>
                      <a:endParaRPr lang="en-US" sz="1600" dirty="0">
                        <a:latin typeface="Lato Semibold"/>
                      </a:endParaRPr>
                    </a:p>
                  </a:txBody>
                  <a:tcPr/>
                </a:tc>
                <a:extLst>
                  <a:ext uri="{0D108BD9-81ED-4DB2-BD59-A6C34878D82A}">
                    <a16:rowId xmlns:a16="http://schemas.microsoft.com/office/drawing/2014/main" val="3342399084"/>
                  </a:ext>
                </a:extLst>
              </a:tr>
            </a:tbl>
          </a:graphicData>
        </a:graphic>
      </p:graphicFrame>
    </p:spTree>
    <p:extLst>
      <p:ext uri="{BB962C8B-B14F-4D97-AF65-F5344CB8AC3E}">
        <p14:creationId xmlns:p14="http://schemas.microsoft.com/office/powerpoint/2010/main" val="3602949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72CE-9417-2C3F-0F16-EC1BD7150241}"/>
              </a:ext>
            </a:extLst>
          </p:cNvPr>
          <p:cNvSpPr>
            <a:spLocks noGrp="1"/>
          </p:cNvSpPr>
          <p:nvPr>
            <p:ph type="title"/>
          </p:nvPr>
        </p:nvSpPr>
        <p:spPr/>
        <p:txBody>
          <a:bodyPr/>
          <a:lstStyle/>
          <a:p>
            <a:r>
              <a:rPr lang="en-US" dirty="0"/>
              <a:t>Emergency Plan Components</a:t>
            </a:r>
          </a:p>
        </p:txBody>
      </p:sp>
      <p:graphicFrame>
        <p:nvGraphicFramePr>
          <p:cNvPr id="4" name="Table 3">
            <a:extLst>
              <a:ext uri="{FF2B5EF4-FFF2-40B4-BE49-F238E27FC236}">
                <a16:creationId xmlns:a16="http://schemas.microsoft.com/office/drawing/2014/main" id="{023B6886-1BCE-9EA4-4469-E211EBB4FB7B}"/>
              </a:ext>
            </a:extLst>
          </p:cNvPr>
          <p:cNvGraphicFramePr>
            <a:graphicFrameLocks noGrp="1"/>
          </p:cNvGraphicFramePr>
          <p:nvPr>
            <p:extLst>
              <p:ext uri="{D42A27DB-BD31-4B8C-83A1-F6EECF244321}">
                <p14:modId xmlns:p14="http://schemas.microsoft.com/office/powerpoint/2010/main" val="553741321"/>
              </p:ext>
            </p:extLst>
          </p:nvPr>
        </p:nvGraphicFramePr>
        <p:xfrm>
          <a:off x="299102" y="1343054"/>
          <a:ext cx="10988663" cy="4359244"/>
        </p:xfrm>
        <a:graphic>
          <a:graphicData uri="http://schemas.openxmlformats.org/drawingml/2006/table">
            <a:tbl>
              <a:tblPr firstRow="1" bandRow="1">
                <a:tableStyleId>{69C7853C-536D-4A76-A0AE-DD22124D55A5}</a:tableStyleId>
              </a:tblPr>
              <a:tblGrid>
                <a:gridCol w="2116362">
                  <a:extLst>
                    <a:ext uri="{9D8B030D-6E8A-4147-A177-3AD203B41FA5}">
                      <a16:colId xmlns:a16="http://schemas.microsoft.com/office/drawing/2014/main" val="2206612147"/>
                    </a:ext>
                  </a:extLst>
                </a:gridCol>
                <a:gridCol w="2116362">
                  <a:extLst>
                    <a:ext uri="{9D8B030D-6E8A-4147-A177-3AD203B41FA5}">
                      <a16:colId xmlns:a16="http://schemas.microsoft.com/office/drawing/2014/main" val="1930766230"/>
                    </a:ext>
                  </a:extLst>
                </a:gridCol>
                <a:gridCol w="6755939">
                  <a:extLst>
                    <a:ext uri="{9D8B030D-6E8A-4147-A177-3AD203B41FA5}">
                      <a16:colId xmlns:a16="http://schemas.microsoft.com/office/drawing/2014/main" val="1827793702"/>
                    </a:ext>
                  </a:extLst>
                </a:gridCol>
              </a:tblGrid>
              <a:tr h="477815">
                <a:tc>
                  <a:txBody>
                    <a:bodyPr/>
                    <a:lstStyle/>
                    <a:p>
                      <a:r>
                        <a:rPr lang="en-US" sz="1600" dirty="0"/>
                        <a:t>Completed</a:t>
                      </a:r>
                      <a:endParaRPr lang="en-US" sz="1600" dirty="0">
                        <a:latin typeface="Lato Semibold"/>
                      </a:endParaRPr>
                    </a:p>
                  </a:txBody>
                  <a:tcPr/>
                </a:tc>
                <a:tc>
                  <a:txBody>
                    <a:bodyPr/>
                    <a:lstStyle/>
                    <a:p>
                      <a:r>
                        <a:rPr lang="en-US" sz="1600" dirty="0"/>
                        <a:t>Section </a:t>
                      </a:r>
                      <a:endParaRPr lang="en-US" sz="1600" dirty="0">
                        <a:latin typeface="Lato Semibold"/>
                      </a:endParaRPr>
                    </a:p>
                  </a:txBody>
                  <a:tcPr/>
                </a:tc>
                <a:tc>
                  <a:txBody>
                    <a:bodyPr/>
                    <a:lstStyle/>
                    <a:p>
                      <a:r>
                        <a:rPr lang="en-US" sz="1600" dirty="0"/>
                        <a:t>Key Components </a:t>
                      </a:r>
                      <a:endParaRPr lang="en-US" sz="1600" dirty="0">
                        <a:latin typeface="Lato Semibold"/>
                      </a:endParaRPr>
                    </a:p>
                  </a:txBody>
                  <a:tcPr/>
                </a:tc>
                <a:extLst>
                  <a:ext uri="{0D108BD9-81ED-4DB2-BD59-A6C34878D82A}">
                    <a16:rowId xmlns:a16="http://schemas.microsoft.com/office/drawing/2014/main" val="4115986472"/>
                  </a:ext>
                </a:extLst>
              </a:tr>
              <a:tr h="477815">
                <a:tc>
                  <a:txBody>
                    <a:bodyPr/>
                    <a:lstStyle/>
                    <a:p>
                      <a:endParaRPr lang="en-US" sz="1600" dirty="0">
                        <a:latin typeface="Lato Semibold"/>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Operations Plan </a:t>
                      </a:r>
                      <a:endParaRPr lang="en-US" sz="1600" dirty="0">
                        <a:latin typeface="Lato Semibold"/>
                      </a:endParaRPr>
                    </a:p>
                  </a:txBody>
                  <a:tcPr/>
                </a:tc>
                <a:tc>
                  <a:txBody>
                    <a:bodyPr/>
                    <a:lstStyle/>
                    <a:p>
                      <a:r>
                        <a:rPr lang="en-US" sz="1600" dirty="0"/>
                        <a:t>Communication Plan  - Infrastructure, back up, secondary</a:t>
                      </a:r>
                      <a:endParaRPr lang="en-US" sz="1600" dirty="0">
                        <a:latin typeface="Lato Semibold"/>
                      </a:endParaRPr>
                    </a:p>
                  </a:txBody>
                  <a:tcPr/>
                </a:tc>
                <a:extLst>
                  <a:ext uri="{0D108BD9-81ED-4DB2-BD59-A6C34878D82A}">
                    <a16:rowId xmlns:a16="http://schemas.microsoft.com/office/drawing/2014/main" val="3664825658"/>
                  </a:ext>
                </a:extLst>
              </a:tr>
              <a:tr h="477815">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Employee Preparedness (Training, Drills)</a:t>
                      </a:r>
                      <a:endParaRPr lang="en-US" sz="1600" dirty="0">
                        <a:latin typeface="Lato Semibold"/>
                      </a:endParaRPr>
                    </a:p>
                  </a:txBody>
                  <a:tcPr/>
                </a:tc>
                <a:extLst>
                  <a:ext uri="{0D108BD9-81ED-4DB2-BD59-A6C34878D82A}">
                    <a16:rowId xmlns:a16="http://schemas.microsoft.com/office/drawing/2014/main" val="1539778555"/>
                  </a:ext>
                </a:extLst>
              </a:tr>
              <a:tr h="746177">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Staffing During Emergency (Recall, Call-ins, Responsibilities, Support, Communication)</a:t>
                      </a:r>
                      <a:endParaRPr lang="en-US" sz="1600" dirty="0">
                        <a:latin typeface="Lato Semibold"/>
                      </a:endParaRPr>
                    </a:p>
                  </a:txBody>
                  <a:tcPr/>
                </a:tc>
                <a:extLst>
                  <a:ext uri="{0D108BD9-81ED-4DB2-BD59-A6C34878D82A}">
                    <a16:rowId xmlns:a16="http://schemas.microsoft.com/office/drawing/2014/main" val="979714497"/>
                  </a:ext>
                </a:extLst>
              </a:tr>
              <a:tr h="746177">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Coordination with Response Partners – Community and Health Care Coalitions </a:t>
                      </a:r>
                      <a:endParaRPr lang="en-US" sz="1600" dirty="0">
                        <a:latin typeface="Lato Semibold"/>
                      </a:endParaRPr>
                    </a:p>
                  </a:txBody>
                  <a:tcPr/>
                </a:tc>
                <a:extLst>
                  <a:ext uri="{0D108BD9-81ED-4DB2-BD59-A6C34878D82A}">
                    <a16:rowId xmlns:a16="http://schemas.microsoft.com/office/drawing/2014/main" val="3661597156"/>
                  </a:ext>
                </a:extLst>
              </a:tr>
              <a:tr h="477815">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Public Health and Medical System Coordination</a:t>
                      </a:r>
                      <a:endParaRPr lang="en-US" sz="1600" dirty="0">
                        <a:latin typeface="Lato Semibold"/>
                      </a:endParaRPr>
                    </a:p>
                  </a:txBody>
                  <a:tcPr/>
                </a:tc>
                <a:extLst>
                  <a:ext uri="{0D108BD9-81ED-4DB2-BD59-A6C34878D82A}">
                    <a16:rowId xmlns:a16="http://schemas.microsoft.com/office/drawing/2014/main" val="3900093667"/>
                  </a:ext>
                </a:extLst>
              </a:tr>
              <a:tr h="477815">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Use of Volunteers and External Partners </a:t>
                      </a:r>
                      <a:endParaRPr lang="en-US" sz="1600" dirty="0">
                        <a:latin typeface="Lato Semibold"/>
                      </a:endParaRPr>
                    </a:p>
                  </a:txBody>
                  <a:tcPr/>
                </a:tc>
                <a:extLst>
                  <a:ext uri="{0D108BD9-81ED-4DB2-BD59-A6C34878D82A}">
                    <a16:rowId xmlns:a16="http://schemas.microsoft.com/office/drawing/2014/main" val="301496364"/>
                  </a:ext>
                </a:extLst>
              </a:tr>
              <a:tr h="477815">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Annual Review and Update of Plan </a:t>
                      </a:r>
                      <a:endParaRPr lang="en-US" sz="1600" dirty="0">
                        <a:latin typeface="Lato Semibold"/>
                      </a:endParaRPr>
                    </a:p>
                  </a:txBody>
                  <a:tcPr/>
                </a:tc>
                <a:extLst>
                  <a:ext uri="{0D108BD9-81ED-4DB2-BD59-A6C34878D82A}">
                    <a16:rowId xmlns:a16="http://schemas.microsoft.com/office/drawing/2014/main" val="2490451468"/>
                  </a:ext>
                </a:extLst>
              </a:tr>
            </a:tbl>
          </a:graphicData>
        </a:graphic>
      </p:graphicFrame>
    </p:spTree>
    <p:extLst>
      <p:ext uri="{BB962C8B-B14F-4D97-AF65-F5344CB8AC3E}">
        <p14:creationId xmlns:p14="http://schemas.microsoft.com/office/powerpoint/2010/main" val="3840148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72CE-9417-2C3F-0F16-EC1BD7150241}"/>
              </a:ext>
            </a:extLst>
          </p:cNvPr>
          <p:cNvSpPr>
            <a:spLocks noGrp="1"/>
          </p:cNvSpPr>
          <p:nvPr>
            <p:ph type="title"/>
          </p:nvPr>
        </p:nvSpPr>
        <p:spPr/>
        <p:txBody>
          <a:bodyPr/>
          <a:lstStyle/>
          <a:p>
            <a:r>
              <a:rPr lang="en-US" dirty="0"/>
              <a:t>Emergency Plan Components</a:t>
            </a:r>
          </a:p>
        </p:txBody>
      </p:sp>
      <p:graphicFrame>
        <p:nvGraphicFramePr>
          <p:cNvPr id="4" name="Table 3">
            <a:extLst>
              <a:ext uri="{FF2B5EF4-FFF2-40B4-BE49-F238E27FC236}">
                <a16:creationId xmlns:a16="http://schemas.microsoft.com/office/drawing/2014/main" id="{022CFBDE-AE31-35B3-3D9D-88EDDBB28E44}"/>
              </a:ext>
            </a:extLst>
          </p:cNvPr>
          <p:cNvGraphicFramePr>
            <a:graphicFrameLocks noGrp="1"/>
          </p:cNvGraphicFramePr>
          <p:nvPr>
            <p:extLst>
              <p:ext uri="{D42A27DB-BD31-4B8C-83A1-F6EECF244321}">
                <p14:modId xmlns:p14="http://schemas.microsoft.com/office/powerpoint/2010/main" val="3849031665"/>
              </p:ext>
            </p:extLst>
          </p:nvPr>
        </p:nvGraphicFramePr>
        <p:xfrm>
          <a:off x="838200" y="1219200"/>
          <a:ext cx="10449565" cy="4546501"/>
        </p:xfrm>
        <a:graphic>
          <a:graphicData uri="http://schemas.openxmlformats.org/drawingml/2006/table">
            <a:tbl>
              <a:tblPr firstRow="1" bandRow="1">
                <a:tableStyleId>{69C7853C-536D-4A76-A0AE-DD22124D55A5}</a:tableStyleId>
              </a:tblPr>
              <a:tblGrid>
                <a:gridCol w="1617733">
                  <a:extLst>
                    <a:ext uri="{9D8B030D-6E8A-4147-A177-3AD203B41FA5}">
                      <a16:colId xmlns:a16="http://schemas.microsoft.com/office/drawing/2014/main" val="2206612147"/>
                    </a:ext>
                  </a:extLst>
                </a:gridCol>
                <a:gridCol w="1376910">
                  <a:extLst>
                    <a:ext uri="{9D8B030D-6E8A-4147-A177-3AD203B41FA5}">
                      <a16:colId xmlns:a16="http://schemas.microsoft.com/office/drawing/2014/main" val="3755136016"/>
                    </a:ext>
                  </a:extLst>
                </a:gridCol>
                <a:gridCol w="7454922">
                  <a:extLst>
                    <a:ext uri="{9D8B030D-6E8A-4147-A177-3AD203B41FA5}">
                      <a16:colId xmlns:a16="http://schemas.microsoft.com/office/drawing/2014/main" val="1827793702"/>
                    </a:ext>
                  </a:extLst>
                </a:gridCol>
              </a:tblGrid>
              <a:tr h="393240">
                <a:tc>
                  <a:txBody>
                    <a:bodyPr/>
                    <a:lstStyle/>
                    <a:p>
                      <a:r>
                        <a:rPr lang="en-US" sz="1600" dirty="0"/>
                        <a:t>Completed</a:t>
                      </a:r>
                      <a:endParaRPr lang="en-US" sz="1600" dirty="0">
                        <a:latin typeface="Lato Semibold"/>
                      </a:endParaRPr>
                    </a:p>
                  </a:txBody>
                  <a:tcPr/>
                </a:tc>
                <a:tc>
                  <a:txBody>
                    <a:bodyPr/>
                    <a:lstStyle/>
                    <a:p>
                      <a:r>
                        <a:rPr lang="en-US" sz="1600" dirty="0"/>
                        <a:t>Section</a:t>
                      </a:r>
                      <a:endParaRPr lang="en-US" sz="1600" dirty="0">
                        <a:latin typeface="Lato Semibold"/>
                      </a:endParaRPr>
                    </a:p>
                  </a:txBody>
                  <a:tcPr/>
                </a:tc>
                <a:tc>
                  <a:txBody>
                    <a:bodyPr/>
                    <a:lstStyle/>
                    <a:p>
                      <a:r>
                        <a:rPr lang="en-US" sz="1600" dirty="0"/>
                        <a:t>Key Components </a:t>
                      </a:r>
                      <a:endParaRPr lang="en-US" sz="1600" dirty="0">
                        <a:latin typeface="Lato Semibold"/>
                      </a:endParaRPr>
                    </a:p>
                  </a:txBody>
                  <a:tcPr/>
                </a:tc>
                <a:extLst>
                  <a:ext uri="{0D108BD9-81ED-4DB2-BD59-A6C34878D82A}">
                    <a16:rowId xmlns:a16="http://schemas.microsoft.com/office/drawing/2014/main" val="4115986472"/>
                  </a:ext>
                </a:extLst>
              </a:tr>
              <a:tr h="393240">
                <a:tc>
                  <a:txBody>
                    <a:bodyPr/>
                    <a:lstStyle/>
                    <a:p>
                      <a:endParaRPr lang="en-US" sz="1600" dirty="0">
                        <a:latin typeface="Lato Semibold"/>
                      </a:endParaRPr>
                    </a:p>
                  </a:txBody>
                  <a:tcPr/>
                </a:tc>
                <a:tc>
                  <a:txBody>
                    <a:bodyPr/>
                    <a:lstStyle/>
                    <a:p>
                      <a:r>
                        <a:rPr lang="en-US" sz="1600" dirty="0"/>
                        <a:t>Response </a:t>
                      </a:r>
                      <a:endParaRPr lang="en-US" sz="1600" dirty="0">
                        <a:latin typeface="Lato Semibold"/>
                      </a:endParaRPr>
                    </a:p>
                  </a:txBody>
                  <a:tcPr/>
                </a:tc>
                <a:tc>
                  <a:txBody>
                    <a:bodyPr/>
                    <a:lstStyle/>
                    <a:p>
                      <a:r>
                        <a:rPr lang="en-US" sz="1600" dirty="0"/>
                        <a:t>Incident Command Center and System </a:t>
                      </a:r>
                      <a:endParaRPr lang="en-US" sz="1600" dirty="0">
                        <a:latin typeface="Lato Semibold"/>
                      </a:endParaRPr>
                    </a:p>
                  </a:txBody>
                  <a:tcPr/>
                </a:tc>
                <a:extLst>
                  <a:ext uri="{0D108BD9-81ED-4DB2-BD59-A6C34878D82A}">
                    <a16:rowId xmlns:a16="http://schemas.microsoft.com/office/drawing/2014/main" val="3664825658"/>
                  </a:ext>
                </a:extLst>
              </a:tr>
              <a:tr h="393240">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Incident Management Team</a:t>
                      </a:r>
                      <a:endParaRPr lang="en-US" sz="1600" dirty="0">
                        <a:latin typeface="Lato Semibold"/>
                      </a:endParaRPr>
                    </a:p>
                  </a:txBody>
                  <a:tcPr/>
                </a:tc>
                <a:extLst>
                  <a:ext uri="{0D108BD9-81ED-4DB2-BD59-A6C34878D82A}">
                    <a16:rowId xmlns:a16="http://schemas.microsoft.com/office/drawing/2014/main" val="1539778555"/>
                  </a:ext>
                </a:extLst>
              </a:tr>
              <a:tr h="393240">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Plan  - Evacuation, Evaluation, Shelter in  Place, Transportation</a:t>
                      </a:r>
                      <a:endParaRPr lang="en-US" sz="1600" dirty="0">
                        <a:latin typeface="Lato Semibold"/>
                      </a:endParaRPr>
                    </a:p>
                  </a:txBody>
                  <a:tcPr/>
                </a:tc>
                <a:extLst>
                  <a:ext uri="{0D108BD9-81ED-4DB2-BD59-A6C34878D82A}">
                    <a16:rowId xmlns:a16="http://schemas.microsoft.com/office/drawing/2014/main" val="979714497"/>
                  </a:ext>
                </a:extLst>
              </a:tr>
              <a:tr h="614101">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Emergency Response (Triage, Safety, Treatment, Vital Communication   </a:t>
                      </a:r>
                      <a:endParaRPr lang="en-US" sz="1600" dirty="0">
                        <a:latin typeface="Lato Semibold"/>
                      </a:endParaRPr>
                    </a:p>
                  </a:txBody>
                  <a:tcPr/>
                </a:tc>
                <a:extLst>
                  <a:ext uri="{0D108BD9-81ED-4DB2-BD59-A6C34878D82A}">
                    <a16:rowId xmlns:a16="http://schemas.microsoft.com/office/drawing/2014/main" val="3661597156"/>
                  </a:ext>
                </a:extLst>
              </a:tr>
              <a:tr h="393240">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Activation of Plan – Decision Criteria </a:t>
                      </a:r>
                      <a:endParaRPr lang="en-US" sz="1600" dirty="0">
                        <a:latin typeface="Lato Semibold"/>
                      </a:endParaRPr>
                    </a:p>
                  </a:txBody>
                  <a:tcPr/>
                </a:tc>
                <a:extLst>
                  <a:ext uri="{0D108BD9-81ED-4DB2-BD59-A6C34878D82A}">
                    <a16:rowId xmlns:a16="http://schemas.microsoft.com/office/drawing/2014/main" val="3900093667"/>
                  </a:ext>
                </a:extLst>
              </a:tr>
              <a:tr h="393240">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Resident Relocation </a:t>
                      </a:r>
                      <a:endParaRPr lang="en-US" sz="1600" dirty="0">
                        <a:latin typeface="Lato Semibold"/>
                      </a:endParaRPr>
                    </a:p>
                  </a:txBody>
                  <a:tcPr/>
                </a:tc>
                <a:extLst>
                  <a:ext uri="{0D108BD9-81ED-4DB2-BD59-A6C34878D82A}">
                    <a16:rowId xmlns:a16="http://schemas.microsoft.com/office/drawing/2014/main" val="1745973436"/>
                  </a:ext>
                </a:extLst>
              </a:tr>
              <a:tr h="393240">
                <a:tc>
                  <a:txBody>
                    <a:bodyPr/>
                    <a:lstStyle/>
                    <a:p>
                      <a:endParaRPr lang="en-US" sz="1600" dirty="0">
                        <a:latin typeface="Lato Semibold"/>
                      </a:endParaRPr>
                    </a:p>
                  </a:txBody>
                  <a:tcPr/>
                </a:tc>
                <a:tc>
                  <a:txBody>
                    <a:bodyPr/>
                    <a:lstStyle/>
                    <a:p>
                      <a:r>
                        <a:rPr lang="en-US" sz="1600" dirty="0"/>
                        <a:t>Continuity </a:t>
                      </a:r>
                      <a:endParaRPr lang="en-US" sz="1600" dirty="0">
                        <a:latin typeface="Lato Semibold"/>
                      </a:endParaRPr>
                    </a:p>
                  </a:txBody>
                  <a:tcPr/>
                </a:tc>
                <a:tc>
                  <a:txBody>
                    <a:bodyPr/>
                    <a:lstStyle/>
                    <a:p>
                      <a:r>
                        <a:rPr lang="en-US" sz="1600" dirty="0"/>
                        <a:t>Continuity of Operations</a:t>
                      </a:r>
                      <a:endParaRPr lang="en-US" sz="1600" dirty="0">
                        <a:latin typeface="Lato Semibold"/>
                      </a:endParaRPr>
                    </a:p>
                  </a:txBody>
                  <a:tcPr/>
                </a:tc>
                <a:extLst>
                  <a:ext uri="{0D108BD9-81ED-4DB2-BD59-A6C34878D82A}">
                    <a16:rowId xmlns:a16="http://schemas.microsoft.com/office/drawing/2014/main" val="301496364"/>
                  </a:ext>
                </a:extLst>
              </a:tr>
              <a:tr h="393240">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Policies and Procedures</a:t>
                      </a:r>
                      <a:endParaRPr lang="en-US" sz="1600" dirty="0">
                        <a:latin typeface="Lato Semibold"/>
                      </a:endParaRPr>
                    </a:p>
                  </a:txBody>
                  <a:tcPr/>
                </a:tc>
                <a:extLst>
                  <a:ext uri="{0D108BD9-81ED-4DB2-BD59-A6C34878D82A}">
                    <a16:rowId xmlns:a16="http://schemas.microsoft.com/office/drawing/2014/main" val="1534591462"/>
                  </a:ext>
                </a:extLst>
              </a:tr>
              <a:tr h="393240">
                <a:tc>
                  <a:txBody>
                    <a:bodyPr/>
                    <a:lstStyle/>
                    <a:p>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Agreements </a:t>
                      </a:r>
                      <a:endParaRPr lang="en-US" sz="1600" dirty="0">
                        <a:latin typeface="Lato Semibold"/>
                      </a:endParaRPr>
                    </a:p>
                  </a:txBody>
                  <a:tcPr/>
                </a:tc>
                <a:extLst>
                  <a:ext uri="{0D108BD9-81ED-4DB2-BD59-A6C34878D82A}">
                    <a16:rowId xmlns:a16="http://schemas.microsoft.com/office/drawing/2014/main" val="1693931369"/>
                  </a:ext>
                </a:extLst>
              </a:tr>
              <a:tr h="393240">
                <a:tc>
                  <a:txBody>
                    <a:bodyPr/>
                    <a:lstStyle/>
                    <a:p>
                      <a:r>
                        <a:rPr lang="en-US" sz="1600" dirty="0"/>
                        <a:t>`</a:t>
                      </a:r>
                      <a:endParaRPr lang="en-US" sz="1600" dirty="0">
                        <a:latin typeface="Lato Semibold"/>
                      </a:endParaRPr>
                    </a:p>
                  </a:txBody>
                  <a:tcPr/>
                </a:tc>
                <a:tc>
                  <a:txBody>
                    <a:bodyPr/>
                    <a:lstStyle/>
                    <a:p>
                      <a:endParaRPr lang="en-US" sz="1600" dirty="0">
                        <a:latin typeface="Lato Semibold"/>
                      </a:endParaRPr>
                    </a:p>
                  </a:txBody>
                  <a:tcPr/>
                </a:tc>
                <a:tc>
                  <a:txBody>
                    <a:bodyPr/>
                    <a:lstStyle/>
                    <a:p>
                      <a:r>
                        <a:rPr lang="en-US" sz="1600" dirty="0"/>
                        <a:t>Collaboration with Suppliers</a:t>
                      </a:r>
                      <a:endParaRPr lang="en-US" sz="1600" dirty="0">
                        <a:latin typeface="Lato Semibold"/>
                      </a:endParaRPr>
                    </a:p>
                  </a:txBody>
                  <a:tcPr/>
                </a:tc>
                <a:extLst>
                  <a:ext uri="{0D108BD9-81ED-4DB2-BD59-A6C34878D82A}">
                    <a16:rowId xmlns:a16="http://schemas.microsoft.com/office/drawing/2014/main" val="2759959582"/>
                  </a:ext>
                </a:extLst>
              </a:tr>
            </a:tbl>
          </a:graphicData>
        </a:graphic>
      </p:graphicFrame>
    </p:spTree>
    <p:extLst>
      <p:ext uri="{BB962C8B-B14F-4D97-AF65-F5344CB8AC3E}">
        <p14:creationId xmlns:p14="http://schemas.microsoft.com/office/powerpoint/2010/main" val="2335708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2548-6D07-A22F-E1D2-3D78F50FD875}"/>
              </a:ext>
            </a:extLst>
          </p:cNvPr>
          <p:cNvSpPr>
            <a:spLocks noGrp="1"/>
          </p:cNvSpPr>
          <p:nvPr>
            <p:ph type="title"/>
          </p:nvPr>
        </p:nvSpPr>
        <p:spPr/>
        <p:txBody>
          <a:bodyPr/>
          <a:lstStyle/>
          <a:p>
            <a:r>
              <a:rPr lang="en-US" dirty="0"/>
              <a:t>Policy and Procedure</a:t>
            </a:r>
          </a:p>
        </p:txBody>
      </p:sp>
      <p:sp>
        <p:nvSpPr>
          <p:cNvPr id="3" name="Text Placeholder 2">
            <a:extLst>
              <a:ext uri="{FF2B5EF4-FFF2-40B4-BE49-F238E27FC236}">
                <a16:creationId xmlns:a16="http://schemas.microsoft.com/office/drawing/2014/main" id="{8CCF068F-C915-0FFD-11C5-362283C75B96}"/>
              </a:ext>
            </a:extLst>
          </p:cNvPr>
          <p:cNvSpPr>
            <a:spLocks noGrp="1"/>
          </p:cNvSpPr>
          <p:nvPr>
            <p:ph type="body" idx="1"/>
          </p:nvPr>
        </p:nvSpPr>
        <p:spPr/>
        <p:txBody>
          <a:bodyPr/>
          <a:lstStyle/>
          <a:p>
            <a:r>
              <a:rPr lang="en-US" dirty="0"/>
              <a:t>Components of an Emergency Plan </a:t>
            </a:r>
          </a:p>
        </p:txBody>
      </p:sp>
    </p:spTree>
    <p:extLst>
      <p:ext uri="{BB962C8B-B14F-4D97-AF65-F5344CB8AC3E}">
        <p14:creationId xmlns:p14="http://schemas.microsoft.com/office/powerpoint/2010/main" val="2010614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ECD-C5D7-52AD-D361-AF34CB9F938E}"/>
              </a:ext>
            </a:extLst>
          </p:cNvPr>
          <p:cNvSpPr>
            <a:spLocks noGrp="1"/>
          </p:cNvSpPr>
          <p:nvPr>
            <p:ph type="title"/>
          </p:nvPr>
        </p:nvSpPr>
        <p:spPr/>
        <p:txBody>
          <a:bodyPr/>
          <a:lstStyle/>
          <a:p>
            <a:r>
              <a:rPr lang="en-US" dirty="0"/>
              <a:t>2.  Policies and Procedures </a:t>
            </a:r>
          </a:p>
        </p:txBody>
      </p:sp>
      <p:sp>
        <p:nvSpPr>
          <p:cNvPr id="3" name="Content Placeholder 2">
            <a:extLst>
              <a:ext uri="{FF2B5EF4-FFF2-40B4-BE49-F238E27FC236}">
                <a16:creationId xmlns:a16="http://schemas.microsoft.com/office/drawing/2014/main" id="{AA432E07-D385-BBA3-455B-5E84D0BA65A6}"/>
              </a:ext>
            </a:extLst>
          </p:cNvPr>
          <p:cNvSpPr>
            <a:spLocks noGrp="1"/>
          </p:cNvSpPr>
          <p:nvPr>
            <p:ph idx="1"/>
          </p:nvPr>
        </p:nvSpPr>
        <p:spPr>
          <a:xfrm>
            <a:off x="533400" y="1524000"/>
            <a:ext cx="7620000" cy="4525963"/>
          </a:xfrm>
        </p:spPr>
        <p:txBody>
          <a:bodyPr/>
          <a:lstStyle/>
          <a:p>
            <a:pPr marL="812800" marR="615315" lvl="1" indent="-457200">
              <a:lnSpc>
                <a:spcPct val="100000"/>
              </a:lnSpc>
              <a:spcBef>
                <a:spcPts val="5"/>
              </a:spcBef>
              <a:buFont typeface="Arial" panose="020B0604020202020204" pitchFamily="34" charset="0"/>
              <a:buChar char="•"/>
              <a:tabLst>
                <a:tab pos="355600" algn="l"/>
              </a:tabLst>
            </a:pPr>
            <a:r>
              <a:rPr lang="en-US" sz="3200" spc="-5" dirty="0">
                <a:solidFill>
                  <a:schemeClr val="tx1">
                    <a:lumMod val="85000"/>
                    <a:lumOff val="15000"/>
                  </a:schemeClr>
                </a:solidFill>
                <a:latin typeface="Lato Semibold"/>
                <a:cs typeface="Arial"/>
              </a:rPr>
              <a:t>Subsistence</a:t>
            </a:r>
            <a:r>
              <a:rPr lang="en-US" sz="3200" spc="-60" dirty="0">
                <a:solidFill>
                  <a:schemeClr val="tx1">
                    <a:lumMod val="85000"/>
                    <a:lumOff val="15000"/>
                  </a:schemeClr>
                </a:solidFill>
                <a:latin typeface="Lato Semibold"/>
                <a:cs typeface="Arial"/>
              </a:rPr>
              <a:t> </a:t>
            </a:r>
            <a:r>
              <a:rPr lang="en-US" sz="3200" spc="-5" dirty="0">
                <a:solidFill>
                  <a:schemeClr val="tx1">
                    <a:lumMod val="85000"/>
                    <a:lumOff val="15000"/>
                  </a:schemeClr>
                </a:solidFill>
                <a:latin typeface="Lato Semibold"/>
                <a:cs typeface="Arial"/>
              </a:rPr>
              <a:t>needs</a:t>
            </a:r>
          </a:p>
          <a:p>
            <a:pPr marL="812800" marR="615315" lvl="1" indent="-457200">
              <a:lnSpc>
                <a:spcPct val="100000"/>
              </a:lnSpc>
              <a:spcBef>
                <a:spcPts val="5"/>
              </a:spcBef>
              <a:buFont typeface="Arial" panose="020B0604020202020204" pitchFamily="34" charset="0"/>
              <a:buChar char="•"/>
              <a:tabLst>
                <a:tab pos="355600" algn="l"/>
              </a:tabLst>
            </a:pPr>
            <a:r>
              <a:rPr lang="en-US" sz="3200" spc="-5" dirty="0">
                <a:solidFill>
                  <a:schemeClr val="tx1">
                    <a:lumMod val="85000"/>
                    <a:lumOff val="15000"/>
                  </a:schemeClr>
                </a:solidFill>
                <a:latin typeface="Lato Semibold"/>
                <a:cs typeface="Arial"/>
              </a:rPr>
              <a:t>Evacuation and shelter in place</a:t>
            </a:r>
            <a:r>
              <a:rPr lang="en-US" sz="3200" spc="-10" dirty="0">
                <a:solidFill>
                  <a:schemeClr val="tx1">
                    <a:lumMod val="85000"/>
                    <a:lumOff val="15000"/>
                  </a:schemeClr>
                </a:solidFill>
                <a:latin typeface="Lato Semibold"/>
                <a:cs typeface="Arial"/>
              </a:rPr>
              <a:t> </a:t>
            </a:r>
            <a:r>
              <a:rPr lang="en-US" sz="3200" dirty="0">
                <a:solidFill>
                  <a:schemeClr val="tx1">
                    <a:lumMod val="85000"/>
                    <a:lumOff val="15000"/>
                  </a:schemeClr>
                </a:solidFill>
                <a:latin typeface="Lato Semibold"/>
                <a:cs typeface="Arial"/>
              </a:rPr>
              <a:t>plans,</a:t>
            </a:r>
          </a:p>
          <a:p>
            <a:pPr marL="812800" marR="615315" lvl="1" indent="-457200">
              <a:lnSpc>
                <a:spcPct val="100000"/>
              </a:lnSpc>
              <a:spcBef>
                <a:spcPts val="5"/>
              </a:spcBef>
              <a:buFont typeface="Arial" panose="020B0604020202020204" pitchFamily="34" charset="0"/>
              <a:buChar char="•"/>
              <a:tabLst>
                <a:tab pos="355600" algn="l"/>
              </a:tabLst>
            </a:pPr>
            <a:r>
              <a:rPr lang="en-US" sz="3200" spc="-10" dirty="0">
                <a:solidFill>
                  <a:schemeClr val="tx1">
                    <a:lumMod val="85000"/>
                    <a:lumOff val="15000"/>
                  </a:schemeClr>
                </a:solidFill>
                <a:latin typeface="Lato Semibold"/>
                <a:cs typeface="Arial"/>
              </a:rPr>
              <a:t>Tracking </a:t>
            </a:r>
            <a:r>
              <a:rPr lang="en-US" sz="3200" spc="-5" dirty="0">
                <a:solidFill>
                  <a:schemeClr val="tx1">
                    <a:lumMod val="85000"/>
                    <a:lumOff val="15000"/>
                  </a:schemeClr>
                </a:solidFill>
                <a:latin typeface="Lato Semibold"/>
                <a:cs typeface="Arial"/>
              </a:rPr>
              <a:t>patients and </a:t>
            </a:r>
            <a:r>
              <a:rPr lang="en-US" sz="3200" spc="-10" dirty="0">
                <a:solidFill>
                  <a:schemeClr val="tx1">
                    <a:lumMod val="85000"/>
                    <a:lumOff val="15000"/>
                  </a:schemeClr>
                </a:solidFill>
                <a:latin typeface="Lato Semibold"/>
                <a:cs typeface="Arial"/>
              </a:rPr>
              <a:t>staff </a:t>
            </a:r>
            <a:r>
              <a:rPr lang="en-US" sz="3200" spc="-5" dirty="0">
                <a:solidFill>
                  <a:schemeClr val="tx1">
                    <a:lumMod val="85000"/>
                    <a:lumOff val="15000"/>
                  </a:schemeClr>
                </a:solidFill>
                <a:latin typeface="Lato Semibold"/>
                <a:cs typeface="Arial"/>
              </a:rPr>
              <a:t>during an</a:t>
            </a:r>
            <a:r>
              <a:rPr lang="en-US" sz="3200" spc="100" dirty="0">
                <a:solidFill>
                  <a:schemeClr val="tx1">
                    <a:lumMod val="85000"/>
                    <a:lumOff val="15000"/>
                  </a:schemeClr>
                </a:solidFill>
                <a:latin typeface="Lato Semibold"/>
                <a:cs typeface="Arial"/>
              </a:rPr>
              <a:t> </a:t>
            </a:r>
            <a:r>
              <a:rPr lang="en-US" sz="3200" spc="-20" dirty="0">
                <a:solidFill>
                  <a:schemeClr val="tx1">
                    <a:lumMod val="85000"/>
                    <a:lumOff val="15000"/>
                  </a:schemeClr>
                </a:solidFill>
                <a:latin typeface="Lato Semibold"/>
                <a:cs typeface="Arial"/>
              </a:rPr>
              <a:t>emergency,</a:t>
            </a:r>
            <a:endParaRPr lang="en-US" sz="3200" dirty="0">
              <a:solidFill>
                <a:schemeClr val="tx1">
                  <a:lumMod val="85000"/>
                  <a:lumOff val="15000"/>
                </a:schemeClr>
              </a:solidFill>
              <a:latin typeface="Lato Semibold"/>
              <a:cs typeface="Arial"/>
            </a:endParaRPr>
          </a:p>
          <a:p>
            <a:pPr marL="812800" marR="615315" lvl="1" indent="-457200">
              <a:lnSpc>
                <a:spcPct val="100000"/>
              </a:lnSpc>
              <a:spcBef>
                <a:spcPts val="5"/>
              </a:spcBef>
              <a:buFont typeface="Arial" panose="020B0604020202020204" pitchFamily="34" charset="0"/>
              <a:buChar char="•"/>
              <a:tabLst>
                <a:tab pos="355600" algn="l"/>
              </a:tabLst>
            </a:pPr>
            <a:r>
              <a:rPr lang="en-US" sz="3200" spc="-5" dirty="0">
                <a:solidFill>
                  <a:schemeClr val="tx1">
                    <a:lumMod val="85000"/>
                    <a:lumOff val="15000"/>
                  </a:schemeClr>
                </a:solidFill>
                <a:latin typeface="Lato Semibold"/>
                <a:cs typeface="Arial"/>
              </a:rPr>
              <a:t>Medical documentation,</a:t>
            </a:r>
            <a:r>
              <a:rPr lang="en-US" sz="3200" spc="-15" dirty="0">
                <a:solidFill>
                  <a:schemeClr val="tx1">
                    <a:lumMod val="85000"/>
                    <a:lumOff val="15000"/>
                  </a:schemeClr>
                </a:solidFill>
                <a:latin typeface="Lato Semibold"/>
                <a:cs typeface="Arial"/>
              </a:rPr>
              <a:t> </a:t>
            </a:r>
            <a:r>
              <a:rPr lang="en-US" sz="3200" spc="-5" dirty="0">
                <a:solidFill>
                  <a:schemeClr val="tx1">
                    <a:lumMod val="85000"/>
                    <a:lumOff val="15000"/>
                  </a:schemeClr>
                </a:solidFill>
                <a:latin typeface="Lato Semibold"/>
                <a:cs typeface="Arial"/>
              </a:rPr>
              <a:t>and;</a:t>
            </a:r>
            <a:endParaRPr lang="en-US" sz="3200" dirty="0">
              <a:solidFill>
                <a:schemeClr val="tx1">
                  <a:lumMod val="85000"/>
                  <a:lumOff val="15000"/>
                </a:schemeClr>
              </a:solidFill>
              <a:latin typeface="Lato Semibold"/>
              <a:cs typeface="Arial"/>
            </a:endParaRPr>
          </a:p>
          <a:p>
            <a:pPr marL="812800" marR="615315" lvl="1" indent="-457200">
              <a:lnSpc>
                <a:spcPct val="100000"/>
              </a:lnSpc>
              <a:spcBef>
                <a:spcPts val="5"/>
              </a:spcBef>
              <a:buFont typeface="Arial" panose="020B0604020202020204" pitchFamily="34" charset="0"/>
              <a:buChar char="•"/>
              <a:tabLst>
                <a:tab pos="355600" algn="l"/>
              </a:tabLst>
            </a:pPr>
            <a:r>
              <a:rPr lang="en-US" sz="3200" spc="-5" dirty="0">
                <a:solidFill>
                  <a:schemeClr val="tx1">
                    <a:lumMod val="85000"/>
                    <a:lumOff val="15000"/>
                  </a:schemeClr>
                </a:solidFill>
                <a:latin typeface="Lato Semibold"/>
                <a:cs typeface="Arial"/>
              </a:rPr>
              <a:t>Processes to develop arrangements </a:t>
            </a:r>
            <a:r>
              <a:rPr lang="en-US" sz="3200" spc="-10" dirty="0">
                <a:solidFill>
                  <a:schemeClr val="tx1">
                    <a:lumMod val="85000"/>
                    <a:lumOff val="15000"/>
                  </a:schemeClr>
                </a:solidFill>
                <a:latin typeface="Lato Semibold"/>
                <a:cs typeface="Arial"/>
              </a:rPr>
              <a:t>with </a:t>
            </a:r>
            <a:r>
              <a:rPr lang="en-US" sz="3200" spc="-5" dirty="0">
                <a:solidFill>
                  <a:schemeClr val="tx1">
                    <a:lumMod val="85000"/>
                    <a:lumOff val="15000"/>
                  </a:schemeClr>
                </a:solidFill>
                <a:latin typeface="Lato Semibold"/>
                <a:cs typeface="Arial"/>
              </a:rPr>
              <a:t>other</a:t>
            </a:r>
            <a:r>
              <a:rPr lang="en-US" sz="3200" spc="110" dirty="0">
                <a:solidFill>
                  <a:schemeClr val="tx1">
                    <a:lumMod val="85000"/>
                    <a:lumOff val="15000"/>
                  </a:schemeClr>
                </a:solidFill>
                <a:latin typeface="Lato Semibold"/>
                <a:cs typeface="Arial"/>
              </a:rPr>
              <a:t> </a:t>
            </a:r>
            <a:r>
              <a:rPr lang="en-US" sz="3200" dirty="0">
                <a:solidFill>
                  <a:schemeClr val="tx1">
                    <a:lumMod val="85000"/>
                    <a:lumOff val="15000"/>
                  </a:schemeClr>
                </a:solidFill>
                <a:latin typeface="Lato Semibold"/>
                <a:cs typeface="Arial"/>
              </a:rPr>
              <a:t>providers/suppliers.</a:t>
            </a:r>
          </a:p>
          <a:p>
            <a:endParaRPr lang="en-US" dirty="0">
              <a:solidFill>
                <a:schemeClr val="tx1">
                  <a:lumMod val="85000"/>
                  <a:lumOff val="15000"/>
                </a:schemeClr>
              </a:solidFill>
            </a:endParaRPr>
          </a:p>
        </p:txBody>
      </p:sp>
      <p:pic>
        <p:nvPicPr>
          <p:cNvPr id="4" name="Picture 3">
            <a:extLst>
              <a:ext uri="{FF2B5EF4-FFF2-40B4-BE49-F238E27FC236}">
                <a16:creationId xmlns:a16="http://schemas.microsoft.com/office/drawing/2014/main" id="{2944A820-6C26-3B6F-5488-6147E2997373}"/>
              </a:ext>
            </a:extLst>
          </p:cNvPr>
          <p:cNvPicPr>
            <a:picLocks noChangeAspect="1"/>
          </p:cNvPicPr>
          <p:nvPr/>
        </p:nvPicPr>
        <p:blipFill rotWithShape="1">
          <a:blip r:embed="rId3"/>
          <a:srcRect t="12163" r="-2" b="-2"/>
          <a:stretch/>
        </p:blipFill>
        <p:spPr>
          <a:xfrm>
            <a:off x="7750155" y="2362200"/>
            <a:ext cx="3825370" cy="2226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5660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A1BD-B963-152F-A2D3-E5C49F3387AF}"/>
              </a:ext>
            </a:extLst>
          </p:cNvPr>
          <p:cNvSpPr>
            <a:spLocks noGrp="1"/>
          </p:cNvSpPr>
          <p:nvPr>
            <p:ph type="title"/>
          </p:nvPr>
        </p:nvSpPr>
        <p:spPr/>
        <p:txBody>
          <a:bodyPr/>
          <a:lstStyle/>
          <a:p>
            <a:r>
              <a:rPr lang="en-US" dirty="0"/>
              <a:t>2.  Policies and Procedures </a:t>
            </a:r>
          </a:p>
        </p:txBody>
      </p:sp>
      <p:sp>
        <p:nvSpPr>
          <p:cNvPr id="3" name="Content Placeholder 2">
            <a:extLst>
              <a:ext uri="{FF2B5EF4-FFF2-40B4-BE49-F238E27FC236}">
                <a16:creationId xmlns:a16="http://schemas.microsoft.com/office/drawing/2014/main" id="{AB5A29A0-86CE-327C-2B73-DA2AAAD18C2E}"/>
              </a:ext>
            </a:extLst>
          </p:cNvPr>
          <p:cNvSpPr>
            <a:spLocks noGrp="1"/>
          </p:cNvSpPr>
          <p:nvPr>
            <p:ph idx="1"/>
          </p:nvPr>
        </p:nvSpPr>
        <p:spPr/>
        <p:txBody>
          <a:bodyPr/>
          <a:lstStyle/>
          <a:p>
            <a:pPr marL="457200" indent="-457200">
              <a:buFont typeface="Arial" panose="020B0604020202020204" pitchFamily="34" charset="0"/>
              <a:buChar char="•"/>
            </a:pPr>
            <a:r>
              <a:rPr lang="en-US" sz="3200" b="0" dirty="0"/>
              <a:t>Food and Water</a:t>
            </a:r>
          </a:p>
          <a:p>
            <a:pPr marL="457200" indent="-457200">
              <a:buFont typeface="Arial" panose="020B0604020202020204" pitchFamily="34" charset="0"/>
              <a:buChar char="•"/>
            </a:pPr>
            <a:r>
              <a:rPr lang="en-US" sz="3200" b="0" dirty="0"/>
              <a:t>Medical and Pharma Supplies</a:t>
            </a:r>
          </a:p>
          <a:p>
            <a:pPr marL="457200" indent="-457200">
              <a:buFont typeface="Arial" panose="020B0604020202020204" pitchFamily="34" charset="0"/>
              <a:buChar char="•"/>
            </a:pPr>
            <a:r>
              <a:rPr lang="en-US" sz="3200" b="0" dirty="0"/>
              <a:t>Temperature controls</a:t>
            </a:r>
          </a:p>
          <a:p>
            <a:pPr marL="457200" indent="-457200">
              <a:buFont typeface="Arial" panose="020B0604020202020204" pitchFamily="34" charset="0"/>
              <a:buChar char="•"/>
            </a:pPr>
            <a:r>
              <a:rPr lang="en-US" sz="3200" b="0" dirty="0"/>
              <a:t>Emergency Lighting</a:t>
            </a:r>
          </a:p>
          <a:p>
            <a:pPr marL="457200" indent="-457200">
              <a:buFont typeface="Arial" panose="020B0604020202020204" pitchFamily="34" charset="0"/>
              <a:buChar char="•"/>
            </a:pPr>
            <a:r>
              <a:rPr lang="en-US" sz="3200" b="0" dirty="0"/>
              <a:t>Fire detection, suppression, alarm</a:t>
            </a:r>
          </a:p>
          <a:p>
            <a:pPr marL="457200" indent="-457200">
              <a:buFont typeface="Arial" panose="020B0604020202020204" pitchFamily="34" charset="0"/>
              <a:buChar char="•"/>
            </a:pPr>
            <a:r>
              <a:rPr lang="en-US" sz="3200" b="0" dirty="0"/>
              <a:t>Sewage/waste disposal</a:t>
            </a:r>
            <a:endParaRPr lang="en-US" sz="3200" dirty="0">
              <a:solidFill>
                <a:srgbClr val="898989"/>
              </a:solidFill>
            </a:endParaRPr>
          </a:p>
          <a:p>
            <a:endParaRPr lang="en-US" dirty="0"/>
          </a:p>
        </p:txBody>
      </p:sp>
      <p:pic>
        <p:nvPicPr>
          <p:cNvPr id="4" name="Picture 3">
            <a:extLst>
              <a:ext uri="{FF2B5EF4-FFF2-40B4-BE49-F238E27FC236}">
                <a16:creationId xmlns:a16="http://schemas.microsoft.com/office/drawing/2014/main" id="{FFBBCFFD-8167-F8B1-3AFB-9C45FD0B9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1417638"/>
            <a:ext cx="2504201" cy="3754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4472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382D-4763-F9D1-C983-5B6C62B37C43}"/>
              </a:ext>
            </a:extLst>
          </p:cNvPr>
          <p:cNvSpPr>
            <a:spLocks noGrp="1"/>
          </p:cNvSpPr>
          <p:nvPr>
            <p:ph type="title"/>
          </p:nvPr>
        </p:nvSpPr>
        <p:spPr/>
        <p:txBody>
          <a:bodyPr/>
          <a:lstStyle/>
          <a:p>
            <a:r>
              <a:rPr lang="en-US" dirty="0"/>
              <a:t>2.  Policies and Procedures </a:t>
            </a:r>
          </a:p>
        </p:txBody>
      </p:sp>
      <p:sp>
        <p:nvSpPr>
          <p:cNvPr id="3" name="Content Placeholder 2">
            <a:extLst>
              <a:ext uri="{FF2B5EF4-FFF2-40B4-BE49-F238E27FC236}">
                <a16:creationId xmlns:a16="http://schemas.microsoft.com/office/drawing/2014/main" id="{24B3B550-2B47-CD55-D49C-EC0380D9E3AE}"/>
              </a:ext>
            </a:extLst>
          </p:cNvPr>
          <p:cNvSpPr>
            <a:spLocks noGrp="1"/>
          </p:cNvSpPr>
          <p:nvPr>
            <p:ph idx="1"/>
          </p:nvPr>
        </p:nvSpPr>
        <p:spPr/>
        <p:txBody>
          <a:bodyPr>
            <a:normAutofit lnSpcReduction="10000"/>
          </a:bodyPr>
          <a:lstStyle/>
          <a:p>
            <a:r>
              <a:rPr lang="en-US" sz="3200" b="0" dirty="0"/>
              <a:t>Staffing Strategies - in place or relocation</a:t>
            </a:r>
          </a:p>
          <a:p>
            <a:r>
              <a:rPr lang="en-US" sz="3200" b="0" dirty="0"/>
              <a:t>Relocation processes</a:t>
            </a:r>
          </a:p>
          <a:p>
            <a:r>
              <a:rPr lang="en-US" sz="3200" b="0" dirty="0"/>
              <a:t>Evacuation</a:t>
            </a:r>
          </a:p>
          <a:p>
            <a:r>
              <a:rPr lang="en-US" sz="3200" b="0" dirty="0"/>
              <a:t>Shelter in Place</a:t>
            </a:r>
          </a:p>
          <a:p>
            <a:r>
              <a:rPr lang="en-US" sz="3200" b="0" dirty="0"/>
              <a:t>Medical documentation</a:t>
            </a:r>
          </a:p>
          <a:p>
            <a:r>
              <a:rPr lang="en-US" sz="3200" b="0" dirty="0"/>
              <a:t>Use of volunteers </a:t>
            </a:r>
          </a:p>
          <a:p>
            <a:r>
              <a:rPr lang="en-US" sz="3200" b="0" dirty="0"/>
              <a:t>Transfer agreements </a:t>
            </a:r>
          </a:p>
          <a:p>
            <a:r>
              <a:rPr lang="en-US" sz="3200" b="0" dirty="0"/>
              <a:t>Communication processes </a:t>
            </a:r>
          </a:p>
          <a:p>
            <a:endParaRPr lang="en-US" dirty="0"/>
          </a:p>
        </p:txBody>
      </p:sp>
      <p:pic>
        <p:nvPicPr>
          <p:cNvPr id="4" name="Picture 3" descr="A close up of a device&#10;&#10;Description generated with high confidence">
            <a:extLst>
              <a:ext uri="{FF2B5EF4-FFF2-40B4-BE49-F238E27FC236}">
                <a16:creationId xmlns:a16="http://schemas.microsoft.com/office/drawing/2014/main" id="{7482B943-14DE-872C-475D-CA3F821180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6" r="962" b="-4"/>
          <a:stretch/>
        </p:blipFill>
        <p:spPr>
          <a:xfrm>
            <a:off x="7467600" y="2209800"/>
            <a:ext cx="3505200" cy="3579719"/>
          </a:xfrm>
          <a:prstGeom prst="rect">
            <a:avLst/>
          </a:prstGeom>
          <a:effectLst/>
        </p:spPr>
      </p:pic>
    </p:spTree>
    <p:extLst>
      <p:ext uri="{BB962C8B-B14F-4D97-AF65-F5344CB8AC3E}">
        <p14:creationId xmlns:p14="http://schemas.microsoft.com/office/powerpoint/2010/main" val="1179865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4F55-17F7-23A6-A18F-125B3BEC9E2A}"/>
              </a:ext>
            </a:extLst>
          </p:cNvPr>
          <p:cNvSpPr>
            <a:spLocks noGrp="1"/>
          </p:cNvSpPr>
          <p:nvPr>
            <p:ph type="title"/>
          </p:nvPr>
        </p:nvSpPr>
        <p:spPr/>
        <p:txBody>
          <a:bodyPr/>
          <a:lstStyle/>
          <a:p>
            <a:r>
              <a:rPr lang="en-US" dirty="0"/>
              <a:t>Disasters and Emergencies</a:t>
            </a:r>
          </a:p>
        </p:txBody>
      </p:sp>
      <p:sp>
        <p:nvSpPr>
          <p:cNvPr id="3" name="Text Placeholder 2">
            <a:extLst>
              <a:ext uri="{FF2B5EF4-FFF2-40B4-BE49-F238E27FC236}">
                <a16:creationId xmlns:a16="http://schemas.microsoft.com/office/drawing/2014/main" id="{70577AEB-A60C-E3C3-E144-B1100E1C82D1}"/>
              </a:ext>
            </a:extLst>
          </p:cNvPr>
          <p:cNvSpPr>
            <a:spLocks noGrp="1"/>
          </p:cNvSpPr>
          <p:nvPr>
            <p:ph type="body" idx="1"/>
          </p:nvPr>
        </p:nvSpPr>
        <p:spPr/>
        <p:txBody>
          <a:bodyPr/>
          <a:lstStyle/>
          <a:p>
            <a:r>
              <a:rPr lang="en-US" dirty="0"/>
              <a:t>Types </a:t>
            </a:r>
          </a:p>
        </p:txBody>
      </p:sp>
    </p:spTree>
    <p:extLst>
      <p:ext uri="{BB962C8B-B14F-4D97-AF65-F5344CB8AC3E}">
        <p14:creationId xmlns:p14="http://schemas.microsoft.com/office/powerpoint/2010/main" val="3417751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382D-4763-F9D1-C983-5B6C62B37C43}"/>
              </a:ext>
            </a:extLst>
          </p:cNvPr>
          <p:cNvSpPr>
            <a:spLocks noGrp="1"/>
          </p:cNvSpPr>
          <p:nvPr>
            <p:ph type="title"/>
          </p:nvPr>
        </p:nvSpPr>
        <p:spPr/>
        <p:txBody>
          <a:bodyPr/>
          <a:lstStyle/>
          <a:p>
            <a:r>
              <a:rPr lang="en-US" dirty="0"/>
              <a:t>2.  Policies and Procedures </a:t>
            </a:r>
          </a:p>
        </p:txBody>
      </p:sp>
      <p:sp>
        <p:nvSpPr>
          <p:cNvPr id="3" name="Content Placeholder 2">
            <a:extLst>
              <a:ext uri="{FF2B5EF4-FFF2-40B4-BE49-F238E27FC236}">
                <a16:creationId xmlns:a16="http://schemas.microsoft.com/office/drawing/2014/main" id="{24B3B550-2B47-CD55-D49C-EC0380D9E3AE}"/>
              </a:ext>
            </a:extLst>
          </p:cNvPr>
          <p:cNvSpPr>
            <a:spLocks noGrp="1"/>
          </p:cNvSpPr>
          <p:nvPr>
            <p:ph idx="1"/>
          </p:nvPr>
        </p:nvSpPr>
        <p:spPr/>
        <p:txBody>
          <a:bodyPr/>
          <a:lstStyle/>
          <a:p>
            <a:r>
              <a:rPr lang="en-US" sz="3200" b="0" dirty="0"/>
              <a:t>Medical Records</a:t>
            </a:r>
          </a:p>
          <a:p>
            <a:r>
              <a:rPr lang="en-US" sz="3200" dirty="0"/>
              <a:t>Cyber aspect </a:t>
            </a:r>
          </a:p>
          <a:p>
            <a:endParaRPr lang="en-US" sz="3200" dirty="0"/>
          </a:p>
          <a:p>
            <a:r>
              <a:rPr lang="en-US" sz="3200" dirty="0"/>
              <a:t>Determination of:</a:t>
            </a:r>
          </a:p>
          <a:p>
            <a:pPr lvl="1"/>
            <a:r>
              <a:rPr lang="en-US" sz="3200" dirty="0"/>
              <a:t>Shelter in Place</a:t>
            </a:r>
          </a:p>
          <a:p>
            <a:pPr lvl="1"/>
            <a:r>
              <a:rPr lang="en-US" sz="3200" b="0" dirty="0"/>
              <a:t>Evacuation Plan </a:t>
            </a:r>
          </a:p>
          <a:p>
            <a:endParaRPr lang="en-US" dirty="0"/>
          </a:p>
        </p:txBody>
      </p:sp>
      <p:pic>
        <p:nvPicPr>
          <p:cNvPr id="4" name="Picture 3">
            <a:extLst>
              <a:ext uri="{FF2B5EF4-FFF2-40B4-BE49-F238E27FC236}">
                <a16:creationId xmlns:a16="http://schemas.microsoft.com/office/drawing/2014/main" id="{85299F0C-D6CC-08B9-866F-78D824312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900" y="1756483"/>
            <a:ext cx="3610514" cy="3345034"/>
          </a:xfrm>
          <a:prstGeom prst="rect">
            <a:avLst/>
          </a:prstGeom>
          <a:ln>
            <a:noFill/>
          </a:ln>
          <a:effectLst>
            <a:softEdge rad="112500"/>
          </a:effectLst>
        </p:spPr>
      </p:pic>
    </p:spTree>
    <p:extLst>
      <p:ext uri="{BB962C8B-B14F-4D97-AF65-F5344CB8AC3E}">
        <p14:creationId xmlns:p14="http://schemas.microsoft.com/office/powerpoint/2010/main" val="1372167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382D-4763-F9D1-C983-5B6C62B37C43}"/>
              </a:ext>
            </a:extLst>
          </p:cNvPr>
          <p:cNvSpPr>
            <a:spLocks noGrp="1"/>
          </p:cNvSpPr>
          <p:nvPr>
            <p:ph type="title"/>
          </p:nvPr>
        </p:nvSpPr>
        <p:spPr/>
        <p:txBody>
          <a:bodyPr/>
          <a:lstStyle/>
          <a:p>
            <a:r>
              <a:rPr lang="en-US" dirty="0"/>
              <a:t>2.  Policies and Procedures </a:t>
            </a:r>
          </a:p>
        </p:txBody>
      </p:sp>
      <p:sp>
        <p:nvSpPr>
          <p:cNvPr id="3" name="Content Placeholder 2">
            <a:extLst>
              <a:ext uri="{FF2B5EF4-FFF2-40B4-BE49-F238E27FC236}">
                <a16:creationId xmlns:a16="http://schemas.microsoft.com/office/drawing/2014/main" id="{24B3B550-2B47-CD55-D49C-EC0380D9E3AE}"/>
              </a:ext>
            </a:extLst>
          </p:cNvPr>
          <p:cNvSpPr>
            <a:spLocks noGrp="1"/>
          </p:cNvSpPr>
          <p:nvPr>
            <p:ph idx="1"/>
          </p:nvPr>
        </p:nvSpPr>
        <p:spPr>
          <a:xfrm>
            <a:off x="609600" y="1600206"/>
            <a:ext cx="5029200" cy="4525963"/>
          </a:xfrm>
        </p:spPr>
        <p:txBody>
          <a:bodyPr/>
          <a:lstStyle/>
          <a:p>
            <a:r>
              <a:rPr lang="en-US" sz="3200" b="0" dirty="0"/>
              <a:t>Incident Command</a:t>
            </a:r>
          </a:p>
          <a:p>
            <a:r>
              <a:rPr lang="en-US" sz="3200" dirty="0"/>
              <a:t>Disaster Response</a:t>
            </a:r>
          </a:p>
          <a:p>
            <a:r>
              <a:rPr lang="en-US" sz="3200" dirty="0"/>
              <a:t>Clinical Triage – Identify Patient Transport and clinical Needs </a:t>
            </a:r>
          </a:p>
          <a:p>
            <a:r>
              <a:rPr lang="en-US" sz="3200" dirty="0"/>
              <a:t>Oversight and coordination of resources  </a:t>
            </a:r>
            <a:endParaRPr lang="en-US" sz="3200" b="0" dirty="0"/>
          </a:p>
          <a:p>
            <a:endParaRPr lang="en-US" dirty="0"/>
          </a:p>
        </p:txBody>
      </p:sp>
      <p:pic>
        <p:nvPicPr>
          <p:cNvPr id="4" name="Picture 3">
            <a:extLst>
              <a:ext uri="{FF2B5EF4-FFF2-40B4-BE49-F238E27FC236}">
                <a16:creationId xmlns:a16="http://schemas.microsoft.com/office/drawing/2014/main" id="{5BC6F7FE-2CAE-4380-CE14-C220EF55B82F}"/>
              </a:ext>
            </a:extLst>
          </p:cNvPr>
          <p:cNvPicPr>
            <a:picLocks noChangeAspect="1"/>
          </p:cNvPicPr>
          <p:nvPr/>
        </p:nvPicPr>
        <p:blipFill>
          <a:blip r:embed="rId3"/>
          <a:stretch>
            <a:fillRect/>
          </a:stretch>
        </p:blipFill>
        <p:spPr>
          <a:xfrm>
            <a:off x="6324600" y="2209800"/>
            <a:ext cx="4820678" cy="2712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5752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CAD6-0AD1-4ACC-82D4-35CE66E8ADAA}"/>
              </a:ext>
            </a:extLst>
          </p:cNvPr>
          <p:cNvSpPr>
            <a:spLocks noGrp="1"/>
          </p:cNvSpPr>
          <p:nvPr>
            <p:ph type="title"/>
          </p:nvPr>
        </p:nvSpPr>
        <p:spPr/>
        <p:txBody>
          <a:bodyPr/>
          <a:lstStyle/>
          <a:p>
            <a:r>
              <a:rPr lang="en-US" dirty="0"/>
              <a:t>Incident Management Team</a:t>
            </a:r>
          </a:p>
        </p:txBody>
      </p:sp>
      <p:sp>
        <p:nvSpPr>
          <p:cNvPr id="3" name="Content Placeholder 2">
            <a:extLst>
              <a:ext uri="{FF2B5EF4-FFF2-40B4-BE49-F238E27FC236}">
                <a16:creationId xmlns:a16="http://schemas.microsoft.com/office/drawing/2014/main" id="{67FD7B05-A455-42F8-AFAF-543E552B7029}"/>
              </a:ext>
            </a:extLst>
          </p:cNvPr>
          <p:cNvSpPr>
            <a:spLocks noGrp="1"/>
          </p:cNvSpPr>
          <p:nvPr>
            <p:ph idx="1"/>
          </p:nvPr>
        </p:nvSpPr>
        <p:spPr/>
        <p:txBody>
          <a:bodyPr/>
          <a:lstStyle/>
          <a:p>
            <a:pPr marL="274320" indent="-274320">
              <a:spcBef>
                <a:spcPts val="1200"/>
              </a:spcBef>
              <a:spcAft>
                <a:spcPts val="1200"/>
              </a:spcAft>
            </a:pPr>
            <a:r>
              <a:rPr lang="en-US" dirty="0"/>
              <a:t>Command </a:t>
            </a:r>
          </a:p>
          <a:p>
            <a:pPr marL="274320" indent="-274320">
              <a:spcBef>
                <a:spcPts val="1200"/>
              </a:spcBef>
              <a:spcAft>
                <a:spcPts val="1200"/>
              </a:spcAft>
            </a:pPr>
            <a:r>
              <a:rPr lang="en-US" dirty="0"/>
              <a:t>Operations (Doers) </a:t>
            </a:r>
          </a:p>
          <a:p>
            <a:pPr marL="274320" indent="-274320">
              <a:spcBef>
                <a:spcPts val="1200"/>
              </a:spcBef>
              <a:spcAft>
                <a:spcPts val="1200"/>
              </a:spcAft>
            </a:pPr>
            <a:r>
              <a:rPr lang="en-US" dirty="0"/>
              <a:t>Planning (Planners) </a:t>
            </a:r>
          </a:p>
          <a:p>
            <a:pPr marL="274320" indent="-274320">
              <a:spcBef>
                <a:spcPts val="1200"/>
              </a:spcBef>
              <a:spcAft>
                <a:spcPts val="1200"/>
              </a:spcAft>
            </a:pPr>
            <a:r>
              <a:rPr lang="en-US" dirty="0"/>
              <a:t>Logistics (Getters) </a:t>
            </a:r>
          </a:p>
          <a:p>
            <a:pPr marL="274320" indent="-274320">
              <a:spcBef>
                <a:spcPts val="1200"/>
              </a:spcBef>
              <a:spcAft>
                <a:spcPts val="1200"/>
              </a:spcAft>
            </a:pPr>
            <a:r>
              <a:rPr lang="en-US" dirty="0"/>
              <a:t>Finance/Administration (Payers)</a:t>
            </a:r>
          </a:p>
          <a:p>
            <a:pPr marL="274320" indent="-274320">
              <a:spcBef>
                <a:spcPts val="1200"/>
              </a:spcBef>
              <a:spcAft>
                <a:spcPts val="1200"/>
              </a:spcAft>
              <a:buNone/>
            </a:pPr>
            <a:endParaRPr lang="en-US" dirty="0"/>
          </a:p>
        </p:txBody>
      </p:sp>
      <p:pic>
        <p:nvPicPr>
          <p:cNvPr id="4" name="Picture 3">
            <a:extLst>
              <a:ext uri="{FF2B5EF4-FFF2-40B4-BE49-F238E27FC236}">
                <a16:creationId xmlns:a16="http://schemas.microsoft.com/office/drawing/2014/main" id="{A023377E-1BC3-42FE-9548-B1908C74C52B}"/>
              </a:ext>
            </a:extLst>
          </p:cNvPr>
          <p:cNvPicPr>
            <a:picLocks noChangeAspect="1"/>
          </p:cNvPicPr>
          <p:nvPr/>
        </p:nvPicPr>
        <p:blipFill>
          <a:blip r:embed="rId3"/>
          <a:stretch>
            <a:fillRect/>
          </a:stretch>
        </p:blipFill>
        <p:spPr>
          <a:xfrm>
            <a:off x="5638800" y="2895600"/>
            <a:ext cx="5488809" cy="1447800"/>
          </a:xfrm>
          <a:prstGeom prst="rect">
            <a:avLst/>
          </a:prstGeom>
        </p:spPr>
      </p:pic>
    </p:spTree>
    <p:extLst>
      <p:ext uri="{BB962C8B-B14F-4D97-AF65-F5344CB8AC3E}">
        <p14:creationId xmlns:p14="http://schemas.microsoft.com/office/powerpoint/2010/main" val="1312119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FE9B35-7A78-42CF-9973-A630B39D8823}"/>
              </a:ext>
            </a:extLst>
          </p:cNvPr>
          <p:cNvSpPr>
            <a:spLocks noGrp="1"/>
          </p:cNvSpPr>
          <p:nvPr>
            <p:ph type="title"/>
          </p:nvPr>
        </p:nvSpPr>
        <p:spPr/>
        <p:txBody>
          <a:bodyPr>
            <a:normAutofit/>
          </a:bodyPr>
          <a:lstStyle/>
          <a:p>
            <a:r>
              <a:rPr lang="en-US" dirty="0"/>
              <a:t>Emergency Planning Checklist:</a:t>
            </a:r>
          </a:p>
        </p:txBody>
      </p:sp>
      <p:sp>
        <p:nvSpPr>
          <p:cNvPr id="2" name="Content Placeholder 1">
            <a:extLst>
              <a:ext uri="{FF2B5EF4-FFF2-40B4-BE49-F238E27FC236}">
                <a16:creationId xmlns:a16="http://schemas.microsoft.com/office/drawing/2014/main" id="{E26F4F8E-6C5A-435C-A71A-E31495A0189C}"/>
              </a:ext>
            </a:extLst>
          </p:cNvPr>
          <p:cNvSpPr>
            <a:spLocks noGrp="1"/>
          </p:cNvSpPr>
          <p:nvPr>
            <p:ph sz="half" idx="1"/>
          </p:nvPr>
        </p:nvSpPr>
        <p:spPr/>
        <p:txBody>
          <a:bodyPr>
            <a:normAutofit/>
          </a:bodyPr>
          <a:lstStyle/>
          <a:p>
            <a:pPr marL="274320" lvl="1">
              <a:spcBef>
                <a:spcPts val="600"/>
              </a:spcBef>
              <a:spcAft>
                <a:spcPts val="600"/>
              </a:spcAft>
              <a:buFont typeface="Arial" panose="020B0604020202020204" pitchFamily="34" charset="0"/>
              <a:buChar char="•"/>
            </a:pPr>
            <a:r>
              <a:rPr lang="en-US" sz="2800" dirty="0"/>
              <a:t>Develop Emergency Plan</a:t>
            </a:r>
          </a:p>
          <a:p>
            <a:pPr marL="274320" lvl="1">
              <a:spcBef>
                <a:spcPts val="600"/>
              </a:spcBef>
              <a:spcAft>
                <a:spcPts val="600"/>
              </a:spcAft>
              <a:buFont typeface="Arial" panose="020B0604020202020204" pitchFamily="34" charset="0"/>
              <a:buChar char="•"/>
            </a:pPr>
            <a:r>
              <a:rPr lang="en-US" sz="2800" dirty="0"/>
              <a:t>All Hazards Continuity of Operations Plan</a:t>
            </a:r>
          </a:p>
          <a:p>
            <a:pPr marL="274320" lvl="1">
              <a:spcBef>
                <a:spcPts val="600"/>
              </a:spcBef>
              <a:spcAft>
                <a:spcPts val="600"/>
              </a:spcAft>
              <a:buFont typeface="Arial" panose="020B0604020202020204" pitchFamily="34" charset="0"/>
              <a:buChar char="•"/>
            </a:pPr>
            <a:r>
              <a:rPr lang="en-US" sz="2800" dirty="0"/>
              <a:t>Collaborate w/ Local Emergency Management Agency</a:t>
            </a:r>
          </a:p>
          <a:p>
            <a:pPr marL="274320" lvl="1">
              <a:spcBef>
                <a:spcPts val="600"/>
              </a:spcBef>
              <a:spcAft>
                <a:spcPts val="600"/>
              </a:spcAft>
              <a:buFont typeface="Arial" panose="020B0604020202020204" pitchFamily="34" charset="0"/>
              <a:buChar char="•"/>
            </a:pPr>
            <a:r>
              <a:rPr lang="en-US" sz="2800" dirty="0"/>
              <a:t>Analyze Each Hazard </a:t>
            </a:r>
          </a:p>
          <a:p>
            <a:pPr marL="274320" lvl="1">
              <a:spcBef>
                <a:spcPts val="600"/>
              </a:spcBef>
              <a:spcAft>
                <a:spcPts val="600"/>
              </a:spcAft>
              <a:buFont typeface="Arial" panose="020B0604020202020204" pitchFamily="34" charset="0"/>
              <a:buChar char="•"/>
            </a:pPr>
            <a:r>
              <a:rPr lang="en-US" sz="2800" dirty="0"/>
              <a:t>Collaborate w/ Suppliers, Providers</a:t>
            </a:r>
          </a:p>
        </p:txBody>
      </p:sp>
      <p:sp>
        <p:nvSpPr>
          <p:cNvPr id="5" name="Content Placeholder 4">
            <a:extLst>
              <a:ext uri="{FF2B5EF4-FFF2-40B4-BE49-F238E27FC236}">
                <a16:creationId xmlns:a16="http://schemas.microsoft.com/office/drawing/2014/main" id="{B68A3ADC-A8FB-22ED-FD48-1AD278FE0982}"/>
              </a:ext>
            </a:extLst>
          </p:cNvPr>
          <p:cNvSpPr>
            <a:spLocks noGrp="1"/>
          </p:cNvSpPr>
          <p:nvPr>
            <p:ph sz="half" idx="2"/>
          </p:nvPr>
        </p:nvSpPr>
        <p:spPr/>
        <p:txBody>
          <a:bodyPr>
            <a:normAutofit/>
          </a:bodyPr>
          <a:lstStyle/>
          <a:p>
            <a:pPr marL="274320" lvl="1">
              <a:spcBef>
                <a:spcPts val="600"/>
              </a:spcBef>
              <a:spcAft>
                <a:spcPts val="600"/>
              </a:spcAft>
              <a:buFont typeface="Arial" panose="020B0604020202020204" pitchFamily="34" charset="0"/>
              <a:buChar char="•"/>
            </a:pPr>
            <a:r>
              <a:rPr lang="en-US" sz="2800" dirty="0"/>
              <a:t>Decision Criteria for Executing Plan</a:t>
            </a:r>
          </a:p>
          <a:p>
            <a:pPr marL="274320" lvl="1">
              <a:spcBef>
                <a:spcPts val="600"/>
              </a:spcBef>
              <a:spcAft>
                <a:spcPts val="600"/>
              </a:spcAft>
              <a:buFont typeface="Arial" panose="020B0604020202020204" pitchFamily="34" charset="0"/>
              <a:buChar char="•"/>
            </a:pPr>
            <a:r>
              <a:rPr lang="en-US" sz="2800" dirty="0"/>
              <a:t>Communication Infrastructure Contingency</a:t>
            </a:r>
          </a:p>
          <a:p>
            <a:pPr marL="274320" lvl="1">
              <a:spcBef>
                <a:spcPts val="600"/>
              </a:spcBef>
              <a:spcAft>
                <a:spcPts val="600"/>
              </a:spcAft>
              <a:buFont typeface="Arial" panose="020B0604020202020204" pitchFamily="34" charset="0"/>
              <a:buChar char="•"/>
            </a:pPr>
            <a:r>
              <a:rPr lang="en-US" sz="2800" dirty="0"/>
              <a:t>Develop Shelter-in-Place Plan</a:t>
            </a:r>
          </a:p>
          <a:p>
            <a:pPr marL="274320" lvl="1">
              <a:spcBef>
                <a:spcPts val="600"/>
              </a:spcBef>
              <a:spcAft>
                <a:spcPts val="600"/>
              </a:spcAft>
              <a:buFont typeface="Arial" panose="020B0604020202020204" pitchFamily="34" charset="0"/>
              <a:buChar char="•"/>
            </a:pPr>
            <a:r>
              <a:rPr lang="en-US" sz="2800" dirty="0"/>
              <a:t>Develop Evacuation Plan</a:t>
            </a:r>
          </a:p>
          <a:p>
            <a:pPr marL="274320" lvl="1">
              <a:spcBef>
                <a:spcPts val="600"/>
              </a:spcBef>
              <a:spcAft>
                <a:spcPts val="600"/>
              </a:spcAft>
              <a:buFont typeface="Arial" panose="020B0604020202020204" pitchFamily="34" charset="0"/>
              <a:buChar char="•"/>
            </a:pPr>
            <a:r>
              <a:rPr lang="en-US" sz="2800" dirty="0"/>
              <a:t>Transportation &amp; Other Vendors</a:t>
            </a:r>
          </a:p>
        </p:txBody>
      </p:sp>
      <p:sp>
        <p:nvSpPr>
          <p:cNvPr id="4" name="Slide Number Placeholder 3">
            <a:extLst>
              <a:ext uri="{FF2B5EF4-FFF2-40B4-BE49-F238E27FC236}">
                <a16:creationId xmlns:a16="http://schemas.microsoft.com/office/drawing/2014/main" id="{431A8A6E-0448-4C89-988F-5B7E9C3F35C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8064B-BBB1-4E4A-9E57-7EAFB132E8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01757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7574A3-91C7-4EB0-83AB-76BF88119EB4}"/>
              </a:ext>
            </a:extLst>
          </p:cNvPr>
          <p:cNvSpPr>
            <a:spLocks noGrp="1"/>
          </p:cNvSpPr>
          <p:nvPr>
            <p:ph type="title"/>
          </p:nvPr>
        </p:nvSpPr>
        <p:spPr/>
        <p:txBody>
          <a:bodyPr>
            <a:normAutofit/>
          </a:bodyPr>
          <a:lstStyle/>
          <a:p>
            <a:r>
              <a:rPr lang="en-US" dirty="0"/>
              <a:t>Emergency Planning Checklist:</a:t>
            </a:r>
          </a:p>
        </p:txBody>
      </p:sp>
      <p:sp>
        <p:nvSpPr>
          <p:cNvPr id="2" name="Content Placeholder 1">
            <a:extLst>
              <a:ext uri="{FF2B5EF4-FFF2-40B4-BE49-F238E27FC236}">
                <a16:creationId xmlns:a16="http://schemas.microsoft.com/office/drawing/2014/main" id="{43DFD90D-A0D9-4B4F-AE06-943C1DCAB212}"/>
              </a:ext>
            </a:extLst>
          </p:cNvPr>
          <p:cNvSpPr>
            <a:spLocks noGrp="1"/>
          </p:cNvSpPr>
          <p:nvPr>
            <p:ph sz="half" idx="1"/>
          </p:nvPr>
        </p:nvSpPr>
        <p:spPr/>
        <p:txBody>
          <a:bodyPr>
            <a:noAutofit/>
          </a:bodyPr>
          <a:lstStyle/>
          <a:p>
            <a:pPr marL="274320" lvl="1">
              <a:spcBef>
                <a:spcPts val="1200"/>
              </a:spcBef>
              <a:spcAft>
                <a:spcPts val="1200"/>
              </a:spcAft>
              <a:buFont typeface="Arial" panose="020B0604020202020204" pitchFamily="34" charset="0"/>
              <a:buChar char="•"/>
            </a:pPr>
            <a:r>
              <a:rPr lang="en-US" sz="2800" dirty="0"/>
              <a:t>Train Transportation Vendors/ Volunteers</a:t>
            </a:r>
          </a:p>
          <a:p>
            <a:pPr marL="274320" lvl="1">
              <a:spcBef>
                <a:spcPts val="1200"/>
              </a:spcBef>
              <a:spcAft>
                <a:spcPts val="1200"/>
              </a:spcAft>
              <a:buFont typeface="Arial" panose="020B0604020202020204" pitchFamily="34" charset="0"/>
              <a:buChar char="•"/>
            </a:pPr>
            <a:r>
              <a:rPr lang="en-US" sz="2800" dirty="0"/>
              <a:t>Facility Reentry Plan</a:t>
            </a:r>
          </a:p>
          <a:p>
            <a:pPr marL="274320" lvl="1">
              <a:spcBef>
                <a:spcPts val="1200"/>
              </a:spcBef>
              <a:spcAft>
                <a:spcPts val="1200"/>
              </a:spcAft>
              <a:buFont typeface="Arial" panose="020B0604020202020204" pitchFamily="34" charset="0"/>
              <a:buChar char="•"/>
            </a:pPr>
            <a:r>
              <a:rPr lang="en-US" sz="2800" dirty="0"/>
              <a:t>Residents &amp; Family Members</a:t>
            </a:r>
          </a:p>
          <a:p>
            <a:pPr marL="274320" lvl="1">
              <a:spcBef>
                <a:spcPts val="1200"/>
              </a:spcBef>
              <a:spcAft>
                <a:spcPts val="1200"/>
              </a:spcAft>
              <a:buFont typeface="Arial" panose="020B0604020202020204" pitchFamily="34" charset="0"/>
              <a:buChar char="•"/>
            </a:pPr>
            <a:r>
              <a:rPr lang="en-US" sz="2800" dirty="0"/>
              <a:t>Resident Identification</a:t>
            </a:r>
          </a:p>
          <a:p>
            <a:pPr marL="274320" lvl="1">
              <a:spcBef>
                <a:spcPts val="1200"/>
              </a:spcBef>
              <a:spcAft>
                <a:spcPts val="1200"/>
              </a:spcAft>
              <a:buFont typeface="Arial" panose="020B0604020202020204" pitchFamily="34" charset="0"/>
              <a:buChar char="•"/>
            </a:pPr>
            <a:r>
              <a:rPr lang="en-US" sz="2800" dirty="0"/>
              <a:t>Trained Facility Staff Members</a:t>
            </a:r>
          </a:p>
          <a:p>
            <a:pPr marL="274320">
              <a:spcBef>
                <a:spcPts val="1200"/>
              </a:spcBef>
              <a:spcAft>
                <a:spcPts val="1200"/>
              </a:spcAft>
            </a:pPr>
            <a:endParaRPr lang="en-US" sz="3200" dirty="0"/>
          </a:p>
        </p:txBody>
      </p:sp>
      <p:sp>
        <p:nvSpPr>
          <p:cNvPr id="5" name="Content Placeholder 4">
            <a:extLst>
              <a:ext uri="{FF2B5EF4-FFF2-40B4-BE49-F238E27FC236}">
                <a16:creationId xmlns:a16="http://schemas.microsoft.com/office/drawing/2014/main" id="{F7BBBFD0-B239-6CD1-D620-A039A449350D}"/>
              </a:ext>
            </a:extLst>
          </p:cNvPr>
          <p:cNvSpPr>
            <a:spLocks noGrp="1"/>
          </p:cNvSpPr>
          <p:nvPr>
            <p:ph sz="half" idx="2"/>
          </p:nvPr>
        </p:nvSpPr>
        <p:spPr/>
        <p:txBody>
          <a:bodyPr/>
          <a:lstStyle/>
          <a:p>
            <a:pPr marL="274320" lvl="1">
              <a:spcBef>
                <a:spcPts val="1200"/>
              </a:spcBef>
              <a:spcAft>
                <a:spcPts val="1200"/>
              </a:spcAft>
              <a:buFont typeface="Arial" panose="020B0604020202020204" pitchFamily="34" charset="0"/>
              <a:buChar char="•"/>
            </a:pPr>
            <a:r>
              <a:rPr lang="en-US" sz="2800" dirty="0"/>
              <a:t>Informed Residents</a:t>
            </a:r>
          </a:p>
          <a:p>
            <a:pPr marL="274320" lvl="1">
              <a:spcBef>
                <a:spcPts val="1200"/>
              </a:spcBef>
              <a:spcAft>
                <a:spcPts val="1200"/>
              </a:spcAft>
              <a:buFont typeface="Arial" panose="020B0604020202020204" pitchFamily="34" charset="0"/>
              <a:buChar char="•"/>
            </a:pPr>
            <a:r>
              <a:rPr lang="en-US" sz="2800" dirty="0"/>
              <a:t>Needed Provisions</a:t>
            </a:r>
          </a:p>
          <a:p>
            <a:pPr marL="274320" lvl="1">
              <a:spcBef>
                <a:spcPts val="1200"/>
              </a:spcBef>
              <a:spcAft>
                <a:spcPts val="1200"/>
              </a:spcAft>
              <a:buFont typeface="Arial" panose="020B0604020202020204" pitchFamily="34" charset="0"/>
              <a:buChar char="•"/>
            </a:pPr>
            <a:r>
              <a:rPr lang="en-US" sz="2800" dirty="0"/>
              <a:t>Location of Evacuated Residents</a:t>
            </a:r>
          </a:p>
          <a:p>
            <a:pPr marL="274320" lvl="1">
              <a:spcBef>
                <a:spcPts val="1200"/>
              </a:spcBef>
              <a:spcAft>
                <a:spcPts val="1200"/>
              </a:spcAft>
              <a:buFont typeface="Arial" panose="020B0604020202020204" pitchFamily="34" charset="0"/>
              <a:buChar char="•"/>
            </a:pPr>
            <a:r>
              <a:rPr lang="en-US" sz="2800" dirty="0"/>
              <a:t>Helping Residents in Relocation</a:t>
            </a:r>
          </a:p>
          <a:p>
            <a:pPr marL="274320" lvl="1">
              <a:spcBef>
                <a:spcPts val="1200"/>
              </a:spcBef>
              <a:spcAft>
                <a:spcPts val="1200"/>
              </a:spcAft>
              <a:buFont typeface="Arial" panose="020B0604020202020204" pitchFamily="34" charset="0"/>
              <a:buChar char="•"/>
            </a:pPr>
            <a:r>
              <a:rPr lang="en-US" sz="2800" dirty="0"/>
              <a:t>Review Emergency Plan</a:t>
            </a:r>
          </a:p>
          <a:p>
            <a:pPr marL="274320" lvl="1">
              <a:spcBef>
                <a:spcPts val="1200"/>
              </a:spcBef>
              <a:spcAft>
                <a:spcPts val="1200"/>
              </a:spcAft>
              <a:buFont typeface="Arial" panose="020B0604020202020204" pitchFamily="34" charset="0"/>
              <a:buChar char="•"/>
            </a:pPr>
            <a:r>
              <a:rPr lang="en-US" sz="2800" dirty="0"/>
              <a:t>Emergency Planning Templates</a:t>
            </a:r>
          </a:p>
        </p:txBody>
      </p:sp>
      <p:sp>
        <p:nvSpPr>
          <p:cNvPr id="4" name="Slide Number Placeholder 3">
            <a:extLst>
              <a:ext uri="{FF2B5EF4-FFF2-40B4-BE49-F238E27FC236}">
                <a16:creationId xmlns:a16="http://schemas.microsoft.com/office/drawing/2014/main" id="{119C5C86-9F78-41D7-BDBE-3C431236C81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8064B-BBB1-4E4A-9E57-7EAFB132E8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91205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2D054-09F2-4ECB-976C-E974EC415DB4}"/>
              </a:ext>
            </a:extLst>
          </p:cNvPr>
          <p:cNvSpPr>
            <a:spLocks noGrp="1"/>
          </p:cNvSpPr>
          <p:nvPr>
            <p:ph type="title"/>
          </p:nvPr>
        </p:nvSpPr>
        <p:spPr/>
        <p:txBody>
          <a:bodyPr/>
          <a:lstStyle/>
          <a:p>
            <a:r>
              <a:rPr lang="en-US" dirty="0"/>
              <a:t>Emergency Planning Checklist:</a:t>
            </a:r>
          </a:p>
        </p:txBody>
      </p:sp>
      <p:sp>
        <p:nvSpPr>
          <p:cNvPr id="2" name="Content Placeholder 1">
            <a:extLst>
              <a:ext uri="{FF2B5EF4-FFF2-40B4-BE49-F238E27FC236}">
                <a16:creationId xmlns:a16="http://schemas.microsoft.com/office/drawing/2014/main" id="{CE3D3E3B-5831-4ED6-8232-759F84530256}"/>
              </a:ext>
            </a:extLst>
          </p:cNvPr>
          <p:cNvSpPr>
            <a:spLocks noGrp="1"/>
          </p:cNvSpPr>
          <p:nvPr>
            <p:ph idx="1"/>
          </p:nvPr>
        </p:nvSpPr>
        <p:spPr>
          <a:xfrm>
            <a:off x="609600" y="1600206"/>
            <a:ext cx="7391400" cy="4525963"/>
          </a:xfrm>
        </p:spPr>
        <p:txBody>
          <a:bodyPr>
            <a:normAutofit lnSpcReduction="10000"/>
          </a:bodyPr>
          <a:lstStyle/>
          <a:p>
            <a:pPr marL="274320" lvl="1">
              <a:spcBef>
                <a:spcPts val="1200"/>
              </a:spcBef>
              <a:spcAft>
                <a:spcPts val="1200"/>
              </a:spcAft>
              <a:buFont typeface="Arial" panose="020B0604020202020204" pitchFamily="34" charset="0"/>
              <a:buChar char="•"/>
            </a:pPr>
            <a:r>
              <a:rPr lang="en-US" sz="3200" dirty="0"/>
              <a:t>Collaboration w/ Local Emergency Management Agencies, Healthcare Coalitions</a:t>
            </a:r>
          </a:p>
          <a:p>
            <a:pPr marL="274320" lvl="1">
              <a:spcBef>
                <a:spcPts val="1200"/>
              </a:spcBef>
              <a:spcAft>
                <a:spcPts val="1200"/>
              </a:spcAft>
              <a:buFont typeface="Arial" panose="020B0604020202020204" pitchFamily="34" charset="0"/>
              <a:buChar char="•"/>
            </a:pPr>
            <a:r>
              <a:rPr lang="en-US" sz="3200" dirty="0"/>
              <a:t>Communication w/ Long-Term Care Ombudsman Program</a:t>
            </a:r>
          </a:p>
          <a:p>
            <a:pPr marL="274320" lvl="1">
              <a:spcBef>
                <a:spcPts val="1200"/>
              </a:spcBef>
              <a:spcAft>
                <a:spcPts val="1200"/>
              </a:spcAft>
              <a:buFont typeface="Arial" panose="020B0604020202020204" pitchFamily="34" charset="0"/>
              <a:buChar char="•"/>
            </a:pPr>
            <a:r>
              <a:rPr lang="en-US" sz="3200" dirty="0"/>
              <a:t>Conduct Exercises &amp; Drills</a:t>
            </a:r>
          </a:p>
          <a:p>
            <a:pPr marL="274320" lvl="1">
              <a:spcBef>
                <a:spcPts val="1200"/>
              </a:spcBef>
              <a:spcAft>
                <a:spcPts val="1200"/>
              </a:spcAft>
              <a:buFont typeface="Arial" panose="020B0604020202020204" pitchFamily="34" charset="0"/>
              <a:buChar char="•"/>
            </a:pPr>
            <a:r>
              <a:rPr lang="en-US" sz="3200" dirty="0"/>
              <a:t>Loss of Resident’s Personal Effects</a:t>
            </a:r>
          </a:p>
          <a:p>
            <a:pPr marL="274320">
              <a:spcBef>
                <a:spcPts val="1200"/>
              </a:spcBef>
              <a:spcAft>
                <a:spcPts val="1200"/>
              </a:spcAft>
            </a:pPr>
            <a:endParaRPr lang="en-US" sz="4000" dirty="0"/>
          </a:p>
        </p:txBody>
      </p:sp>
      <p:sp>
        <p:nvSpPr>
          <p:cNvPr id="4" name="Slide Number Placeholder 3">
            <a:extLst>
              <a:ext uri="{FF2B5EF4-FFF2-40B4-BE49-F238E27FC236}">
                <a16:creationId xmlns:a16="http://schemas.microsoft.com/office/drawing/2014/main" id="{6E25CDCF-318C-4B9A-8613-4ABE6D09A4B7}"/>
              </a:ext>
            </a:extLst>
          </p:cNvPr>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8064B-BBB1-4E4A-9E57-7EAFB132E8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D2960F87-BC10-94DD-7559-FDEBC611DDBA}"/>
              </a:ext>
            </a:extLst>
          </p:cNvPr>
          <p:cNvPicPr>
            <a:picLocks noChangeAspect="1"/>
          </p:cNvPicPr>
          <p:nvPr/>
        </p:nvPicPr>
        <p:blipFill rotWithShape="1">
          <a:blip r:embed="rId3"/>
          <a:srcRect t="12821" r="-2" b="-2"/>
          <a:stretch/>
        </p:blipFill>
        <p:spPr>
          <a:xfrm>
            <a:off x="7391400" y="2209800"/>
            <a:ext cx="4321178" cy="2514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412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2548-6D07-A22F-E1D2-3D78F50FD875}"/>
              </a:ext>
            </a:extLst>
          </p:cNvPr>
          <p:cNvSpPr>
            <a:spLocks noGrp="1"/>
          </p:cNvSpPr>
          <p:nvPr>
            <p:ph type="title"/>
          </p:nvPr>
        </p:nvSpPr>
        <p:spPr/>
        <p:txBody>
          <a:bodyPr/>
          <a:lstStyle/>
          <a:p>
            <a:r>
              <a:rPr lang="en-US" dirty="0"/>
              <a:t>Communication plan </a:t>
            </a:r>
          </a:p>
        </p:txBody>
      </p:sp>
      <p:sp>
        <p:nvSpPr>
          <p:cNvPr id="3" name="Text Placeholder 2">
            <a:extLst>
              <a:ext uri="{FF2B5EF4-FFF2-40B4-BE49-F238E27FC236}">
                <a16:creationId xmlns:a16="http://schemas.microsoft.com/office/drawing/2014/main" id="{8CCF068F-C915-0FFD-11C5-362283C75B96}"/>
              </a:ext>
            </a:extLst>
          </p:cNvPr>
          <p:cNvSpPr>
            <a:spLocks noGrp="1"/>
          </p:cNvSpPr>
          <p:nvPr>
            <p:ph type="body" idx="1"/>
          </p:nvPr>
        </p:nvSpPr>
        <p:spPr/>
        <p:txBody>
          <a:bodyPr/>
          <a:lstStyle/>
          <a:p>
            <a:r>
              <a:rPr lang="en-US" dirty="0"/>
              <a:t>Components of an Emergency Plan </a:t>
            </a:r>
          </a:p>
        </p:txBody>
      </p:sp>
    </p:spTree>
    <p:extLst>
      <p:ext uri="{BB962C8B-B14F-4D97-AF65-F5344CB8AC3E}">
        <p14:creationId xmlns:p14="http://schemas.microsoft.com/office/powerpoint/2010/main" val="3432362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F5033-EFA4-45C2-94C6-CD64C6C25298}"/>
              </a:ext>
            </a:extLst>
          </p:cNvPr>
          <p:cNvSpPr>
            <a:spLocks noGrp="1"/>
          </p:cNvSpPr>
          <p:nvPr>
            <p:ph type="title"/>
          </p:nvPr>
        </p:nvSpPr>
        <p:spPr>
          <a:xfrm>
            <a:off x="772166" y="160432"/>
            <a:ext cx="10515600" cy="1325563"/>
          </a:xfrm>
        </p:spPr>
        <p:txBody>
          <a:bodyPr anchor="ctr">
            <a:normAutofit/>
          </a:bodyPr>
          <a:lstStyle/>
          <a:p>
            <a:r>
              <a:rPr lang="en-US" dirty="0"/>
              <a:t>3.  Communication Plan</a:t>
            </a:r>
          </a:p>
        </p:txBody>
      </p:sp>
      <p:sp>
        <p:nvSpPr>
          <p:cNvPr id="9" name="Footer Placeholder 2">
            <a:extLst>
              <a:ext uri="{FF2B5EF4-FFF2-40B4-BE49-F238E27FC236}">
                <a16:creationId xmlns:a16="http://schemas.microsoft.com/office/drawing/2014/main" id="{07136E74-E31F-918C-044B-9F45491E8E3C}"/>
              </a:ext>
            </a:extLst>
          </p:cNvPr>
          <p:cNvSpPr>
            <a:spLocks noGrp="1"/>
          </p:cNvSpPr>
          <p:nvPr>
            <p:ph type="ftr" sz="quarter" idx="11"/>
          </p:nvPr>
        </p:nvSpPr>
        <p:spPr>
          <a:xfrm>
            <a:off x="838200" y="6356350"/>
            <a:ext cx="10515600" cy="365125"/>
          </a:xfrm>
        </p:spPr>
        <p:txBody>
          <a:bodyPr/>
          <a:lstStyle/>
          <a:p>
            <a:pPr>
              <a:spcAft>
                <a:spcPts val="600"/>
              </a:spcAft>
            </a:pPr>
            <a:r>
              <a:rPr lang="en-US" dirty="0"/>
              <a:t>This document is for general informational purposes only. It does not represent legal advice nor relied upon as supporting documentation </a:t>
            </a:r>
          </a:p>
          <a:p>
            <a:pPr>
              <a:spcAft>
                <a:spcPts val="600"/>
              </a:spcAft>
            </a:pPr>
            <a:r>
              <a:rPr lang="en-US" dirty="0"/>
              <a:t>or advice with CMS or other regulatory entities. © Pathway Health Services, Inc. – All Rights Reserved – Copy with Permission Only - 2022</a:t>
            </a:r>
          </a:p>
          <a:p>
            <a:pPr>
              <a:spcAft>
                <a:spcPts val="600"/>
              </a:spcAft>
            </a:pPr>
            <a:endParaRPr lang="en-US" dirty="0"/>
          </a:p>
        </p:txBody>
      </p:sp>
      <p:graphicFrame>
        <p:nvGraphicFramePr>
          <p:cNvPr id="5" name="Content Placeholder 2">
            <a:extLst>
              <a:ext uri="{FF2B5EF4-FFF2-40B4-BE49-F238E27FC236}">
                <a16:creationId xmlns:a16="http://schemas.microsoft.com/office/drawing/2014/main" id="{020B4467-A706-67BD-A13E-D1CBBE4E5E19}"/>
              </a:ext>
            </a:extLst>
          </p:cNvPr>
          <p:cNvGraphicFramePr>
            <a:graphicFrameLocks noGrp="1"/>
          </p:cNvGraphicFramePr>
          <p:nvPr>
            <p:ph idx="1"/>
            <p:extLst>
              <p:ext uri="{D42A27DB-BD31-4B8C-83A1-F6EECF244321}">
                <p14:modId xmlns:p14="http://schemas.microsoft.com/office/powerpoint/2010/main" val="8643299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7755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68E5A7-4B90-4298-B302-D58EB8509084}"/>
              </a:ext>
            </a:extLst>
          </p:cNvPr>
          <p:cNvSpPr>
            <a:spLocks noGrp="1"/>
          </p:cNvSpPr>
          <p:nvPr>
            <p:ph type="title"/>
          </p:nvPr>
        </p:nvSpPr>
        <p:spPr/>
        <p:txBody>
          <a:bodyPr>
            <a:normAutofit/>
          </a:bodyPr>
          <a:lstStyle/>
          <a:p>
            <a:r>
              <a:rPr lang="en-US" dirty="0"/>
              <a:t>Communications Plan</a:t>
            </a:r>
          </a:p>
        </p:txBody>
      </p:sp>
      <p:sp>
        <p:nvSpPr>
          <p:cNvPr id="2" name="Content Placeholder 1">
            <a:extLst>
              <a:ext uri="{FF2B5EF4-FFF2-40B4-BE49-F238E27FC236}">
                <a16:creationId xmlns:a16="http://schemas.microsoft.com/office/drawing/2014/main" id="{E15C6F04-F807-4E0A-9339-4C2C9B197E7F}"/>
              </a:ext>
            </a:extLst>
          </p:cNvPr>
          <p:cNvSpPr>
            <a:spLocks noGrp="1"/>
          </p:cNvSpPr>
          <p:nvPr>
            <p:ph idx="1"/>
          </p:nvPr>
        </p:nvSpPr>
        <p:spPr/>
        <p:txBody>
          <a:bodyPr>
            <a:normAutofit fontScale="92500"/>
          </a:bodyPr>
          <a:lstStyle/>
          <a:p>
            <a:pPr marL="274320" indent="-274320">
              <a:spcBef>
                <a:spcPts val="1200"/>
              </a:spcBef>
              <a:spcAft>
                <a:spcPts val="1200"/>
              </a:spcAft>
            </a:pPr>
            <a:r>
              <a:rPr lang="en-US" sz="2800" dirty="0"/>
              <a:t>Transparent and accurate communications with stakeholders, especially the media, during and after a crisis contributes to a successful resolution of the problem, including a positive evaluation by stakeholders and the public. </a:t>
            </a:r>
          </a:p>
          <a:p>
            <a:pPr marL="274320" indent="-274320">
              <a:spcBef>
                <a:spcPts val="1200"/>
              </a:spcBef>
              <a:spcAft>
                <a:spcPts val="1200"/>
              </a:spcAft>
            </a:pPr>
            <a:r>
              <a:rPr lang="en-US" sz="2800" dirty="0"/>
              <a:t>The Communications plan – consisting of policies, procedures, and an incident command structure -- is the primary tool management has to ensure employees follow protocols during an emergency in contacting stakeholders, the media, and others. </a:t>
            </a:r>
          </a:p>
          <a:p>
            <a:pPr marL="274320" indent="-274320">
              <a:spcBef>
                <a:spcPts val="1200"/>
              </a:spcBef>
              <a:spcAft>
                <a:spcPts val="1200"/>
              </a:spcAft>
            </a:pPr>
            <a:r>
              <a:rPr lang="en-US" sz="2800" dirty="0"/>
              <a:t>The Media Outreach plan is an essential part of the Communications plan. </a:t>
            </a:r>
          </a:p>
        </p:txBody>
      </p:sp>
      <p:sp>
        <p:nvSpPr>
          <p:cNvPr id="4" name="Slide Number Placeholder 3">
            <a:extLst>
              <a:ext uri="{FF2B5EF4-FFF2-40B4-BE49-F238E27FC236}">
                <a16:creationId xmlns:a16="http://schemas.microsoft.com/office/drawing/2014/main" id="{6D8E7575-C458-4AA9-B423-2F0ACFBE1DC0}"/>
              </a:ext>
            </a:extLst>
          </p:cNvPr>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8064B-BBB1-4E4A-9E57-7EAFB132E8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69969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F55185-28F5-449D-8D09-ABA7AC07C534}"/>
              </a:ext>
            </a:extLst>
          </p:cNvPr>
          <p:cNvSpPr>
            <a:spLocks noGrp="1"/>
          </p:cNvSpPr>
          <p:nvPr>
            <p:ph type="title"/>
          </p:nvPr>
        </p:nvSpPr>
        <p:spPr/>
        <p:txBody>
          <a:bodyPr/>
          <a:lstStyle/>
          <a:p>
            <a:r>
              <a:rPr lang="en-US" dirty="0"/>
              <a:t>Communication Channels</a:t>
            </a:r>
          </a:p>
        </p:txBody>
      </p:sp>
      <p:sp>
        <p:nvSpPr>
          <p:cNvPr id="2" name="Content Placeholder 1">
            <a:extLst>
              <a:ext uri="{FF2B5EF4-FFF2-40B4-BE49-F238E27FC236}">
                <a16:creationId xmlns:a16="http://schemas.microsoft.com/office/drawing/2014/main" id="{791549F9-5075-4800-B69B-B51FDC853B27}"/>
              </a:ext>
            </a:extLst>
          </p:cNvPr>
          <p:cNvSpPr>
            <a:spLocks noGrp="1"/>
          </p:cNvSpPr>
          <p:nvPr>
            <p:ph idx="1"/>
          </p:nvPr>
        </p:nvSpPr>
        <p:spPr>
          <a:xfrm>
            <a:off x="609600" y="1600206"/>
            <a:ext cx="4953000" cy="4525963"/>
          </a:xfrm>
        </p:spPr>
        <p:txBody>
          <a:bodyPr>
            <a:normAutofit/>
          </a:bodyPr>
          <a:lstStyle/>
          <a:p>
            <a:pPr marL="274320" indent="-274320">
              <a:spcBef>
                <a:spcPts val="1200"/>
              </a:spcBef>
              <a:spcAft>
                <a:spcPts val="1200"/>
              </a:spcAft>
            </a:pPr>
            <a:r>
              <a:rPr lang="en-US" dirty="0"/>
              <a:t>One person should have final approval of all official statements. </a:t>
            </a:r>
          </a:p>
          <a:p>
            <a:pPr marL="274320" indent="-274320">
              <a:spcBef>
                <a:spcPts val="1200"/>
              </a:spcBef>
              <a:spcAft>
                <a:spcPts val="1200"/>
              </a:spcAft>
            </a:pPr>
            <a:r>
              <a:rPr lang="en-US" dirty="0"/>
              <a:t>Ideally, that person is the Commander, working with the spokesperson. </a:t>
            </a:r>
          </a:p>
        </p:txBody>
      </p:sp>
      <p:sp>
        <p:nvSpPr>
          <p:cNvPr id="4" name="Slide Number Placeholder 3">
            <a:extLst>
              <a:ext uri="{FF2B5EF4-FFF2-40B4-BE49-F238E27FC236}">
                <a16:creationId xmlns:a16="http://schemas.microsoft.com/office/drawing/2014/main" id="{906F7DC8-EF34-41D2-9649-7438E71088FE}"/>
              </a:ext>
            </a:extLst>
          </p:cNvPr>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8064B-BBB1-4E4A-9E57-7EAFB132E8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B689483C-1254-AEAE-AEE6-7D27B0DE6993}"/>
              </a:ext>
            </a:extLst>
          </p:cNvPr>
          <p:cNvPicPr>
            <a:picLocks noChangeAspect="1"/>
          </p:cNvPicPr>
          <p:nvPr/>
        </p:nvPicPr>
        <p:blipFill rotWithShape="1">
          <a:blip r:embed="rId3"/>
          <a:srcRect t="3706" r="-2" b="8785"/>
          <a:stretch/>
        </p:blipFill>
        <p:spPr>
          <a:xfrm>
            <a:off x="6264751" y="2171699"/>
            <a:ext cx="5293729" cy="3080544"/>
          </a:xfrm>
          <a:prstGeom prst="rect">
            <a:avLst/>
          </a:prstGeom>
        </p:spPr>
      </p:pic>
    </p:spTree>
    <p:extLst>
      <p:ext uri="{BB962C8B-B14F-4D97-AF65-F5344CB8AC3E}">
        <p14:creationId xmlns:p14="http://schemas.microsoft.com/office/powerpoint/2010/main" val="738215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E15D-A3E0-2F02-DC78-64FF711366EC}"/>
              </a:ext>
            </a:extLst>
          </p:cNvPr>
          <p:cNvSpPr>
            <a:spLocks noGrp="1"/>
          </p:cNvSpPr>
          <p:nvPr>
            <p:ph type="title"/>
          </p:nvPr>
        </p:nvSpPr>
        <p:spPr/>
        <p:txBody>
          <a:bodyPr/>
          <a:lstStyle/>
          <a:p>
            <a:r>
              <a:rPr lang="en-US" dirty="0"/>
              <a:t>Disasters </a:t>
            </a:r>
          </a:p>
        </p:txBody>
      </p:sp>
      <p:pic>
        <p:nvPicPr>
          <p:cNvPr id="5" name="Content Placeholder 4">
            <a:extLst>
              <a:ext uri="{FF2B5EF4-FFF2-40B4-BE49-F238E27FC236}">
                <a16:creationId xmlns:a16="http://schemas.microsoft.com/office/drawing/2014/main" id="{360C4510-5CB4-48F7-71A2-939824887F73}"/>
              </a:ext>
            </a:extLst>
          </p:cNvPr>
          <p:cNvPicPr>
            <a:picLocks noGrp="1" noChangeAspect="1"/>
          </p:cNvPicPr>
          <p:nvPr>
            <p:ph idx="1"/>
          </p:nvPr>
        </p:nvPicPr>
        <p:blipFill>
          <a:blip r:embed="rId3"/>
          <a:stretch>
            <a:fillRect/>
          </a:stretch>
        </p:blipFill>
        <p:spPr>
          <a:xfrm>
            <a:off x="609600" y="1749999"/>
            <a:ext cx="10972800" cy="4226365"/>
          </a:xfrm>
        </p:spPr>
      </p:pic>
    </p:spTree>
    <p:extLst>
      <p:ext uri="{BB962C8B-B14F-4D97-AF65-F5344CB8AC3E}">
        <p14:creationId xmlns:p14="http://schemas.microsoft.com/office/powerpoint/2010/main" val="580194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2548-6D07-A22F-E1D2-3D78F50FD875}"/>
              </a:ext>
            </a:extLst>
          </p:cNvPr>
          <p:cNvSpPr>
            <a:spLocks noGrp="1"/>
          </p:cNvSpPr>
          <p:nvPr>
            <p:ph type="title"/>
          </p:nvPr>
        </p:nvSpPr>
        <p:spPr/>
        <p:txBody>
          <a:bodyPr/>
          <a:lstStyle/>
          <a:p>
            <a:r>
              <a:rPr lang="en-US" dirty="0"/>
              <a:t>Training and testing </a:t>
            </a:r>
          </a:p>
        </p:txBody>
      </p:sp>
      <p:sp>
        <p:nvSpPr>
          <p:cNvPr id="3" name="Text Placeholder 2">
            <a:extLst>
              <a:ext uri="{FF2B5EF4-FFF2-40B4-BE49-F238E27FC236}">
                <a16:creationId xmlns:a16="http://schemas.microsoft.com/office/drawing/2014/main" id="{8CCF068F-C915-0FFD-11C5-362283C75B96}"/>
              </a:ext>
            </a:extLst>
          </p:cNvPr>
          <p:cNvSpPr>
            <a:spLocks noGrp="1"/>
          </p:cNvSpPr>
          <p:nvPr>
            <p:ph type="body" idx="1"/>
          </p:nvPr>
        </p:nvSpPr>
        <p:spPr/>
        <p:txBody>
          <a:bodyPr/>
          <a:lstStyle/>
          <a:p>
            <a:r>
              <a:rPr lang="en-US" dirty="0"/>
              <a:t>Components of an Emergency Plan </a:t>
            </a:r>
          </a:p>
        </p:txBody>
      </p:sp>
    </p:spTree>
    <p:extLst>
      <p:ext uri="{BB962C8B-B14F-4D97-AF65-F5344CB8AC3E}">
        <p14:creationId xmlns:p14="http://schemas.microsoft.com/office/powerpoint/2010/main" val="1942618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DDD9-8342-6E1A-57BD-F53741D2F3FB}"/>
              </a:ext>
            </a:extLst>
          </p:cNvPr>
          <p:cNvSpPr>
            <a:spLocks noGrp="1"/>
          </p:cNvSpPr>
          <p:nvPr>
            <p:ph type="title"/>
          </p:nvPr>
        </p:nvSpPr>
        <p:spPr/>
        <p:txBody>
          <a:bodyPr/>
          <a:lstStyle/>
          <a:p>
            <a:r>
              <a:rPr lang="en-US" dirty="0"/>
              <a:t>4. Training and Testing </a:t>
            </a:r>
          </a:p>
        </p:txBody>
      </p:sp>
      <p:sp>
        <p:nvSpPr>
          <p:cNvPr id="3" name="Content Placeholder 2">
            <a:extLst>
              <a:ext uri="{FF2B5EF4-FFF2-40B4-BE49-F238E27FC236}">
                <a16:creationId xmlns:a16="http://schemas.microsoft.com/office/drawing/2014/main" id="{3AF04B31-CBD6-83F0-1792-28F21AD88828}"/>
              </a:ext>
            </a:extLst>
          </p:cNvPr>
          <p:cNvSpPr>
            <a:spLocks noGrp="1"/>
          </p:cNvSpPr>
          <p:nvPr>
            <p:ph idx="1"/>
          </p:nvPr>
        </p:nvSpPr>
        <p:spPr>
          <a:xfrm>
            <a:off x="609600" y="1600206"/>
            <a:ext cx="5257800" cy="4525963"/>
          </a:xfrm>
        </p:spPr>
        <p:txBody>
          <a:bodyPr/>
          <a:lstStyle/>
          <a:p>
            <a:pPr marL="285750" indent="-285750">
              <a:buFont typeface="Wingdings" panose="05000000000000000000" pitchFamily="2" charset="2"/>
              <a:buChar char="§"/>
            </a:pPr>
            <a:r>
              <a:rPr lang="en-US" sz="3200" dirty="0">
                <a:solidFill>
                  <a:schemeClr val="tx1">
                    <a:lumMod val="85000"/>
                    <a:lumOff val="15000"/>
                  </a:schemeClr>
                </a:solidFill>
              </a:rPr>
              <a:t>Training program for all staff</a:t>
            </a:r>
          </a:p>
          <a:p>
            <a:pPr marL="285750" indent="-285750">
              <a:buFont typeface="Wingdings" panose="05000000000000000000" pitchFamily="2" charset="2"/>
              <a:buChar char="§"/>
            </a:pPr>
            <a:r>
              <a:rPr lang="en-US" sz="3200" dirty="0">
                <a:solidFill>
                  <a:schemeClr val="tx1">
                    <a:lumMod val="85000"/>
                    <a:lumOff val="15000"/>
                  </a:schemeClr>
                </a:solidFill>
              </a:rPr>
              <a:t>Initial and ongoing</a:t>
            </a:r>
          </a:p>
          <a:p>
            <a:pPr marL="285750" indent="-285750">
              <a:buFont typeface="Wingdings" panose="05000000000000000000" pitchFamily="2" charset="2"/>
              <a:buChar char="§"/>
            </a:pPr>
            <a:r>
              <a:rPr lang="en-US" sz="3200" dirty="0">
                <a:solidFill>
                  <a:schemeClr val="tx1">
                    <a:lumMod val="85000"/>
                    <a:lumOff val="15000"/>
                  </a:schemeClr>
                </a:solidFill>
              </a:rPr>
              <a:t>Conduct drills and exercises per annual requirements </a:t>
            </a:r>
          </a:p>
          <a:p>
            <a:pPr marL="285750" indent="-285750">
              <a:buFont typeface="Wingdings" panose="05000000000000000000" pitchFamily="2" charset="2"/>
              <a:buChar char="§"/>
            </a:pPr>
            <a:r>
              <a:rPr lang="en-US" sz="3200" dirty="0">
                <a:solidFill>
                  <a:schemeClr val="tx1">
                    <a:lumMod val="85000"/>
                    <a:lumOff val="15000"/>
                  </a:schemeClr>
                </a:solidFill>
              </a:rPr>
              <a:t>Exercise requirements to test the Emergency Plan </a:t>
            </a:r>
          </a:p>
          <a:p>
            <a:endParaRPr lang="en-US" dirty="0">
              <a:solidFill>
                <a:schemeClr val="tx1">
                  <a:lumMod val="85000"/>
                  <a:lumOff val="15000"/>
                </a:schemeClr>
              </a:solidFill>
            </a:endParaRPr>
          </a:p>
        </p:txBody>
      </p:sp>
      <p:pic>
        <p:nvPicPr>
          <p:cNvPr id="4" name="Picture 3">
            <a:extLst>
              <a:ext uri="{FF2B5EF4-FFF2-40B4-BE49-F238E27FC236}">
                <a16:creationId xmlns:a16="http://schemas.microsoft.com/office/drawing/2014/main" id="{77768C75-1996-01D8-CBC6-8EC47E28C2CC}"/>
              </a:ext>
            </a:extLst>
          </p:cNvPr>
          <p:cNvPicPr>
            <a:picLocks noChangeAspect="1"/>
          </p:cNvPicPr>
          <p:nvPr/>
        </p:nvPicPr>
        <p:blipFill rotWithShape="1">
          <a:blip r:embed="rId3"/>
          <a:srcRect t="4221" r="-2" b="32867"/>
          <a:stretch/>
        </p:blipFill>
        <p:spPr>
          <a:xfrm>
            <a:off x="5994037" y="1993899"/>
            <a:ext cx="5293729" cy="3080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7515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83E7-CA54-4B64-AD50-A92C436FB9FF}"/>
              </a:ext>
            </a:extLst>
          </p:cNvPr>
          <p:cNvSpPr>
            <a:spLocks noGrp="1"/>
          </p:cNvSpPr>
          <p:nvPr>
            <p:ph type="title"/>
          </p:nvPr>
        </p:nvSpPr>
        <p:spPr/>
        <p:txBody>
          <a:bodyPr>
            <a:normAutofit/>
          </a:bodyPr>
          <a:lstStyle/>
          <a:p>
            <a:r>
              <a:rPr lang="en-US" dirty="0"/>
              <a:t>Training and Testing Program Definitions</a:t>
            </a:r>
          </a:p>
        </p:txBody>
      </p:sp>
      <p:sp>
        <p:nvSpPr>
          <p:cNvPr id="3" name="Content Placeholder 2">
            <a:extLst>
              <a:ext uri="{FF2B5EF4-FFF2-40B4-BE49-F238E27FC236}">
                <a16:creationId xmlns:a16="http://schemas.microsoft.com/office/drawing/2014/main" id="{BB1214AE-4E3E-4F7C-946D-CE35264268CB}"/>
              </a:ext>
            </a:extLst>
          </p:cNvPr>
          <p:cNvSpPr>
            <a:spLocks noGrp="1"/>
          </p:cNvSpPr>
          <p:nvPr>
            <p:ph idx="1"/>
          </p:nvPr>
        </p:nvSpPr>
        <p:spPr/>
        <p:txBody>
          <a:bodyPr>
            <a:noAutofit/>
          </a:bodyPr>
          <a:lstStyle/>
          <a:p>
            <a:pPr marL="0" indent="0">
              <a:spcBef>
                <a:spcPts val="1200"/>
              </a:spcBef>
              <a:spcAft>
                <a:spcPts val="1200"/>
              </a:spcAft>
              <a:buNone/>
            </a:pPr>
            <a:r>
              <a:rPr lang="en-US" sz="2400" b="1" dirty="0">
                <a:latin typeface="+mj-lt"/>
                <a:cs typeface="Arial" panose="020B0604020202020204" pitchFamily="34" charset="0"/>
              </a:rPr>
              <a:t>Facility-Based: </a:t>
            </a:r>
            <a:r>
              <a:rPr lang="en-US" sz="2400" dirty="0">
                <a:latin typeface="+mj-lt"/>
                <a:cs typeface="Arial" panose="020B0604020202020204" pitchFamily="34" charset="0"/>
              </a:rPr>
              <a:t>When discussing the terms “all-hazards approach” and facility-based risk assessments, CMS considers the term “facility-based” to mean that the emergency preparedness program is specific to the facility. Facility-based includes, but is not limited to, hazards specific to a facility based on the geographic location; Patient/Resident/Client population; facility type and potential surrounding community assets (i.e., rural area versus a large metropolitan area).</a:t>
            </a:r>
          </a:p>
          <a:p>
            <a:pPr marL="0" indent="0">
              <a:spcBef>
                <a:spcPts val="1200"/>
              </a:spcBef>
              <a:spcAft>
                <a:spcPts val="1200"/>
              </a:spcAft>
              <a:buNone/>
            </a:pPr>
            <a:r>
              <a:rPr lang="en-US" sz="2400" b="1" dirty="0">
                <a:latin typeface="+mj-lt"/>
                <a:cs typeface="Arial" panose="020B0604020202020204" pitchFamily="34" charset="0"/>
              </a:rPr>
              <a:t>Full-Scale Exercise: </a:t>
            </a:r>
            <a:r>
              <a:rPr lang="en-US" sz="2400" dirty="0">
                <a:latin typeface="+mj-lt"/>
                <a:cs typeface="Arial" panose="020B0604020202020204" pitchFamily="34" charset="0"/>
              </a:rPr>
              <a:t>A full scale exercise is a multi-agency, multijurisdictional, multi-discipline exercise involving functional (for example, joint field office, emergency operation centers, etc.) and ‘‘boots on the ground’’ response (for example, firefighters decontaminating mock victims).</a:t>
            </a:r>
          </a:p>
        </p:txBody>
      </p:sp>
    </p:spTree>
    <p:extLst>
      <p:ext uri="{BB962C8B-B14F-4D97-AF65-F5344CB8AC3E}">
        <p14:creationId xmlns:p14="http://schemas.microsoft.com/office/powerpoint/2010/main" val="2378951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5762-E155-4B52-94DC-93798C55C974}"/>
              </a:ext>
            </a:extLst>
          </p:cNvPr>
          <p:cNvSpPr>
            <a:spLocks noGrp="1"/>
          </p:cNvSpPr>
          <p:nvPr>
            <p:ph type="title"/>
          </p:nvPr>
        </p:nvSpPr>
        <p:spPr/>
        <p:txBody>
          <a:bodyPr>
            <a:normAutofit/>
          </a:bodyPr>
          <a:lstStyle/>
          <a:p>
            <a:r>
              <a:rPr lang="en-US" dirty="0"/>
              <a:t>Training and Testing Program Definitions</a:t>
            </a:r>
          </a:p>
        </p:txBody>
      </p:sp>
      <p:sp>
        <p:nvSpPr>
          <p:cNvPr id="3" name="Content Placeholder 2">
            <a:extLst>
              <a:ext uri="{FF2B5EF4-FFF2-40B4-BE49-F238E27FC236}">
                <a16:creationId xmlns:a16="http://schemas.microsoft.com/office/drawing/2014/main" id="{993E4EC1-B4C5-42ED-84F7-604C3687D43C}"/>
              </a:ext>
            </a:extLst>
          </p:cNvPr>
          <p:cNvSpPr>
            <a:spLocks noGrp="1"/>
          </p:cNvSpPr>
          <p:nvPr>
            <p:ph idx="1"/>
          </p:nvPr>
        </p:nvSpPr>
        <p:spPr/>
        <p:txBody>
          <a:bodyPr>
            <a:normAutofit/>
          </a:bodyPr>
          <a:lstStyle/>
          <a:p>
            <a:pPr marL="0" indent="0">
              <a:buNone/>
            </a:pPr>
            <a:r>
              <a:rPr lang="en-US" b="1" dirty="0">
                <a:latin typeface="+mj-lt"/>
                <a:cs typeface="Arial" panose="020B0604020202020204" pitchFamily="34" charset="0"/>
              </a:rPr>
              <a:t>Table-top Exercise (TTX): </a:t>
            </a:r>
            <a:r>
              <a:rPr lang="en-US" dirty="0">
                <a:latin typeface="+mj-lt"/>
                <a:cs typeface="Arial" panose="020B0604020202020204" pitchFamily="34" charset="0"/>
              </a:rPr>
              <a:t>A table-top exercise is a group discussion led by a facilitator, using narrated, clinically-relevant emergency scenario, and a set of problem statements, directed messages, or prepared questions designed to challenge an emergency plan. It involves key personnel discussing simulated scenarios, including computer-simulated exercises, in an informal setting. TTXs can be used to assess plans, policies, and procedures.</a:t>
            </a:r>
          </a:p>
          <a:p>
            <a:pPr marL="0" indent="0">
              <a:buNone/>
            </a:pPr>
            <a:endParaRPr lang="en-US" sz="4000" dirty="0">
              <a:latin typeface="+mj-lt"/>
            </a:endParaRPr>
          </a:p>
        </p:txBody>
      </p:sp>
    </p:spTree>
    <p:extLst>
      <p:ext uri="{BB962C8B-B14F-4D97-AF65-F5344CB8AC3E}">
        <p14:creationId xmlns:p14="http://schemas.microsoft.com/office/powerpoint/2010/main" val="315952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5762-E155-4B52-94DC-93798C55C974}"/>
              </a:ext>
            </a:extLst>
          </p:cNvPr>
          <p:cNvSpPr>
            <a:spLocks noGrp="1"/>
          </p:cNvSpPr>
          <p:nvPr>
            <p:ph type="title"/>
          </p:nvPr>
        </p:nvSpPr>
        <p:spPr/>
        <p:txBody>
          <a:bodyPr>
            <a:normAutofit/>
          </a:bodyPr>
          <a:lstStyle/>
          <a:p>
            <a:r>
              <a:rPr lang="en-US" dirty="0"/>
              <a:t>Training and Testing Program Definitions</a:t>
            </a:r>
          </a:p>
        </p:txBody>
      </p:sp>
      <p:sp>
        <p:nvSpPr>
          <p:cNvPr id="3" name="Content Placeholder 2">
            <a:extLst>
              <a:ext uri="{FF2B5EF4-FFF2-40B4-BE49-F238E27FC236}">
                <a16:creationId xmlns:a16="http://schemas.microsoft.com/office/drawing/2014/main" id="{993E4EC1-B4C5-42ED-84F7-604C3687D43C}"/>
              </a:ext>
            </a:extLst>
          </p:cNvPr>
          <p:cNvSpPr>
            <a:spLocks noGrp="1"/>
          </p:cNvSpPr>
          <p:nvPr>
            <p:ph idx="1"/>
          </p:nvPr>
        </p:nvSpPr>
        <p:spPr/>
        <p:txBody>
          <a:bodyPr>
            <a:noAutofit/>
          </a:bodyPr>
          <a:lstStyle/>
          <a:p>
            <a:pPr marL="0" indent="0">
              <a:buNone/>
            </a:pPr>
            <a:r>
              <a:rPr lang="en-US" sz="2600" b="1" dirty="0"/>
              <a:t>Mock Disaster Drill: </a:t>
            </a:r>
            <a:r>
              <a:rPr lang="en-US" sz="2600" dirty="0"/>
              <a:t>A mock disaster drill is a coordinated, supervised activity usually employed to validate a specific function or capability in a single agency or organization. Mock disaster drills are commonly used to provide training on new equipment, validate procedures, or practice and maintain current skills. For example, mock disaster drills may be appropriate for establishing a community-designated disaster receiving center or shelter. Mock disaster drills can also be used to determine if plans can be executed as designed, to assess whether more training is required, or to reinforce best practices. A mock disaster drill is useful as a stand-alone tool, but a series of drills can be used to prepare several organizations to collaborate in a Full-Scale Exercise. </a:t>
            </a:r>
          </a:p>
        </p:txBody>
      </p:sp>
    </p:spTree>
    <p:extLst>
      <p:ext uri="{BB962C8B-B14F-4D97-AF65-F5344CB8AC3E}">
        <p14:creationId xmlns:p14="http://schemas.microsoft.com/office/powerpoint/2010/main" val="360319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98A8-2001-4FA3-A858-4EC724550620}"/>
              </a:ext>
            </a:extLst>
          </p:cNvPr>
          <p:cNvSpPr>
            <a:spLocks noGrp="1"/>
          </p:cNvSpPr>
          <p:nvPr>
            <p:ph type="title"/>
          </p:nvPr>
        </p:nvSpPr>
        <p:spPr/>
        <p:txBody>
          <a:bodyPr>
            <a:normAutofit fontScale="90000"/>
          </a:bodyPr>
          <a:lstStyle/>
          <a:p>
            <a:r>
              <a:rPr lang="en-US" dirty="0"/>
              <a:t>Temperature Controls and Emergency and Standby Power Systems</a:t>
            </a:r>
          </a:p>
        </p:txBody>
      </p:sp>
      <p:sp>
        <p:nvSpPr>
          <p:cNvPr id="3" name="Content Placeholder 2">
            <a:extLst>
              <a:ext uri="{FF2B5EF4-FFF2-40B4-BE49-F238E27FC236}">
                <a16:creationId xmlns:a16="http://schemas.microsoft.com/office/drawing/2014/main" id="{F072B96D-0E6B-4D1E-A833-27720D4F2AB9}"/>
              </a:ext>
            </a:extLst>
          </p:cNvPr>
          <p:cNvSpPr>
            <a:spLocks noGrp="1"/>
          </p:cNvSpPr>
          <p:nvPr>
            <p:ph idx="1"/>
          </p:nvPr>
        </p:nvSpPr>
        <p:spPr/>
        <p:txBody>
          <a:bodyPr>
            <a:normAutofit/>
          </a:bodyPr>
          <a:lstStyle/>
          <a:p>
            <a:pPr marL="274320" lvl="0" indent="-274320">
              <a:spcBef>
                <a:spcPts val="1200"/>
              </a:spcBef>
              <a:spcAft>
                <a:spcPts val="1200"/>
              </a:spcAft>
            </a:pPr>
            <a:r>
              <a:rPr lang="en-US" dirty="0">
                <a:latin typeface="+mj-lt"/>
                <a:cs typeface="Arial" panose="020B0604020202020204" pitchFamily="34" charset="0"/>
              </a:rPr>
              <a:t>Under the Policies and Procedures, Standard (b) there are requirements for subsistence needs and temperature controls. </a:t>
            </a:r>
          </a:p>
          <a:p>
            <a:pPr marL="274320" lvl="0" indent="-274320">
              <a:spcBef>
                <a:spcPts val="1200"/>
              </a:spcBef>
              <a:spcAft>
                <a:spcPts val="1200"/>
              </a:spcAft>
            </a:pPr>
            <a:r>
              <a:rPr lang="en-US" dirty="0">
                <a:latin typeface="+mj-lt"/>
                <a:cs typeface="Arial" panose="020B0604020202020204" pitchFamily="34" charset="0"/>
              </a:rPr>
              <a:t>Additional requirements for  hospitals, critical access  hospitals, and long-term care facilities are located within the Final Rule under Standard (e) for Emergency Power and Stand-by Systems.</a:t>
            </a:r>
          </a:p>
          <a:p>
            <a:pPr marL="274320" indent="-274320">
              <a:spcBef>
                <a:spcPts val="1200"/>
              </a:spcBef>
              <a:spcAft>
                <a:spcPts val="1200"/>
              </a:spcAft>
              <a:buNone/>
            </a:pPr>
            <a:endParaRPr lang="en-US" sz="4000" dirty="0">
              <a:latin typeface="+mj-lt"/>
            </a:endParaRPr>
          </a:p>
        </p:txBody>
      </p:sp>
    </p:spTree>
    <p:extLst>
      <p:ext uri="{BB962C8B-B14F-4D97-AF65-F5344CB8AC3E}">
        <p14:creationId xmlns:p14="http://schemas.microsoft.com/office/powerpoint/2010/main" val="2362734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606A-C043-4005-AB31-9FADCF6645C1}"/>
              </a:ext>
            </a:extLst>
          </p:cNvPr>
          <p:cNvSpPr>
            <a:spLocks noGrp="1"/>
          </p:cNvSpPr>
          <p:nvPr>
            <p:ph type="title"/>
          </p:nvPr>
        </p:nvSpPr>
        <p:spPr/>
        <p:txBody>
          <a:bodyPr>
            <a:normAutofit/>
          </a:bodyPr>
          <a:lstStyle/>
          <a:p>
            <a:r>
              <a:rPr lang="en-US" dirty="0"/>
              <a:t>What We Are Doing to Be in Compliance</a:t>
            </a:r>
          </a:p>
        </p:txBody>
      </p:sp>
      <p:sp>
        <p:nvSpPr>
          <p:cNvPr id="3" name="Content Placeholder 2">
            <a:extLst>
              <a:ext uri="{FF2B5EF4-FFF2-40B4-BE49-F238E27FC236}">
                <a16:creationId xmlns:a16="http://schemas.microsoft.com/office/drawing/2014/main" id="{C84A0D6E-7EF4-4368-910A-E8948D7AC227}"/>
              </a:ext>
            </a:extLst>
          </p:cNvPr>
          <p:cNvSpPr>
            <a:spLocks noGrp="1"/>
          </p:cNvSpPr>
          <p:nvPr>
            <p:ph idx="1"/>
          </p:nvPr>
        </p:nvSpPr>
        <p:spPr/>
        <p:txBody>
          <a:bodyPr/>
          <a:lstStyle/>
          <a:p>
            <a:pPr marL="0" indent="0" algn="ctr">
              <a:buNone/>
            </a:pPr>
            <a:r>
              <a:rPr lang="en-US" dirty="0"/>
              <a:t>(The facility should add one or more slides to give an overview of its specific  Emergency Preparedness Program)</a:t>
            </a:r>
          </a:p>
        </p:txBody>
      </p:sp>
    </p:spTree>
    <p:extLst>
      <p:ext uri="{BB962C8B-B14F-4D97-AF65-F5344CB8AC3E}">
        <p14:creationId xmlns:p14="http://schemas.microsoft.com/office/powerpoint/2010/main" val="3493593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F5B3-26CF-9D28-D2A2-9FB28A457F04}"/>
              </a:ext>
            </a:extLst>
          </p:cNvPr>
          <p:cNvSpPr>
            <a:spLocks noGrp="1"/>
          </p:cNvSpPr>
          <p:nvPr>
            <p:ph type="title"/>
          </p:nvPr>
        </p:nvSpPr>
        <p:spPr/>
        <p:txBody>
          <a:bodyPr/>
          <a:lstStyle/>
          <a:p>
            <a:r>
              <a:rPr lang="en-US" sz="4400" dirty="0">
                <a:solidFill>
                  <a:schemeClr val="tx1"/>
                </a:solidFill>
                <a:latin typeface="+mj-lt"/>
                <a:cs typeface="+mj-cs"/>
              </a:rPr>
              <a:t>Summary </a:t>
            </a:r>
            <a:endParaRPr lang="en-US" dirty="0"/>
          </a:p>
        </p:txBody>
      </p:sp>
      <p:sp>
        <p:nvSpPr>
          <p:cNvPr id="3" name="Content Placeholder 2">
            <a:extLst>
              <a:ext uri="{FF2B5EF4-FFF2-40B4-BE49-F238E27FC236}">
                <a16:creationId xmlns:a16="http://schemas.microsoft.com/office/drawing/2014/main" id="{B2272FCD-144C-2CC6-0BC6-C2174B2AAC5E}"/>
              </a:ext>
            </a:extLst>
          </p:cNvPr>
          <p:cNvSpPr>
            <a:spLocks noGrp="1"/>
          </p:cNvSpPr>
          <p:nvPr>
            <p:ph idx="1"/>
          </p:nvPr>
        </p:nvSpPr>
        <p:spPr>
          <a:xfrm>
            <a:off x="609600" y="1600206"/>
            <a:ext cx="5181600" cy="4525963"/>
          </a:xfrm>
        </p:spPr>
        <p:txBody>
          <a:bodyPr/>
          <a:lstStyle/>
          <a:p>
            <a:pPr marL="285750"/>
            <a:r>
              <a:rPr lang="en-US" sz="3200" dirty="0">
                <a:solidFill>
                  <a:schemeClr val="tx1"/>
                </a:solidFill>
                <a:latin typeface="+mn-lt"/>
                <a:cs typeface="+mn-cs"/>
              </a:rPr>
              <a:t>Disasters can happen any time any where</a:t>
            </a:r>
          </a:p>
          <a:p>
            <a:pPr marL="285750"/>
            <a:r>
              <a:rPr lang="en-US" sz="3200" dirty="0">
                <a:solidFill>
                  <a:schemeClr val="tx1"/>
                </a:solidFill>
                <a:latin typeface="+mn-lt"/>
                <a:cs typeface="+mn-cs"/>
              </a:rPr>
              <a:t>Emergency Preparation is everyone's role</a:t>
            </a:r>
          </a:p>
          <a:p>
            <a:pPr marL="285750"/>
            <a:r>
              <a:rPr lang="en-US" sz="3200" dirty="0">
                <a:solidFill>
                  <a:schemeClr val="tx1"/>
                </a:solidFill>
                <a:latin typeface="+mn-lt"/>
                <a:cs typeface="+mn-cs"/>
              </a:rPr>
              <a:t>A plan is needed and vital </a:t>
            </a:r>
          </a:p>
          <a:p>
            <a:pPr marL="285750"/>
            <a:r>
              <a:rPr lang="en-US" sz="3200" dirty="0">
                <a:solidFill>
                  <a:schemeClr val="tx1"/>
                </a:solidFill>
                <a:latin typeface="+mn-lt"/>
                <a:cs typeface="+mn-cs"/>
              </a:rPr>
              <a:t>4 Components of the plan</a:t>
            </a:r>
          </a:p>
          <a:p>
            <a:pPr marL="285750"/>
            <a:r>
              <a:rPr lang="en-US" sz="3200" dirty="0">
                <a:solidFill>
                  <a:schemeClr val="tx1"/>
                </a:solidFill>
                <a:latin typeface="+mn-lt"/>
                <a:cs typeface="+mn-cs"/>
              </a:rPr>
              <a:t>Understand your Role</a:t>
            </a:r>
          </a:p>
          <a:p>
            <a:endParaRPr lang="en-US" dirty="0"/>
          </a:p>
        </p:txBody>
      </p:sp>
      <p:pic>
        <p:nvPicPr>
          <p:cNvPr id="4" name="Picture 3" descr="A person smiling and posing for the camera&#10;&#10;Description generated with very high confidence">
            <a:extLst>
              <a:ext uri="{FF2B5EF4-FFF2-40B4-BE49-F238E27FC236}">
                <a16:creationId xmlns:a16="http://schemas.microsoft.com/office/drawing/2014/main" id="{A3538CCC-D83C-7505-2A93-66D561DC5C4F}"/>
              </a:ext>
            </a:extLst>
          </p:cNvPr>
          <p:cNvPicPr>
            <a:picLocks noChangeAspect="1"/>
          </p:cNvPicPr>
          <p:nvPr/>
        </p:nvPicPr>
        <p:blipFill rotWithShape="1">
          <a:blip r:embed="rId3"/>
          <a:srcRect l="5847" r="12373" b="-1"/>
          <a:stretch/>
        </p:blipFill>
        <p:spPr>
          <a:xfrm>
            <a:off x="6302913" y="1752600"/>
            <a:ext cx="5264591" cy="3733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65902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6FFFB-F4BE-B2C3-BD44-ABF2F54D6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700" y="1303020"/>
            <a:ext cx="7086600" cy="4251960"/>
          </a:xfrm>
          <a:prstGeom prst="rect">
            <a:avLst/>
          </a:prstGeom>
          <a:ln>
            <a:noFill/>
          </a:ln>
          <a:effectLst>
            <a:softEdge rad="112500"/>
          </a:effectLst>
        </p:spPr>
      </p:pic>
      <p:sp>
        <p:nvSpPr>
          <p:cNvPr id="5" name="Title 2">
            <a:extLst>
              <a:ext uri="{FF2B5EF4-FFF2-40B4-BE49-F238E27FC236}">
                <a16:creationId xmlns:a16="http://schemas.microsoft.com/office/drawing/2014/main" id="{547C10CF-D217-8331-3D1A-5AAF537CAC1E}"/>
              </a:ext>
            </a:extLst>
          </p:cNvPr>
          <p:cNvSpPr>
            <a:spLocks noGrp="1"/>
          </p:cNvSpPr>
          <p:nvPr>
            <p:ph type="title"/>
          </p:nvPr>
        </p:nvSpPr>
        <p:spPr/>
        <p:txBody>
          <a:bodyPr/>
          <a:lstStyle/>
          <a:p>
            <a:pPr algn="l"/>
            <a:r>
              <a:rPr lang="en-US" dirty="0"/>
              <a:t>Questions </a:t>
            </a:r>
          </a:p>
        </p:txBody>
      </p:sp>
    </p:spTree>
    <p:extLst>
      <p:ext uri="{BB962C8B-B14F-4D97-AF65-F5344CB8AC3E}">
        <p14:creationId xmlns:p14="http://schemas.microsoft.com/office/powerpoint/2010/main" val="904800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A52F-CC21-448C-B10C-03059C0C8214}"/>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21BF49CB-CB35-459A-98F0-016235E04BE8}"/>
              </a:ext>
            </a:extLst>
          </p:cNvPr>
          <p:cNvSpPr>
            <a:spLocks noGrp="1"/>
          </p:cNvSpPr>
          <p:nvPr>
            <p:ph idx="1"/>
          </p:nvPr>
        </p:nvSpPr>
        <p:spPr/>
        <p:txBody>
          <a:bodyPr>
            <a:normAutofit/>
          </a:bodyPr>
          <a:lstStyle/>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Centers for Medicare &amp; Medicaid Services.  Revisions to the State Operations Manual (SOM) Appendix Z – Emergency Preparedness. </a:t>
            </a:r>
            <a:r>
              <a:rPr lang="en-US" sz="2400" u="sng" dirty="0">
                <a:solidFill>
                  <a:srgbClr val="0563C1"/>
                </a:solidFill>
                <a:effectLst/>
                <a:latin typeface="Calibri" panose="020F0502020204030204" pitchFamily="34" charset="0"/>
                <a:ea typeface="Calibri" panose="020F0502020204030204" pitchFamily="34" charset="0"/>
                <a:hlinkClick r:id="rId2"/>
              </a:rPr>
              <a:t>https://www.cms.gov/Regulations-and-Guidance/Guidance/Manuals/Downloads/som107ap_z_emergprep.pdf</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spcBef>
                <a:spcPts val="1200"/>
              </a:spcBef>
              <a:spcAft>
                <a:spcPts val="1200"/>
              </a:spcAft>
            </a:pPr>
            <a:r>
              <a:rPr lang="en-US" sz="2400" dirty="0">
                <a:latin typeface="Calibri" panose="020F0502020204030204" pitchFamily="34" charset="0"/>
                <a:ea typeface="Calibri" panose="020F0502020204030204" pitchFamily="34" charset="0"/>
                <a:cs typeface="Times New Roman" panose="02020603050405020304" pitchFamily="18" charset="0"/>
              </a:rPr>
              <a:t>For additional information and tools, please visit the CMS Quality, Safety &amp; Oversight Group Emergency Preparedness website at:  </a:t>
            </a: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https://www.cms.gov/Medicare/Provider-Enrollment-and-Certification/SurveyCertEmergPrep</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a:spcBef>
                <a:spcPts val="1200"/>
              </a:spcBef>
              <a:spcAft>
                <a:spcPts val="1200"/>
              </a:spcAft>
            </a:pPr>
            <a:r>
              <a:rPr lang="en-US" sz="2400" dirty="0">
                <a:latin typeface="Calibri" panose="020F0502020204030204" pitchFamily="34" charset="0"/>
                <a:ea typeface="Calibri" panose="020F0502020204030204" pitchFamily="34" charset="0"/>
                <a:cs typeface="Times New Roman" panose="02020603050405020304" pitchFamily="18" charset="0"/>
              </a:rPr>
              <a:t>United States Department of Health and Human Services.  TRACIE Healthcare Emergency Preparedness Information Gateway:  </a:t>
            </a: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https://asprtracie.hhs.gov/</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a:spcBef>
                <a:spcPts val="1200"/>
              </a:spcBef>
              <a:spcAft>
                <a:spcPts val="1200"/>
              </a:spcAft>
            </a:pPr>
            <a:endParaRPr lang="en-US" sz="2400" dirty="0"/>
          </a:p>
        </p:txBody>
      </p:sp>
    </p:spTree>
    <p:extLst>
      <p:ext uri="{BB962C8B-B14F-4D97-AF65-F5344CB8AC3E}">
        <p14:creationId xmlns:p14="http://schemas.microsoft.com/office/powerpoint/2010/main" val="3531108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223FA-6A53-2BA0-8E2A-1829DD10C0F6}"/>
              </a:ext>
            </a:extLst>
          </p:cNvPr>
          <p:cNvSpPr>
            <a:spLocks noGrp="1"/>
          </p:cNvSpPr>
          <p:nvPr>
            <p:ph type="title"/>
          </p:nvPr>
        </p:nvSpPr>
        <p:spPr>
          <a:xfrm>
            <a:off x="609599" y="99117"/>
            <a:ext cx="10972800" cy="1143000"/>
          </a:xfrm>
        </p:spPr>
        <p:txBody>
          <a:bodyPr/>
          <a:lstStyle/>
          <a:p>
            <a:r>
              <a:rPr lang="en-US" dirty="0"/>
              <a:t>Plan</a:t>
            </a:r>
          </a:p>
        </p:txBody>
      </p:sp>
      <p:pic>
        <p:nvPicPr>
          <p:cNvPr id="4" name="Content Placeholder 3">
            <a:extLst>
              <a:ext uri="{FF2B5EF4-FFF2-40B4-BE49-F238E27FC236}">
                <a16:creationId xmlns:a16="http://schemas.microsoft.com/office/drawing/2014/main" id="{D042DC2D-8045-5B2B-0203-85D2478A62A7}"/>
              </a:ext>
            </a:extLst>
          </p:cNvPr>
          <p:cNvPicPr>
            <a:picLocks noGrp="1" noChangeAspect="1"/>
          </p:cNvPicPr>
          <p:nvPr>
            <p:ph idx="1"/>
          </p:nvPr>
        </p:nvPicPr>
        <p:blipFill>
          <a:blip r:embed="rId3"/>
          <a:stretch>
            <a:fillRect/>
          </a:stretch>
        </p:blipFill>
        <p:spPr>
          <a:xfrm>
            <a:off x="1741099" y="990600"/>
            <a:ext cx="8709801" cy="4763428"/>
          </a:xfrm>
          <a:prstGeom prst="rect">
            <a:avLst/>
          </a:prstGeom>
        </p:spPr>
      </p:pic>
    </p:spTree>
    <p:extLst>
      <p:ext uri="{BB962C8B-B14F-4D97-AF65-F5344CB8AC3E}">
        <p14:creationId xmlns:p14="http://schemas.microsoft.com/office/powerpoint/2010/main" val="3358385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80AA-D21D-49A8-B682-CA890568814A}"/>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04B89EA0-AD6D-41A3-9C35-977DB7AE20F9}"/>
              </a:ext>
            </a:extLst>
          </p:cNvPr>
          <p:cNvSpPr>
            <a:spLocks noGrp="1"/>
          </p:cNvSpPr>
          <p:nvPr>
            <p:ph idx="1"/>
          </p:nvPr>
        </p:nvSpPr>
        <p:spPr/>
        <p:txBody>
          <a:bodyPr anchor="ctr">
            <a:normAutofit/>
          </a:bodyPr>
          <a:lstStyle/>
          <a:p>
            <a:pPr marL="0" indent="0" algn="ctr">
              <a:buNone/>
            </a:pPr>
            <a:r>
              <a:rPr lang="en-US" sz="2400" i="1" dirty="0"/>
              <a:t>“This presentation provided is copyrighted information of Pathway Health.  Please note the presentation date on the title page in relation to the need to verify any new updates and resources that were listed in this presentation.  This presentation is intended to be informational.  The information does not constitute either legal or professional consultation.  This presentation is not to be sold or reused without written authorization.”</a:t>
            </a:r>
            <a:endParaRPr lang="en-US" sz="2400" dirty="0"/>
          </a:p>
          <a:p>
            <a:pPr algn="ctr"/>
            <a:endParaRPr lang="en-US" sz="2400" dirty="0"/>
          </a:p>
        </p:txBody>
      </p:sp>
    </p:spTree>
    <p:extLst>
      <p:ext uri="{BB962C8B-B14F-4D97-AF65-F5344CB8AC3E}">
        <p14:creationId xmlns:p14="http://schemas.microsoft.com/office/powerpoint/2010/main" val="1607052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4103-9119-0A0E-1965-71EE5E0C3CBF}"/>
              </a:ext>
            </a:extLst>
          </p:cNvPr>
          <p:cNvSpPr>
            <a:spLocks noGrp="1"/>
          </p:cNvSpPr>
          <p:nvPr>
            <p:ph type="title"/>
          </p:nvPr>
        </p:nvSpPr>
        <p:spPr>
          <a:xfrm>
            <a:off x="609600" y="0"/>
            <a:ext cx="10972800" cy="1143000"/>
          </a:xfrm>
        </p:spPr>
        <p:txBody>
          <a:bodyPr/>
          <a:lstStyle/>
          <a:p>
            <a:r>
              <a:rPr lang="en-US" dirty="0"/>
              <a:t>Emergency Preparedness Regulations </a:t>
            </a:r>
          </a:p>
        </p:txBody>
      </p:sp>
      <p:sp>
        <p:nvSpPr>
          <p:cNvPr id="3" name="Content Placeholder 2">
            <a:extLst>
              <a:ext uri="{FF2B5EF4-FFF2-40B4-BE49-F238E27FC236}">
                <a16:creationId xmlns:a16="http://schemas.microsoft.com/office/drawing/2014/main" id="{A0552B63-CDD7-B524-5008-B4EAB9D9AFA4}"/>
              </a:ext>
            </a:extLst>
          </p:cNvPr>
          <p:cNvSpPr>
            <a:spLocks noGrp="1"/>
          </p:cNvSpPr>
          <p:nvPr>
            <p:ph idx="1"/>
          </p:nvPr>
        </p:nvSpPr>
        <p:spPr>
          <a:xfrm>
            <a:off x="838201" y="1961542"/>
            <a:ext cx="6096000" cy="3687769"/>
          </a:xfrm>
        </p:spPr>
        <p:txBody>
          <a:bodyPr>
            <a:normAutofit fontScale="92500" lnSpcReduction="20000"/>
          </a:bodyPr>
          <a:lstStyle/>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Outlines Emergency Preparedness CoPs (Appendix Z  E Tags)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Implementation November 15, 2017</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Applies to 17 healthcare provider and supplier types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Required for Medicare participation</a:t>
            </a:r>
          </a:p>
          <a:p>
            <a:endParaRPr lang="en-US" dirty="0"/>
          </a:p>
        </p:txBody>
      </p:sp>
      <p:sp>
        <p:nvSpPr>
          <p:cNvPr id="4" name="TextBox 3">
            <a:extLst>
              <a:ext uri="{FF2B5EF4-FFF2-40B4-BE49-F238E27FC236}">
                <a16:creationId xmlns:a16="http://schemas.microsoft.com/office/drawing/2014/main" id="{0F1EA931-09A9-461B-92C0-AE749A3F2273}"/>
              </a:ext>
            </a:extLst>
          </p:cNvPr>
          <p:cNvSpPr txBox="1"/>
          <p:nvPr/>
        </p:nvSpPr>
        <p:spPr>
          <a:xfrm>
            <a:off x="5258373" y="5558017"/>
            <a:ext cx="6094854" cy="461665"/>
          </a:xfrm>
          <a:prstGeom prst="rect">
            <a:avLst/>
          </a:prstGeom>
          <a:noFill/>
        </p:spPr>
        <p:txBody>
          <a:bodyPr wrap="square">
            <a:spAutoFit/>
          </a:bodyPr>
          <a:lstStyle/>
          <a:p>
            <a:pPr marL="274320" indent="-274320" algn="r">
              <a:spcBef>
                <a:spcPts val="600"/>
              </a:spcBef>
              <a:spcAft>
                <a:spcPts val="600"/>
              </a:spcAft>
              <a:buNone/>
            </a:pPr>
            <a:r>
              <a:rPr lang="en-US" sz="1200" dirty="0">
                <a:hlinkClick r:id="rId3"/>
              </a:rPr>
              <a:t>https://www.cms.gov/Regulations-and-Guidance/Guidance/Manuals/Downloads/som107ap_z_emergprep.pdf</a:t>
            </a:r>
            <a:r>
              <a:rPr lang="en-US" sz="1200" dirty="0"/>
              <a:t> </a:t>
            </a:r>
          </a:p>
        </p:txBody>
      </p:sp>
      <p:pic>
        <p:nvPicPr>
          <p:cNvPr id="5" name="Content Placeholder 7">
            <a:extLst>
              <a:ext uri="{FF2B5EF4-FFF2-40B4-BE49-F238E27FC236}">
                <a16:creationId xmlns:a16="http://schemas.microsoft.com/office/drawing/2014/main" id="{25CA859C-96FD-1CAB-7D21-79303036C0D6}"/>
              </a:ext>
            </a:extLst>
          </p:cNvPr>
          <p:cNvPicPr>
            <a:picLocks noChangeAspect="1"/>
          </p:cNvPicPr>
          <p:nvPr/>
        </p:nvPicPr>
        <p:blipFill>
          <a:blip r:embed="rId4"/>
          <a:stretch>
            <a:fillRect/>
          </a:stretch>
        </p:blipFill>
        <p:spPr>
          <a:xfrm>
            <a:off x="8305800" y="1600206"/>
            <a:ext cx="2874255" cy="3806181"/>
          </a:xfrm>
          <a:prstGeom prst="rect">
            <a:avLst/>
          </a:prstGeom>
          <a:ln>
            <a:noFill/>
          </a:ln>
          <a:effectLst>
            <a:outerShdw blurRad="292100" dist="139700" dir="2700000" algn="tl" rotWithShape="0">
              <a:srgbClr val="333333">
                <a:alpha val="65000"/>
              </a:srgbClr>
            </a:outerShdw>
          </a:effectLst>
        </p:spPr>
      </p:pic>
      <p:sp>
        <p:nvSpPr>
          <p:cNvPr id="6" name="object 10">
            <a:extLst>
              <a:ext uri="{FF2B5EF4-FFF2-40B4-BE49-F238E27FC236}">
                <a16:creationId xmlns:a16="http://schemas.microsoft.com/office/drawing/2014/main" id="{4A760124-ED14-BF65-865C-F2CD1E94571E}"/>
              </a:ext>
            </a:extLst>
          </p:cNvPr>
          <p:cNvSpPr txBox="1"/>
          <p:nvPr/>
        </p:nvSpPr>
        <p:spPr>
          <a:xfrm>
            <a:off x="533400" y="937878"/>
            <a:ext cx="11421418" cy="872034"/>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vert="horz" wrap="square" lIns="0" tIns="132080" rIns="0" bIns="0" rtlCol="0">
            <a:spAutoFit/>
          </a:bodyPr>
          <a:lstStyle/>
          <a:p>
            <a:pPr marL="1938020" marR="531495" indent="-1215390">
              <a:lnSpc>
                <a:spcPct val="100499"/>
              </a:lnSpc>
              <a:spcBef>
                <a:spcPts val="1040"/>
              </a:spcBef>
            </a:pPr>
            <a:r>
              <a:rPr sz="2400" b="1" spc="-5" dirty="0">
                <a:solidFill>
                  <a:srgbClr val="FFFFFF"/>
                </a:solidFill>
                <a:latin typeface="Arial"/>
                <a:cs typeface="Arial"/>
              </a:rPr>
              <a:t>Purpose: </a:t>
            </a:r>
            <a:r>
              <a:rPr sz="2400" spc="-95" dirty="0">
                <a:solidFill>
                  <a:srgbClr val="FFFFFF"/>
                </a:solidFill>
                <a:latin typeface="Arial"/>
                <a:cs typeface="Arial"/>
              </a:rPr>
              <a:t>To </a:t>
            </a:r>
            <a:r>
              <a:rPr sz="2400" spc="-5" dirty="0">
                <a:solidFill>
                  <a:srgbClr val="FFFFFF"/>
                </a:solidFill>
                <a:latin typeface="Arial"/>
                <a:cs typeface="Arial"/>
              </a:rPr>
              <a:t>establish national emergency preparedness requirements,  consistent across provider and supplier</a:t>
            </a:r>
            <a:r>
              <a:rPr sz="2400" spc="25" dirty="0">
                <a:solidFill>
                  <a:srgbClr val="FFFFFF"/>
                </a:solidFill>
                <a:latin typeface="Arial"/>
                <a:cs typeface="Arial"/>
              </a:rPr>
              <a:t> </a:t>
            </a:r>
            <a:r>
              <a:rPr sz="2400" spc="-5" dirty="0">
                <a:solidFill>
                  <a:srgbClr val="FFFFFF"/>
                </a:solidFill>
                <a:latin typeface="Arial"/>
                <a:cs typeface="Arial"/>
              </a:rPr>
              <a:t>types.</a:t>
            </a:r>
            <a:endParaRPr sz="2400" dirty="0">
              <a:latin typeface="Arial"/>
              <a:cs typeface="Arial"/>
            </a:endParaRPr>
          </a:p>
        </p:txBody>
      </p:sp>
    </p:spTree>
    <p:extLst>
      <p:ext uri="{BB962C8B-B14F-4D97-AF65-F5344CB8AC3E}">
        <p14:creationId xmlns:p14="http://schemas.microsoft.com/office/powerpoint/2010/main" val="1956728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01B71-E7E1-4C40-9DFF-FA81998E2F51}"/>
              </a:ext>
            </a:extLst>
          </p:cNvPr>
          <p:cNvSpPr>
            <a:spLocks noGrp="1"/>
          </p:cNvSpPr>
          <p:nvPr>
            <p:ph type="title"/>
          </p:nvPr>
        </p:nvSpPr>
        <p:spPr/>
        <p:txBody>
          <a:bodyPr/>
          <a:lstStyle/>
          <a:p>
            <a:r>
              <a:rPr lang="en-US" dirty="0"/>
              <a:t>Healthcare Facilities Affected (17)</a:t>
            </a:r>
          </a:p>
        </p:txBody>
      </p:sp>
      <p:sp>
        <p:nvSpPr>
          <p:cNvPr id="4" name="Content Placeholder 3">
            <a:extLst>
              <a:ext uri="{FF2B5EF4-FFF2-40B4-BE49-F238E27FC236}">
                <a16:creationId xmlns:a16="http://schemas.microsoft.com/office/drawing/2014/main" id="{C0FFB178-B96A-4D13-A9A0-E23E30AA9FB9}"/>
              </a:ext>
            </a:extLst>
          </p:cNvPr>
          <p:cNvSpPr>
            <a:spLocks noGrp="1"/>
          </p:cNvSpPr>
          <p:nvPr>
            <p:ph idx="1"/>
          </p:nvPr>
        </p:nvSpPr>
        <p:spPr>
          <a:xfrm>
            <a:off x="609600" y="1447800"/>
            <a:ext cx="10972800" cy="4525963"/>
          </a:xfrm>
        </p:spPr>
        <p:txBody>
          <a:bodyPr>
            <a:normAutofit/>
          </a:bodyPr>
          <a:lstStyle/>
          <a:p>
            <a:pPr marL="0" indent="0" algn="ctr">
              <a:lnSpc>
                <a:spcPct val="110000"/>
              </a:lnSpc>
              <a:spcBef>
                <a:spcPts val="600"/>
              </a:spcBef>
              <a:buNone/>
            </a:pPr>
            <a:r>
              <a:rPr lang="en-US" b="1" dirty="0"/>
              <a:t>Inpatient</a:t>
            </a:r>
          </a:p>
          <a:p>
            <a:pPr>
              <a:lnSpc>
                <a:spcPct val="110000"/>
              </a:lnSpc>
              <a:spcBef>
                <a:spcPts val="600"/>
              </a:spcBef>
            </a:pPr>
            <a:r>
              <a:rPr lang="en-US" sz="2800" dirty="0"/>
              <a:t>Hospitals </a:t>
            </a:r>
          </a:p>
          <a:p>
            <a:pPr>
              <a:lnSpc>
                <a:spcPct val="110000"/>
              </a:lnSpc>
              <a:spcBef>
                <a:spcPts val="600"/>
              </a:spcBef>
            </a:pPr>
            <a:r>
              <a:rPr lang="en-US" sz="2800" dirty="0"/>
              <a:t>Critical Access Hospitals</a:t>
            </a:r>
          </a:p>
          <a:p>
            <a:pPr>
              <a:lnSpc>
                <a:spcPct val="110000"/>
              </a:lnSpc>
              <a:spcBef>
                <a:spcPts val="600"/>
              </a:spcBef>
            </a:pPr>
            <a:r>
              <a:rPr lang="en-US" sz="2800" dirty="0"/>
              <a:t>Religious Nonmedical Health Care Institutions (RNHCIs)</a:t>
            </a:r>
          </a:p>
          <a:p>
            <a:pPr>
              <a:lnSpc>
                <a:spcPct val="110000"/>
              </a:lnSpc>
              <a:spcBef>
                <a:spcPts val="600"/>
              </a:spcBef>
            </a:pPr>
            <a:r>
              <a:rPr lang="en-US" sz="2800" dirty="0"/>
              <a:t>Psychiatric Residential Treatment Facilities (PRTFs)</a:t>
            </a:r>
          </a:p>
          <a:p>
            <a:pPr>
              <a:lnSpc>
                <a:spcPct val="110000"/>
              </a:lnSpc>
              <a:spcBef>
                <a:spcPts val="600"/>
              </a:spcBef>
            </a:pPr>
            <a:r>
              <a:rPr lang="en-US" sz="2800" b="1" dirty="0"/>
              <a:t>Long-Term Care (LTC) / Skilled Nursing Facilities</a:t>
            </a:r>
          </a:p>
          <a:p>
            <a:pPr>
              <a:lnSpc>
                <a:spcPct val="110000"/>
              </a:lnSpc>
              <a:spcBef>
                <a:spcPts val="600"/>
              </a:spcBef>
            </a:pPr>
            <a:r>
              <a:rPr lang="en-US" sz="2800" dirty="0"/>
              <a:t>Intermediate Care Facilities for Individuals with Intellectual Disabilities (ICF/IID)</a:t>
            </a:r>
          </a:p>
          <a:p>
            <a:pPr marL="0" indent="0">
              <a:lnSpc>
                <a:spcPct val="110000"/>
              </a:lnSpc>
              <a:spcBef>
                <a:spcPts val="600"/>
              </a:spcBef>
              <a:buNone/>
            </a:pPr>
            <a:endParaRPr lang="en-US" sz="2800" dirty="0"/>
          </a:p>
        </p:txBody>
      </p:sp>
    </p:spTree>
    <p:extLst>
      <p:ext uri="{BB962C8B-B14F-4D97-AF65-F5344CB8AC3E}">
        <p14:creationId xmlns:p14="http://schemas.microsoft.com/office/powerpoint/2010/main" val="3256254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0CF84E-13EB-4112-91AB-F5F40F9237D3}"/>
              </a:ext>
            </a:extLst>
          </p:cNvPr>
          <p:cNvSpPr>
            <a:spLocks noGrp="1"/>
          </p:cNvSpPr>
          <p:nvPr>
            <p:ph type="title"/>
          </p:nvPr>
        </p:nvSpPr>
        <p:spPr/>
        <p:txBody>
          <a:bodyPr/>
          <a:lstStyle/>
          <a:p>
            <a:r>
              <a:rPr lang="en-US" dirty="0"/>
              <a:t>Healthcare Facilities Affected (17)</a:t>
            </a:r>
          </a:p>
        </p:txBody>
      </p:sp>
      <p:sp>
        <p:nvSpPr>
          <p:cNvPr id="6" name="Content Placeholder 5">
            <a:extLst>
              <a:ext uri="{FF2B5EF4-FFF2-40B4-BE49-F238E27FC236}">
                <a16:creationId xmlns:a16="http://schemas.microsoft.com/office/drawing/2014/main" id="{E700BA0F-BB35-463A-86C8-E03106D3D8E4}"/>
              </a:ext>
            </a:extLst>
          </p:cNvPr>
          <p:cNvSpPr>
            <a:spLocks noGrp="1"/>
          </p:cNvSpPr>
          <p:nvPr>
            <p:ph idx="1"/>
          </p:nvPr>
        </p:nvSpPr>
        <p:spPr>
          <a:xfrm>
            <a:off x="609600" y="1371600"/>
            <a:ext cx="10972800" cy="4525963"/>
          </a:xfrm>
        </p:spPr>
        <p:txBody>
          <a:bodyPr>
            <a:normAutofit fontScale="70000" lnSpcReduction="20000"/>
          </a:bodyPr>
          <a:lstStyle/>
          <a:p>
            <a:pPr marL="0" indent="0" algn="ctr">
              <a:buNone/>
            </a:pPr>
            <a:r>
              <a:rPr lang="en-US" sz="4600" b="1" dirty="0"/>
              <a:t>Outpatient</a:t>
            </a:r>
          </a:p>
          <a:p>
            <a:r>
              <a:rPr lang="en-US" dirty="0"/>
              <a:t>Ambulatory Surgical Centers</a:t>
            </a:r>
          </a:p>
          <a:p>
            <a:r>
              <a:rPr lang="en-US" dirty="0"/>
              <a:t>Clinics, Rehabilitation Agencies, and Public Health Agencies as Providers of Outpatient Physical Therapy and Speech-Language Pathology Services </a:t>
            </a:r>
          </a:p>
          <a:p>
            <a:r>
              <a:rPr lang="en-US" dirty="0"/>
              <a:t>Community Mental Health Centers (CMHCs) </a:t>
            </a:r>
          </a:p>
          <a:p>
            <a:r>
              <a:rPr lang="en-US" dirty="0"/>
              <a:t>Comprehensive Outpatient Rehabilitation Facilities (CORFs)</a:t>
            </a:r>
          </a:p>
          <a:p>
            <a:r>
              <a:rPr lang="en-US" dirty="0"/>
              <a:t>End-Stage Renal Disease (ESRD) Facilities </a:t>
            </a:r>
          </a:p>
          <a:p>
            <a:r>
              <a:rPr lang="en-US" dirty="0"/>
              <a:t>Rural Health Clinics (RHCs) and Federally Qualified Health Centers (FQHCs) </a:t>
            </a:r>
          </a:p>
          <a:p>
            <a:r>
              <a:rPr lang="en-US" dirty="0"/>
              <a:t>Home Health Agencies (HHAs)</a:t>
            </a:r>
          </a:p>
          <a:p>
            <a:r>
              <a:rPr lang="en-US" dirty="0"/>
              <a:t>Hospice </a:t>
            </a:r>
          </a:p>
          <a:p>
            <a:r>
              <a:rPr lang="en-US" dirty="0"/>
              <a:t>Organ Procurement Organizations (OPOs) </a:t>
            </a:r>
          </a:p>
          <a:p>
            <a:r>
              <a:rPr lang="en-US" dirty="0"/>
              <a:t>Programs of All-Inclusive Care for the Elderly(PACE) </a:t>
            </a:r>
          </a:p>
          <a:p>
            <a:r>
              <a:rPr lang="en-US" dirty="0"/>
              <a:t>Transplant Centers</a:t>
            </a:r>
          </a:p>
        </p:txBody>
      </p:sp>
    </p:spTree>
    <p:extLst>
      <p:ext uri="{BB962C8B-B14F-4D97-AF65-F5344CB8AC3E}">
        <p14:creationId xmlns:p14="http://schemas.microsoft.com/office/powerpoint/2010/main" val="1966546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Four Provisions for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All Provider Types</a:t>
            </a:r>
          </a:p>
        </p:txBody>
      </p:sp>
      <p:graphicFrame>
        <p:nvGraphicFramePr>
          <p:cNvPr id="4" name="Content Placeholder 6" descr="Emergency Preparedness Program&#10; Risk Assessment and Planning&#10; Policies and Procedures&#10; Communication Plan&#10; Training and Testing &#10;" title="Emergency Prep Program"/>
          <p:cNvGraphicFramePr>
            <a:graphicFrameLocks noGrp="1"/>
          </p:cNvGraphicFramePr>
          <p:nvPr>
            <p:ph idx="1"/>
            <p:extLst>
              <p:ext uri="{D42A27DB-BD31-4B8C-83A1-F6EECF244321}">
                <p14:modId xmlns:p14="http://schemas.microsoft.com/office/powerpoint/2010/main" val="4226397800"/>
              </p:ext>
            </p:extLst>
          </p:nvPr>
        </p:nvGraphicFramePr>
        <p:xfrm>
          <a:off x="609600" y="1676400"/>
          <a:ext cx="10972800" cy="4054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descr="Slide number 5" title="Slide number 5"/>
          <p:cNvSpPr txBox="1">
            <a:spLocks/>
          </p:cNvSpPr>
          <p:nvPr/>
        </p:nvSpPr>
        <p:spPr>
          <a:xfrm>
            <a:off x="7780680" y="5654331"/>
            <a:ext cx="1600200" cy="273844"/>
          </a:xfrm>
          <a:prstGeom prst="rect">
            <a:avLst/>
          </a:prstGeom>
        </p:spPr>
        <p:txBody>
          <a:bodyPr vert="horz" lIns="68580" tIns="34290" rIns="68580" bIns="3429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Tree>
    <p:extLst>
      <p:ext uri="{BB962C8B-B14F-4D97-AF65-F5344CB8AC3E}">
        <p14:creationId xmlns:p14="http://schemas.microsoft.com/office/powerpoint/2010/main" val="1587148881"/>
      </p:ext>
    </p:extLst>
  </p:cSld>
  <p:clrMapOvr>
    <a:masterClrMapping/>
  </p:clrMapOvr>
</p:sld>
</file>

<file path=ppt/theme/theme1.xml><?xml version="1.0" encoding="utf-8"?>
<a:theme xmlns:a="http://schemas.openxmlformats.org/drawingml/2006/main" name="1_2012LeadingAge_gray2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5060</Words>
  <Application>Microsoft Office PowerPoint</Application>
  <PresentationFormat>Widescreen</PresentationFormat>
  <Paragraphs>671</Paragraphs>
  <Slides>50</Slides>
  <Notes>48</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1_2012LeadingAge_gray2PPT</vt:lpstr>
      <vt:lpstr>Test</vt:lpstr>
      <vt:lpstr>Objectives </vt:lpstr>
      <vt:lpstr>Disasters and Emergencies</vt:lpstr>
      <vt:lpstr>Disasters </vt:lpstr>
      <vt:lpstr>Plan</vt:lpstr>
      <vt:lpstr>Emergency Preparedness Regulations </vt:lpstr>
      <vt:lpstr>Healthcare Facilities Affected (17)</vt:lpstr>
      <vt:lpstr>Healthcare Facilities Affected (17)</vt:lpstr>
      <vt:lpstr>Four Provisions for  All Provider Types</vt:lpstr>
      <vt:lpstr>PowerPoint Presentation</vt:lpstr>
      <vt:lpstr>Risk Assessment and Planning</vt:lpstr>
      <vt:lpstr>Disasters Disruptive Events </vt:lpstr>
      <vt:lpstr>Disruptive Events  - Natural </vt:lpstr>
      <vt:lpstr>Disruptive Events  - Natural </vt:lpstr>
      <vt:lpstr>Disruptive Events  - Man Made </vt:lpstr>
      <vt:lpstr>Disruptive Events  - Man Made </vt:lpstr>
      <vt:lpstr>Disruptive Events  - Man Made/Tech</vt:lpstr>
      <vt:lpstr>Disruptive Events  - Man Made – Human Events </vt:lpstr>
      <vt:lpstr>All Hazards Approach </vt:lpstr>
      <vt:lpstr>Risk Assessment and Planning </vt:lpstr>
      <vt:lpstr>Risk Assessment (Hazard Vulnerability Assessment) </vt:lpstr>
      <vt:lpstr>Emergency Planning </vt:lpstr>
      <vt:lpstr>Emergency Plan Components</vt:lpstr>
      <vt:lpstr>Emergency Plan Components</vt:lpstr>
      <vt:lpstr>Emergency Plan Components</vt:lpstr>
      <vt:lpstr>Policy and Procedure</vt:lpstr>
      <vt:lpstr>2.  Policies and Procedures </vt:lpstr>
      <vt:lpstr>2.  Policies and Procedures </vt:lpstr>
      <vt:lpstr>2.  Policies and Procedures </vt:lpstr>
      <vt:lpstr>2.  Policies and Procedures </vt:lpstr>
      <vt:lpstr>2.  Policies and Procedures </vt:lpstr>
      <vt:lpstr>Incident Management Team</vt:lpstr>
      <vt:lpstr>Emergency Planning Checklist:</vt:lpstr>
      <vt:lpstr>Emergency Planning Checklist:</vt:lpstr>
      <vt:lpstr>Emergency Planning Checklist:</vt:lpstr>
      <vt:lpstr>Communication plan </vt:lpstr>
      <vt:lpstr>3.  Communication Plan</vt:lpstr>
      <vt:lpstr>Communications Plan</vt:lpstr>
      <vt:lpstr>Communication Channels</vt:lpstr>
      <vt:lpstr>Training and testing </vt:lpstr>
      <vt:lpstr>4. Training and Testing </vt:lpstr>
      <vt:lpstr>Training and Testing Program Definitions</vt:lpstr>
      <vt:lpstr>Training and Testing Program Definitions</vt:lpstr>
      <vt:lpstr>Training and Testing Program Definitions</vt:lpstr>
      <vt:lpstr>Temperature Controls and Emergency and Standby Power Systems</vt:lpstr>
      <vt:lpstr>What We Are Doing to Be in Compliance</vt:lpstr>
      <vt:lpstr>Summary </vt:lpstr>
      <vt:lpstr>Questions </vt:lpstr>
      <vt:lpstr>References and Resources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COVID-19</dc:title>
  <dc:creator>Lisa Thomson</dc:creator>
  <cp:lastModifiedBy>Lisa Thomson</cp:lastModifiedBy>
  <cp:revision>21</cp:revision>
  <dcterms:created xsi:type="dcterms:W3CDTF">2020-10-14T00:03:06Z</dcterms:created>
  <dcterms:modified xsi:type="dcterms:W3CDTF">2023-02-09T20:19:41Z</dcterms:modified>
</cp:coreProperties>
</file>