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8" r:id="rId1"/>
  </p:sldMasterIdLst>
  <p:notesMasterIdLst>
    <p:notesMasterId r:id="rId63"/>
  </p:notesMasterIdLst>
  <p:handoutMasterIdLst>
    <p:handoutMasterId r:id="rId64"/>
  </p:handoutMasterIdLst>
  <p:sldIdLst>
    <p:sldId id="276" r:id="rId2"/>
    <p:sldId id="1906" r:id="rId3"/>
    <p:sldId id="1958" r:id="rId4"/>
    <p:sldId id="1957" r:id="rId5"/>
    <p:sldId id="1956" r:id="rId6"/>
    <p:sldId id="271" r:id="rId7"/>
    <p:sldId id="1916" r:id="rId8"/>
    <p:sldId id="1915" r:id="rId9"/>
    <p:sldId id="1936" r:id="rId10"/>
    <p:sldId id="1952" r:id="rId11"/>
    <p:sldId id="1840" r:id="rId12"/>
    <p:sldId id="1917" r:id="rId13"/>
    <p:sldId id="1863" r:id="rId14"/>
    <p:sldId id="1918" r:id="rId15"/>
    <p:sldId id="1964" r:id="rId16"/>
    <p:sldId id="1799" r:id="rId17"/>
    <p:sldId id="1955" r:id="rId18"/>
    <p:sldId id="1825" r:id="rId19"/>
    <p:sldId id="1852" r:id="rId20"/>
    <p:sldId id="540" r:id="rId21"/>
    <p:sldId id="1920" r:id="rId22"/>
    <p:sldId id="1834" r:id="rId23"/>
    <p:sldId id="268" r:id="rId24"/>
    <p:sldId id="1927" r:id="rId25"/>
    <p:sldId id="787" r:id="rId26"/>
    <p:sldId id="1801" r:id="rId27"/>
    <p:sldId id="1833" r:id="rId28"/>
    <p:sldId id="2053" r:id="rId29"/>
    <p:sldId id="1948" r:id="rId30"/>
    <p:sldId id="1950" r:id="rId31"/>
    <p:sldId id="1949" r:id="rId32"/>
    <p:sldId id="1941" r:id="rId33"/>
    <p:sldId id="1907" r:id="rId34"/>
    <p:sldId id="2066" r:id="rId35"/>
    <p:sldId id="1911" r:id="rId36"/>
    <p:sldId id="2046" r:id="rId37"/>
    <p:sldId id="2054" r:id="rId38"/>
    <p:sldId id="1926" r:id="rId39"/>
    <p:sldId id="797" r:id="rId40"/>
    <p:sldId id="1913" r:id="rId41"/>
    <p:sldId id="1910" r:id="rId42"/>
    <p:sldId id="1836" r:id="rId43"/>
    <p:sldId id="2062" r:id="rId44"/>
    <p:sldId id="2063" r:id="rId45"/>
    <p:sldId id="1826" r:id="rId46"/>
    <p:sldId id="1922" r:id="rId47"/>
    <p:sldId id="1921" r:id="rId48"/>
    <p:sldId id="1923" r:id="rId49"/>
    <p:sldId id="1856" r:id="rId50"/>
    <p:sldId id="2052" r:id="rId51"/>
    <p:sldId id="1798" r:id="rId52"/>
    <p:sldId id="1868" r:id="rId53"/>
    <p:sldId id="2064" r:id="rId54"/>
    <p:sldId id="1831" r:id="rId55"/>
    <p:sldId id="1812" r:id="rId56"/>
    <p:sldId id="2061" r:id="rId57"/>
    <p:sldId id="1832" r:id="rId58"/>
    <p:sldId id="1905" r:id="rId59"/>
    <p:sldId id="1909" r:id="rId60"/>
    <p:sldId id="1850" r:id="rId61"/>
    <p:sldId id="2055" r:id="rId62"/>
  </p:sldIdLst>
  <p:sldSz cx="9144000" cy="6858000" type="screen4x3"/>
  <p:notesSz cx="6858000" cy="9239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Fallon" initials="NF" lastIdx="2" clrIdx="0">
    <p:extLst>
      <p:ext uri="{19B8F6BF-5375-455C-9EA6-DF929625EA0E}">
        <p15:presenceInfo xmlns:p15="http://schemas.microsoft.com/office/powerpoint/2012/main" userId="0369f501d3786550" providerId="Windows Live"/>
      </p:ext>
    </p:extLst>
  </p:cmAuthor>
  <p:cmAuthor id="2" name="Amanda Marr" initials="AM" lastIdx="12" clrIdx="1">
    <p:extLst>
      <p:ext uri="{19B8F6BF-5375-455C-9EA6-DF929625EA0E}">
        <p15:presenceInfo xmlns:p15="http://schemas.microsoft.com/office/powerpoint/2012/main" userId="S-1-5-21-1678051193-3347631933-1347344290-1754" providerId="AD"/>
      </p:ext>
    </p:extLst>
  </p:cmAuthor>
  <p:cmAuthor id="3" name="Nicole Fallon" initials="NF [2]" lastIdx="1" clrIdx="2">
    <p:extLst>
      <p:ext uri="{19B8F6BF-5375-455C-9EA6-DF929625EA0E}">
        <p15:presenceInfo xmlns:p15="http://schemas.microsoft.com/office/powerpoint/2012/main" userId="S-1-5-21-1678051193-3347631933-1347344290-5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6C3F3-0734-C34D-8F42-E57A36A00F08}" v="96" dt="2022-07-22T20:11:37.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3197" autoAdjust="0"/>
  </p:normalViewPr>
  <p:slideViewPr>
    <p:cSldViewPr>
      <p:cViewPr>
        <p:scale>
          <a:sx n="120" d="100"/>
          <a:sy n="120" d="100"/>
        </p:scale>
        <p:origin x="84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37"/>
    </p:cViewPr>
  </p:sorterViewPr>
  <p:notesViewPr>
    <p:cSldViewPr>
      <p:cViewPr varScale="1">
        <p:scale>
          <a:sx n="86" d="100"/>
          <a:sy n="86" d="100"/>
        </p:scale>
        <p:origin x="1152" y="102"/>
      </p:cViewPr>
      <p:guideLst>
        <p:guide orient="horz" pos="291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Fallon" userId="eef61305-7776-408b-b786-17577a7a6cf9" providerId="ADAL" clId="{84A6C3F3-0734-C34D-8F42-E57A36A00F08}"/>
    <pc:docChg chg="undo custSel addSld delSld modSld sldOrd">
      <pc:chgData name="Nicole Fallon" userId="eef61305-7776-408b-b786-17577a7a6cf9" providerId="ADAL" clId="{84A6C3F3-0734-C34D-8F42-E57A36A00F08}" dt="2022-07-22T20:33:08.280" v="1892" actId="20577"/>
      <pc:docMkLst>
        <pc:docMk/>
      </pc:docMkLst>
      <pc:sldChg chg="del">
        <pc:chgData name="Nicole Fallon" userId="eef61305-7776-408b-b786-17577a7a6cf9" providerId="ADAL" clId="{84A6C3F3-0734-C34D-8F42-E57A36A00F08}" dt="2022-07-22T20:12:55.349" v="670" actId="2696"/>
        <pc:sldMkLst>
          <pc:docMk/>
          <pc:sldMk cId="1676547444" sldId="270"/>
        </pc:sldMkLst>
      </pc:sldChg>
      <pc:sldChg chg="del">
        <pc:chgData name="Nicole Fallon" userId="eef61305-7776-408b-b786-17577a7a6cf9" providerId="ADAL" clId="{84A6C3F3-0734-C34D-8F42-E57A36A00F08}" dt="2022-07-22T19:55:51.578" v="89" actId="2696"/>
        <pc:sldMkLst>
          <pc:docMk/>
          <pc:sldMk cId="4144264225" sldId="534"/>
        </pc:sldMkLst>
      </pc:sldChg>
      <pc:sldChg chg="modSp mod">
        <pc:chgData name="Nicole Fallon" userId="eef61305-7776-408b-b786-17577a7a6cf9" providerId="ADAL" clId="{84A6C3F3-0734-C34D-8F42-E57A36A00F08}" dt="2022-07-22T20:02:32.914" v="140" actId="12"/>
        <pc:sldMkLst>
          <pc:docMk/>
          <pc:sldMk cId="3995216975" sldId="1833"/>
        </pc:sldMkLst>
        <pc:graphicFrameChg chg="mod">
          <ac:chgData name="Nicole Fallon" userId="eef61305-7776-408b-b786-17577a7a6cf9" providerId="ADAL" clId="{84A6C3F3-0734-C34D-8F42-E57A36A00F08}" dt="2022-07-22T20:02:32.914" v="140" actId="12"/>
          <ac:graphicFrameMkLst>
            <pc:docMk/>
            <pc:sldMk cId="3995216975" sldId="1833"/>
            <ac:graphicFrameMk id="8" creationId="{B8E755B8-2609-64E9-89BF-8348533DBC30}"/>
          </ac:graphicFrameMkLst>
        </pc:graphicFrameChg>
      </pc:sldChg>
      <pc:sldChg chg="del">
        <pc:chgData name="Nicole Fallon" userId="eef61305-7776-408b-b786-17577a7a6cf9" providerId="ADAL" clId="{84A6C3F3-0734-C34D-8F42-E57A36A00F08}" dt="2022-07-22T19:55:51.578" v="89" actId="2696"/>
        <pc:sldMkLst>
          <pc:docMk/>
          <pc:sldMk cId="1669939031" sldId="1839"/>
        </pc:sldMkLst>
      </pc:sldChg>
      <pc:sldChg chg="modSp mod">
        <pc:chgData name="Nicole Fallon" userId="eef61305-7776-408b-b786-17577a7a6cf9" providerId="ADAL" clId="{84A6C3F3-0734-C34D-8F42-E57A36A00F08}" dt="2022-07-22T20:33:08.280" v="1892" actId="20577"/>
        <pc:sldMkLst>
          <pc:docMk/>
          <pc:sldMk cId="0" sldId="1850"/>
        </pc:sldMkLst>
        <pc:spChg chg="mod">
          <ac:chgData name="Nicole Fallon" userId="eef61305-7776-408b-b786-17577a7a6cf9" providerId="ADAL" clId="{84A6C3F3-0734-C34D-8F42-E57A36A00F08}" dt="2022-07-22T20:33:08.280" v="1892" actId="20577"/>
          <ac:spMkLst>
            <pc:docMk/>
            <pc:sldMk cId="0" sldId="1850"/>
            <ac:spMk id="321" creationId="{00000000-0000-0000-0000-000000000000}"/>
          </ac:spMkLst>
        </pc:spChg>
      </pc:sldChg>
      <pc:sldChg chg="modSp mod">
        <pc:chgData name="Nicole Fallon" userId="eef61305-7776-408b-b786-17577a7a6cf9" providerId="ADAL" clId="{84A6C3F3-0734-C34D-8F42-E57A36A00F08}" dt="2022-07-22T19:53:33.702" v="85" actId="20577"/>
        <pc:sldMkLst>
          <pc:docMk/>
          <pc:sldMk cId="970501612" sldId="1863"/>
        </pc:sldMkLst>
        <pc:spChg chg="mod">
          <ac:chgData name="Nicole Fallon" userId="eef61305-7776-408b-b786-17577a7a6cf9" providerId="ADAL" clId="{84A6C3F3-0734-C34D-8F42-E57A36A00F08}" dt="2022-07-22T19:53:33.702" v="85" actId="20577"/>
          <ac:spMkLst>
            <pc:docMk/>
            <pc:sldMk cId="970501612" sldId="1863"/>
            <ac:spMk id="2" creationId="{E19CAC98-2648-4006-9FB2-E43754066725}"/>
          </ac:spMkLst>
        </pc:spChg>
        <pc:graphicFrameChg chg="mod">
          <ac:chgData name="Nicole Fallon" userId="eef61305-7776-408b-b786-17577a7a6cf9" providerId="ADAL" clId="{84A6C3F3-0734-C34D-8F42-E57A36A00F08}" dt="2022-07-22T19:53:00.134" v="83" actId="20577"/>
          <ac:graphicFrameMkLst>
            <pc:docMk/>
            <pc:sldMk cId="970501612" sldId="1863"/>
            <ac:graphicFrameMk id="19" creationId="{3680B591-A257-97EB-A15C-CD88D600122A}"/>
          </ac:graphicFrameMkLst>
        </pc:graphicFrameChg>
      </pc:sldChg>
      <pc:sldChg chg="modSp mod">
        <pc:chgData name="Nicole Fallon" userId="eef61305-7776-408b-b786-17577a7a6cf9" providerId="ADAL" clId="{84A6C3F3-0734-C34D-8F42-E57A36A00F08}" dt="2022-07-22T20:31:29.033" v="1878" actId="20577"/>
        <pc:sldMkLst>
          <pc:docMk/>
          <pc:sldMk cId="39242140" sldId="1905"/>
        </pc:sldMkLst>
        <pc:spChg chg="mod">
          <ac:chgData name="Nicole Fallon" userId="eef61305-7776-408b-b786-17577a7a6cf9" providerId="ADAL" clId="{84A6C3F3-0734-C34D-8F42-E57A36A00F08}" dt="2022-07-22T20:23:53.661" v="1626" actId="14100"/>
          <ac:spMkLst>
            <pc:docMk/>
            <pc:sldMk cId="39242140" sldId="1905"/>
            <ac:spMk id="2" creationId="{4D7BBF15-F35D-43BE-BEAC-BB241240EC12}"/>
          </ac:spMkLst>
        </pc:spChg>
        <pc:spChg chg="mod">
          <ac:chgData name="Nicole Fallon" userId="eef61305-7776-408b-b786-17577a7a6cf9" providerId="ADAL" clId="{84A6C3F3-0734-C34D-8F42-E57A36A00F08}" dt="2022-07-22T20:31:29.033" v="1878" actId="20577"/>
          <ac:spMkLst>
            <pc:docMk/>
            <pc:sldMk cId="39242140" sldId="1905"/>
            <ac:spMk id="3" creationId="{B2F31E2A-807C-43DB-A170-BCD25E632784}"/>
          </ac:spMkLst>
        </pc:spChg>
      </pc:sldChg>
      <pc:sldChg chg="modSp mod">
        <pc:chgData name="Nicole Fallon" userId="eef61305-7776-408b-b786-17577a7a6cf9" providerId="ADAL" clId="{84A6C3F3-0734-C34D-8F42-E57A36A00F08}" dt="2022-07-22T20:32:05.211" v="1890" actId="20577"/>
        <pc:sldMkLst>
          <pc:docMk/>
          <pc:sldMk cId="1298558692" sldId="1909"/>
        </pc:sldMkLst>
        <pc:spChg chg="mod">
          <ac:chgData name="Nicole Fallon" userId="eef61305-7776-408b-b786-17577a7a6cf9" providerId="ADAL" clId="{84A6C3F3-0734-C34D-8F42-E57A36A00F08}" dt="2022-07-22T20:32:05.211" v="1890" actId="20577"/>
          <ac:spMkLst>
            <pc:docMk/>
            <pc:sldMk cId="1298558692" sldId="1909"/>
            <ac:spMk id="3" creationId="{0754FDE2-F9E2-42B2-876E-6287A16833F4}"/>
          </ac:spMkLst>
        </pc:spChg>
      </pc:sldChg>
      <pc:sldChg chg="del">
        <pc:chgData name="Nicole Fallon" userId="eef61305-7776-408b-b786-17577a7a6cf9" providerId="ADAL" clId="{84A6C3F3-0734-C34D-8F42-E57A36A00F08}" dt="2022-07-22T20:00:01.161" v="115" actId="2696"/>
        <pc:sldMkLst>
          <pc:docMk/>
          <pc:sldMk cId="4110068695" sldId="1914"/>
        </pc:sldMkLst>
      </pc:sldChg>
      <pc:sldChg chg="ord">
        <pc:chgData name="Nicole Fallon" userId="eef61305-7776-408b-b786-17577a7a6cf9" providerId="ADAL" clId="{84A6C3F3-0734-C34D-8F42-E57A36A00F08}" dt="2022-07-22T19:56:52.787" v="91" actId="20578"/>
        <pc:sldMkLst>
          <pc:docMk/>
          <pc:sldMk cId="3890021370" sldId="1915"/>
        </pc:sldMkLst>
      </pc:sldChg>
      <pc:sldChg chg="ord">
        <pc:chgData name="Nicole Fallon" userId="eef61305-7776-408b-b786-17577a7a6cf9" providerId="ADAL" clId="{84A6C3F3-0734-C34D-8F42-E57A36A00F08}" dt="2022-07-22T19:56:50.186" v="90" actId="20578"/>
        <pc:sldMkLst>
          <pc:docMk/>
          <pc:sldMk cId="1327921875" sldId="1916"/>
        </pc:sldMkLst>
      </pc:sldChg>
      <pc:sldChg chg="del">
        <pc:chgData name="Nicole Fallon" userId="eef61305-7776-408b-b786-17577a7a6cf9" providerId="ADAL" clId="{84A6C3F3-0734-C34D-8F42-E57A36A00F08}" dt="2022-07-22T19:53:59.470" v="86" actId="2696"/>
        <pc:sldMkLst>
          <pc:docMk/>
          <pc:sldMk cId="633038699" sldId="1924"/>
        </pc:sldMkLst>
      </pc:sldChg>
      <pc:sldChg chg="del">
        <pc:chgData name="Nicole Fallon" userId="eef61305-7776-408b-b786-17577a7a6cf9" providerId="ADAL" clId="{84A6C3F3-0734-C34D-8F42-E57A36A00F08}" dt="2022-07-22T19:55:51.578" v="89" actId="2696"/>
        <pc:sldMkLst>
          <pc:docMk/>
          <pc:sldMk cId="3312100580" sldId="1928"/>
        </pc:sldMkLst>
      </pc:sldChg>
      <pc:sldChg chg="del">
        <pc:chgData name="Nicole Fallon" userId="eef61305-7776-408b-b786-17577a7a6cf9" providerId="ADAL" clId="{84A6C3F3-0734-C34D-8F42-E57A36A00F08}" dt="2022-07-22T19:55:51.578" v="89" actId="2696"/>
        <pc:sldMkLst>
          <pc:docMk/>
          <pc:sldMk cId="2763153044" sldId="1929"/>
        </pc:sldMkLst>
      </pc:sldChg>
      <pc:sldChg chg="del">
        <pc:chgData name="Nicole Fallon" userId="eef61305-7776-408b-b786-17577a7a6cf9" providerId="ADAL" clId="{84A6C3F3-0734-C34D-8F42-E57A36A00F08}" dt="2022-07-22T19:57:18.550" v="92" actId="2696"/>
        <pc:sldMkLst>
          <pc:docMk/>
          <pc:sldMk cId="3087268726" sldId="1930"/>
        </pc:sldMkLst>
      </pc:sldChg>
      <pc:sldChg chg="del">
        <pc:chgData name="Nicole Fallon" userId="eef61305-7776-408b-b786-17577a7a6cf9" providerId="ADAL" clId="{84A6C3F3-0734-C34D-8F42-E57A36A00F08}" dt="2022-07-22T19:57:27.159" v="93" actId="2696"/>
        <pc:sldMkLst>
          <pc:docMk/>
          <pc:sldMk cId="490039621" sldId="1934"/>
        </pc:sldMkLst>
      </pc:sldChg>
      <pc:sldChg chg="del">
        <pc:chgData name="Nicole Fallon" userId="eef61305-7776-408b-b786-17577a7a6cf9" providerId="ADAL" clId="{84A6C3F3-0734-C34D-8F42-E57A36A00F08}" dt="2022-07-22T19:57:27.159" v="93" actId="2696"/>
        <pc:sldMkLst>
          <pc:docMk/>
          <pc:sldMk cId="3348767122" sldId="1935"/>
        </pc:sldMkLst>
      </pc:sldChg>
      <pc:sldChg chg="modSp mod">
        <pc:chgData name="Nicole Fallon" userId="eef61305-7776-408b-b786-17577a7a6cf9" providerId="ADAL" clId="{84A6C3F3-0734-C34D-8F42-E57A36A00F08}" dt="2022-07-22T19:59:36.002" v="114" actId="113"/>
        <pc:sldMkLst>
          <pc:docMk/>
          <pc:sldMk cId="3069318631" sldId="1936"/>
        </pc:sldMkLst>
        <pc:spChg chg="mod">
          <ac:chgData name="Nicole Fallon" userId="eef61305-7776-408b-b786-17577a7a6cf9" providerId="ADAL" clId="{84A6C3F3-0734-C34D-8F42-E57A36A00F08}" dt="2022-07-22T19:59:36.002" v="114" actId="113"/>
          <ac:spMkLst>
            <pc:docMk/>
            <pc:sldMk cId="3069318631" sldId="1936"/>
            <ac:spMk id="3" creationId="{71749090-E389-E2ED-F1C7-0EF3B199107B}"/>
          </ac:spMkLst>
        </pc:spChg>
      </pc:sldChg>
      <pc:sldChg chg="del">
        <pc:chgData name="Nicole Fallon" userId="eef61305-7776-408b-b786-17577a7a6cf9" providerId="ADAL" clId="{84A6C3F3-0734-C34D-8F42-E57A36A00F08}" dt="2022-07-22T20:12:55.349" v="670" actId="2696"/>
        <pc:sldMkLst>
          <pc:docMk/>
          <pc:sldMk cId="2723537874" sldId="1938"/>
        </pc:sldMkLst>
      </pc:sldChg>
      <pc:sldChg chg="del">
        <pc:chgData name="Nicole Fallon" userId="eef61305-7776-408b-b786-17577a7a6cf9" providerId="ADAL" clId="{84A6C3F3-0734-C34D-8F42-E57A36A00F08}" dt="2022-07-22T20:12:55.349" v="670" actId="2696"/>
        <pc:sldMkLst>
          <pc:docMk/>
          <pc:sldMk cId="1507266228" sldId="1939"/>
        </pc:sldMkLst>
      </pc:sldChg>
      <pc:sldChg chg="del">
        <pc:chgData name="Nicole Fallon" userId="eef61305-7776-408b-b786-17577a7a6cf9" providerId="ADAL" clId="{84A6C3F3-0734-C34D-8F42-E57A36A00F08}" dt="2022-07-22T20:12:55.349" v="670" actId="2696"/>
        <pc:sldMkLst>
          <pc:docMk/>
          <pc:sldMk cId="2356226947" sldId="1940"/>
        </pc:sldMkLst>
      </pc:sldChg>
      <pc:sldChg chg="del">
        <pc:chgData name="Nicole Fallon" userId="eef61305-7776-408b-b786-17577a7a6cf9" providerId="ADAL" clId="{84A6C3F3-0734-C34D-8F42-E57A36A00F08}" dt="2022-07-22T20:12:55.349" v="670" actId="2696"/>
        <pc:sldMkLst>
          <pc:docMk/>
          <pc:sldMk cId="294491680" sldId="1942"/>
        </pc:sldMkLst>
      </pc:sldChg>
      <pc:sldChg chg="del">
        <pc:chgData name="Nicole Fallon" userId="eef61305-7776-408b-b786-17577a7a6cf9" providerId="ADAL" clId="{84A6C3F3-0734-C34D-8F42-E57A36A00F08}" dt="2022-07-22T20:12:55.349" v="670" actId="2696"/>
        <pc:sldMkLst>
          <pc:docMk/>
          <pc:sldMk cId="3152190944" sldId="1943"/>
        </pc:sldMkLst>
      </pc:sldChg>
      <pc:sldChg chg="del">
        <pc:chgData name="Nicole Fallon" userId="eef61305-7776-408b-b786-17577a7a6cf9" providerId="ADAL" clId="{84A6C3F3-0734-C34D-8F42-E57A36A00F08}" dt="2022-07-22T20:12:55.349" v="670" actId="2696"/>
        <pc:sldMkLst>
          <pc:docMk/>
          <pc:sldMk cId="1116485330" sldId="1944"/>
        </pc:sldMkLst>
      </pc:sldChg>
      <pc:sldChg chg="del">
        <pc:chgData name="Nicole Fallon" userId="eef61305-7776-408b-b786-17577a7a6cf9" providerId="ADAL" clId="{84A6C3F3-0734-C34D-8F42-E57A36A00F08}" dt="2022-07-22T20:12:55.349" v="670" actId="2696"/>
        <pc:sldMkLst>
          <pc:docMk/>
          <pc:sldMk cId="2883890589" sldId="1945"/>
        </pc:sldMkLst>
      </pc:sldChg>
      <pc:sldChg chg="del">
        <pc:chgData name="Nicole Fallon" userId="eef61305-7776-408b-b786-17577a7a6cf9" providerId="ADAL" clId="{84A6C3F3-0734-C34D-8F42-E57A36A00F08}" dt="2022-07-22T20:12:55.349" v="670" actId="2696"/>
        <pc:sldMkLst>
          <pc:docMk/>
          <pc:sldMk cId="1197284823" sldId="1946"/>
        </pc:sldMkLst>
      </pc:sldChg>
      <pc:sldChg chg="del">
        <pc:chgData name="Nicole Fallon" userId="eef61305-7776-408b-b786-17577a7a6cf9" providerId="ADAL" clId="{84A6C3F3-0734-C34D-8F42-E57A36A00F08}" dt="2022-07-22T20:12:55.349" v="670" actId="2696"/>
        <pc:sldMkLst>
          <pc:docMk/>
          <pc:sldMk cId="2193278380" sldId="1947"/>
        </pc:sldMkLst>
      </pc:sldChg>
      <pc:sldChg chg="del">
        <pc:chgData name="Nicole Fallon" userId="eef61305-7776-408b-b786-17577a7a6cf9" providerId="ADAL" clId="{84A6C3F3-0734-C34D-8F42-E57A36A00F08}" dt="2022-07-22T20:12:55.349" v="670" actId="2696"/>
        <pc:sldMkLst>
          <pc:docMk/>
          <pc:sldMk cId="467110809" sldId="1951"/>
        </pc:sldMkLst>
      </pc:sldChg>
      <pc:sldChg chg="modSp mod">
        <pc:chgData name="Nicole Fallon" userId="eef61305-7776-408b-b786-17577a7a6cf9" providerId="ADAL" clId="{84A6C3F3-0734-C34D-8F42-E57A36A00F08}" dt="2022-07-22T20:00:14.813" v="120" actId="20577"/>
        <pc:sldMkLst>
          <pc:docMk/>
          <pc:sldMk cId="630290258" sldId="1952"/>
        </pc:sldMkLst>
        <pc:spChg chg="mod">
          <ac:chgData name="Nicole Fallon" userId="eef61305-7776-408b-b786-17577a7a6cf9" providerId="ADAL" clId="{84A6C3F3-0734-C34D-8F42-E57A36A00F08}" dt="2022-07-22T20:00:14.813" v="120" actId="20577"/>
          <ac:spMkLst>
            <pc:docMk/>
            <pc:sldMk cId="630290258" sldId="1952"/>
            <ac:spMk id="2" creationId="{5F452737-5627-40C5-BADD-4B3878CB8B29}"/>
          </ac:spMkLst>
        </pc:spChg>
      </pc:sldChg>
      <pc:sldChg chg="del">
        <pc:chgData name="Nicole Fallon" userId="eef61305-7776-408b-b786-17577a7a6cf9" providerId="ADAL" clId="{84A6C3F3-0734-C34D-8F42-E57A36A00F08}" dt="2022-07-22T19:55:51.578" v="89" actId="2696"/>
        <pc:sldMkLst>
          <pc:docMk/>
          <pc:sldMk cId="1336727836" sldId="1960"/>
        </pc:sldMkLst>
      </pc:sldChg>
      <pc:sldChg chg="del">
        <pc:chgData name="Nicole Fallon" userId="eef61305-7776-408b-b786-17577a7a6cf9" providerId="ADAL" clId="{84A6C3F3-0734-C34D-8F42-E57A36A00F08}" dt="2022-07-22T19:57:18.550" v="92" actId="2696"/>
        <pc:sldMkLst>
          <pc:docMk/>
          <pc:sldMk cId="1398642318" sldId="1961"/>
        </pc:sldMkLst>
      </pc:sldChg>
      <pc:sldChg chg="modSp mod">
        <pc:chgData name="Nicole Fallon" userId="eef61305-7776-408b-b786-17577a7a6cf9" providerId="ADAL" clId="{84A6C3F3-0734-C34D-8F42-E57A36A00F08}" dt="2022-07-22T20:11:15.335" v="664" actId="1076"/>
        <pc:sldMkLst>
          <pc:docMk/>
          <pc:sldMk cId="4110048680" sldId="2046"/>
        </pc:sldMkLst>
        <pc:spChg chg="mod">
          <ac:chgData name="Nicole Fallon" userId="eef61305-7776-408b-b786-17577a7a6cf9" providerId="ADAL" clId="{84A6C3F3-0734-C34D-8F42-E57A36A00F08}" dt="2022-07-22T20:11:15.335" v="664" actId="1076"/>
          <ac:spMkLst>
            <pc:docMk/>
            <pc:sldMk cId="4110048680" sldId="2046"/>
            <ac:spMk id="5" creationId="{86559C98-AD85-7A42-B54D-A345237ACA78}"/>
          </ac:spMkLst>
        </pc:spChg>
      </pc:sldChg>
      <pc:sldChg chg="del">
        <pc:chgData name="Nicole Fallon" userId="eef61305-7776-408b-b786-17577a7a6cf9" providerId="ADAL" clId="{84A6C3F3-0734-C34D-8F42-E57A36A00F08}" dt="2022-07-22T20:12:55.349" v="670" actId="2696"/>
        <pc:sldMkLst>
          <pc:docMk/>
          <pc:sldMk cId="3187218739" sldId="2056"/>
        </pc:sldMkLst>
      </pc:sldChg>
      <pc:sldChg chg="del">
        <pc:chgData name="Nicole Fallon" userId="eef61305-7776-408b-b786-17577a7a6cf9" providerId="ADAL" clId="{84A6C3F3-0734-C34D-8F42-E57A36A00F08}" dt="2022-07-22T20:00:19.310" v="121" actId="2696"/>
        <pc:sldMkLst>
          <pc:docMk/>
          <pc:sldMk cId="3187975401" sldId="2057"/>
        </pc:sldMkLst>
      </pc:sldChg>
      <pc:sldChg chg="del">
        <pc:chgData name="Nicole Fallon" userId="eef61305-7776-408b-b786-17577a7a6cf9" providerId="ADAL" clId="{84A6C3F3-0734-C34D-8F42-E57A36A00F08}" dt="2022-07-22T20:12:55.349" v="670" actId="2696"/>
        <pc:sldMkLst>
          <pc:docMk/>
          <pc:sldMk cId="1346990169" sldId="2058"/>
        </pc:sldMkLst>
      </pc:sldChg>
      <pc:sldChg chg="del">
        <pc:chgData name="Nicole Fallon" userId="eef61305-7776-408b-b786-17577a7a6cf9" providerId="ADAL" clId="{84A6C3F3-0734-C34D-8F42-E57A36A00F08}" dt="2022-07-22T19:57:18.550" v="92" actId="2696"/>
        <pc:sldMkLst>
          <pc:docMk/>
          <pc:sldMk cId="1330487515" sldId="2059"/>
        </pc:sldMkLst>
      </pc:sldChg>
      <pc:sldChg chg="modSp mod">
        <pc:chgData name="Nicole Fallon" userId="eef61305-7776-408b-b786-17577a7a6cf9" providerId="ADAL" clId="{84A6C3F3-0734-C34D-8F42-E57A36A00F08}" dt="2022-07-22T20:12:02.421" v="669" actId="114"/>
        <pc:sldMkLst>
          <pc:docMk/>
          <pc:sldMk cId="2930156331" sldId="2062"/>
        </pc:sldMkLst>
        <pc:spChg chg="mod">
          <ac:chgData name="Nicole Fallon" userId="eef61305-7776-408b-b786-17577a7a6cf9" providerId="ADAL" clId="{84A6C3F3-0734-C34D-8F42-E57A36A00F08}" dt="2022-07-22T20:12:02.421" v="669" actId="114"/>
          <ac:spMkLst>
            <pc:docMk/>
            <pc:sldMk cId="2930156331" sldId="2062"/>
            <ac:spMk id="5" creationId="{F9E4C26A-22EB-B8A8-B052-D3432A0F4418}"/>
          </ac:spMkLst>
        </pc:spChg>
      </pc:sldChg>
      <pc:sldChg chg="add del">
        <pc:chgData name="Nicole Fallon" userId="eef61305-7776-408b-b786-17577a7a6cf9" providerId="ADAL" clId="{84A6C3F3-0734-C34D-8F42-E57A36A00F08}" dt="2022-07-22T20:02:02.857" v="137" actId="2696"/>
        <pc:sldMkLst>
          <pc:docMk/>
          <pc:sldMk cId="527226806" sldId="2065"/>
        </pc:sldMkLst>
      </pc:sldChg>
      <pc:sldChg chg="addSp delSp modSp add mod">
        <pc:chgData name="Nicole Fallon" userId="eef61305-7776-408b-b786-17577a7a6cf9" providerId="ADAL" clId="{84A6C3F3-0734-C34D-8F42-E57A36A00F08}" dt="2022-07-22T20:10:43.160" v="660" actId="20577"/>
        <pc:sldMkLst>
          <pc:docMk/>
          <pc:sldMk cId="675570545" sldId="2066"/>
        </pc:sldMkLst>
        <pc:spChg chg="add mod">
          <ac:chgData name="Nicole Fallon" userId="eef61305-7776-408b-b786-17577a7a6cf9" providerId="ADAL" clId="{84A6C3F3-0734-C34D-8F42-E57A36A00F08}" dt="2022-07-22T20:10:43.160" v="660" actId="20577"/>
          <ac:spMkLst>
            <pc:docMk/>
            <pc:sldMk cId="675570545" sldId="2066"/>
            <ac:spMk id="3" creationId="{23203623-A74C-653D-3B12-0427AFEAB71A}"/>
          </ac:spMkLst>
        </pc:spChg>
        <pc:spChg chg="add del">
          <ac:chgData name="Nicole Fallon" userId="eef61305-7776-408b-b786-17577a7a6cf9" providerId="ADAL" clId="{84A6C3F3-0734-C34D-8F42-E57A36A00F08}" dt="2022-07-22T20:08:58.906" v="612" actId="478"/>
          <ac:spMkLst>
            <pc:docMk/>
            <pc:sldMk cId="675570545" sldId="2066"/>
            <ac:spMk id="6" creationId="{ED74A6A6-3A26-3FE1-7696-FFC7C2519767}"/>
          </ac:spMkLst>
        </pc:spChg>
        <pc:spChg chg="mod">
          <ac:chgData name="Nicole Fallon" userId="eef61305-7776-408b-b786-17577a7a6cf9" providerId="ADAL" clId="{84A6C3F3-0734-C34D-8F42-E57A36A00F08}" dt="2022-07-22T20:08:35.451" v="609" actId="27636"/>
          <ac:spMkLst>
            <pc:docMk/>
            <pc:sldMk cId="675570545" sldId="2066"/>
            <ac:spMk id="15" creationId="{BDA95F94-808E-1485-81D8-127E6AF265A9}"/>
          </ac:spMkLst>
        </pc:spChg>
      </pc:sldChg>
      <pc:sldChg chg="addSp delSp modSp new del mod modClrScheme chgLayout">
        <pc:chgData name="Nicole Fallon" userId="eef61305-7776-408b-b786-17577a7a6cf9" providerId="ADAL" clId="{84A6C3F3-0734-C34D-8F42-E57A36A00F08}" dt="2022-07-22T20:13:28.805" v="671" actId="2696"/>
        <pc:sldMkLst>
          <pc:docMk/>
          <pc:sldMk cId="4038642519" sldId="2067"/>
        </pc:sldMkLst>
        <pc:spChg chg="del mod ord">
          <ac:chgData name="Nicole Fallon" userId="eef61305-7776-408b-b786-17577a7a6cf9" providerId="ADAL" clId="{84A6C3F3-0734-C34D-8F42-E57A36A00F08}" dt="2022-07-22T20:01:27.371" v="123" actId="700"/>
          <ac:spMkLst>
            <pc:docMk/>
            <pc:sldMk cId="4038642519" sldId="2067"/>
            <ac:spMk id="2" creationId="{33AFAA3A-D9E7-9053-FA58-2D5385D65D13}"/>
          </ac:spMkLst>
        </pc:spChg>
        <pc:spChg chg="del mod ord">
          <ac:chgData name="Nicole Fallon" userId="eef61305-7776-408b-b786-17577a7a6cf9" providerId="ADAL" clId="{84A6C3F3-0734-C34D-8F42-E57A36A00F08}" dt="2022-07-22T20:01:27.371" v="123" actId="700"/>
          <ac:spMkLst>
            <pc:docMk/>
            <pc:sldMk cId="4038642519" sldId="2067"/>
            <ac:spMk id="3" creationId="{10FFC1E8-C724-1CEA-5975-35DAB17D7CA7}"/>
          </ac:spMkLst>
        </pc:spChg>
        <pc:spChg chg="mod ord">
          <ac:chgData name="Nicole Fallon" userId="eef61305-7776-408b-b786-17577a7a6cf9" providerId="ADAL" clId="{84A6C3F3-0734-C34D-8F42-E57A36A00F08}" dt="2022-07-22T20:01:27.371" v="123" actId="700"/>
          <ac:spMkLst>
            <pc:docMk/>
            <pc:sldMk cId="4038642519" sldId="2067"/>
            <ac:spMk id="4" creationId="{96EF19DE-9872-F9AF-8707-982D5413A808}"/>
          </ac:spMkLst>
        </pc:spChg>
        <pc:spChg chg="add mod ord">
          <ac:chgData name="Nicole Fallon" userId="eef61305-7776-408b-b786-17577a7a6cf9" providerId="ADAL" clId="{84A6C3F3-0734-C34D-8F42-E57A36A00F08}" dt="2022-07-22T20:01:36.950" v="134" actId="20577"/>
          <ac:spMkLst>
            <pc:docMk/>
            <pc:sldMk cId="4038642519" sldId="2067"/>
            <ac:spMk id="5" creationId="{35702C1E-9B1C-FF44-1215-78936F6F905A}"/>
          </ac:spMkLst>
        </pc:spChg>
        <pc:spChg chg="add del mod ord">
          <ac:chgData name="Nicole Fallon" userId="eef61305-7776-408b-b786-17577a7a6cf9" providerId="ADAL" clId="{84A6C3F3-0734-C34D-8F42-E57A36A00F08}" dt="2022-07-22T20:01:31.236" v="124"/>
          <ac:spMkLst>
            <pc:docMk/>
            <pc:sldMk cId="4038642519" sldId="2067"/>
            <ac:spMk id="6" creationId="{AB98E879-41B4-6450-AE21-A54EF6801E20}"/>
          </ac:spMkLst>
        </pc:spChg>
        <pc:spChg chg="add mod">
          <ac:chgData name="Nicole Fallon" userId="eef61305-7776-408b-b786-17577a7a6cf9" providerId="ADAL" clId="{84A6C3F3-0734-C34D-8F42-E57A36A00F08}" dt="2022-07-22T20:01:42.611" v="136" actId="5793"/>
          <ac:spMkLst>
            <pc:docMk/>
            <pc:sldMk cId="4038642519" sldId="2067"/>
            <ac:spMk id="7" creationId="{88B49845-AACA-0D86-2855-D3F3E087E41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dirty="0"/>
              <a:t>MA Plan Payment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ISNP Payment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C08-4276-BE4F-A021CE8AE42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C08-4276-BE4F-A021CE8AE42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Care</c:v>
                </c:pt>
                <c:pt idx="1">
                  <c:v>Admin</c:v>
                </c:pt>
              </c:strCache>
            </c:strRef>
          </c:cat>
          <c:val>
            <c:numRef>
              <c:f>Sheet1!$B$2:$B$5</c:f>
              <c:numCache>
                <c:formatCode>0%</c:formatCode>
                <c:ptCount val="2"/>
                <c:pt idx="0">
                  <c:v>0.85</c:v>
                </c:pt>
                <c:pt idx="1">
                  <c:v>0.15</c:v>
                </c:pt>
              </c:numCache>
            </c:numRef>
          </c:val>
          <c:extLst>
            <c:ext xmlns:c16="http://schemas.microsoft.com/office/drawing/2014/chart" uri="{C3380CC4-5D6E-409C-BE32-E72D297353CC}">
              <c16:uniqueId val="{00000000-BA7C-4EDB-98C2-D91EA2C7035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2431650114044324E-2"/>
          <c:y val="0.84733131376510362"/>
          <c:w val="0.9121842394735642"/>
          <c:h val="0.1254409616937121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EF18-2B97-4F44-B8F4-4C217ABBAB89}"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US"/>
        </a:p>
      </dgm:t>
    </dgm:pt>
    <dgm:pt modelId="{9A52BC60-748A-0F4C-A94D-2DEB574C332B}">
      <dgm:prSet phldrT="[Text]"/>
      <dgm:spPr/>
      <dgm:t>
        <a:bodyPr/>
        <a:lstStyle/>
        <a:p>
          <a:r>
            <a:rPr lang="en-US" dirty="0"/>
            <a:t>Medicare Advantage/ Special Needs Plans</a:t>
          </a:r>
          <a:endParaRPr lang="en-US" dirty="0">
            <a:solidFill>
              <a:schemeClr val="tx1"/>
            </a:solidFill>
          </a:endParaRPr>
        </a:p>
      </dgm:t>
    </dgm:pt>
    <dgm:pt modelId="{A31C800B-E306-B340-ABE1-8427496DE98B}" type="parTrans" cxnId="{A5CD871A-C8B4-F54E-A718-17A7915E2F35}">
      <dgm:prSet/>
      <dgm:spPr/>
      <dgm:t>
        <a:bodyPr/>
        <a:lstStyle/>
        <a:p>
          <a:endParaRPr lang="en-US"/>
        </a:p>
      </dgm:t>
    </dgm:pt>
    <dgm:pt modelId="{37F0B3C6-F81F-FF43-B780-DBF471ADAEC5}" type="sibTrans" cxnId="{A5CD871A-C8B4-F54E-A718-17A7915E2F35}">
      <dgm:prSet/>
      <dgm:spPr/>
      <dgm:t>
        <a:bodyPr/>
        <a:lstStyle/>
        <a:p>
          <a:endParaRPr lang="en-US"/>
        </a:p>
      </dgm:t>
    </dgm:pt>
    <dgm:pt modelId="{2769C2EF-DB37-154B-ACC5-0084A7D728CB}">
      <dgm:prSet phldrT="[Text]"/>
      <dgm:spPr/>
      <dgm:t>
        <a:bodyPr/>
        <a:lstStyle/>
        <a:p>
          <a:pPr algn="ctr"/>
          <a:r>
            <a:rPr lang="en-US" dirty="0"/>
            <a:t>Medicaid Managed Care/ MLTSS</a:t>
          </a:r>
        </a:p>
      </dgm:t>
    </dgm:pt>
    <dgm:pt modelId="{9BE8A967-376A-9143-95ED-EF1C0048F5F7}" type="parTrans" cxnId="{AC311CE5-4289-F147-A950-2F9598D145BA}">
      <dgm:prSet/>
      <dgm:spPr/>
      <dgm:t>
        <a:bodyPr/>
        <a:lstStyle/>
        <a:p>
          <a:endParaRPr lang="en-US"/>
        </a:p>
      </dgm:t>
    </dgm:pt>
    <dgm:pt modelId="{B58BA76D-0424-504A-8EF3-C4AADFB8ED26}" type="sibTrans" cxnId="{AC311CE5-4289-F147-A950-2F9598D145BA}">
      <dgm:prSet/>
      <dgm:spPr/>
      <dgm:t>
        <a:bodyPr/>
        <a:lstStyle/>
        <a:p>
          <a:endParaRPr lang="en-US"/>
        </a:p>
      </dgm:t>
    </dgm:pt>
    <dgm:pt modelId="{7BEF0F0B-8AD4-1741-84F4-107FA651A496}">
      <dgm:prSet phldrT="[Text]"/>
      <dgm:spPr/>
      <dgm:t>
        <a:bodyPr/>
        <a:lstStyle/>
        <a:p>
          <a:pPr algn="ctr"/>
          <a:r>
            <a:rPr lang="en-US" dirty="0"/>
            <a:t>Alternative Payment Models (CMMI)</a:t>
          </a:r>
        </a:p>
      </dgm:t>
    </dgm:pt>
    <dgm:pt modelId="{441FA9CA-C942-6C47-AE44-6149016F86A4}" type="parTrans" cxnId="{5FC9358B-184D-D048-87F5-5676D72AF81C}">
      <dgm:prSet/>
      <dgm:spPr/>
      <dgm:t>
        <a:bodyPr/>
        <a:lstStyle/>
        <a:p>
          <a:endParaRPr lang="en-US"/>
        </a:p>
      </dgm:t>
    </dgm:pt>
    <dgm:pt modelId="{4C7E2714-15D4-BC41-87E7-0897EE8D26D2}" type="sibTrans" cxnId="{5FC9358B-184D-D048-87F5-5676D72AF81C}">
      <dgm:prSet/>
      <dgm:spPr/>
      <dgm:t>
        <a:bodyPr/>
        <a:lstStyle/>
        <a:p>
          <a:endParaRPr lang="en-US"/>
        </a:p>
      </dgm:t>
    </dgm:pt>
    <dgm:pt modelId="{C9434DAD-0953-F849-B6A6-0CF77BBE2E28}" type="pres">
      <dgm:prSet presAssocID="{B1FDEF18-2B97-4F44-B8F4-4C217ABBAB89}" presName="Name0" presStyleCnt="0">
        <dgm:presLayoutVars>
          <dgm:dir/>
          <dgm:resizeHandles val="exact"/>
        </dgm:presLayoutVars>
      </dgm:prSet>
      <dgm:spPr/>
    </dgm:pt>
    <dgm:pt modelId="{FCC919A2-66FA-8B41-9760-F49BEB2A085D}" type="pres">
      <dgm:prSet presAssocID="{9A52BC60-748A-0F4C-A94D-2DEB574C332B}" presName="Name5" presStyleLbl="vennNode1" presStyleIdx="0" presStyleCnt="3">
        <dgm:presLayoutVars>
          <dgm:bulletEnabled val="1"/>
        </dgm:presLayoutVars>
      </dgm:prSet>
      <dgm:spPr/>
    </dgm:pt>
    <dgm:pt modelId="{EEF0C315-D153-6449-8ABD-D284998D61E9}" type="pres">
      <dgm:prSet presAssocID="{37F0B3C6-F81F-FF43-B780-DBF471ADAEC5}" presName="space" presStyleCnt="0"/>
      <dgm:spPr/>
    </dgm:pt>
    <dgm:pt modelId="{93DAD189-2260-1346-8622-F11348236889}" type="pres">
      <dgm:prSet presAssocID="{2769C2EF-DB37-154B-ACC5-0084A7D728CB}" presName="Name5" presStyleLbl="vennNode1" presStyleIdx="1" presStyleCnt="3">
        <dgm:presLayoutVars>
          <dgm:bulletEnabled val="1"/>
        </dgm:presLayoutVars>
      </dgm:prSet>
      <dgm:spPr/>
    </dgm:pt>
    <dgm:pt modelId="{8CD58737-E15B-8C44-9BC3-0AE553A9EFA0}" type="pres">
      <dgm:prSet presAssocID="{B58BA76D-0424-504A-8EF3-C4AADFB8ED26}" presName="space" presStyleCnt="0"/>
      <dgm:spPr/>
    </dgm:pt>
    <dgm:pt modelId="{BD06DF17-0E48-CF44-A81A-06BD48641148}" type="pres">
      <dgm:prSet presAssocID="{7BEF0F0B-8AD4-1741-84F4-107FA651A496}" presName="Name5" presStyleLbl="vennNode1" presStyleIdx="2" presStyleCnt="3">
        <dgm:presLayoutVars>
          <dgm:bulletEnabled val="1"/>
        </dgm:presLayoutVars>
      </dgm:prSet>
      <dgm:spPr/>
    </dgm:pt>
  </dgm:ptLst>
  <dgm:cxnLst>
    <dgm:cxn modelId="{A5CD871A-C8B4-F54E-A718-17A7915E2F35}" srcId="{B1FDEF18-2B97-4F44-B8F4-4C217ABBAB89}" destId="{9A52BC60-748A-0F4C-A94D-2DEB574C332B}" srcOrd="0" destOrd="0" parTransId="{A31C800B-E306-B340-ABE1-8427496DE98B}" sibTransId="{37F0B3C6-F81F-FF43-B780-DBF471ADAEC5}"/>
    <dgm:cxn modelId="{74769E54-2EDB-844D-A54F-676C2093FFF9}" type="presOf" srcId="{B1FDEF18-2B97-4F44-B8F4-4C217ABBAB89}" destId="{C9434DAD-0953-F849-B6A6-0CF77BBE2E28}" srcOrd="0" destOrd="0" presId="urn:microsoft.com/office/officeart/2005/8/layout/venn3"/>
    <dgm:cxn modelId="{28468B74-A3F5-2F45-97B5-9D55732BAFD0}" type="presOf" srcId="{7BEF0F0B-8AD4-1741-84F4-107FA651A496}" destId="{BD06DF17-0E48-CF44-A81A-06BD48641148}" srcOrd="0" destOrd="0" presId="urn:microsoft.com/office/officeart/2005/8/layout/venn3"/>
    <dgm:cxn modelId="{D60BDF86-2A4B-1B4C-8D16-D0107C72729E}" type="presOf" srcId="{9A52BC60-748A-0F4C-A94D-2DEB574C332B}" destId="{FCC919A2-66FA-8B41-9760-F49BEB2A085D}" srcOrd="0" destOrd="0" presId="urn:microsoft.com/office/officeart/2005/8/layout/venn3"/>
    <dgm:cxn modelId="{5FC9358B-184D-D048-87F5-5676D72AF81C}" srcId="{B1FDEF18-2B97-4F44-B8F4-4C217ABBAB89}" destId="{7BEF0F0B-8AD4-1741-84F4-107FA651A496}" srcOrd="2" destOrd="0" parTransId="{441FA9CA-C942-6C47-AE44-6149016F86A4}" sibTransId="{4C7E2714-15D4-BC41-87E7-0897EE8D26D2}"/>
    <dgm:cxn modelId="{9CA349BE-029C-2849-B95D-840D7ED6B2E9}" type="presOf" srcId="{2769C2EF-DB37-154B-ACC5-0084A7D728CB}" destId="{93DAD189-2260-1346-8622-F11348236889}" srcOrd="0" destOrd="0" presId="urn:microsoft.com/office/officeart/2005/8/layout/venn3"/>
    <dgm:cxn modelId="{AC311CE5-4289-F147-A950-2F9598D145BA}" srcId="{B1FDEF18-2B97-4F44-B8F4-4C217ABBAB89}" destId="{2769C2EF-DB37-154B-ACC5-0084A7D728CB}" srcOrd="1" destOrd="0" parTransId="{9BE8A967-376A-9143-95ED-EF1C0048F5F7}" sibTransId="{B58BA76D-0424-504A-8EF3-C4AADFB8ED26}"/>
    <dgm:cxn modelId="{DEF3303F-65BE-714A-BC06-BA9CAB98D1B9}" type="presParOf" srcId="{C9434DAD-0953-F849-B6A6-0CF77BBE2E28}" destId="{FCC919A2-66FA-8B41-9760-F49BEB2A085D}" srcOrd="0" destOrd="0" presId="urn:microsoft.com/office/officeart/2005/8/layout/venn3"/>
    <dgm:cxn modelId="{F27B1C9D-5E1B-A74C-9BBE-6781CB790984}" type="presParOf" srcId="{C9434DAD-0953-F849-B6A6-0CF77BBE2E28}" destId="{EEF0C315-D153-6449-8ABD-D284998D61E9}" srcOrd="1" destOrd="0" presId="urn:microsoft.com/office/officeart/2005/8/layout/venn3"/>
    <dgm:cxn modelId="{142F555C-B219-9F42-90F6-BFA1E63CFB6B}" type="presParOf" srcId="{C9434DAD-0953-F849-B6A6-0CF77BBE2E28}" destId="{93DAD189-2260-1346-8622-F11348236889}" srcOrd="2" destOrd="0" presId="urn:microsoft.com/office/officeart/2005/8/layout/venn3"/>
    <dgm:cxn modelId="{C3E89149-F140-B041-A790-62BBD68F956E}" type="presParOf" srcId="{C9434DAD-0953-F849-B6A6-0CF77BBE2E28}" destId="{8CD58737-E15B-8C44-9BC3-0AE553A9EFA0}" srcOrd="3" destOrd="0" presId="urn:microsoft.com/office/officeart/2005/8/layout/venn3"/>
    <dgm:cxn modelId="{5C83C009-C5EB-FB41-8551-C94AA0074984}" type="presParOf" srcId="{C9434DAD-0953-F849-B6A6-0CF77BBE2E28}" destId="{BD06DF17-0E48-CF44-A81A-06BD48641148}" srcOrd="4" destOrd="0" presId="urn:microsoft.com/office/officeart/2005/8/layout/venn3"/>
  </dgm:cxnLst>
  <dgm:bg/>
  <dgm:whole>
    <a:ln>
      <a:prstDash val="soli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435C8-4AB7-4477-982B-304FE67F4BA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885B3731-EC3E-4D02-B9D5-E2C9A151EC08}">
      <dgm:prSet phldrT="[Text]"/>
      <dgm:spPr/>
      <dgm:t>
        <a:bodyPr/>
        <a:lstStyle/>
        <a:p>
          <a:r>
            <a:rPr lang="en-US" dirty="0"/>
            <a:t>57% are </a:t>
          </a:r>
          <a:r>
            <a:rPr lang="en-US"/>
            <a:t>female </a:t>
          </a:r>
          <a:br>
            <a:rPr lang="en-US"/>
          </a:br>
          <a:r>
            <a:rPr lang="en-US"/>
            <a:t>(same as FFS)</a:t>
          </a:r>
          <a:endParaRPr lang="en-US" dirty="0"/>
        </a:p>
      </dgm:t>
    </dgm:pt>
    <dgm:pt modelId="{19F5749C-9604-43FD-B3D1-6086D49D11C0}" type="parTrans" cxnId="{989BEE48-F441-466A-9146-E4DDADB32626}">
      <dgm:prSet/>
      <dgm:spPr/>
      <dgm:t>
        <a:bodyPr/>
        <a:lstStyle/>
        <a:p>
          <a:endParaRPr lang="en-US"/>
        </a:p>
      </dgm:t>
    </dgm:pt>
    <dgm:pt modelId="{5E10CC46-9D3A-44D5-A934-D670702BC317}" type="sibTrans" cxnId="{989BEE48-F441-466A-9146-E4DDADB32626}">
      <dgm:prSet/>
      <dgm:spPr/>
      <dgm:t>
        <a:bodyPr/>
        <a:lstStyle/>
        <a:p>
          <a:endParaRPr lang="en-US"/>
        </a:p>
      </dgm:t>
    </dgm:pt>
    <dgm:pt modelId="{E828DD48-85FB-4061-A2F6-48C85D59EFBB}">
      <dgm:prSet phldrT="[Text]"/>
      <dgm:spPr/>
      <dgm:t>
        <a:bodyPr/>
        <a:lstStyle/>
        <a:p>
          <a:pPr rtl="0"/>
          <a:r>
            <a:rPr lang="en-US" dirty="0"/>
            <a:t>53% have incomes &lt; </a:t>
          </a:r>
          <a:r>
            <a:rPr lang="en-US" dirty="0">
              <a:latin typeface="Calibri"/>
            </a:rPr>
            <a:t>200%FPL*</a:t>
          </a:r>
          <a:br>
            <a:rPr lang="en-US" dirty="0">
              <a:latin typeface="Calibri"/>
            </a:rPr>
          </a:br>
          <a:r>
            <a:rPr lang="en-US" dirty="0">
              <a:latin typeface="Calibri"/>
            </a:rPr>
            <a:t>(38</a:t>
          </a:r>
          <a:r>
            <a:rPr lang="en-US" dirty="0"/>
            <a:t>% in FFS)</a:t>
          </a:r>
        </a:p>
      </dgm:t>
    </dgm:pt>
    <dgm:pt modelId="{1C693D1C-5CF4-48C6-9777-FF95FD4C5473}" type="parTrans" cxnId="{00E221BB-AD1B-41F6-AE3B-0488F934ACF2}">
      <dgm:prSet/>
      <dgm:spPr/>
      <dgm:t>
        <a:bodyPr/>
        <a:lstStyle/>
        <a:p>
          <a:endParaRPr lang="en-US"/>
        </a:p>
      </dgm:t>
    </dgm:pt>
    <dgm:pt modelId="{4A20543D-EBB3-429F-A2AE-CBA309427227}" type="sibTrans" cxnId="{00E221BB-AD1B-41F6-AE3B-0488F934ACF2}">
      <dgm:prSet/>
      <dgm:spPr/>
      <dgm:t>
        <a:bodyPr/>
        <a:lstStyle/>
        <a:p>
          <a:endParaRPr lang="en-US"/>
        </a:p>
      </dgm:t>
    </dgm:pt>
    <dgm:pt modelId="{ED84D81E-D2CF-4A1F-B724-F48043F289BD}">
      <dgm:prSet phldrT="[Text]"/>
      <dgm:spPr/>
      <dgm:t>
        <a:bodyPr/>
        <a:lstStyle/>
        <a:p>
          <a:r>
            <a:rPr lang="en-US" dirty="0">
              <a:latin typeface="Calibri"/>
            </a:rPr>
            <a:t>34</a:t>
          </a:r>
          <a:r>
            <a:rPr lang="en-US" dirty="0"/>
            <a:t>% are from diverse populations </a:t>
          </a:r>
          <a:br>
            <a:rPr lang="en-US" dirty="0"/>
          </a:br>
          <a:r>
            <a:rPr lang="en-US" dirty="0">
              <a:latin typeface="Calibri"/>
            </a:rPr>
            <a:t>(16%</a:t>
          </a:r>
          <a:r>
            <a:rPr lang="en-US" dirty="0"/>
            <a:t> FFS)</a:t>
          </a:r>
        </a:p>
      </dgm:t>
    </dgm:pt>
    <dgm:pt modelId="{8A07A62D-A28A-4E66-AE56-09DDE1BF317B}" type="parTrans" cxnId="{6F542150-1CEA-4616-A653-8CB7504F0DEF}">
      <dgm:prSet/>
      <dgm:spPr/>
      <dgm:t>
        <a:bodyPr/>
        <a:lstStyle/>
        <a:p>
          <a:endParaRPr lang="en-US"/>
        </a:p>
      </dgm:t>
    </dgm:pt>
    <dgm:pt modelId="{9492649E-732D-488F-B80E-BF711D2CC70F}" type="sibTrans" cxnId="{6F542150-1CEA-4616-A653-8CB7504F0DEF}">
      <dgm:prSet/>
      <dgm:spPr/>
      <dgm:t>
        <a:bodyPr/>
        <a:lstStyle/>
        <a:p>
          <a:endParaRPr lang="en-US"/>
        </a:p>
      </dgm:t>
    </dgm:pt>
    <dgm:pt modelId="{006DA584-D017-4046-8682-E0C77F93191C}">
      <dgm:prSet phldrT="[Text]"/>
      <dgm:spPr/>
      <dgm:t>
        <a:bodyPr/>
        <a:lstStyle/>
        <a:p>
          <a:r>
            <a:rPr lang="en-US" dirty="0">
              <a:latin typeface="Calibri"/>
            </a:rPr>
            <a:t>40</a:t>
          </a:r>
          <a:r>
            <a:rPr lang="en-US" dirty="0"/>
            <a:t>% of enrollees are</a:t>
          </a:r>
          <a:br>
            <a:rPr lang="en-US" dirty="0"/>
          </a:br>
          <a:r>
            <a:rPr lang="en-US" dirty="0">
              <a:latin typeface="Calibri"/>
            </a:rPr>
            <a:t>75</a:t>
          </a:r>
          <a:r>
            <a:rPr lang="en-US" dirty="0"/>
            <a:t> years</a:t>
          </a:r>
          <a:r>
            <a:rPr lang="en-US" dirty="0">
              <a:latin typeface="Calibri"/>
            </a:rPr>
            <a:t>+</a:t>
          </a:r>
          <a:r>
            <a:rPr lang="en-US" dirty="0"/>
            <a:t> </a:t>
          </a:r>
          <a:br>
            <a:rPr lang="en-US" dirty="0"/>
          </a:br>
          <a:r>
            <a:rPr lang="en-US" dirty="0"/>
            <a:t>(</a:t>
          </a:r>
          <a:r>
            <a:rPr lang="en-US" dirty="0">
              <a:latin typeface="Calibri"/>
            </a:rPr>
            <a:t>35</a:t>
          </a:r>
          <a:r>
            <a:rPr lang="en-US" dirty="0"/>
            <a:t>% in FFS)</a:t>
          </a:r>
        </a:p>
      </dgm:t>
    </dgm:pt>
    <dgm:pt modelId="{AC10EFD0-F91C-4503-A4C9-770CE5411C18}" type="parTrans" cxnId="{CDD9DBE2-C7A6-43AC-AEBF-99A3DBA2D2B2}">
      <dgm:prSet/>
      <dgm:spPr/>
      <dgm:t>
        <a:bodyPr/>
        <a:lstStyle/>
        <a:p>
          <a:endParaRPr lang="en-US"/>
        </a:p>
      </dgm:t>
    </dgm:pt>
    <dgm:pt modelId="{ED2382B2-276C-4B92-95EC-57528EAA2CEA}" type="sibTrans" cxnId="{CDD9DBE2-C7A6-43AC-AEBF-99A3DBA2D2B2}">
      <dgm:prSet/>
      <dgm:spPr/>
      <dgm:t>
        <a:bodyPr/>
        <a:lstStyle/>
        <a:p>
          <a:endParaRPr lang="en-US"/>
        </a:p>
      </dgm:t>
    </dgm:pt>
    <dgm:pt modelId="{88F9A67F-6ED2-401E-91FE-941F9BEA5759}">
      <dgm:prSet phldrT="[Text]"/>
      <dgm:spPr/>
      <dgm:t>
        <a:bodyPr/>
        <a:lstStyle/>
        <a:p>
          <a:r>
            <a:rPr lang="en-US" dirty="0"/>
            <a:t>MA enrollees have poorer reported health -</a:t>
          </a:r>
          <a:r>
            <a:rPr lang="en-US" dirty="0">
              <a:latin typeface="Calibri"/>
            </a:rPr>
            <a:t>69</a:t>
          </a:r>
          <a:r>
            <a:rPr lang="en-US" dirty="0"/>
            <a:t>% Fair or Poor </a:t>
          </a:r>
          <a:br>
            <a:rPr lang="en-US" dirty="0"/>
          </a:br>
          <a:r>
            <a:rPr lang="en-US" dirty="0"/>
            <a:t>(</a:t>
          </a:r>
          <a:r>
            <a:rPr lang="en-US" dirty="0">
              <a:latin typeface="Calibri"/>
            </a:rPr>
            <a:t>55</a:t>
          </a:r>
          <a:r>
            <a:rPr lang="en-US" dirty="0"/>
            <a:t>% FFS)</a:t>
          </a:r>
        </a:p>
      </dgm:t>
    </dgm:pt>
    <dgm:pt modelId="{4BA03FA6-1557-48D8-BCFC-FA645342BBD7}" type="parTrans" cxnId="{E76374BC-1393-4DEA-B396-BA2D4C9ACFCF}">
      <dgm:prSet/>
      <dgm:spPr/>
      <dgm:t>
        <a:bodyPr/>
        <a:lstStyle/>
        <a:p>
          <a:endParaRPr lang="en-US"/>
        </a:p>
      </dgm:t>
    </dgm:pt>
    <dgm:pt modelId="{70285A8D-A04C-4CFB-B1F4-0991D4DA5CF0}" type="sibTrans" cxnId="{E76374BC-1393-4DEA-B396-BA2D4C9ACFCF}">
      <dgm:prSet/>
      <dgm:spPr/>
      <dgm:t>
        <a:bodyPr/>
        <a:lstStyle/>
        <a:p>
          <a:endParaRPr lang="en-US"/>
        </a:p>
      </dgm:t>
    </dgm:pt>
    <dgm:pt modelId="{4B2A39C0-E74C-4C57-927C-F7D61C4CE07F}">
      <dgm:prSet/>
      <dgm:spPr/>
      <dgm:t>
        <a:bodyPr/>
        <a:lstStyle/>
        <a:p>
          <a:r>
            <a:rPr lang="en-US" dirty="0">
              <a:latin typeface="Calibri"/>
            </a:rPr>
            <a:t>82%</a:t>
          </a:r>
          <a:r>
            <a:rPr lang="en-US" dirty="0"/>
            <a:t> live in Urban Area (66% in FFS)</a:t>
          </a:r>
        </a:p>
      </dgm:t>
    </dgm:pt>
    <dgm:pt modelId="{203E022C-8521-4140-B6F3-FF9C5DC600F2}" type="parTrans" cxnId="{99C40464-B4F1-4358-BB29-AF396D967672}">
      <dgm:prSet/>
      <dgm:spPr/>
      <dgm:t>
        <a:bodyPr/>
        <a:lstStyle/>
        <a:p>
          <a:endParaRPr lang="en-US"/>
        </a:p>
      </dgm:t>
    </dgm:pt>
    <dgm:pt modelId="{A7E28F3C-CAA7-4381-BB92-C5846AD85DEA}" type="sibTrans" cxnId="{99C40464-B4F1-4358-BB29-AF396D967672}">
      <dgm:prSet/>
      <dgm:spPr/>
      <dgm:t>
        <a:bodyPr/>
        <a:lstStyle/>
        <a:p>
          <a:endParaRPr lang="en-US"/>
        </a:p>
      </dgm:t>
    </dgm:pt>
    <dgm:pt modelId="{27CED9D3-876C-472D-996F-DBF645A7FF8A}" type="pres">
      <dgm:prSet presAssocID="{48D435C8-4AB7-4477-982B-304FE67F4BAE}" presName="diagram" presStyleCnt="0">
        <dgm:presLayoutVars>
          <dgm:dir/>
          <dgm:resizeHandles val="exact"/>
        </dgm:presLayoutVars>
      </dgm:prSet>
      <dgm:spPr/>
    </dgm:pt>
    <dgm:pt modelId="{FC679989-0FB8-4F36-9454-77720234A398}" type="pres">
      <dgm:prSet presAssocID="{885B3731-EC3E-4D02-B9D5-E2C9A151EC08}" presName="node" presStyleLbl="node1" presStyleIdx="0" presStyleCnt="6">
        <dgm:presLayoutVars>
          <dgm:bulletEnabled val="1"/>
        </dgm:presLayoutVars>
      </dgm:prSet>
      <dgm:spPr/>
    </dgm:pt>
    <dgm:pt modelId="{140D8BEF-9401-4134-8529-89E7D5B6559F}" type="pres">
      <dgm:prSet presAssocID="{5E10CC46-9D3A-44D5-A934-D670702BC317}" presName="sibTrans" presStyleCnt="0"/>
      <dgm:spPr/>
    </dgm:pt>
    <dgm:pt modelId="{15894728-21FB-40B6-983C-2712FBEF3A55}" type="pres">
      <dgm:prSet presAssocID="{E828DD48-85FB-4061-A2F6-48C85D59EFBB}" presName="node" presStyleLbl="node1" presStyleIdx="1" presStyleCnt="6">
        <dgm:presLayoutVars>
          <dgm:bulletEnabled val="1"/>
        </dgm:presLayoutVars>
      </dgm:prSet>
      <dgm:spPr/>
    </dgm:pt>
    <dgm:pt modelId="{6DF74B48-2FF2-435A-B46C-54C276B6E1F8}" type="pres">
      <dgm:prSet presAssocID="{4A20543D-EBB3-429F-A2AE-CBA309427227}" presName="sibTrans" presStyleCnt="0"/>
      <dgm:spPr/>
    </dgm:pt>
    <dgm:pt modelId="{70977FBB-B9E5-40A0-A841-B9EB3786BEDB}" type="pres">
      <dgm:prSet presAssocID="{ED84D81E-D2CF-4A1F-B724-F48043F289BD}" presName="node" presStyleLbl="node1" presStyleIdx="2" presStyleCnt="6">
        <dgm:presLayoutVars>
          <dgm:bulletEnabled val="1"/>
        </dgm:presLayoutVars>
      </dgm:prSet>
      <dgm:spPr/>
    </dgm:pt>
    <dgm:pt modelId="{A83B4FE8-1139-4DE6-87B0-7B67311A0672}" type="pres">
      <dgm:prSet presAssocID="{9492649E-732D-488F-B80E-BF711D2CC70F}" presName="sibTrans" presStyleCnt="0"/>
      <dgm:spPr/>
    </dgm:pt>
    <dgm:pt modelId="{4B26B68A-0FA2-4163-ADB8-56FF4AD4FB03}" type="pres">
      <dgm:prSet presAssocID="{4B2A39C0-E74C-4C57-927C-F7D61C4CE07F}" presName="node" presStyleLbl="node1" presStyleIdx="3" presStyleCnt="6">
        <dgm:presLayoutVars>
          <dgm:bulletEnabled val="1"/>
        </dgm:presLayoutVars>
      </dgm:prSet>
      <dgm:spPr/>
    </dgm:pt>
    <dgm:pt modelId="{91F272D5-3128-4014-8222-2E6CB6A05F20}" type="pres">
      <dgm:prSet presAssocID="{A7E28F3C-CAA7-4381-BB92-C5846AD85DEA}" presName="sibTrans" presStyleCnt="0"/>
      <dgm:spPr/>
    </dgm:pt>
    <dgm:pt modelId="{CCFB38BF-DBB8-4CE5-B521-6BA1B4AE4C43}" type="pres">
      <dgm:prSet presAssocID="{006DA584-D017-4046-8682-E0C77F93191C}" presName="node" presStyleLbl="node1" presStyleIdx="4" presStyleCnt="6">
        <dgm:presLayoutVars>
          <dgm:bulletEnabled val="1"/>
        </dgm:presLayoutVars>
      </dgm:prSet>
      <dgm:spPr/>
    </dgm:pt>
    <dgm:pt modelId="{671C4A9C-4BB7-412C-9CC3-2FDDE97F8D54}" type="pres">
      <dgm:prSet presAssocID="{ED2382B2-276C-4B92-95EC-57528EAA2CEA}" presName="sibTrans" presStyleCnt="0"/>
      <dgm:spPr/>
    </dgm:pt>
    <dgm:pt modelId="{422626C8-DC85-4A24-9321-2CADA63E184A}" type="pres">
      <dgm:prSet presAssocID="{88F9A67F-6ED2-401E-91FE-941F9BEA5759}" presName="node" presStyleLbl="node1" presStyleIdx="5" presStyleCnt="6">
        <dgm:presLayoutVars>
          <dgm:bulletEnabled val="1"/>
        </dgm:presLayoutVars>
      </dgm:prSet>
      <dgm:spPr/>
    </dgm:pt>
  </dgm:ptLst>
  <dgm:cxnLst>
    <dgm:cxn modelId="{BC3E2A05-D2A6-4107-A07A-A9D69DE44F58}" type="presOf" srcId="{88F9A67F-6ED2-401E-91FE-941F9BEA5759}" destId="{422626C8-DC85-4A24-9321-2CADA63E184A}" srcOrd="0" destOrd="0" presId="urn:microsoft.com/office/officeart/2005/8/layout/default"/>
    <dgm:cxn modelId="{B4272115-296A-43C3-8F45-FFAE403CD71F}" type="presOf" srcId="{ED84D81E-D2CF-4A1F-B724-F48043F289BD}" destId="{70977FBB-B9E5-40A0-A841-B9EB3786BEDB}" srcOrd="0" destOrd="0" presId="urn:microsoft.com/office/officeart/2005/8/layout/default"/>
    <dgm:cxn modelId="{16067A1D-02B0-4EC6-B965-AFAE8DE45CA0}" type="presOf" srcId="{E828DD48-85FB-4061-A2F6-48C85D59EFBB}" destId="{15894728-21FB-40B6-983C-2712FBEF3A55}" srcOrd="0" destOrd="0" presId="urn:microsoft.com/office/officeart/2005/8/layout/default"/>
    <dgm:cxn modelId="{84318F28-DE70-45E7-9C77-E53C23B5B257}" type="presOf" srcId="{885B3731-EC3E-4D02-B9D5-E2C9A151EC08}" destId="{FC679989-0FB8-4F36-9454-77720234A398}" srcOrd="0" destOrd="0" presId="urn:microsoft.com/office/officeart/2005/8/layout/default"/>
    <dgm:cxn modelId="{3B8E1E3C-9A10-481C-BBBB-4AE277914C88}" type="presOf" srcId="{006DA584-D017-4046-8682-E0C77F93191C}" destId="{CCFB38BF-DBB8-4CE5-B521-6BA1B4AE4C43}" srcOrd="0" destOrd="0" presId="urn:microsoft.com/office/officeart/2005/8/layout/default"/>
    <dgm:cxn modelId="{989BEE48-F441-466A-9146-E4DDADB32626}" srcId="{48D435C8-4AB7-4477-982B-304FE67F4BAE}" destId="{885B3731-EC3E-4D02-B9D5-E2C9A151EC08}" srcOrd="0" destOrd="0" parTransId="{19F5749C-9604-43FD-B3D1-6086D49D11C0}" sibTransId="{5E10CC46-9D3A-44D5-A934-D670702BC317}"/>
    <dgm:cxn modelId="{6F542150-1CEA-4616-A653-8CB7504F0DEF}" srcId="{48D435C8-4AB7-4477-982B-304FE67F4BAE}" destId="{ED84D81E-D2CF-4A1F-B724-F48043F289BD}" srcOrd="2" destOrd="0" parTransId="{8A07A62D-A28A-4E66-AE56-09DDE1BF317B}" sibTransId="{9492649E-732D-488F-B80E-BF711D2CC70F}"/>
    <dgm:cxn modelId="{99C40464-B4F1-4358-BB29-AF396D967672}" srcId="{48D435C8-4AB7-4477-982B-304FE67F4BAE}" destId="{4B2A39C0-E74C-4C57-927C-F7D61C4CE07F}" srcOrd="3" destOrd="0" parTransId="{203E022C-8521-4140-B6F3-FF9C5DC600F2}" sibTransId="{A7E28F3C-CAA7-4381-BB92-C5846AD85DEA}"/>
    <dgm:cxn modelId="{00E221BB-AD1B-41F6-AE3B-0488F934ACF2}" srcId="{48D435C8-4AB7-4477-982B-304FE67F4BAE}" destId="{E828DD48-85FB-4061-A2F6-48C85D59EFBB}" srcOrd="1" destOrd="0" parTransId="{1C693D1C-5CF4-48C6-9777-FF95FD4C5473}" sibTransId="{4A20543D-EBB3-429F-A2AE-CBA309427227}"/>
    <dgm:cxn modelId="{E76374BC-1393-4DEA-B396-BA2D4C9ACFCF}" srcId="{48D435C8-4AB7-4477-982B-304FE67F4BAE}" destId="{88F9A67F-6ED2-401E-91FE-941F9BEA5759}" srcOrd="5" destOrd="0" parTransId="{4BA03FA6-1557-48D8-BCFC-FA645342BBD7}" sibTransId="{70285A8D-A04C-4CFB-B1F4-0991D4DA5CF0}"/>
    <dgm:cxn modelId="{0FA048D9-247F-4603-980E-712741409288}" type="presOf" srcId="{4B2A39C0-E74C-4C57-927C-F7D61C4CE07F}" destId="{4B26B68A-0FA2-4163-ADB8-56FF4AD4FB03}" srcOrd="0" destOrd="0" presId="urn:microsoft.com/office/officeart/2005/8/layout/default"/>
    <dgm:cxn modelId="{CDD9DBE2-C7A6-43AC-AEBF-99A3DBA2D2B2}" srcId="{48D435C8-4AB7-4477-982B-304FE67F4BAE}" destId="{006DA584-D017-4046-8682-E0C77F93191C}" srcOrd="4" destOrd="0" parTransId="{AC10EFD0-F91C-4503-A4C9-770CE5411C18}" sibTransId="{ED2382B2-276C-4B92-95EC-57528EAA2CEA}"/>
    <dgm:cxn modelId="{340C63F9-336C-4364-BD4D-25E8A45ADFF8}" type="presOf" srcId="{48D435C8-4AB7-4477-982B-304FE67F4BAE}" destId="{27CED9D3-876C-472D-996F-DBF645A7FF8A}" srcOrd="0" destOrd="0" presId="urn:microsoft.com/office/officeart/2005/8/layout/default"/>
    <dgm:cxn modelId="{0A13A678-DF00-420C-8DF1-029E6AF22F02}" type="presParOf" srcId="{27CED9D3-876C-472D-996F-DBF645A7FF8A}" destId="{FC679989-0FB8-4F36-9454-77720234A398}" srcOrd="0" destOrd="0" presId="urn:microsoft.com/office/officeart/2005/8/layout/default"/>
    <dgm:cxn modelId="{C07E1734-4F44-497D-BA9A-7F7E84E6B17F}" type="presParOf" srcId="{27CED9D3-876C-472D-996F-DBF645A7FF8A}" destId="{140D8BEF-9401-4134-8529-89E7D5B6559F}" srcOrd="1" destOrd="0" presId="urn:microsoft.com/office/officeart/2005/8/layout/default"/>
    <dgm:cxn modelId="{C0F686AE-B0AF-4D46-A2AE-DB56D2E228D5}" type="presParOf" srcId="{27CED9D3-876C-472D-996F-DBF645A7FF8A}" destId="{15894728-21FB-40B6-983C-2712FBEF3A55}" srcOrd="2" destOrd="0" presId="urn:microsoft.com/office/officeart/2005/8/layout/default"/>
    <dgm:cxn modelId="{53232C4F-DB52-4B87-9A91-3D635B27E2AC}" type="presParOf" srcId="{27CED9D3-876C-472D-996F-DBF645A7FF8A}" destId="{6DF74B48-2FF2-435A-B46C-54C276B6E1F8}" srcOrd="3" destOrd="0" presId="urn:microsoft.com/office/officeart/2005/8/layout/default"/>
    <dgm:cxn modelId="{4DDB7C96-D1FF-47FF-A9DE-FDE0FD6AC6CC}" type="presParOf" srcId="{27CED9D3-876C-472D-996F-DBF645A7FF8A}" destId="{70977FBB-B9E5-40A0-A841-B9EB3786BEDB}" srcOrd="4" destOrd="0" presId="urn:microsoft.com/office/officeart/2005/8/layout/default"/>
    <dgm:cxn modelId="{6C8A689E-CD6C-49F3-A9CD-9656122B2761}" type="presParOf" srcId="{27CED9D3-876C-472D-996F-DBF645A7FF8A}" destId="{A83B4FE8-1139-4DE6-87B0-7B67311A0672}" srcOrd="5" destOrd="0" presId="urn:microsoft.com/office/officeart/2005/8/layout/default"/>
    <dgm:cxn modelId="{9C123987-57CD-44E4-A0A0-2B4326C4F25E}" type="presParOf" srcId="{27CED9D3-876C-472D-996F-DBF645A7FF8A}" destId="{4B26B68A-0FA2-4163-ADB8-56FF4AD4FB03}" srcOrd="6" destOrd="0" presId="urn:microsoft.com/office/officeart/2005/8/layout/default"/>
    <dgm:cxn modelId="{A115DB40-CF5F-4C62-A4B1-05FD2413B883}" type="presParOf" srcId="{27CED9D3-876C-472D-996F-DBF645A7FF8A}" destId="{91F272D5-3128-4014-8222-2E6CB6A05F20}" srcOrd="7" destOrd="0" presId="urn:microsoft.com/office/officeart/2005/8/layout/default"/>
    <dgm:cxn modelId="{CE9DEC62-CE27-4E4B-BD2E-F1A205EF6061}" type="presParOf" srcId="{27CED9D3-876C-472D-996F-DBF645A7FF8A}" destId="{CCFB38BF-DBB8-4CE5-B521-6BA1B4AE4C43}" srcOrd="8" destOrd="0" presId="urn:microsoft.com/office/officeart/2005/8/layout/default"/>
    <dgm:cxn modelId="{28953321-2247-4842-8D53-AF7D365438E8}" type="presParOf" srcId="{27CED9D3-876C-472D-996F-DBF645A7FF8A}" destId="{671C4A9C-4BB7-412C-9CC3-2FDDE97F8D54}" srcOrd="9" destOrd="0" presId="urn:microsoft.com/office/officeart/2005/8/layout/default"/>
    <dgm:cxn modelId="{918DA78B-7628-4196-A24B-7B250E25FDE3}" type="presParOf" srcId="{27CED9D3-876C-472D-996F-DBF645A7FF8A}" destId="{422626C8-DC85-4A24-9321-2CADA63E184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8511B4-5CE9-44C5-AADD-CBE3C98DF6D2}"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1563E181-9664-458D-810D-9DEF163BD93D}">
      <dgm:prSet phldrT="[Text]" custT="1"/>
      <dgm:spPr/>
      <dgm:t>
        <a:bodyPr/>
        <a:lstStyle/>
        <a:p>
          <a:r>
            <a:rPr lang="en-US" sz="3200" dirty="0"/>
            <a:t>Medicare</a:t>
          </a:r>
        </a:p>
      </dgm:t>
    </dgm:pt>
    <dgm:pt modelId="{CCC94721-8F7A-48CB-81D3-A47A9117D9F2}" type="parTrans" cxnId="{ECF50BF3-A5A8-4068-AA15-3EE2C40A4C1C}">
      <dgm:prSet/>
      <dgm:spPr/>
      <dgm:t>
        <a:bodyPr/>
        <a:lstStyle/>
        <a:p>
          <a:endParaRPr lang="en-US" sz="3600"/>
        </a:p>
      </dgm:t>
    </dgm:pt>
    <dgm:pt modelId="{DB36796F-66E1-4EED-BE49-F2C2286F9876}" type="sibTrans" cxnId="{ECF50BF3-A5A8-4068-AA15-3EE2C40A4C1C}">
      <dgm:prSet/>
      <dgm:spPr/>
      <dgm:t>
        <a:bodyPr/>
        <a:lstStyle/>
        <a:p>
          <a:endParaRPr lang="en-US" sz="3600"/>
        </a:p>
      </dgm:t>
    </dgm:pt>
    <dgm:pt modelId="{9E9B00C7-5858-4840-B7A6-BC39F5D826B2}">
      <dgm:prSet phldrT="[Text]" custT="1"/>
      <dgm:spPr/>
      <dgm:t>
        <a:bodyPr/>
        <a:lstStyle/>
        <a:p>
          <a:r>
            <a:rPr lang="en-US" sz="2400" dirty="0"/>
            <a:t>Medicare Advantage</a:t>
          </a:r>
        </a:p>
      </dgm:t>
    </dgm:pt>
    <dgm:pt modelId="{C3484CC5-4A83-4F42-B553-672AA4DD7B72}" type="parTrans" cxnId="{7F3EF032-21B7-4989-AC75-A870FEAB081F}">
      <dgm:prSet custT="1"/>
      <dgm:spPr/>
      <dgm:t>
        <a:bodyPr/>
        <a:lstStyle/>
        <a:p>
          <a:endParaRPr lang="en-US" sz="3600"/>
        </a:p>
      </dgm:t>
    </dgm:pt>
    <dgm:pt modelId="{6FE90DF7-B5A7-4C93-8FFA-EECBF19A7804}" type="sibTrans" cxnId="{7F3EF032-21B7-4989-AC75-A870FEAB081F}">
      <dgm:prSet/>
      <dgm:spPr/>
      <dgm:t>
        <a:bodyPr/>
        <a:lstStyle/>
        <a:p>
          <a:endParaRPr lang="en-US" sz="3600"/>
        </a:p>
      </dgm:t>
    </dgm:pt>
    <dgm:pt modelId="{C2F487D2-6B12-45B9-8940-12813D6755EB}">
      <dgm:prSet phldrT="[Text]" custT="1"/>
      <dgm:spPr/>
      <dgm:t>
        <a:bodyPr/>
        <a:lstStyle/>
        <a:p>
          <a:r>
            <a:rPr lang="en-US" sz="2200" dirty="0"/>
            <a:t>Traditional Medicare Advantage</a:t>
          </a:r>
        </a:p>
      </dgm:t>
    </dgm:pt>
    <dgm:pt modelId="{9159C026-B2CF-4664-A1AB-CA5B69687DE8}" type="parTrans" cxnId="{156932FA-5E0B-443C-9D6C-914D971FD831}">
      <dgm:prSet custT="1"/>
      <dgm:spPr/>
      <dgm:t>
        <a:bodyPr/>
        <a:lstStyle/>
        <a:p>
          <a:endParaRPr lang="en-US" sz="3600"/>
        </a:p>
      </dgm:t>
    </dgm:pt>
    <dgm:pt modelId="{4CEBAEE7-E6D6-4117-B252-376D88680666}" type="sibTrans" cxnId="{156932FA-5E0B-443C-9D6C-914D971FD831}">
      <dgm:prSet/>
      <dgm:spPr/>
      <dgm:t>
        <a:bodyPr/>
        <a:lstStyle/>
        <a:p>
          <a:endParaRPr lang="en-US" sz="3600"/>
        </a:p>
      </dgm:t>
    </dgm:pt>
    <dgm:pt modelId="{F9488BD6-C216-4EAD-AB80-D452D23ACA6E}">
      <dgm:prSet phldrT="[Text]" custT="1"/>
      <dgm:spPr/>
      <dgm:t>
        <a:bodyPr/>
        <a:lstStyle/>
        <a:p>
          <a:r>
            <a:rPr lang="en-US" sz="2200" dirty="0"/>
            <a:t>Special Needs Plans</a:t>
          </a:r>
        </a:p>
      </dgm:t>
    </dgm:pt>
    <dgm:pt modelId="{1CFC0E8F-8FEB-480D-873A-725BDAA1A82D}" type="parTrans" cxnId="{C9E97A4B-B0B5-4E32-AEEA-027266778B18}">
      <dgm:prSet custT="1"/>
      <dgm:spPr/>
      <dgm:t>
        <a:bodyPr/>
        <a:lstStyle/>
        <a:p>
          <a:endParaRPr lang="en-US" sz="3600"/>
        </a:p>
      </dgm:t>
    </dgm:pt>
    <dgm:pt modelId="{857EF2D3-831B-4904-BC39-A0164511AB8C}" type="sibTrans" cxnId="{C9E97A4B-B0B5-4E32-AEEA-027266778B18}">
      <dgm:prSet/>
      <dgm:spPr/>
      <dgm:t>
        <a:bodyPr/>
        <a:lstStyle/>
        <a:p>
          <a:endParaRPr lang="en-US" sz="3600"/>
        </a:p>
      </dgm:t>
    </dgm:pt>
    <dgm:pt modelId="{44A040C0-9CFB-4C6C-8351-D5B95AB70F8A}">
      <dgm:prSet phldrT="[Text]" custT="1"/>
      <dgm:spPr/>
      <dgm:t>
        <a:bodyPr/>
        <a:lstStyle/>
        <a:p>
          <a:pPr algn="ctr"/>
          <a:r>
            <a:rPr lang="en-US" sz="1600" dirty="0"/>
            <a:t>Medicare Supple-mental Insurance</a:t>
          </a:r>
        </a:p>
      </dgm:t>
    </dgm:pt>
    <dgm:pt modelId="{54EA886E-7E8C-46C7-A362-3B556DD8282B}" type="parTrans" cxnId="{7240A811-97D9-41CB-9119-C42BF93970E5}">
      <dgm:prSet custT="1"/>
      <dgm:spPr/>
      <dgm:t>
        <a:bodyPr/>
        <a:lstStyle/>
        <a:p>
          <a:endParaRPr lang="en-US" sz="3600"/>
        </a:p>
      </dgm:t>
    </dgm:pt>
    <dgm:pt modelId="{D2C4FF4B-AF81-447D-9B3B-454FF3CD76D1}" type="sibTrans" cxnId="{7240A811-97D9-41CB-9119-C42BF93970E5}">
      <dgm:prSet/>
      <dgm:spPr/>
      <dgm:t>
        <a:bodyPr/>
        <a:lstStyle/>
        <a:p>
          <a:endParaRPr lang="en-US" sz="3600"/>
        </a:p>
      </dgm:t>
    </dgm:pt>
    <dgm:pt modelId="{78F3EEBC-D37E-4EC0-965E-0FE02EFDA0FA}">
      <dgm:prSet custT="1"/>
      <dgm:spPr/>
      <dgm:t>
        <a:bodyPr/>
        <a:lstStyle/>
        <a:p>
          <a:pPr rtl="0"/>
          <a:r>
            <a:rPr lang="en-US" sz="2400" dirty="0">
              <a:latin typeface="Calibri"/>
            </a:rPr>
            <a:t>Traditional </a:t>
          </a:r>
          <a:br>
            <a:rPr lang="en-US" sz="2400" dirty="0"/>
          </a:br>
          <a:r>
            <a:rPr lang="en-US" sz="2400" dirty="0"/>
            <a:t>Fee-For-Service (FFS)</a:t>
          </a:r>
        </a:p>
      </dgm:t>
    </dgm:pt>
    <dgm:pt modelId="{AC4FFD6F-0144-4DE2-AAFE-7C71B6BFF7AE}" type="parTrans" cxnId="{D85B7FDD-C22A-4314-A13D-FD1BC37CFEF6}">
      <dgm:prSet custT="1"/>
      <dgm:spPr/>
      <dgm:t>
        <a:bodyPr/>
        <a:lstStyle/>
        <a:p>
          <a:endParaRPr lang="en-US" sz="3600"/>
        </a:p>
      </dgm:t>
    </dgm:pt>
    <dgm:pt modelId="{EC1C9BAF-1870-48BB-B8B6-E4FF68CACF7E}" type="sibTrans" cxnId="{D85B7FDD-C22A-4314-A13D-FD1BC37CFEF6}">
      <dgm:prSet/>
      <dgm:spPr/>
      <dgm:t>
        <a:bodyPr/>
        <a:lstStyle/>
        <a:p>
          <a:endParaRPr lang="en-US" sz="3600"/>
        </a:p>
      </dgm:t>
    </dgm:pt>
    <dgm:pt modelId="{EEFA513A-B0F4-47A8-B56B-2C6ADE2F668E}">
      <dgm:prSet custT="1"/>
      <dgm:spPr/>
      <dgm:t>
        <a:bodyPr/>
        <a:lstStyle/>
        <a:p>
          <a:r>
            <a:rPr lang="en-US" sz="2000" dirty="0" err="1"/>
            <a:t>Institu-tional</a:t>
          </a:r>
          <a:endParaRPr lang="en-US" sz="2000" dirty="0"/>
        </a:p>
        <a:p>
          <a:r>
            <a:rPr lang="en-US" sz="2000" dirty="0"/>
            <a:t> (ISNP)</a:t>
          </a:r>
        </a:p>
      </dgm:t>
    </dgm:pt>
    <dgm:pt modelId="{C1430CF1-84A0-4B50-A356-AF81EC7C914B}" type="parTrans" cxnId="{26BC1D58-CBF8-4B8F-8A61-288F69A37191}">
      <dgm:prSet custT="1"/>
      <dgm:spPr/>
      <dgm:t>
        <a:bodyPr/>
        <a:lstStyle/>
        <a:p>
          <a:endParaRPr lang="en-US" sz="3600"/>
        </a:p>
      </dgm:t>
    </dgm:pt>
    <dgm:pt modelId="{EA6A5555-4D3C-47AB-B935-F9EBE2DA7AF9}" type="sibTrans" cxnId="{26BC1D58-CBF8-4B8F-8A61-288F69A37191}">
      <dgm:prSet/>
      <dgm:spPr/>
      <dgm:t>
        <a:bodyPr/>
        <a:lstStyle/>
        <a:p>
          <a:endParaRPr lang="en-US" sz="3600"/>
        </a:p>
      </dgm:t>
    </dgm:pt>
    <dgm:pt modelId="{B4D4C38E-7BCB-45BA-9694-2A76996BCE01}">
      <dgm:prSet custT="1"/>
      <dgm:spPr/>
      <dgm:t>
        <a:bodyPr/>
        <a:lstStyle/>
        <a:p>
          <a:br>
            <a:rPr lang="en-US" sz="2000" dirty="0"/>
          </a:br>
          <a:r>
            <a:rPr lang="en-US" sz="2000" dirty="0"/>
            <a:t>Dual Eligible</a:t>
          </a:r>
        </a:p>
        <a:p>
          <a:r>
            <a:rPr lang="en-US" sz="2000" dirty="0"/>
            <a:t>(DSNP)	</a:t>
          </a:r>
        </a:p>
      </dgm:t>
    </dgm:pt>
    <dgm:pt modelId="{D5E0DC71-E515-4169-B351-D0763E3A00C7}" type="parTrans" cxnId="{92399A6F-8CFD-4B97-A32A-166A69A891A2}">
      <dgm:prSet custT="1"/>
      <dgm:spPr/>
      <dgm:t>
        <a:bodyPr/>
        <a:lstStyle/>
        <a:p>
          <a:endParaRPr lang="en-US" sz="3600"/>
        </a:p>
      </dgm:t>
    </dgm:pt>
    <dgm:pt modelId="{6827438F-581A-4EC7-AB1F-2A0B5F4C1A6A}" type="sibTrans" cxnId="{92399A6F-8CFD-4B97-A32A-166A69A891A2}">
      <dgm:prSet/>
      <dgm:spPr/>
      <dgm:t>
        <a:bodyPr/>
        <a:lstStyle/>
        <a:p>
          <a:endParaRPr lang="en-US" sz="3600"/>
        </a:p>
      </dgm:t>
    </dgm:pt>
    <dgm:pt modelId="{25BF31DD-F696-4273-AFD6-2EA9F58F654D}">
      <dgm:prSet custT="1"/>
      <dgm:spPr/>
      <dgm:t>
        <a:bodyPr/>
        <a:lstStyle/>
        <a:p>
          <a:r>
            <a:rPr lang="en-US" sz="2000" dirty="0"/>
            <a:t>Chronic Condition</a:t>
          </a:r>
        </a:p>
        <a:p>
          <a:r>
            <a:rPr lang="en-US" sz="2000" dirty="0"/>
            <a:t>(CSNP)</a:t>
          </a:r>
        </a:p>
      </dgm:t>
    </dgm:pt>
    <dgm:pt modelId="{2E17A58F-7D50-49C2-8420-EA18E98D1C86}" type="parTrans" cxnId="{82792623-9C88-418A-90CF-93104AFECDED}">
      <dgm:prSet custT="1"/>
      <dgm:spPr/>
      <dgm:t>
        <a:bodyPr/>
        <a:lstStyle/>
        <a:p>
          <a:endParaRPr lang="en-US" sz="3600"/>
        </a:p>
      </dgm:t>
    </dgm:pt>
    <dgm:pt modelId="{198D0CC7-E0FE-48D6-9652-652E90F42E33}" type="sibTrans" cxnId="{82792623-9C88-418A-90CF-93104AFECDED}">
      <dgm:prSet/>
      <dgm:spPr/>
      <dgm:t>
        <a:bodyPr/>
        <a:lstStyle/>
        <a:p>
          <a:endParaRPr lang="en-US" sz="3600"/>
        </a:p>
      </dgm:t>
    </dgm:pt>
    <dgm:pt modelId="{991C139E-15C9-4BDF-BBEF-BC7A0DD8826F}">
      <dgm:prSet custT="1"/>
      <dgm:spPr/>
      <dgm:t>
        <a:bodyPr/>
        <a:lstStyle/>
        <a:p>
          <a:r>
            <a:rPr lang="en-US" sz="2000" dirty="0"/>
            <a:t>MA only</a:t>
          </a:r>
        </a:p>
      </dgm:t>
    </dgm:pt>
    <dgm:pt modelId="{BF269372-2E41-48E3-BF86-470D757B1090}" type="parTrans" cxnId="{7AAF4965-E4C4-4070-8137-F52C93463025}">
      <dgm:prSet custT="1"/>
      <dgm:spPr/>
      <dgm:t>
        <a:bodyPr/>
        <a:lstStyle/>
        <a:p>
          <a:endParaRPr lang="en-US" sz="3600"/>
        </a:p>
      </dgm:t>
    </dgm:pt>
    <dgm:pt modelId="{72A71BFC-CC0F-429D-8855-CE9919EDBA22}" type="sibTrans" cxnId="{7AAF4965-E4C4-4070-8137-F52C93463025}">
      <dgm:prSet/>
      <dgm:spPr/>
      <dgm:t>
        <a:bodyPr/>
        <a:lstStyle/>
        <a:p>
          <a:endParaRPr lang="en-US" sz="3600"/>
        </a:p>
      </dgm:t>
    </dgm:pt>
    <dgm:pt modelId="{F0050961-4224-4C0D-8170-5EFF850ABAB9}">
      <dgm:prSet custT="1"/>
      <dgm:spPr/>
      <dgm:t>
        <a:bodyPr/>
        <a:lstStyle/>
        <a:p>
          <a:r>
            <a:rPr lang="en-US" sz="2000" dirty="0"/>
            <a:t>MA PD </a:t>
          </a:r>
          <a:r>
            <a:rPr lang="en-US" sz="1600" dirty="0"/>
            <a:t>(includes Part D)</a:t>
          </a:r>
          <a:endParaRPr lang="en-US" sz="2000" dirty="0"/>
        </a:p>
      </dgm:t>
    </dgm:pt>
    <dgm:pt modelId="{101CE08D-8A6D-469F-9C44-49F7E7136D97}" type="parTrans" cxnId="{D7AE4EEE-2FFF-4EBB-BDBC-3673D5693AD1}">
      <dgm:prSet custT="1"/>
      <dgm:spPr/>
      <dgm:t>
        <a:bodyPr/>
        <a:lstStyle/>
        <a:p>
          <a:endParaRPr lang="en-US" sz="3600"/>
        </a:p>
      </dgm:t>
    </dgm:pt>
    <dgm:pt modelId="{176A1560-1FEA-4568-9E98-668BCCD9D5E2}" type="sibTrans" cxnId="{D7AE4EEE-2FFF-4EBB-BDBC-3673D5693AD1}">
      <dgm:prSet/>
      <dgm:spPr/>
      <dgm:t>
        <a:bodyPr/>
        <a:lstStyle/>
        <a:p>
          <a:endParaRPr lang="en-US" sz="3600"/>
        </a:p>
      </dgm:t>
    </dgm:pt>
    <dgm:pt modelId="{ACBE6A0D-634F-4312-8DA0-A66D4335DCC8}">
      <dgm:prSet custT="1"/>
      <dgm:spPr/>
      <dgm:t>
        <a:bodyPr/>
        <a:lstStyle/>
        <a:p>
          <a:r>
            <a:rPr lang="en-US" sz="1600" dirty="0"/>
            <a:t>Prescription Drug Plan (PDP)</a:t>
          </a:r>
        </a:p>
      </dgm:t>
    </dgm:pt>
    <dgm:pt modelId="{6D8B271F-6732-4DEA-8A66-F41306013463}" type="parTrans" cxnId="{7E6AEC4C-7DA5-42BA-A6E5-0274245BE5E5}">
      <dgm:prSet/>
      <dgm:spPr/>
      <dgm:t>
        <a:bodyPr/>
        <a:lstStyle/>
        <a:p>
          <a:endParaRPr lang="en-US"/>
        </a:p>
      </dgm:t>
    </dgm:pt>
    <dgm:pt modelId="{6D711A4B-36EF-43BC-A8EC-86729E4D6C1F}" type="sibTrans" cxnId="{7E6AEC4C-7DA5-42BA-A6E5-0274245BE5E5}">
      <dgm:prSet/>
      <dgm:spPr/>
      <dgm:t>
        <a:bodyPr/>
        <a:lstStyle/>
        <a:p>
          <a:endParaRPr lang="en-US"/>
        </a:p>
      </dgm:t>
    </dgm:pt>
    <dgm:pt modelId="{AB5D28F5-F401-4479-B5C8-4179C13EAE74}" type="pres">
      <dgm:prSet presAssocID="{B28511B4-5CE9-44C5-AADD-CBE3C98DF6D2}" presName="Name0" presStyleCnt="0">
        <dgm:presLayoutVars>
          <dgm:chPref val="1"/>
          <dgm:dir/>
          <dgm:animOne val="branch"/>
          <dgm:animLvl val="lvl"/>
          <dgm:resizeHandles/>
        </dgm:presLayoutVars>
      </dgm:prSet>
      <dgm:spPr/>
    </dgm:pt>
    <dgm:pt modelId="{2C7CC1E2-F24D-4F01-9095-F776E897E8BD}" type="pres">
      <dgm:prSet presAssocID="{1563E181-9664-458D-810D-9DEF163BD93D}" presName="vertOne" presStyleCnt="0"/>
      <dgm:spPr/>
    </dgm:pt>
    <dgm:pt modelId="{63FA4344-4B89-489E-BAC6-B0F21FF5116E}" type="pres">
      <dgm:prSet presAssocID="{1563E181-9664-458D-810D-9DEF163BD93D}" presName="txOne" presStyleLbl="node0" presStyleIdx="0" presStyleCnt="1">
        <dgm:presLayoutVars>
          <dgm:chPref val="3"/>
        </dgm:presLayoutVars>
      </dgm:prSet>
      <dgm:spPr/>
    </dgm:pt>
    <dgm:pt modelId="{863479A1-A04E-4307-8D0F-AB6ACA99EC9E}" type="pres">
      <dgm:prSet presAssocID="{1563E181-9664-458D-810D-9DEF163BD93D}" presName="parTransOne" presStyleCnt="0"/>
      <dgm:spPr/>
    </dgm:pt>
    <dgm:pt modelId="{BB359BD2-32EC-4A7B-8688-8710B3963051}" type="pres">
      <dgm:prSet presAssocID="{1563E181-9664-458D-810D-9DEF163BD93D}" presName="horzOne" presStyleCnt="0"/>
      <dgm:spPr/>
    </dgm:pt>
    <dgm:pt modelId="{123BBE59-6275-4F45-B213-D46D90DD7AD4}" type="pres">
      <dgm:prSet presAssocID="{9E9B00C7-5858-4840-B7A6-BC39F5D826B2}" presName="vertTwo" presStyleCnt="0"/>
      <dgm:spPr/>
    </dgm:pt>
    <dgm:pt modelId="{FBBDD7AA-9C1A-4DA6-A06B-3CCC862B2C96}" type="pres">
      <dgm:prSet presAssocID="{9E9B00C7-5858-4840-B7A6-BC39F5D826B2}" presName="txTwo" presStyleLbl="node2" presStyleIdx="0" presStyleCnt="2">
        <dgm:presLayoutVars>
          <dgm:chPref val="3"/>
        </dgm:presLayoutVars>
      </dgm:prSet>
      <dgm:spPr/>
    </dgm:pt>
    <dgm:pt modelId="{DB8738E0-7080-4823-A67E-26FF17A1D97C}" type="pres">
      <dgm:prSet presAssocID="{9E9B00C7-5858-4840-B7A6-BC39F5D826B2}" presName="parTransTwo" presStyleCnt="0"/>
      <dgm:spPr/>
    </dgm:pt>
    <dgm:pt modelId="{F36802C9-8C71-4BDF-AFB8-8CEEBBCD4F37}" type="pres">
      <dgm:prSet presAssocID="{9E9B00C7-5858-4840-B7A6-BC39F5D826B2}" presName="horzTwo" presStyleCnt="0"/>
      <dgm:spPr/>
    </dgm:pt>
    <dgm:pt modelId="{BA334108-E05B-4B77-85E1-908E7F25D9AA}" type="pres">
      <dgm:prSet presAssocID="{C2F487D2-6B12-45B9-8940-12813D6755EB}" presName="vertThree" presStyleCnt="0"/>
      <dgm:spPr/>
    </dgm:pt>
    <dgm:pt modelId="{2F2B0490-BCEF-4A21-B5BF-7A86840CFD09}" type="pres">
      <dgm:prSet presAssocID="{C2F487D2-6B12-45B9-8940-12813D6755EB}" presName="txThree" presStyleLbl="node3" presStyleIdx="0" presStyleCnt="4">
        <dgm:presLayoutVars>
          <dgm:chPref val="3"/>
        </dgm:presLayoutVars>
      </dgm:prSet>
      <dgm:spPr/>
    </dgm:pt>
    <dgm:pt modelId="{B9FF44DE-D0C9-4952-B85D-7FFF30169ECE}" type="pres">
      <dgm:prSet presAssocID="{C2F487D2-6B12-45B9-8940-12813D6755EB}" presName="parTransThree" presStyleCnt="0"/>
      <dgm:spPr/>
    </dgm:pt>
    <dgm:pt modelId="{99424E54-FB2E-45E7-8BF7-DA87795B218E}" type="pres">
      <dgm:prSet presAssocID="{C2F487D2-6B12-45B9-8940-12813D6755EB}" presName="horzThree" presStyleCnt="0"/>
      <dgm:spPr/>
    </dgm:pt>
    <dgm:pt modelId="{B2D10055-F509-4D5D-A4EB-2F4E55F39951}" type="pres">
      <dgm:prSet presAssocID="{991C139E-15C9-4BDF-BBEF-BC7A0DD8826F}" presName="vertFour" presStyleCnt="0">
        <dgm:presLayoutVars>
          <dgm:chPref val="3"/>
        </dgm:presLayoutVars>
      </dgm:prSet>
      <dgm:spPr/>
    </dgm:pt>
    <dgm:pt modelId="{9984B8A8-18D8-45D0-8020-6F88B2094B91}" type="pres">
      <dgm:prSet presAssocID="{991C139E-15C9-4BDF-BBEF-BC7A0DD8826F}" presName="txFour" presStyleLbl="node4" presStyleIdx="0" presStyleCnt="5">
        <dgm:presLayoutVars>
          <dgm:chPref val="3"/>
        </dgm:presLayoutVars>
      </dgm:prSet>
      <dgm:spPr/>
    </dgm:pt>
    <dgm:pt modelId="{D6B14FC5-54FD-4A80-9313-017D307FB9F5}" type="pres">
      <dgm:prSet presAssocID="{991C139E-15C9-4BDF-BBEF-BC7A0DD8826F}" presName="horzFour" presStyleCnt="0"/>
      <dgm:spPr/>
    </dgm:pt>
    <dgm:pt modelId="{9B4AAE2B-3CC5-4B4D-A8C1-802F813EB1AA}" type="pres">
      <dgm:prSet presAssocID="{72A71BFC-CC0F-429D-8855-CE9919EDBA22}" presName="sibSpaceFour" presStyleCnt="0"/>
      <dgm:spPr/>
    </dgm:pt>
    <dgm:pt modelId="{E2B58AF0-C6DE-4FEF-AC11-2D91439574F2}" type="pres">
      <dgm:prSet presAssocID="{F0050961-4224-4C0D-8170-5EFF850ABAB9}" presName="vertFour" presStyleCnt="0">
        <dgm:presLayoutVars>
          <dgm:chPref val="3"/>
        </dgm:presLayoutVars>
      </dgm:prSet>
      <dgm:spPr/>
    </dgm:pt>
    <dgm:pt modelId="{39FE712B-636D-416C-B811-8C832F279947}" type="pres">
      <dgm:prSet presAssocID="{F0050961-4224-4C0D-8170-5EFF850ABAB9}" presName="txFour" presStyleLbl="node4" presStyleIdx="1" presStyleCnt="5">
        <dgm:presLayoutVars>
          <dgm:chPref val="3"/>
        </dgm:presLayoutVars>
      </dgm:prSet>
      <dgm:spPr/>
    </dgm:pt>
    <dgm:pt modelId="{D30729E3-F6F6-4B93-B571-4DBC228A320C}" type="pres">
      <dgm:prSet presAssocID="{F0050961-4224-4C0D-8170-5EFF850ABAB9}" presName="horzFour" presStyleCnt="0"/>
      <dgm:spPr/>
    </dgm:pt>
    <dgm:pt modelId="{3334896D-9D9C-4BD5-B00D-1F4981CA620D}" type="pres">
      <dgm:prSet presAssocID="{4CEBAEE7-E6D6-4117-B252-376D88680666}" presName="sibSpaceThree" presStyleCnt="0"/>
      <dgm:spPr/>
    </dgm:pt>
    <dgm:pt modelId="{3A1CE5ED-F3B7-4BB4-B3AB-84D5043989B4}" type="pres">
      <dgm:prSet presAssocID="{F9488BD6-C216-4EAD-AB80-D452D23ACA6E}" presName="vertThree" presStyleCnt="0"/>
      <dgm:spPr/>
    </dgm:pt>
    <dgm:pt modelId="{6D306867-0E1A-4740-B93A-48AB3FA1ECEB}" type="pres">
      <dgm:prSet presAssocID="{F9488BD6-C216-4EAD-AB80-D452D23ACA6E}" presName="txThree" presStyleLbl="node3" presStyleIdx="1" presStyleCnt="4" custScaleX="94942" custLinFactNeighborX="1054" custLinFactNeighborY="18244">
        <dgm:presLayoutVars>
          <dgm:chPref val="3"/>
        </dgm:presLayoutVars>
      </dgm:prSet>
      <dgm:spPr/>
    </dgm:pt>
    <dgm:pt modelId="{E74A26ED-FCED-4439-9AFF-9F3FBCE30446}" type="pres">
      <dgm:prSet presAssocID="{F9488BD6-C216-4EAD-AB80-D452D23ACA6E}" presName="parTransThree" presStyleCnt="0"/>
      <dgm:spPr/>
    </dgm:pt>
    <dgm:pt modelId="{68F79AAE-12C1-4845-B771-68356E3540C9}" type="pres">
      <dgm:prSet presAssocID="{F9488BD6-C216-4EAD-AB80-D452D23ACA6E}" presName="horzThree" presStyleCnt="0"/>
      <dgm:spPr/>
    </dgm:pt>
    <dgm:pt modelId="{02CB7B05-ADD7-4831-BDCE-AF729C8516BC}" type="pres">
      <dgm:prSet presAssocID="{EEFA513A-B0F4-47A8-B56B-2C6ADE2F668E}" presName="vertFour" presStyleCnt="0">
        <dgm:presLayoutVars>
          <dgm:chPref val="3"/>
        </dgm:presLayoutVars>
      </dgm:prSet>
      <dgm:spPr/>
    </dgm:pt>
    <dgm:pt modelId="{8213FE34-E827-47F8-AA41-72573F342DDB}" type="pres">
      <dgm:prSet presAssocID="{EEFA513A-B0F4-47A8-B56B-2C6ADE2F668E}" presName="txFour" presStyleLbl="node4" presStyleIdx="2" presStyleCnt="5" custLinFactNeighborX="10274" custLinFactNeighborY="-1049">
        <dgm:presLayoutVars>
          <dgm:chPref val="3"/>
        </dgm:presLayoutVars>
      </dgm:prSet>
      <dgm:spPr/>
    </dgm:pt>
    <dgm:pt modelId="{554FDFD7-509D-4B0D-9CA1-CD575365FB99}" type="pres">
      <dgm:prSet presAssocID="{EEFA513A-B0F4-47A8-B56B-2C6ADE2F668E}" presName="horzFour" presStyleCnt="0"/>
      <dgm:spPr/>
    </dgm:pt>
    <dgm:pt modelId="{707317C0-2DCA-4EFF-B576-C673E7B2B002}" type="pres">
      <dgm:prSet presAssocID="{EA6A5555-4D3C-47AB-B935-F9EBE2DA7AF9}" presName="sibSpaceFour" presStyleCnt="0"/>
      <dgm:spPr/>
    </dgm:pt>
    <dgm:pt modelId="{8FAF730E-2978-47B8-A1C3-338F30D3BADF}" type="pres">
      <dgm:prSet presAssocID="{B4D4C38E-7BCB-45BA-9694-2A76996BCE01}" presName="vertFour" presStyleCnt="0">
        <dgm:presLayoutVars>
          <dgm:chPref val="3"/>
        </dgm:presLayoutVars>
      </dgm:prSet>
      <dgm:spPr/>
    </dgm:pt>
    <dgm:pt modelId="{56251DBB-99A1-4915-B370-8F0021971258}" type="pres">
      <dgm:prSet presAssocID="{B4D4C38E-7BCB-45BA-9694-2A76996BCE01}" presName="txFour" presStyleLbl="node4" presStyleIdx="3" presStyleCnt="5" custScaleX="88423" custLinFactNeighborX="8806" custLinFactNeighborY="1049">
        <dgm:presLayoutVars>
          <dgm:chPref val="3"/>
        </dgm:presLayoutVars>
      </dgm:prSet>
      <dgm:spPr/>
    </dgm:pt>
    <dgm:pt modelId="{FF8818AA-1E8C-45A9-B969-72B764093CFA}" type="pres">
      <dgm:prSet presAssocID="{B4D4C38E-7BCB-45BA-9694-2A76996BCE01}" presName="horzFour" presStyleCnt="0"/>
      <dgm:spPr/>
    </dgm:pt>
    <dgm:pt modelId="{0A872336-E814-479F-8C82-B26B5F0ED446}" type="pres">
      <dgm:prSet presAssocID="{6827438F-581A-4EC7-AB1F-2A0B5F4C1A6A}" presName="sibSpaceFour" presStyleCnt="0"/>
      <dgm:spPr/>
    </dgm:pt>
    <dgm:pt modelId="{4597E8D8-FAD8-47B3-B22B-0C7AF28FF21F}" type="pres">
      <dgm:prSet presAssocID="{25BF31DD-F696-4273-AFD6-2EA9F58F654D}" presName="vertFour" presStyleCnt="0">
        <dgm:presLayoutVars>
          <dgm:chPref val="3"/>
        </dgm:presLayoutVars>
      </dgm:prSet>
      <dgm:spPr/>
    </dgm:pt>
    <dgm:pt modelId="{C2AFBD1D-314C-4FFD-B906-A4F30893691C}" type="pres">
      <dgm:prSet presAssocID="{25BF31DD-F696-4273-AFD6-2EA9F58F654D}" presName="txFour" presStyleLbl="node4" presStyleIdx="4" presStyleCnt="5" custScaleX="124054" custLinFactNeighborX="8806" custLinFactNeighborY="-1049">
        <dgm:presLayoutVars>
          <dgm:chPref val="3"/>
        </dgm:presLayoutVars>
      </dgm:prSet>
      <dgm:spPr/>
    </dgm:pt>
    <dgm:pt modelId="{7639A552-2632-4C7C-9E5F-EE0A3E351A0C}" type="pres">
      <dgm:prSet presAssocID="{25BF31DD-F696-4273-AFD6-2EA9F58F654D}" presName="horzFour" presStyleCnt="0"/>
      <dgm:spPr/>
    </dgm:pt>
    <dgm:pt modelId="{5D915394-EB50-47A6-A005-A9B00F0A8CF9}" type="pres">
      <dgm:prSet presAssocID="{6FE90DF7-B5A7-4C93-8FFA-EECBF19A7804}" presName="sibSpaceTwo" presStyleCnt="0"/>
      <dgm:spPr/>
    </dgm:pt>
    <dgm:pt modelId="{961B5930-24A3-467F-B069-E6B439E511D4}" type="pres">
      <dgm:prSet presAssocID="{78F3EEBC-D37E-4EC0-965E-0FE02EFDA0FA}" presName="vertTwo" presStyleCnt="0"/>
      <dgm:spPr/>
    </dgm:pt>
    <dgm:pt modelId="{6331FDB9-FCFE-4396-A9AE-40B00DBFEC61}" type="pres">
      <dgm:prSet presAssocID="{78F3EEBC-D37E-4EC0-965E-0FE02EFDA0FA}" presName="txTwo" presStyleLbl="node2" presStyleIdx="1" presStyleCnt="2" custLinFactX="4504" custLinFactNeighborX="100000" custLinFactNeighborY="-1377">
        <dgm:presLayoutVars>
          <dgm:chPref val="3"/>
        </dgm:presLayoutVars>
      </dgm:prSet>
      <dgm:spPr/>
    </dgm:pt>
    <dgm:pt modelId="{DC454F10-0E6F-4205-8F8F-380454B23F15}" type="pres">
      <dgm:prSet presAssocID="{78F3EEBC-D37E-4EC0-965E-0FE02EFDA0FA}" presName="parTransTwo" presStyleCnt="0"/>
      <dgm:spPr/>
    </dgm:pt>
    <dgm:pt modelId="{F76576F1-12B6-481A-B46F-A8906DF98627}" type="pres">
      <dgm:prSet presAssocID="{78F3EEBC-D37E-4EC0-965E-0FE02EFDA0FA}" presName="horzTwo" presStyleCnt="0"/>
      <dgm:spPr/>
    </dgm:pt>
    <dgm:pt modelId="{79AD44E5-476D-4463-A703-3FA20A5C13E3}" type="pres">
      <dgm:prSet presAssocID="{44A040C0-9CFB-4C6C-8351-D5B95AB70F8A}" presName="vertThree" presStyleCnt="0"/>
      <dgm:spPr/>
    </dgm:pt>
    <dgm:pt modelId="{D242A4C2-5E5A-45C6-B089-7F8260418F78}" type="pres">
      <dgm:prSet presAssocID="{44A040C0-9CFB-4C6C-8351-D5B95AB70F8A}" presName="txThree" presStyleLbl="node3" presStyleIdx="2" presStyleCnt="4">
        <dgm:presLayoutVars>
          <dgm:chPref val="3"/>
        </dgm:presLayoutVars>
      </dgm:prSet>
      <dgm:spPr/>
    </dgm:pt>
    <dgm:pt modelId="{3BA643BE-AC9F-409E-AF0E-37138DAE7542}" type="pres">
      <dgm:prSet presAssocID="{44A040C0-9CFB-4C6C-8351-D5B95AB70F8A}" presName="horzThree" presStyleCnt="0"/>
      <dgm:spPr/>
    </dgm:pt>
    <dgm:pt modelId="{99180D77-FCBC-4312-93DA-03E2EA75C2BE}" type="pres">
      <dgm:prSet presAssocID="{D2C4FF4B-AF81-447D-9B3B-454FF3CD76D1}" presName="sibSpaceThree" presStyleCnt="0"/>
      <dgm:spPr/>
    </dgm:pt>
    <dgm:pt modelId="{FED1F1F8-6E9F-48FE-BC3D-2AF346755876}" type="pres">
      <dgm:prSet presAssocID="{ACBE6A0D-634F-4312-8DA0-A66D4335DCC8}" presName="vertThree" presStyleCnt="0"/>
      <dgm:spPr/>
    </dgm:pt>
    <dgm:pt modelId="{A065A927-6614-4265-ADF0-D17B9197B502}" type="pres">
      <dgm:prSet presAssocID="{ACBE6A0D-634F-4312-8DA0-A66D4335DCC8}" presName="txThree" presStyleLbl="node3" presStyleIdx="3" presStyleCnt="4" custScaleX="137663">
        <dgm:presLayoutVars>
          <dgm:chPref val="3"/>
        </dgm:presLayoutVars>
      </dgm:prSet>
      <dgm:spPr/>
    </dgm:pt>
    <dgm:pt modelId="{580E4BC9-FC2B-4B99-A496-2FAC42A478DE}" type="pres">
      <dgm:prSet presAssocID="{ACBE6A0D-634F-4312-8DA0-A66D4335DCC8}" presName="horzThree" presStyleCnt="0"/>
      <dgm:spPr/>
    </dgm:pt>
  </dgm:ptLst>
  <dgm:cxnLst>
    <dgm:cxn modelId="{DF655906-2A9C-4FEA-A0EF-FA05AAF31EE5}" type="presOf" srcId="{1563E181-9664-458D-810D-9DEF163BD93D}" destId="{63FA4344-4B89-489E-BAC6-B0F21FF5116E}" srcOrd="0" destOrd="0" presId="urn:microsoft.com/office/officeart/2005/8/layout/hierarchy4"/>
    <dgm:cxn modelId="{7240A811-97D9-41CB-9119-C42BF93970E5}" srcId="{78F3EEBC-D37E-4EC0-965E-0FE02EFDA0FA}" destId="{44A040C0-9CFB-4C6C-8351-D5B95AB70F8A}" srcOrd="0" destOrd="0" parTransId="{54EA886E-7E8C-46C7-A362-3B556DD8282B}" sibTransId="{D2C4FF4B-AF81-447D-9B3B-454FF3CD76D1}"/>
    <dgm:cxn modelId="{82792623-9C88-418A-90CF-93104AFECDED}" srcId="{F9488BD6-C216-4EAD-AB80-D452D23ACA6E}" destId="{25BF31DD-F696-4273-AFD6-2EA9F58F654D}" srcOrd="2" destOrd="0" parTransId="{2E17A58F-7D50-49C2-8420-EA18E98D1C86}" sibTransId="{198D0CC7-E0FE-48D6-9652-652E90F42E33}"/>
    <dgm:cxn modelId="{D9A1F526-867E-4506-99E9-3B47E1D95B4C}" type="presOf" srcId="{25BF31DD-F696-4273-AFD6-2EA9F58F654D}" destId="{C2AFBD1D-314C-4FFD-B906-A4F30893691C}" srcOrd="0" destOrd="0" presId="urn:microsoft.com/office/officeart/2005/8/layout/hierarchy4"/>
    <dgm:cxn modelId="{7F3EF032-21B7-4989-AC75-A870FEAB081F}" srcId="{1563E181-9664-458D-810D-9DEF163BD93D}" destId="{9E9B00C7-5858-4840-B7A6-BC39F5D826B2}" srcOrd="0" destOrd="0" parTransId="{C3484CC5-4A83-4F42-B553-672AA4DD7B72}" sibTransId="{6FE90DF7-B5A7-4C93-8FFA-EECBF19A7804}"/>
    <dgm:cxn modelId="{C9E97A4B-B0B5-4E32-AEEA-027266778B18}" srcId="{9E9B00C7-5858-4840-B7A6-BC39F5D826B2}" destId="{F9488BD6-C216-4EAD-AB80-D452D23ACA6E}" srcOrd="1" destOrd="0" parTransId="{1CFC0E8F-8FEB-480D-873A-725BDAA1A82D}" sibTransId="{857EF2D3-831B-4904-BC39-A0164511AB8C}"/>
    <dgm:cxn modelId="{7E6AEC4C-7DA5-42BA-A6E5-0274245BE5E5}" srcId="{78F3EEBC-D37E-4EC0-965E-0FE02EFDA0FA}" destId="{ACBE6A0D-634F-4312-8DA0-A66D4335DCC8}" srcOrd="1" destOrd="0" parTransId="{6D8B271F-6732-4DEA-8A66-F41306013463}" sibTransId="{6D711A4B-36EF-43BC-A8EC-86729E4D6C1F}"/>
    <dgm:cxn modelId="{26BC1D58-CBF8-4B8F-8A61-288F69A37191}" srcId="{F9488BD6-C216-4EAD-AB80-D452D23ACA6E}" destId="{EEFA513A-B0F4-47A8-B56B-2C6ADE2F668E}" srcOrd="0" destOrd="0" parTransId="{C1430CF1-84A0-4B50-A356-AF81EC7C914B}" sibTransId="{EA6A5555-4D3C-47AB-B935-F9EBE2DA7AF9}"/>
    <dgm:cxn modelId="{0C10CB5A-4456-419D-A482-49884C16335E}" type="presOf" srcId="{44A040C0-9CFB-4C6C-8351-D5B95AB70F8A}" destId="{D242A4C2-5E5A-45C6-B089-7F8260418F78}" srcOrd="0" destOrd="0" presId="urn:microsoft.com/office/officeart/2005/8/layout/hierarchy4"/>
    <dgm:cxn modelId="{7AAF4965-E4C4-4070-8137-F52C93463025}" srcId="{C2F487D2-6B12-45B9-8940-12813D6755EB}" destId="{991C139E-15C9-4BDF-BBEF-BC7A0DD8826F}" srcOrd="0" destOrd="0" parTransId="{BF269372-2E41-48E3-BF86-470D757B1090}" sibTransId="{72A71BFC-CC0F-429D-8855-CE9919EDBA22}"/>
    <dgm:cxn modelId="{CF224E66-3641-4131-B78C-D27DAB7BEF82}" type="presOf" srcId="{9E9B00C7-5858-4840-B7A6-BC39F5D826B2}" destId="{FBBDD7AA-9C1A-4DA6-A06B-3CCC862B2C96}" srcOrd="0" destOrd="0" presId="urn:microsoft.com/office/officeart/2005/8/layout/hierarchy4"/>
    <dgm:cxn modelId="{92399A6F-8CFD-4B97-A32A-166A69A891A2}" srcId="{F9488BD6-C216-4EAD-AB80-D452D23ACA6E}" destId="{B4D4C38E-7BCB-45BA-9694-2A76996BCE01}" srcOrd="1" destOrd="0" parTransId="{D5E0DC71-E515-4169-B351-D0763E3A00C7}" sibTransId="{6827438F-581A-4EC7-AB1F-2A0B5F4C1A6A}"/>
    <dgm:cxn modelId="{C9603E71-E309-41C4-89B0-E6245A11D8E3}" type="presOf" srcId="{991C139E-15C9-4BDF-BBEF-BC7A0DD8826F}" destId="{9984B8A8-18D8-45D0-8020-6F88B2094B91}" srcOrd="0" destOrd="0" presId="urn:microsoft.com/office/officeart/2005/8/layout/hierarchy4"/>
    <dgm:cxn modelId="{8189E3B1-1F76-4554-A31A-9CDF734D6403}" type="presOf" srcId="{F9488BD6-C216-4EAD-AB80-D452D23ACA6E}" destId="{6D306867-0E1A-4740-B93A-48AB3FA1ECEB}" srcOrd="0" destOrd="0" presId="urn:microsoft.com/office/officeart/2005/8/layout/hierarchy4"/>
    <dgm:cxn modelId="{BCE208B3-DA77-4A2B-A22F-B9C2B6E903AF}" type="presOf" srcId="{F0050961-4224-4C0D-8170-5EFF850ABAB9}" destId="{39FE712B-636D-416C-B811-8C832F279947}" srcOrd="0" destOrd="0" presId="urn:microsoft.com/office/officeart/2005/8/layout/hierarchy4"/>
    <dgm:cxn modelId="{AD77ABB9-1729-4B26-BB16-33A19D188031}" type="presOf" srcId="{ACBE6A0D-634F-4312-8DA0-A66D4335DCC8}" destId="{A065A927-6614-4265-ADF0-D17B9197B502}" srcOrd="0" destOrd="0" presId="urn:microsoft.com/office/officeart/2005/8/layout/hierarchy4"/>
    <dgm:cxn modelId="{AA187DBE-25A2-4E2E-B619-C0724042CA5E}" type="presOf" srcId="{B4D4C38E-7BCB-45BA-9694-2A76996BCE01}" destId="{56251DBB-99A1-4915-B370-8F0021971258}" srcOrd="0" destOrd="0" presId="urn:microsoft.com/office/officeart/2005/8/layout/hierarchy4"/>
    <dgm:cxn modelId="{8D43E7C0-6AFD-4D57-ABF2-46F124EECDA2}" type="presOf" srcId="{B28511B4-5CE9-44C5-AADD-CBE3C98DF6D2}" destId="{AB5D28F5-F401-4479-B5C8-4179C13EAE74}" srcOrd="0" destOrd="0" presId="urn:microsoft.com/office/officeart/2005/8/layout/hierarchy4"/>
    <dgm:cxn modelId="{382F82C5-33A4-4B1A-AA89-1885AFADB54B}" type="presOf" srcId="{78F3EEBC-D37E-4EC0-965E-0FE02EFDA0FA}" destId="{6331FDB9-FCFE-4396-A9AE-40B00DBFEC61}" srcOrd="0" destOrd="0" presId="urn:microsoft.com/office/officeart/2005/8/layout/hierarchy4"/>
    <dgm:cxn modelId="{A3B532DC-3287-46D8-9DC6-BA6FFC243B36}" type="presOf" srcId="{EEFA513A-B0F4-47A8-B56B-2C6ADE2F668E}" destId="{8213FE34-E827-47F8-AA41-72573F342DDB}" srcOrd="0" destOrd="0" presId="urn:microsoft.com/office/officeart/2005/8/layout/hierarchy4"/>
    <dgm:cxn modelId="{D85B7FDD-C22A-4314-A13D-FD1BC37CFEF6}" srcId="{1563E181-9664-458D-810D-9DEF163BD93D}" destId="{78F3EEBC-D37E-4EC0-965E-0FE02EFDA0FA}" srcOrd="1" destOrd="0" parTransId="{AC4FFD6F-0144-4DE2-AAFE-7C71B6BFF7AE}" sibTransId="{EC1C9BAF-1870-48BB-B8B6-E4FF68CACF7E}"/>
    <dgm:cxn modelId="{D7AE4EEE-2FFF-4EBB-BDBC-3673D5693AD1}" srcId="{C2F487D2-6B12-45B9-8940-12813D6755EB}" destId="{F0050961-4224-4C0D-8170-5EFF850ABAB9}" srcOrd="1" destOrd="0" parTransId="{101CE08D-8A6D-469F-9C44-49F7E7136D97}" sibTransId="{176A1560-1FEA-4568-9E98-668BCCD9D5E2}"/>
    <dgm:cxn modelId="{ECF50BF3-A5A8-4068-AA15-3EE2C40A4C1C}" srcId="{B28511B4-5CE9-44C5-AADD-CBE3C98DF6D2}" destId="{1563E181-9664-458D-810D-9DEF163BD93D}" srcOrd="0" destOrd="0" parTransId="{CCC94721-8F7A-48CB-81D3-A47A9117D9F2}" sibTransId="{DB36796F-66E1-4EED-BE49-F2C2286F9876}"/>
    <dgm:cxn modelId="{449CB9F9-10F9-41BE-95FA-0DBDD2C03F97}" type="presOf" srcId="{C2F487D2-6B12-45B9-8940-12813D6755EB}" destId="{2F2B0490-BCEF-4A21-B5BF-7A86840CFD09}" srcOrd="0" destOrd="0" presId="urn:microsoft.com/office/officeart/2005/8/layout/hierarchy4"/>
    <dgm:cxn modelId="{156932FA-5E0B-443C-9D6C-914D971FD831}" srcId="{9E9B00C7-5858-4840-B7A6-BC39F5D826B2}" destId="{C2F487D2-6B12-45B9-8940-12813D6755EB}" srcOrd="0" destOrd="0" parTransId="{9159C026-B2CF-4664-A1AB-CA5B69687DE8}" sibTransId="{4CEBAEE7-E6D6-4117-B252-376D88680666}"/>
    <dgm:cxn modelId="{FA26F216-AFB8-4DCC-9769-538A4D3FF659}" type="presParOf" srcId="{AB5D28F5-F401-4479-B5C8-4179C13EAE74}" destId="{2C7CC1E2-F24D-4F01-9095-F776E897E8BD}" srcOrd="0" destOrd="0" presId="urn:microsoft.com/office/officeart/2005/8/layout/hierarchy4"/>
    <dgm:cxn modelId="{B459D941-7939-4C0E-A7A1-2D18CADA1B91}" type="presParOf" srcId="{2C7CC1E2-F24D-4F01-9095-F776E897E8BD}" destId="{63FA4344-4B89-489E-BAC6-B0F21FF5116E}" srcOrd="0" destOrd="0" presId="urn:microsoft.com/office/officeart/2005/8/layout/hierarchy4"/>
    <dgm:cxn modelId="{02643A87-E89A-4107-B5F3-CCB2683DBF71}" type="presParOf" srcId="{2C7CC1E2-F24D-4F01-9095-F776E897E8BD}" destId="{863479A1-A04E-4307-8D0F-AB6ACA99EC9E}" srcOrd="1" destOrd="0" presId="urn:microsoft.com/office/officeart/2005/8/layout/hierarchy4"/>
    <dgm:cxn modelId="{1C4AE207-6FA7-46CD-8AA1-6A6812AC6F78}" type="presParOf" srcId="{2C7CC1E2-F24D-4F01-9095-F776E897E8BD}" destId="{BB359BD2-32EC-4A7B-8688-8710B3963051}" srcOrd="2" destOrd="0" presId="urn:microsoft.com/office/officeart/2005/8/layout/hierarchy4"/>
    <dgm:cxn modelId="{0BB4D0A5-7A84-4D07-B50E-0689576657B4}" type="presParOf" srcId="{BB359BD2-32EC-4A7B-8688-8710B3963051}" destId="{123BBE59-6275-4F45-B213-D46D90DD7AD4}" srcOrd="0" destOrd="0" presId="urn:microsoft.com/office/officeart/2005/8/layout/hierarchy4"/>
    <dgm:cxn modelId="{8B603E5E-0F10-43CB-AA2B-B134F933C109}" type="presParOf" srcId="{123BBE59-6275-4F45-B213-D46D90DD7AD4}" destId="{FBBDD7AA-9C1A-4DA6-A06B-3CCC862B2C96}" srcOrd="0" destOrd="0" presId="urn:microsoft.com/office/officeart/2005/8/layout/hierarchy4"/>
    <dgm:cxn modelId="{191F1270-7862-4635-891C-A70EC89D8F96}" type="presParOf" srcId="{123BBE59-6275-4F45-B213-D46D90DD7AD4}" destId="{DB8738E0-7080-4823-A67E-26FF17A1D97C}" srcOrd="1" destOrd="0" presId="urn:microsoft.com/office/officeart/2005/8/layout/hierarchy4"/>
    <dgm:cxn modelId="{2A656B4D-9661-4CB6-BFA3-94D8C1AE02FE}" type="presParOf" srcId="{123BBE59-6275-4F45-B213-D46D90DD7AD4}" destId="{F36802C9-8C71-4BDF-AFB8-8CEEBBCD4F37}" srcOrd="2" destOrd="0" presId="urn:microsoft.com/office/officeart/2005/8/layout/hierarchy4"/>
    <dgm:cxn modelId="{04116E6A-FF3F-4697-89F3-2A0C489F4148}" type="presParOf" srcId="{F36802C9-8C71-4BDF-AFB8-8CEEBBCD4F37}" destId="{BA334108-E05B-4B77-85E1-908E7F25D9AA}" srcOrd="0" destOrd="0" presId="urn:microsoft.com/office/officeart/2005/8/layout/hierarchy4"/>
    <dgm:cxn modelId="{3BDB6BFC-34CB-4801-A8C3-6028FD60E804}" type="presParOf" srcId="{BA334108-E05B-4B77-85E1-908E7F25D9AA}" destId="{2F2B0490-BCEF-4A21-B5BF-7A86840CFD09}" srcOrd="0" destOrd="0" presId="urn:microsoft.com/office/officeart/2005/8/layout/hierarchy4"/>
    <dgm:cxn modelId="{1FC4C972-97C8-4410-A0F8-FF7ED6A61472}" type="presParOf" srcId="{BA334108-E05B-4B77-85E1-908E7F25D9AA}" destId="{B9FF44DE-D0C9-4952-B85D-7FFF30169ECE}" srcOrd="1" destOrd="0" presId="urn:microsoft.com/office/officeart/2005/8/layout/hierarchy4"/>
    <dgm:cxn modelId="{168CF19F-36F8-4B70-96F6-73ED26B8E7EA}" type="presParOf" srcId="{BA334108-E05B-4B77-85E1-908E7F25D9AA}" destId="{99424E54-FB2E-45E7-8BF7-DA87795B218E}" srcOrd="2" destOrd="0" presId="urn:microsoft.com/office/officeart/2005/8/layout/hierarchy4"/>
    <dgm:cxn modelId="{2B4C8183-49CA-4C8A-A5C6-E289FC399D40}" type="presParOf" srcId="{99424E54-FB2E-45E7-8BF7-DA87795B218E}" destId="{B2D10055-F509-4D5D-A4EB-2F4E55F39951}" srcOrd="0" destOrd="0" presId="urn:microsoft.com/office/officeart/2005/8/layout/hierarchy4"/>
    <dgm:cxn modelId="{D55D7527-DB60-46A8-BA84-13EDA3535C40}" type="presParOf" srcId="{B2D10055-F509-4D5D-A4EB-2F4E55F39951}" destId="{9984B8A8-18D8-45D0-8020-6F88B2094B91}" srcOrd="0" destOrd="0" presId="urn:microsoft.com/office/officeart/2005/8/layout/hierarchy4"/>
    <dgm:cxn modelId="{2AE809AA-3D98-4E5E-9E24-02586E498932}" type="presParOf" srcId="{B2D10055-F509-4D5D-A4EB-2F4E55F39951}" destId="{D6B14FC5-54FD-4A80-9313-017D307FB9F5}" srcOrd="1" destOrd="0" presId="urn:microsoft.com/office/officeart/2005/8/layout/hierarchy4"/>
    <dgm:cxn modelId="{C8C1F327-A7E3-4457-A671-EB251CEFF793}" type="presParOf" srcId="{99424E54-FB2E-45E7-8BF7-DA87795B218E}" destId="{9B4AAE2B-3CC5-4B4D-A8C1-802F813EB1AA}" srcOrd="1" destOrd="0" presId="urn:microsoft.com/office/officeart/2005/8/layout/hierarchy4"/>
    <dgm:cxn modelId="{8E1E195C-E212-4EBE-9B4E-6113B1C932A8}" type="presParOf" srcId="{99424E54-FB2E-45E7-8BF7-DA87795B218E}" destId="{E2B58AF0-C6DE-4FEF-AC11-2D91439574F2}" srcOrd="2" destOrd="0" presId="urn:microsoft.com/office/officeart/2005/8/layout/hierarchy4"/>
    <dgm:cxn modelId="{E26D30F8-DF66-4C06-9B0A-0D6747A8C3B1}" type="presParOf" srcId="{E2B58AF0-C6DE-4FEF-AC11-2D91439574F2}" destId="{39FE712B-636D-416C-B811-8C832F279947}" srcOrd="0" destOrd="0" presId="urn:microsoft.com/office/officeart/2005/8/layout/hierarchy4"/>
    <dgm:cxn modelId="{9D17458B-1774-485E-B575-821E6338DAE7}" type="presParOf" srcId="{E2B58AF0-C6DE-4FEF-AC11-2D91439574F2}" destId="{D30729E3-F6F6-4B93-B571-4DBC228A320C}" srcOrd="1" destOrd="0" presId="urn:microsoft.com/office/officeart/2005/8/layout/hierarchy4"/>
    <dgm:cxn modelId="{1BFE4E00-4742-47B1-8BAB-6E4AD962F104}" type="presParOf" srcId="{F36802C9-8C71-4BDF-AFB8-8CEEBBCD4F37}" destId="{3334896D-9D9C-4BD5-B00D-1F4981CA620D}" srcOrd="1" destOrd="0" presId="urn:microsoft.com/office/officeart/2005/8/layout/hierarchy4"/>
    <dgm:cxn modelId="{6213B1CF-555E-4B16-B803-F96E199DAB47}" type="presParOf" srcId="{F36802C9-8C71-4BDF-AFB8-8CEEBBCD4F37}" destId="{3A1CE5ED-F3B7-4BB4-B3AB-84D5043989B4}" srcOrd="2" destOrd="0" presId="urn:microsoft.com/office/officeart/2005/8/layout/hierarchy4"/>
    <dgm:cxn modelId="{A5749767-FE17-48E6-9654-98D72A21F823}" type="presParOf" srcId="{3A1CE5ED-F3B7-4BB4-B3AB-84D5043989B4}" destId="{6D306867-0E1A-4740-B93A-48AB3FA1ECEB}" srcOrd="0" destOrd="0" presId="urn:microsoft.com/office/officeart/2005/8/layout/hierarchy4"/>
    <dgm:cxn modelId="{AFDB96F9-1D06-4E17-8AE1-679DDFB29B7D}" type="presParOf" srcId="{3A1CE5ED-F3B7-4BB4-B3AB-84D5043989B4}" destId="{E74A26ED-FCED-4439-9AFF-9F3FBCE30446}" srcOrd="1" destOrd="0" presId="urn:microsoft.com/office/officeart/2005/8/layout/hierarchy4"/>
    <dgm:cxn modelId="{B7D2AA15-0312-4128-802C-0C94315680BD}" type="presParOf" srcId="{3A1CE5ED-F3B7-4BB4-B3AB-84D5043989B4}" destId="{68F79AAE-12C1-4845-B771-68356E3540C9}" srcOrd="2" destOrd="0" presId="urn:microsoft.com/office/officeart/2005/8/layout/hierarchy4"/>
    <dgm:cxn modelId="{96ED99D6-B529-4810-B034-751BB0A5727D}" type="presParOf" srcId="{68F79AAE-12C1-4845-B771-68356E3540C9}" destId="{02CB7B05-ADD7-4831-BDCE-AF729C8516BC}" srcOrd="0" destOrd="0" presId="urn:microsoft.com/office/officeart/2005/8/layout/hierarchy4"/>
    <dgm:cxn modelId="{C8B663F5-BE79-410B-A2CF-497C1339FF2B}" type="presParOf" srcId="{02CB7B05-ADD7-4831-BDCE-AF729C8516BC}" destId="{8213FE34-E827-47F8-AA41-72573F342DDB}" srcOrd="0" destOrd="0" presId="urn:microsoft.com/office/officeart/2005/8/layout/hierarchy4"/>
    <dgm:cxn modelId="{E8F49237-B746-4474-9EBA-212A36021DA1}" type="presParOf" srcId="{02CB7B05-ADD7-4831-BDCE-AF729C8516BC}" destId="{554FDFD7-509D-4B0D-9CA1-CD575365FB99}" srcOrd="1" destOrd="0" presId="urn:microsoft.com/office/officeart/2005/8/layout/hierarchy4"/>
    <dgm:cxn modelId="{E742352E-6FA6-4A48-84A2-44ABA7BCFA04}" type="presParOf" srcId="{68F79AAE-12C1-4845-B771-68356E3540C9}" destId="{707317C0-2DCA-4EFF-B576-C673E7B2B002}" srcOrd="1" destOrd="0" presId="urn:microsoft.com/office/officeart/2005/8/layout/hierarchy4"/>
    <dgm:cxn modelId="{DC51F738-7DC9-4214-BD7F-9A13C06E87AE}" type="presParOf" srcId="{68F79AAE-12C1-4845-B771-68356E3540C9}" destId="{8FAF730E-2978-47B8-A1C3-338F30D3BADF}" srcOrd="2" destOrd="0" presId="urn:microsoft.com/office/officeart/2005/8/layout/hierarchy4"/>
    <dgm:cxn modelId="{762E9A89-0E77-4DD7-9C4C-B6C2472C5755}" type="presParOf" srcId="{8FAF730E-2978-47B8-A1C3-338F30D3BADF}" destId="{56251DBB-99A1-4915-B370-8F0021971258}" srcOrd="0" destOrd="0" presId="urn:microsoft.com/office/officeart/2005/8/layout/hierarchy4"/>
    <dgm:cxn modelId="{8E7BCBF4-F7BA-4B68-8324-BAB6595E086C}" type="presParOf" srcId="{8FAF730E-2978-47B8-A1C3-338F30D3BADF}" destId="{FF8818AA-1E8C-45A9-B969-72B764093CFA}" srcOrd="1" destOrd="0" presId="urn:microsoft.com/office/officeart/2005/8/layout/hierarchy4"/>
    <dgm:cxn modelId="{7AF1A4FB-E883-4417-A9AC-30947188CA1F}" type="presParOf" srcId="{68F79AAE-12C1-4845-B771-68356E3540C9}" destId="{0A872336-E814-479F-8C82-B26B5F0ED446}" srcOrd="3" destOrd="0" presId="urn:microsoft.com/office/officeart/2005/8/layout/hierarchy4"/>
    <dgm:cxn modelId="{5CC3A9F5-F698-488C-8C51-F3598AA0B6F8}" type="presParOf" srcId="{68F79AAE-12C1-4845-B771-68356E3540C9}" destId="{4597E8D8-FAD8-47B3-B22B-0C7AF28FF21F}" srcOrd="4" destOrd="0" presId="urn:microsoft.com/office/officeart/2005/8/layout/hierarchy4"/>
    <dgm:cxn modelId="{DCAFD652-5E30-4387-B5E9-4396D6FAF5BC}" type="presParOf" srcId="{4597E8D8-FAD8-47B3-B22B-0C7AF28FF21F}" destId="{C2AFBD1D-314C-4FFD-B906-A4F30893691C}" srcOrd="0" destOrd="0" presId="urn:microsoft.com/office/officeart/2005/8/layout/hierarchy4"/>
    <dgm:cxn modelId="{AB076CEE-8F51-4772-9290-476033E05F8A}" type="presParOf" srcId="{4597E8D8-FAD8-47B3-B22B-0C7AF28FF21F}" destId="{7639A552-2632-4C7C-9E5F-EE0A3E351A0C}" srcOrd="1" destOrd="0" presId="urn:microsoft.com/office/officeart/2005/8/layout/hierarchy4"/>
    <dgm:cxn modelId="{2A6E9BBA-8DCC-421B-9904-7FB79EB96C4E}" type="presParOf" srcId="{BB359BD2-32EC-4A7B-8688-8710B3963051}" destId="{5D915394-EB50-47A6-A005-A9B00F0A8CF9}" srcOrd="1" destOrd="0" presId="urn:microsoft.com/office/officeart/2005/8/layout/hierarchy4"/>
    <dgm:cxn modelId="{0CDA2855-8515-4F59-B5A7-B8F82FBFCD0C}" type="presParOf" srcId="{BB359BD2-32EC-4A7B-8688-8710B3963051}" destId="{961B5930-24A3-467F-B069-E6B439E511D4}" srcOrd="2" destOrd="0" presId="urn:microsoft.com/office/officeart/2005/8/layout/hierarchy4"/>
    <dgm:cxn modelId="{471032A8-64E3-4B3C-BBD9-CEEB2784C975}" type="presParOf" srcId="{961B5930-24A3-467F-B069-E6B439E511D4}" destId="{6331FDB9-FCFE-4396-A9AE-40B00DBFEC61}" srcOrd="0" destOrd="0" presId="urn:microsoft.com/office/officeart/2005/8/layout/hierarchy4"/>
    <dgm:cxn modelId="{5BC91D3D-E774-415B-A968-CD09B0806CD1}" type="presParOf" srcId="{961B5930-24A3-467F-B069-E6B439E511D4}" destId="{DC454F10-0E6F-4205-8F8F-380454B23F15}" srcOrd="1" destOrd="0" presId="urn:microsoft.com/office/officeart/2005/8/layout/hierarchy4"/>
    <dgm:cxn modelId="{F512C09C-F8F0-41CF-8253-39AF1C6A8D93}" type="presParOf" srcId="{961B5930-24A3-467F-B069-E6B439E511D4}" destId="{F76576F1-12B6-481A-B46F-A8906DF98627}" srcOrd="2" destOrd="0" presId="urn:microsoft.com/office/officeart/2005/8/layout/hierarchy4"/>
    <dgm:cxn modelId="{890EC884-E95E-452A-B367-BC0B1F24CB2A}" type="presParOf" srcId="{F76576F1-12B6-481A-B46F-A8906DF98627}" destId="{79AD44E5-476D-4463-A703-3FA20A5C13E3}" srcOrd="0" destOrd="0" presId="urn:microsoft.com/office/officeart/2005/8/layout/hierarchy4"/>
    <dgm:cxn modelId="{E6DFB977-10D6-416B-A494-848640C64271}" type="presParOf" srcId="{79AD44E5-476D-4463-A703-3FA20A5C13E3}" destId="{D242A4C2-5E5A-45C6-B089-7F8260418F78}" srcOrd="0" destOrd="0" presId="urn:microsoft.com/office/officeart/2005/8/layout/hierarchy4"/>
    <dgm:cxn modelId="{F0161745-9083-49F4-AEF1-029009ECED9F}" type="presParOf" srcId="{79AD44E5-476D-4463-A703-3FA20A5C13E3}" destId="{3BA643BE-AC9F-409E-AF0E-37138DAE7542}" srcOrd="1" destOrd="0" presId="urn:microsoft.com/office/officeart/2005/8/layout/hierarchy4"/>
    <dgm:cxn modelId="{663A15B2-2163-480A-8A88-F77F7C76C744}" type="presParOf" srcId="{F76576F1-12B6-481A-B46F-A8906DF98627}" destId="{99180D77-FCBC-4312-93DA-03E2EA75C2BE}" srcOrd="1" destOrd="0" presId="urn:microsoft.com/office/officeart/2005/8/layout/hierarchy4"/>
    <dgm:cxn modelId="{9603D946-B6AF-470F-A7F9-2D7F503408FD}" type="presParOf" srcId="{F76576F1-12B6-481A-B46F-A8906DF98627}" destId="{FED1F1F8-6E9F-48FE-BC3D-2AF346755876}" srcOrd="2" destOrd="0" presId="urn:microsoft.com/office/officeart/2005/8/layout/hierarchy4"/>
    <dgm:cxn modelId="{3F7163B2-9865-4FE5-A2D7-C108084324EC}" type="presParOf" srcId="{FED1F1F8-6E9F-48FE-BC3D-2AF346755876}" destId="{A065A927-6614-4265-ADF0-D17B9197B502}" srcOrd="0" destOrd="0" presId="urn:microsoft.com/office/officeart/2005/8/layout/hierarchy4"/>
    <dgm:cxn modelId="{1B4E3591-382F-4361-94E4-42FA72175415}" type="presParOf" srcId="{FED1F1F8-6E9F-48FE-BC3D-2AF346755876}" destId="{580E4BC9-FC2B-4B99-A496-2FAC42A478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5CC26-06B9-4C42-9A2E-B6DCE11F9E7D}" type="doc">
      <dgm:prSet loTypeId="urn:microsoft.com/office/officeart/2017/3/layout/HorizontalPathTimeline" loCatId="process" qsTypeId="urn:microsoft.com/office/officeart/2005/8/quickstyle/simple1" qsCatId="simple" csTypeId="urn:microsoft.com/office/officeart/2005/8/colors/accent2_2" csCatId="accent2" phldr="1"/>
      <dgm:spPr/>
      <dgm:t>
        <a:bodyPr/>
        <a:lstStyle/>
        <a:p>
          <a:endParaRPr lang="en-US"/>
        </a:p>
      </dgm:t>
    </dgm:pt>
    <dgm:pt modelId="{7E72FBC2-A247-4CC6-BF06-E1FDD925A4B3}">
      <dgm:prSet/>
      <dgm:spPr/>
      <dgm:t>
        <a:bodyPr/>
        <a:lstStyle/>
        <a:p>
          <a:pPr>
            <a:defRPr b="1"/>
          </a:pPr>
          <a:r>
            <a:rPr lang="en-US"/>
            <a:t>1999</a:t>
          </a:r>
        </a:p>
      </dgm:t>
    </dgm:pt>
    <dgm:pt modelId="{225EB91C-A3F3-4AE2-89EC-D53CD8AACAA5}" type="parTrans" cxnId="{E1BD9465-13C6-425C-8312-94C742A76D77}">
      <dgm:prSet/>
      <dgm:spPr/>
      <dgm:t>
        <a:bodyPr/>
        <a:lstStyle/>
        <a:p>
          <a:endParaRPr lang="en-US"/>
        </a:p>
      </dgm:t>
    </dgm:pt>
    <dgm:pt modelId="{0BE71A4C-A308-4E0C-BAB9-85E072CF756D}" type="sibTrans" cxnId="{E1BD9465-13C6-425C-8312-94C742A76D77}">
      <dgm:prSet/>
      <dgm:spPr/>
      <dgm:t>
        <a:bodyPr/>
        <a:lstStyle/>
        <a:p>
          <a:endParaRPr lang="en-US"/>
        </a:p>
      </dgm:t>
    </dgm:pt>
    <dgm:pt modelId="{2935FA30-F8D7-4F86-B3B4-DC6EDD76C65F}">
      <dgm:prSet/>
      <dgm:spPr/>
      <dgm:t>
        <a:bodyPr/>
        <a:lstStyle/>
        <a:p>
          <a:r>
            <a:rPr lang="en-US"/>
            <a:t>Medicare + Choice plans (also called Medicare Part C) established</a:t>
          </a:r>
        </a:p>
      </dgm:t>
    </dgm:pt>
    <dgm:pt modelId="{D8004854-F37A-4918-862F-4D3CC18FB9CA}" type="parTrans" cxnId="{D20AF3BE-3247-4C2C-BA15-C5C02CC311F2}">
      <dgm:prSet/>
      <dgm:spPr/>
      <dgm:t>
        <a:bodyPr/>
        <a:lstStyle/>
        <a:p>
          <a:endParaRPr lang="en-US"/>
        </a:p>
      </dgm:t>
    </dgm:pt>
    <dgm:pt modelId="{FAF0EF23-2D40-40AA-9585-97E349B2C6BF}" type="sibTrans" cxnId="{D20AF3BE-3247-4C2C-BA15-C5C02CC311F2}">
      <dgm:prSet/>
      <dgm:spPr/>
      <dgm:t>
        <a:bodyPr/>
        <a:lstStyle/>
        <a:p>
          <a:endParaRPr lang="en-US"/>
        </a:p>
      </dgm:t>
    </dgm:pt>
    <dgm:pt modelId="{28F996A3-5E9F-47E2-92C1-A2D3A7DEBB57}">
      <dgm:prSet/>
      <dgm:spPr/>
      <dgm:t>
        <a:bodyPr/>
        <a:lstStyle/>
        <a:p>
          <a:pPr>
            <a:defRPr b="1"/>
          </a:pPr>
          <a:r>
            <a:rPr lang="en-US"/>
            <a:t>2003</a:t>
          </a:r>
        </a:p>
      </dgm:t>
    </dgm:pt>
    <dgm:pt modelId="{16025ACB-C3DB-4C9F-971C-2988F7624843}" type="parTrans" cxnId="{BBF017CA-EFC0-48A5-AF76-AEB1D963E1E5}">
      <dgm:prSet/>
      <dgm:spPr/>
      <dgm:t>
        <a:bodyPr/>
        <a:lstStyle/>
        <a:p>
          <a:endParaRPr lang="en-US"/>
        </a:p>
      </dgm:t>
    </dgm:pt>
    <dgm:pt modelId="{E9CA0B68-7855-47E1-AFE5-C5E953719FCC}" type="sibTrans" cxnId="{BBF017CA-EFC0-48A5-AF76-AEB1D963E1E5}">
      <dgm:prSet/>
      <dgm:spPr/>
      <dgm:t>
        <a:bodyPr/>
        <a:lstStyle/>
        <a:p>
          <a:endParaRPr lang="en-US"/>
        </a:p>
      </dgm:t>
    </dgm:pt>
    <dgm:pt modelId="{82A03111-36DF-476E-8A5C-31F2BA32E897}">
      <dgm:prSet/>
      <dgm:spPr/>
      <dgm:t>
        <a:bodyPr/>
        <a:lstStyle/>
        <a:p>
          <a:r>
            <a:rPr lang="en-US"/>
            <a:t>Medicare + Choice becomes Medicare Advantage</a:t>
          </a:r>
        </a:p>
      </dgm:t>
    </dgm:pt>
    <dgm:pt modelId="{19E461F1-A397-4FC9-8F17-FA3234ED6759}" type="parTrans" cxnId="{7042FF0A-E09E-41BC-9060-53973F901798}">
      <dgm:prSet/>
      <dgm:spPr/>
      <dgm:t>
        <a:bodyPr/>
        <a:lstStyle/>
        <a:p>
          <a:endParaRPr lang="en-US"/>
        </a:p>
      </dgm:t>
    </dgm:pt>
    <dgm:pt modelId="{C2C5A71A-F234-443D-824E-2A3A142F1925}" type="sibTrans" cxnId="{7042FF0A-E09E-41BC-9060-53973F901798}">
      <dgm:prSet/>
      <dgm:spPr/>
      <dgm:t>
        <a:bodyPr/>
        <a:lstStyle/>
        <a:p>
          <a:endParaRPr lang="en-US"/>
        </a:p>
      </dgm:t>
    </dgm:pt>
    <dgm:pt modelId="{EC092578-D1C1-4124-BE54-C1E2D79AB999}">
      <dgm:prSet/>
      <dgm:spPr/>
      <dgm:t>
        <a:bodyPr/>
        <a:lstStyle/>
        <a:p>
          <a:r>
            <a:rPr lang="en-US"/>
            <a:t>Special Needs Plans established under Medicare Modernization Act</a:t>
          </a:r>
        </a:p>
      </dgm:t>
    </dgm:pt>
    <dgm:pt modelId="{38632C12-F816-4C79-8626-FC829AB27233}" type="parTrans" cxnId="{28EF3EFE-3262-4B76-A8BB-367F31D0E8DE}">
      <dgm:prSet/>
      <dgm:spPr/>
      <dgm:t>
        <a:bodyPr/>
        <a:lstStyle/>
        <a:p>
          <a:endParaRPr lang="en-US"/>
        </a:p>
      </dgm:t>
    </dgm:pt>
    <dgm:pt modelId="{3D96183D-409D-4A52-8801-8C2FBD6CA5C1}" type="sibTrans" cxnId="{28EF3EFE-3262-4B76-A8BB-367F31D0E8DE}">
      <dgm:prSet/>
      <dgm:spPr/>
      <dgm:t>
        <a:bodyPr/>
        <a:lstStyle/>
        <a:p>
          <a:endParaRPr lang="en-US"/>
        </a:p>
      </dgm:t>
    </dgm:pt>
    <dgm:pt modelId="{D3C9E4BF-B3E4-4733-AB03-22B2205571A7}">
      <dgm:prSet/>
      <dgm:spPr/>
      <dgm:t>
        <a:bodyPr/>
        <a:lstStyle/>
        <a:p>
          <a:pPr>
            <a:defRPr b="1"/>
          </a:pPr>
          <a:r>
            <a:rPr lang="en-US"/>
            <a:t>2006</a:t>
          </a:r>
        </a:p>
      </dgm:t>
    </dgm:pt>
    <dgm:pt modelId="{161A13C9-97AF-41FA-93B5-354005596F3D}" type="parTrans" cxnId="{448C7A9B-1D0F-436D-830F-588ADA0370D7}">
      <dgm:prSet/>
      <dgm:spPr/>
      <dgm:t>
        <a:bodyPr/>
        <a:lstStyle/>
        <a:p>
          <a:endParaRPr lang="en-US"/>
        </a:p>
      </dgm:t>
    </dgm:pt>
    <dgm:pt modelId="{5593259A-F42E-4303-9327-B84CA21032B2}" type="sibTrans" cxnId="{448C7A9B-1D0F-436D-830F-588ADA0370D7}">
      <dgm:prSet/>
      <dgm:spPr/>
      <dgm:t>
        <a:bodyPr/>
        <a:lstStyle/>
        <a:p>
          <a:endParaRPr lang="en-US"/>
        </a:p>
      </dgm:t>
    </dgm:pt>
    <dgm:pt modelId="{F1815805-C929-4230-88E7-969AEEC4C346}">
      <dgm:prSet/>
      <dgm:spPr/>
      <dgm:t>
        <a:bodyPr/>
        <a:lstStyle/>
        <a:p>
          <a:r>
            <a:rPr lang="en-US"/>
            <a:t>Medicare Part D – Rx benefit added</a:t>
          </a:r>
        </a:p>
      </dgm:t>
    </dgm:pt>
    <dgm:pt modelId="{B3B4FB5F-E837-46AD-AC7E-4F44F899C1F4}" type="parTrans" cxnId="{9B500DD7-E9BC-42F1-B626-C18BE3274608}">
      <dgm:prSet/>
      <dgm:spPr/>
      <dgm:t>
        <a:bodyPr/>
        <a:lstStyle/>
        <a:p>
          <a:endParaRPr lang="en-US"/>
        </a:p>
      </dgm:t>
    </dgm:pt>
    <dgm:pt modelId="{DA5FFFB6-678F-4EEB-9D7A-ED71C36AC234}" type="sibTrans" cxnId="{9B500DD7-E9BC-42F1-B626-C18BE3274608}">
      <dgm:prSet/>
      <dgm:spPr/>
      <dgm:t>
        <a:bodyPr/>
        <a:lstStyle/>
        <a:p>
          <a:endParaRPr lang="en-US"/>
        </a:p>
      </dgm:t>
    </dgm:pt>
    <dgm:pt modelId="{28B6E807-8AE9-4682-8297-39451054B7AF}">
      <dgm:prSet/>
      <dgm:spPr/>
      <dgm:t>
        <a:bodyPr/>
        <a:lstStyle/>
        <a:p>
          <a:pPr>
            <a:defRPr b="1"/>
          </a:pPr>
          <a:r>
            <a:rPr lang="en-US"/>
            <a:t>2008</a:t>
          </a:r>
        </a:p>
      </dgm:t>
    </dgm:pt>
    <dgm:pt modelId="{3B51B6C8-3B22-4142-93E0-3030C3DAE99B}" type="parTrans" cxnId="{6EB352DA-A815-4A82-9E1A-7DDE0761115E}">
      <dgm:prSet/>
      <dgm:spPr/>
      <dgm:t>
        <a:bodyPr/>
        <a:lstStyle/>
        <a:p>
          <a:endParaRPr lang="en-US"/>
        </a:p>
      </dgm:t>
    </dgm:pt>
    <dgm:pt modelId="{44CFC6CD-3A59-4233-997C-81603178E212}" type="sibTrans" cxnId="{6EB352DA-A815-4A82-9E1A-7DDE0761115E}">
      <dgm:prSet/>
      <dgm:spPr/>
      <dgm:t>
        <a:bodyPr/>
        <a:lstStyle/>
        <a:p>
          <a:endParaRPr lang="en-US"/>
        </a:p>
      </dgm:t>
    </dgm:pt>
    <dgm:pt modelId="{C19CC61F-6CA7-4C6D-AFB2-494130366CE3}">
      <dgm:prSet/>
      <dgm:spPr/>
      <dgm:t>
        <a:bodyPr/>
        <a:lstStyle/>
        <a:p>
          <a:r>
            <a:rPr lang="en-US"/>
            <a:t>SNPs required to provide detailed Model of Care for the targeted population.</a:t>
          </a:r>
        </a:p>
      </dgm:t>
    </dgm:pt>
    <dgm:pt modelId="{DC615314-A9C8-4FD8-9542-50594D5A5A34}" type="parTrans" cxnId="{8022CE53-00E0-499D-A4FE-5EBBE847F18E}">
      <dgm:prSet/>
      <dgm:spPr/>
      <dgm:t>
        <a:bodyPr/>
        <a:lstStyle/>
        <a:p>
          <a:endParaRPr lang="en-US"/>
        </a:p>
      </dgm:t>
    </dgm:pt>
    <dgm:pt modelId="{71F4FD1F-6942-410C-809E-E7435FFDEBF5}" type="sibTrans" cxnId="{8022CE53-00E0-499D-A4FE-5EBBE847F18E}">
      <dgm:prSet/>
      <dgm:spPr/>
      <dgm:t>
        <a:bodyPr/>
        <a:lstStyle/>
        <a:p>
          <a:endParaRPr lang="en-US"/>
        </a:p>
      </dgm:t>
    </dgm:pt>
    <dgm:pt modelId="{29778278-2940-41B4-8AB3-C240FDFA1E23}">
      <dgm:prSet/>
      <dgm:spPr/>
      <dgm:t>
        <a:bodyPr/>
        <a:lstStyle/>
        <a:p>
          <a:pPr>
            <a:defRPr b="1"/>
          </a:pPr>
          <a:r>
            <a:rPr lang="en-US"/>
            <a:t>2018</a:t>
          </a:r>
        </a:p>
      </dgm:t>
    </dgm:pt>
    <dgm:pt modelId="{D2FA2F99-F410-47DC-A07D-02623043C1E4}" type="parTrans" cxnId="{00E5C176-CC84-455E-98E3-92EE41BEEFB3}">
      <dgm:prSet/>
      <dgm:spPr/>
      <dgm:t>
        <a:bodyPr/>
        <a:lstStyle/>
        <a:p>
          <a:endParaRPr lang="en-US"/>
        </a:p>
      </dgm:t>
    </dgm:pt>
    <dgm:pt modelId="{31ECFF58-9358-4CD1-ACB1-66352BC73F25}" type="sibTrans" cxnId="{00E5C176-CC84-455E-98E3-92EE41BEEFB3}">
      <dgm:prSet/>
      <dgm:spPr/>
      <dgm:t>
        <a:bodyPr/>
        <a:lstStyle/>
        <a:p>
          <a:endParaRPr lang="en-US"/>
        </a:p>
      </dgm:t>
    </dgm:pt>
    <dgm:pt modelId="{E53625E1-7536-4756-A5AA-9209368056CD}">
      <dgm:prSet/>
      <dgm:spPr/>
      <dgm:t>
        <a:bodyPr/>
        <a:lstStyle/>
        <a:p>
          <a:r>
            <a:rPr lang="en-US"/>
            <a:t>SNPs permanently authorized</a:t>
          </a:r>
        </a:p>
      </dgm:t>
    </dgm:pt>
    <dgm:pt modelId="{C4E49134-21BD-4851-86F9-6D67F71FA0BF}" type="parTrans" cxnId="{1BF5FA32-8711-4355-A7F9-FA19CDB558F8}">
      <dgm:prSet/>
      <dgm:spPr/>
      <dgm:t>
        <a:bodyPr/>
        <a:lstStyle/>
        <a:p>
          <a:endParaRPr lang="en-US"/>
        </a:p>
      </dgm:t>
    </dgm:pt>
    <dgm:pt modelId="{02551D2F-DC2D-46B7-A6C2-444A33E2164F}" type="sibTrans" cxnId="{1BF5FA32-8711-4355-A7F9-FA19CDB558F8}">
      <dgm:prSet/>
      <dgm:spPr/>
      <dgm:t>
        <a:bodyPr/>
        <a:lstStyle/>
        <a:p>
          <a:endParaRPr lang="en-US"/>
        </a:p>
      </dgm:t>
    </dgm:pt>
    <dgm:pt modelId="{02110263-68D8-4D4B-A45B-DDA174AF87F4}">
      <dgm:prSet/>
      <dgm:spPr/>
      <dgm:t>
        <a:bodyPr/>
        <a:lstStyle/>
        <a:p>
          <a:pPr>
            <a:defRPr b="1"/>
          </a:pPr>
          <a:r>
            <a:rPr lang="en-US"/>
            <a:t>2019</a:t>
          </a:r>
        </a:p>
      </dgm:t>
    </dgm:pt>
    <dgm:pt modelId="{49DAA5DC-60FC-42A2-93E8-54E88C7F1D0B}" type="parTrans" cxnId="{FFB2D9AB-65A3-4DA1-9A73-68ECBA6E81A7}">
      <dgm:prSet/>
      <dgm:spPr/>
      <dgm:t>
        <a:bodyPr/>
        <a:lstStyle/>
        <a:p>
          <a:endParaRPr lang="en-US"/>
        </a:p>
      </dgm:t>
    </dgm:pt>
    <dgm:pt modelId="{69A7AC39-7AEE-4695-BAB0-A68A5F70F388}" type="sibTrans" cxnId="{FFB2D9AB-65A3-4DA1-9A73-68ECBA6E81A7}">
      <dgm:prSet/>
      <dgm:spPr/>
      <dgm:t>
        <a:bodyPr/>
        <a:lstStyle/>
        <a:p>
          <a:endParaRPr lang="en-US"/>
        </a:p>
      </dgm:t>
    </dgm:pt>
    <dgm:pt modelId="{3BBF7A2A-8E0B-4969-A589-D8A36861E3D0}">
      <dgm:prSet/>
      <dgm:spPr/>
      <dgm:t>
        <a:bodyPr/>
        <a:lstStyle/>
        <a:p>
          <a:r>
            <a:rPr lang="en-US"/>
            <a:t>Supplemental benefits reinterpreted by CMS and expanded by Congress for CY2020</a:t>
          </a:r>
        </a:p>
      </dgm:t>
    </dgm:pt>
    <dgm:pt modelId="{F82BF88D-2F49-4C10-8499-B7E81690BB75}" type="parTrans" cxnId="{5C395186-CD8E-4BF7-995B-25A7EC035BDC}">
      <dgm:prSet/>
      <dgm:spPr/>
      <dgm:t>
        <a:bodyPr/>
        <a:lstStyle/>
        <a:p>
          <a:endParaRPr lang="en-US"/>
        </a:p>
      </dgm:t>
    </dgm:pt>
    <dgm:pt modelId="{0BBF0D44-0C3F-46E2-B1CF-D2242B42B7F1}" type="sibTrans" cxnId="{5C395186-CD8E-4BF7-995B-25A7EC035BDC}">
      <dgm:prSet/>
      <dgm:spPr/>
      <dgm:t>
        <a:bodyPr/>
        <a:lstStyle/>
        <a:p>
          <a:endParaRPr lang="en-US"/>
        </a:p>
      </dgm:t>
    </dgm:pt>
    <dgm:pt modelId="{473E766B-9F5F-4896-AD36-DA3CB2ECADA3}">
      <dgm:prSet/>
      <dgm:spPr/>
      <dgm:t>
        <a:bodyPr/>
        <a:lstStyle/>
        <a:p>
          <a:pPr>
            <a:defRPr b="1"/>
          </a:pPr>
          <a:r>
            <a:rPr lang="en-US" dirty="0"/>
            <a:t>2022</a:t>
          </a:r>
        </a:p>
      </dgm:t>
    </dgm:pt>
    <dgm:pt modelId="{DB809F51-48B9-40CA-BD6E-0415B28EB99E}" type="parTrans" cxnId="{4700FA51-3DEC-4949-B6AB-A5C315B7F8BD}">
      <dgm:prSet/>
      <dgm:spPr/>
      <dgm:t>
        <a:bodyPr/>
        <a:lstStyle/>
        <a:p>
          <a:endParaRPr lang="en-US"/>
        </a:p>
      </dgm:t>
    </dgm:pt>
    <dgm:pt modelId="{4DA31BF5-9BB1-487D-ACEE-33BA7E37A2DF}" type="sibTrans" cxnId="{4700FA51-3DEC-4949-B6AB-A5C315B7F8BD}">
      <dgm:prSet/>
      <dgm:spPr/>
      <dgm:t>
        <a:bodyPr/>
        <a:lstStyle/>
        <a:p>
          <a:endParaRPr lang="en-US"/>
        </a:p>
      </dgm:t>
    </dgm:pt>
    <dgm:pt modelId="{3CE36AB6-8ED9-4BC8-9318-CE276046FF58}">
      <dgm:prSet/>
      <dgm:spPr/>
      <dgm:t>
        <a:bodyPr/>
        <a:lstStyle/>
        <a:p>
          <a:r>
            <a:rPr lang="en-US" dirty="0"/>
            <a:t>CMS finalizes new integration requirements for DSNPs including new definitions for FIDE and HIDE SNPs</a:t>
          </a:r>
        </a:p>
      </dgm:t>
    </dgm:pt>
    <dgm:pt modelId="{F2BAD96C-62A8-48D6-8B71-44965F1FF822}" type="parTrans" cxnId="{4009F27D-EB3E-406C-B6DD-55A333091D13}">
      <dgm:prSet/>
      <dgm:spPr/>
      <dgm:t>
        <a:bodyPr/>
        <a:lstStyle/>
        <a:p>
          <a:endParaRPr lang="en-US"/>
        </a:p>
      </dgm:t>
    </dgm:pt>
    <dgm:pt modelId="{11313C8D-DD08-4020-89F3-45315261D94F}" type="sibTrans" cxnId="{4009F27D-EB3E-406C-B6DD-55A333091D13}">
      <dgm:prSet/>
      <dgm:spPr/>
      <dgm:t>
        <a:bodyPr/>
        <a:lstStyle/>
        <a:p>
          <a:endParaRPr lang="en-US"/>
        </a:p>
      </dgm:t>
    </dgm:pt>
    <dgm:pt modelId="{92FF5CE8-05F2-1741-A814-83C243D4FA8A}" type="pres">
      <dgm:prSet presAssocID="{59F5CC26-06B9-4C42-9A2E-B6DCE11F9E7D}" presName="root" presStyleCnt="0">
        <dgm:presLayoutVars>
          <dgm:chMax/>
          <dgm:chPref/>
          <dgm:animLvl val="lvl"/>
        </dgm:presLayoutVars>
      </dgm:prSet>
      <dgm:spPr/>
    </dgm:pt>
    <dgm:pt modelId="{D77669D3-2356-B94B-A9A1-8110FACD44ED}" type="pres">
      <dgm:prSet presAssocID="{59F5CC26-06B9-4C42-9A2E-B6DCE11F9E7D}" presName="divider" presStyleLbl="node1" presStyleIdx="0" presStyleCnt="1"/>
      <dgm:spPr/>
    </dgm:pt>
    <dgm:pt modelId="{82C88272-343A-7E4F-927C-C69DEC631EF4}" type="pres">
      <dgm:prSet presAssocID="{59F5CC26-06B9-4C42-9A2E-B6DCE11F9E7D}" presName="nodes" presStyleCnt="0">
        <dgm:presLayoutVars>
          <dgm:chMax/>
          <dgm:chPref/>
          <dgm:animLvl val="lvl"/>
        </dgm:presLayoutVars>
      </dgm:prSet>
      <dgm:spPr/>
    </dgm:pt>
    <dgm:pt modelId="{FC834A5C-197F-6E4E-B3FD-2672A30869AB}" type="pres">
      <dgm:prSet presAssocID="{7E72FBC2-A247-4CC6-BF06-E1FDD925A4B3}" presName="composite" presStyleCnt="0"/>
      <dgm:spPr/>
    </dgm:pt>
    <dgm:pt modelId="{1686134C-18E4-C14B-A40A-F98F09511C48}" type="pres">
      <dgm:prSet presAssocID="{7E72FBC2-A247-4CC6-BF06-E1FDD925A4B3}" presName="L1TextContainer" presStyleLbl="revTx" presStyleIdx="0" presStyleCnt="7">
        <dgm:presLayoutVars>
          <dgm:chMax val="1"/>
          <dgm:chPref val="1"/>
          <dgm:bulletEnabled val="1"/>
        </dgm:presLayoutVars>
      </dgm:prSet>
      <dgm:spPr/>
    </dgm:pt>
    <dgm:pt modelId="{C99E5000-AE21-0040-AA03-653CDF5F0045}" type="pres">
      <dgm:prSet presAssocID="{7E72FBC2-A247-4CC6-BF06-E1FDD925A4B3}" presName="L2TextContainerWrapper" presStyleCnt="0">
        <dgm:presLayoutVars>
          <dgm:chMax val="0"/>
          <dgm:chPref val="0"/>
          <dgm:bulletEnabled val="1"/>
        </dgm:presLayoutVars>
      </dgm:prSet>
      <dgm:spPr/>
    </dgm:pt>
    <dgm:pt modelId="{E1AC52E8-2BB1-3C46-A849-5EDEDE9742FE}" type="pres">
      <dgm:prSet presAssocID="{7E72FBC2-A247-4CC6-BF06-E1FDD925A4B3}" presName="L2TextContainer" presStyleLbl="bgAccFollowNode1" presStyleIdx="0" presStyleCnt="7"/>
      <dgm:spPr/>
    </dgm:pt>
    <dgm:pt modelId="{4490E1A9-0677-874E-B605-B19EFACD3C54}" type="pres">
      <dgm:prSet presAssocID="{7E72FBC2-A247-4CC6-BF06-E1FDD925A4B3}" presName="FlexibleEmptyPlaceHolder" presStyleCnt="0"/>
      <dgm:spPr/>
    </dgm:pt>
    <dgm:pt modelId="{E955FB9A-58D9-BA40-9189-891B0CA5F93C}" type="pres">
      <dgm:prSet presAssocID="{7E72FBC2-A247-4CC6-BF06-E1FDD925A4B3}" presName="ConnectLine" presStyleLbl="alignNode1" presStyleIdx="0"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13F950D3-3258-8243-96C3-C7C297CCB535}" type="pres">
      <dgm:prSet presAssocID="{7E72FBC2-A247-4CC6-BF06-E1FDD925A4B3}" presName="ConnectorPoint" presStyleLbl="fgAcc1" presStyleIdx="0" presStyleCnt="7"/>
      <dgm:spPr>
        <a:solidFill>
          <a:schemeClr val="lt1">
            <a:alpha val="90000"/>
            <a:hueOff val="0"/>
            <a:satOff val="0"/>
            <a:lumOff val="0"/>
            <a:alphaOff val="0"/>
          </a:schemeClr>
        </a:solidFill>
        <a:ln w="25400" cap="flat" cmpd="sng" algn="ctr">
          <a:noFill/>
          <a:prstDash val="solid"/>
        </a:ln>
        <a:effectLst/>
      </dgm:spPr>
    </dgm:pt>
    <dgm:pt modelId="{058027DB-C559-7346-AD56-642FD04489B9}" type="pres">
      <dgm:prSet presAssocID="{7E72FBC2-A247-4CC6-BF06-E1FDD925A4B3}" presName="EmptyPlaceHolder" presStyleCnt="0"/>
      <dgm:spPr/>
    </dgm:pt>
    <dgm:pt modelId="{66D0DA86-72D2-2F4D-B073-A8ED0EFB40DE}" type="pres">
      <dgm:prSet presAssocID="{0BE71A4C-A308-4E0C-BAB9-85E072CF756D}" presName="spaceBetweenRectangles" presStyleCnt="0"/>
      <dgm:spPr/>
    </dgm:pt>
    <dgm:pt modelId="{5C5A5135-0D3C-A64E-ACC5-935944840090}" type="pres">
      <dgm:prSet presAssocID="{28F996A3-5E9F-47E2-92C1-A2D3A7DEBB57}" presName="composite" presStyleCnt="0"/>
      <dgm:spPr/>
    </dgm:pt>
    <dgm:pt modelId="{E43932D7-3BF5-0D4D-B986-213E7B8F7303}" type="pres">
      <dgm:prSet presAssocID="{28F996A3-5E9F-47E2-92C1-A2D3A7DEBB57}" presName="L1TextContainer" presStyleLbl="revTx" presStyleIdx="1" presStyleCnt="7">
        <dgm:presLayoutVars>
          <dgm:chMax val="1"/>
          <dgm:chPref val="1"/>
          <dgm:bulletEnabled val="1"/>
        </dgm:presLayoutVars>
      </dgm:prSet>
      <dgm:spPr/>
    </dgm:pt>
    <dgm:pt modelId="{58FC6957-3933-CE46-9918-969EF164B48B}" type="pres">
      <dgm:prSet presAssocID="{28F996A3-5E9F-47E2-92C1-A2D3A7DEBB57}" presName="L2TextContainerWrapper" presStyleCnt="0">
        <dgm:presLayoutVars>
          <dgm:chMax val="0"/>
          <dgm:chPref val="0"/>
          <dgm:bulletEnabled val="1"/>
        </dgm:presLayoutVars>
      </dgm:prSet>
      <dgm:spPr/>
    </dgm:pt>
    <dgm:pt modelId="{C8A647C8-FFBD-374B-9B70-6497036C6600}" type="pres">
      <dgm:prSet presAssocID="{28F996A3-5E9F-47E2-92C1-A2D3A7DEBB57}" presName="L2TextContainer" presStyleLbl="bgAccFollowNode1" presStyleIdx="1" presStyleCnt="7"/>
      <dgm:spPr/>
    </dgm:pt>
    <dgm:pt modelId="{3269D488-CA94-AB4E-ABC7-B940EC1718D1}" type="pres">
      <dgm:prSet presAssocID="{28F996A3-5E9F-47E2-92C1-A2D3A7DEBB57}" presName="FlexibleEmptyPlaceHolder" presStyleCnt="0"/>
      <dgm:spPr/>
    </dgm:pt>
    <dgm:pt modelId="{45AE5C4A-F98D-1843-9F67-CB43342567CA}" type="pres">
      <dgm:prSet presAssocID="{28F996A3-5E9F-47E2-92C1-A2D3A7DEBB57}" presName="ConnectLine" presStyleLbl="alignNode1" presStyleIdx="1"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6BEE514E-CF49-BC46-94CC-CBE82B182024}" type="pres">
      <dgm:prSet presAssocID="{28F996A3-5E9F-47E2-92C1-A2D3A7DEBB57}" presName="ConnectorPoint" presStyleLbl="fgAcc1" presStyleIdx="1" presStyleCnt="7"/>
      <dgm:spPr>
        <a:solidFill>
          <a:schemeClr val="lt1">
            <a:alpha val="90000"/>
            <a:hueOff val="0"/>
            <a:satOff val="0"/>
            <a:lumOff val="0"/>
            <a:alphaOff val="0"/>
          </a:schemeClr>
        </a:solidFill>
        <a:ln w="25400" cap="flat" cmpd="sng" algn="ctr">
          <a:noFill/>
          <a:prstDash val="solid"/>
        </a:ln>
        <a:effectLst/>
      </dgm:spPr>
    </dgm:pt>
    <dgm:pt modelId="{3E0EB771-7DEE-784E-A57D-95A490C18787}" type="pres">
      <dgm:prSet presAssocID="{28F996A3-5E9F-47E2-92C1-A2D3A7DEBB57}" presName="EmptyPlaceHolder" presStyleCnt="0"/>
      <dgm:spPr/>
    </dgm:pt>
    <dgm:pt modelId="{DB05F1DA-4A26-814F-A198-FE63A4A0B3FD}" type="pres">
      <dgm:prSet presAssocID="{E9CA0B68-7855-47E1-AFE5-C5E953719FCC}" presName="spaceBetweenRectangles" presStyleCnt="0"/>
      <dgm:spPr/>
    </dgm:pt>
    <dgm:pt modelId="{96382092-099A-154A-B2BC-802108794A4A}" type="pres">
      <dgm:prSet presAssocID="{D3C9E4BF-B3E4-4733-AB03-22B2205571A7}" presName="composite" presStyleCnt="0"/>
      <dgm:spPr/>
    </dgm:pt>
    <dgm:pt modelId="{E690460E-6FC1-004D-B418-20C8965CA65D}" type="pres">
      <dgm:prSet presAssocID="{D3C9E4BF-B3E4-4733-AB03-22B2205571A7}" presName="L1TextContainer" presStyleLbl="revTx" presStyleIdx="2" presStyleCnt="7">
        <dgm:presLayoutVars>
          <dgm:chMax val="1"/>
          <dgm:chPref val="1"/>
          <dgm:bulletEnabled val="1"/>
        </dgm:presLayoutVars>
      </dgm:prSet>
      <dgm:spPr/>
    </dgm:pt>
    <dgm:pt modelId="{CD80AF0C-64F8-224E-92B0-5EA4400AA7AD}" type="pres">
      <dgm:prSet presAssocID="{D3C9E4BF-B3E4-4733-AB03-22B2205571A7}" presName="L2TextContainerWrapper" presStyleCnt="0">
        <dgm:presLayoutVars>
          <dgm:chMax val="0"/>
          <dgm:chPref val="0"/>
          <dgm:bulletEnabled val="1"/>
        </dgm:presLayoutVars>
      </dgm:prSet>
      <dgm:spPr/>
    </dgm:pt>
    <dgm:pt modelId="{F506FA4E-C2E0-5447-B858-903955AAE9C6}" type="pres">
      <dgm:prSet presAssocID="{D3C9E4BF-B3E4-4733-AB03-22B2205571A7}" presName="L2TextContainer" presStyleLbl="bgAccFollowNode1" presStyleIdx="2" presStyleCnt="7"/>
      <dgm:spPr/>
    </dgm:pt>
    <dgm:pt modelId="{705A6908-0263-A84E-8342-875C7E00EA11}" type="pres">
      <dgm:prSet presAssocID="{D3C9E4BF-B3E4-4733-AB03-22B2205571A7}" presName="FlexibleEmptyPlaceHolder" presStyleCnt="0"/>
      <dgm:spPr/>
    </dgm:pt>
    <dgm:pt modelId="{5B56111A-89FC-9F4C-BCEE-73C6408A67D7}" type="pres">
      <dgm:prSet presAssocID="{D3C9E4BF-B3E4-4733-AB03-22B2205571A7}" presName="ConnectLine" presStyleLbl="alignNode1" presStyleIdx="2"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0CEA5904-A376-C74E-82EF-00E8D1294B54}" type="pres">
      <dgm:prSet presAssocID="{D3C9E4BF-B3E4-4733-AB03-22B2205571A7}" presName="ConnectorPoint" presStyleLbl="fgAcc1" presStyleIdx="2" presStyleCnt="7"/>
      <dgm:spPr>
        <a:solidFill>
          <a:schemeClr val="lt1">
            <a:alpha val="90000"/>
            <a:hueOff val="0"/>
            <a:satOff val="0"/>
            <a:lumOff val="0"/>
            <a:alphaOff val="0"/>
          </a:schemeClr>
        </a:solidFill>
        <a:ln w="25400" cap="flat" cmpd="sng" algn="ctr">
          <a:noFill/>
          <a:prstDash val="solid"/>
        </a:ln>
        <a:effectLst/>
      </dgm:spPr>
    </dgm:pt>
    <dgm:pt modelId="{78B0B3D4-7179-8649-8B19-8115CCEDA6B1}" type="pres">
      <dgm:prSet presAssocID="{D3C9E4BF-B3E4-4733-AB03-22B2205571A7}" presName="EmptyPlaceHolder" presStyleCnt="0"/>
      <dgm:spPr/>
    </dgm:pt>
    <dgm:pt modelId="{DAAB9222-6D76-444E-96F7-6F6A3EC552C5}" type="pres">
      <dgm:prSet presAssocID="{5593259A-F42E-4303-9327-B84CA21032B2}" presName="spaceBetweenRectangles" presStyleCnt="0"/>
      <dgm:spPr/>
    </dgm:pt>
    <dgm:pt modelId="{220EBB84-5C94-714A-808F-423C08A5ED9F}" type="pres">
      <dgm:prSet presAssocID="{28B6E807-8AE9-4682-8297-39451054B7AF}" presName="composite" presStyleCnt="0"/>
      <dgm:spPr/>
    </dgm:pt>
    <dgm:pt modelId="{E2BBE17C-F8A1-E14C-B9EB-35E72E56FE62}" type="pres">
      <dgm:prSet presAssocID="{28B6E807-8AE9-4682-8297-39451054B7AF}" presName="L1TextContainer" presStyleLbl="revTx" presStyleIdx="3" presStyleCnt="7">
        <dgm:presLayoutVars>
          <dgm:chMax val="1"/>
          <dgm:chPref val="1"/>
          <dgm:bulletEnabled val="1"/>
        </dgm:presLayoutVars>
      </dgm:prSet>
      <dgm:spPr/>
    </dgm:pt>
    <dgm:pt modelId="{D8C638B4-D34B-304B-83A9-B83E5FEC0729}" type="pres">
      <dgm:prSet presAssocID="{28B6E807-8AE9-4682-8297-39451054B7AF}" presName="L2TextContainerWrapper" presStyleCnt="0">
        <dgm:presLayoutVars>
          <dgm:chMax val="0"/>
          <dgm:chPref val="0"/>
          <dgm:bulletEnabled val="1"/>
        </dgm:presLayoutVars>
      </dgm:prSet>
      <dgm:spPr/>
    </dgm:pt>
    <dgm:pt modelId="{DBBA2855-BF24-0A49-9FF4-22B6235C47C1}" type="pres">
      <dgm:prSet presAssocID="{28B6E807-8AE9-4682-8297-39451054B7AF}" presName="L2TextContainer" presStyleLbl="bgAccFollowNode1" presStyleIdx="3" presStyleCnt="7"/>
      <dgm:spPr/>
    </dgm:pt>
    <dgm:pt modelId="{B429B9E0-B073-7B46-955C-B29FAFBDE3B2}" type="pres">
      <dgm:prSet presAssocID="{28B6E807-8AE9-4682-8297-39451054B7AF}" presName="FlexibleEmptyPlaceHolder" presStyleCnt="0"/>
      <dgm:spPr/>
    </dgm:pt>
    <dgm:pt modelId="{1B63019D-E4F1-684A-8698-58A113E76828}" type="pres">
      <dgm:prSet presAssocID="{28B6E807-8AE9-4682-8297-39451054B7AF}" presName="ConnectLine" presStyleLbl="alignNode1" presStyleIdx="3"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E67A9185-ED7B-214C-89C6-6EF4B54922E4}" type="pres">
      <dgm:prSet presAssocID="{28B6E807-8AE9-4682-8297-39451054B7AF}" presName="ConnectorPoint" presStyleLbl="fgAcc1" presStyleIdx="3" presStyleCnt="7"/>
      <dgm:spPr>
        <a:solidFill>
          <a:schemeClr val="lt1">
            <a:alpha val="90000"/>
            <a:hueOff val="0"/>
            <a:satOff val="0"/>
            <a:lumOff val="0"/>
            <a:alphaOff val="0"/>
          </a:schemeClr>
        </a:solidFill>
        <a:ln w="25400" cap="flat" cmpd="sng" algn="ctr">
          <a:noFill/>
          <a:prstDash val="solid"/>
        </a:ln>
        <a:effectLst/>
      </dgm:spPr>
    </dgm:pt>
    <dgm:pt modelId="{3252C389-817C-2F46-9EB4-E861A81767D9}" type="pres">
      <dgm:prSet presAssocID="{28B6E807-8AE9-4682-8297-39451054B7AF}" presName="EmptyPlaceHolder" presStyleCnt="0"/>
      <dgm:spPr/>
    </dgm:pt>
    <dgm:pt modelId="{5A59DD2D-AB03-1A48-B3E4-207D4DE15F89}" type="pres">
      <dgm:prSet presAssocID="{44CFC6CD-3A59-4233-997C-81603178E212}" presName="spaceBetweenRectangles" presStyleCnt="0"/>
      <dgm:spPr/>
    </dgm:pt>
    <dgm:pt modelId="{CC995CAF-5AF0-E843-9E90-11A91A9263AE}" type="pres">
      <dgm:prSet presAssocID="{29778278-2940-41B4-8AB3-C240FDFA1E23}" presName="composite" presStyleCnt="0"/>
      <dgm:spPr/>
    </dgm:pt>
    <dgm:pt modelId="{371D9179-129E-AC4B-B33B-0EAEE5F5891F}" type="pres">
      <dgm:prSet presAssocID="{29778278-2940-41B4-8AB3-C240FDFA1E23}" presName="L1TextContainer" presStyleLbl="revTx" presStyleIdx="4" presStyleCnt="7">
        <dgm:presLayoutVars>
          <dgm:chMax val="1"/>
          <dgm:chPref val="1"/>
          <dgm:bulletEnabled val="1"/>
        </dgm:presLayoutVars>
      </dgm:prSet>
      <dgm:spPr/>
    </dgm:pt>
    <dgm:pt modelId="{160757CD-F3BC-C344-876F-D69A1E96298D}" type="pres">
      <dgm:prSet presAssocID="{29778278-2940-41B4-8AB3-C240FDFA1E23}" presName="L2TextContainerWrapper" presStyleCnt="0">
        <dgm:presLayoutVars>
          <dgm:chMax val="0"/>
          <dgm:chPref val="0"/>
          <dgm:bulletEnabled val="1"/>
        </dgm:presLayoutVars>
      </dgm:prSet>
      <dgm:spPr/>
    </dgm:pt>
    <dgm:pt modelId="{ECFB0714-5CF5-E042-9A03-B38D1E73BA1F}" type="pres">
      <dgm:prSet presAssocID="{29778278-2940-41B4-8AB3-C240FDFA1E23}" presName="L2TextContainer" presStyleLbl="bgAccFollowNode1" presStyleIdx="4" presStyleCnt="7"/>
      <dgm:spPr/>
    </dgm:pt>
    <dgm:pt modelId="{808AA61E-8279-C449-B8F3-AAAD2F54D3A7}" type="pres">
      <dgm:prSet presAssocID="{29778278-2940-41B4-8AB3-C240FDFA1E23}" presName="FlexibleEmptyPlaceHolder" presStyleCnt="0"/>
      <dgm:spPr/>
    </dgm:pt>
    <dgm:pt modelId="{34290CEA-AEDD-0C44-A11B-FD5BC78D505A}" type="pres">
      <dgm:prSet presAssocID="{29778278-2940-41B4-8AB3-C240FDFA1E23}" presName="ConnectLine" presStyleLbl="alignNode1" presStyleIdx="4"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6B1BD63F-DFF9-604B-A4C3-663163E89670}" type="pres">
      <dgm:prSet presAssocID="{29778278-2940-41B4-8AB3-C240FDFA1E23}" presName="ConnectorPoint" presStyleLbl="fgAcc1" presStyleIdx="4" presStyleCnt="7"/>
      <dgm:spPr>
        <a:solidFill>
          <a:schemeClr val="lt1">
            <a:alpha val="90000"/>
            <a:hueOff val="0"/>
            <a:satOff val="0"/>
            <a:lumOff val="0"/>
            <a:alphaOff val="0"/>
          </a:schemeClr>
        </a:solidFill>
        <a:ln w="25400" cap="flat" cmpd="sng" algn="ctr">
          <a:noFill/>
          <a:prstDash val="solid"/>
        </a:ln>
        <a:effectLst/>
      </dgm:spPr>
    </dgm:pt>
    <dgm:pt modelId="{79CC6235-15B5-F04B-B4B9-C0E6E62480AC}" type="pres">
      <dgm:prSet presAssocID="{29778278-2940-41B4-8AB3-C240FDFA1E23}" presName="EmptyPlaceHolder" presStyleCnt="0"/>
      <dgm:spPr/>
    </dgm:pt>
    <dgm:pt modelId="{16E78A7B-BACE-5F49-9D33-325624CA23D2}" type="pres">
      <dgm:prSet presAssocID="{31ECFF58-9358-4CD1-ACB1-66352BC73F25}" presName="spaceBetweenRectangles" presStyleCnt="0"/>
      <dgm:spPr/>
    </dgm:pt>
    <dgm:pt modelId="{3DF3928A-85E8-5E4E-BA91-3A9F48E7BB7E}" type="pres">
      <dgm:prSet presAssocID="{02110263-68D8-4D4B-A45B-DDA174AF87F4}" presName="composite" presStyleCnt="0"/>
      <dgm:spPr/>
    </dgm:pt>
    <dgm:pt modelId="{6D18C349-FC2A-3F46-AF3E-12590F976D1E}" type="pres">
      <dgm:prSet presAssocID="{02110263-68D8-4D4B-A45B-DDA174AF87F4}" presName="L1TextContainer" presStyleLbl="revTx" presStyleIdx="5" presStyleCnt="7">
        <dgm:presLayoutVars>
          <dgm:chMax val="1"/>
          <dgm:chPref val="1"/>
          <dgm:bulletEnabled val="1"/>
        </dgm:presLayoutVars>
      </dgm:prSet>
      <dgm:spPr/>
    </dgm:pt>
    <dgm:pt modelId="{44F345BC-2DCC-0B40-BA0C-693BD609D8C4}" type="pres">
      <dgm:prSet presAssocID="{02110263-68D8-4D4B-A45B-DDA174AF87F4}" presName="L2TextContainerWrapper" presStyleCnt="0">
        <dgm:presLayoutVars>
          <dgm:chMax val="0"/>
          <dgm:chPref val="0"/>
          <dgm:bulletEnabled val="1"/>
        </dgm:presLayoutVars>
      </dgm:prSet>
      <dgm:spPr/>
    </dgm:pt>
    <dgm:pt modelId="{22510241-4476-B743-8A6B-83D4F7ACC152}" type="pres">
      <dgm:prSet presAssocID="{02110263-68D8-4D4B-A45B-DDA174AF87F4}" presName="L2TextContainer" presStyleLbl="bgAccFollowNode1" presStyleIdx="5" presStyleCnt="7"/>
      <dgm:spPr/>
    </dgm:pt>
    <dgm:pt modelId="{61E7E5C8-2903-0749-806B-EF80790B902E}" type="pres">
      <dgm:prSet presAssocID="{02110263-68D8-4D4B-A45B-DDA174AF87F4}" presName="FlexibleEmptyPlaceHolder" presStyleCnt="0"/>
      <dgm:spPr/>
    </dgm:pt>
    <dgm:pt modelId="{BB6F3CAA-7C98-6645-A8A6-9050DF059839}" type="pres">
      <dgm:prSet presAssocID="{02110263-68D8-4D4B-A45B-DDA174AF87F4}" presName="ConnectLine" presStyleLbl="alignNode1" presStyleIdx="5"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DC28C6DA-44F0-B44E-8FB7-A539C86D0B8C}" type="pres">
      <dgm:prSet presAssocID="{02110263-68D8-4D4B-A45B-DDA174AF87F4}" presName="ConnectorPoint" presStyleLbl="fgAcc1" presStyleIdx="5" presStyleCnt="7"/>
      <dgm:spPr>
        <a:solidFill>
          <a:schemeClr val="lt1">
            <a:alpha val="90000"/>
            <a:hueOff val="0"/>
            <a:satOff val="0"/>
            <a:lumOff val="0"/>
            <a:alphaOff val="0"/>
          </a:schemeClr>
        </a:solidFill>
        <a:ln w="25400" cap="flat" cmpd="sng" algn="ctr">
          <a:noFill/>
          <a:prstDash val="solid"/>
        </a:ln>
        <a:effectLst/>
      </dgm:spPr>
    </dgm:pt>
    <dgm:pt modelId="{6D327B26-25E6-2543-8B44-929008D8B536}" type="pres">
      <dgm:prSet presAssocID="{02110263-68D8-4D4B-A45B-DDA174AF87F4}" presName="EmptyPlaceHolder" presStyleCnt="0"/>
      <dgm:spPr/>
    </dgm:pt>
    <dgm:pt modelId="{D069E2DF-E69D-5E48-956B-EB1080D4AA96}" type="pres">
      <dgm:prSet presAssocID="{69A7AC39-7AEE-4695-BAB0-A68A5F70F388}" presName="spaceBetweenRectangles" presStyleCnt="0"/>
      <dgm:spPr/>
    </dgm:pt>
    <dgm:pt modelId="{1A155BC9-958B-7242-AA21-5379451CAEAB}" type="pres">
      <dgm:prSet presAssocID="{473E766B-9F5F-4896-AD36-DA3CB2ECADA3}" presName="composite" presStyleCnt="0"/>
      <dgm:spPr/>
    </dgm:pt>
    <dgm:pt modelId="{DF7F3A22-7CEF-5247-BDC7-568867E8B2DF}" type="pres">
      <dgm:prSet presAssocID="{473E766B-9F5F-4896-AD36-DA3CB2ECADA3}" presName="L1TextContainer" presStyleLbl="revTx" presStyleIdx="6" presStyleCnt="7">
        <dgm:presLayoutVars>
          <dgm:chMax val="1"/>
          <dgm:chPref val="1"/>
          <dgm:bulletEnabled val="1"/>
        </dgm:presLayoutVars>
      </dgm:prSet>
      <dgm:spPr/>
    </dgm:pt>
    <dgm:pt modelId="{9BC642A6-FF37-0343-916E-D9DAB4EB4980}" type="pres">
      <dgm:prSet presAssocID="{473E766B-9F5F-4896-AD36-DA3CB2ECADA3}" presName="L2TextContainerWrapper" presStyleCnt="0">
        <dgm:presLayoutVars>
          <dgm:chMax val="0"/>
          <dgm:chPref val="0"/>
          <dgm:bulletEnabled val="1"/>
        </dgm:presLayoutVars>
      </dgm:prSet>
      <dgm:spPr/>
    </dgm:pt>
    <dgm:pt modelId="{804837FC-4F6D-BF47-A079-72314FCFA2D1}" type="pres">
      <dgm:prSet presAssocID="{473E766B-9F5F-4896-AD36-DA3CB2ECADA3}" presName="L2TextContainer" presStyleLbl="bgAccFollowNode1" presStyleIdx="6" presStyleCnt="7"/>
      <dgm:spPr/>
    </dgm:pt>
    <dgm:pt modelId="{FCA3C6D3-16F7-FF42-A4C3-D7A57C0D9341}" type="pres">
      <dgm:prSet presAssocID="{473E766B-9F5F-4896-AD36-DA3CB2ECADA3}" presName="FlexibleEmptyPlaceHolder" presStyleCnt="0"/>
      <dgm:spPr/>
    </dgm:pt>
    <dgm:pt modelId="{714814DF-1812-6A4F-9A6F-F7FD7B27C07E}" type="pres">
      <dgm:prSet presAssocID="{473E766B-9F5F-4896-AD36-DA3CB2ECADA3}" presName="ConnectLine" presStyleLbl="alignNode1" presStyleIdx="6"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66A190A7-F388-E844-96DA-773EA633FE73}" type="pres">
      <dgm:prSet presAssocID="{473E766B-9F5F-4896-AD36-DA3CB2ECADA3}" presName="ConnectorPoint" presStyleLbl="fgAcc1" presStyleIdx="6" presStyleCnt="7"/>
      <dgm:spPr>
        <a:solidFill>
          <a:schemeClr val="lt1">
            <a:alpha val="90000"/>
            <a:hueOff val="0"/>
            <a:satOff val="0"/>
            <a:lumOff val="0"/>
            <a:alphaOff val="0"/>
          </a:schemeClr>
        </a:solidFill>
        <a:ln w="25400" cap="flat" cmpd="sng" algn="ctr">
          <a:noFill/>
          <a:prstDash val="solid"/>
        </a:ln>
        <a:effectLst/>
      </dgm:spPr>
    </dgm:pt>
    <dgm:pt modelId="{927A0A7D-EF11-6D45-979E-5E12EEB8203D}" type="pres">
      <dgm:prSet presAssocID="{473E766B-9F5F-4896-AD36-DA3CB2ECADA3}" presName="EmptyPlaceHolder" presStyleCnt="0"/>
      <dgm:spPr/>
    </dgm:pt>
  </dgm:ptLst>
  <dgm:cxnLst>
    <dgm:cxn modelId="{7042FF0A-E09E-41BC-9060-53973F901798}" srcId="{28F996A3-5E9F-47E2-92C1-A2D3A7DEBB57}" destId="{82A03111-36DF-476E-8A5C-31F2BA32E897}" srcOrd="0" destOrd="0" parTransId="{19E461F1-A397-4FC9-8F17-FA3234ED6759}" sibTransId="{C2C5A71A-F234-443D-824E-2A3A142F1925}"/>
    <dgm:cxn modelId="{1977C22A-1307-3A48-A80D-3621BEC6AB4C}" type="presOf" srcId="{7E72FBC2-A247-4CC6-BF06-E1FDD925A4B3}" destId="{1686134C-18E4-C14B-A40A-F98F09511C48}" srcOrd="0" destOrd="0" presId="urn:microsoft.com/office/officeart/2017/3/layout/HorizontalPathTimeline"/>
    <dgm:cxn modelId="{C82C4E2B-DDD4-DE4D-99F1-D8CF3B6933CA}" type="presOf" srcId="{3CE36AB6-8ED9-4BC8-9318-CE276046FF58}" destId="{804837FC-4F6D-BF47-A079-72314FCFA2D1}" srcOrd="0" destOrd="0" presId="urn:microsoft.com/office/officeart/2017/3/layout/HorizontalPathTimeline"/>
    <dgm:cxn modelId="{9038402F-26F5-F741-A7DC-B8F23B33C2D6}" type="presOf" srcId="{473E766B-9F5F-4896-AD36-DA3CB2ECADA3}" destId="{DF7F3A22-7CEF-5247-BDC7-568867E8B2DF}" srcOrd="0" destOrd="0" presId="urn:microsoft.com/office/officeart/2017/3/layout/HorizontalPathTimeline"/>
    <dgm:cxn modelId="{1BF5FA32-8711-4355-A7F9-FA19CDB558F8}" srcId="{29778278-2940-41B4-8AB3-C240FDFA1E23}" destId="{E53625E1-7536-4756-A5AA-9209368056CD}" srcOrd="0" destOrd="0" parTransId="{C4E49134-21BD-4851-86F9-6D67F71FA0BF}" sibTransId="{02551D2F-DC2D-46B7-A6C2-444A33E2164F}"/>
    <dgm:cxn modelId="{C9B2D535-201E-B547-A48C-A12E33F99011}" type="presOf" srcId="{02110263-68D8-4D4B-A45B-DDA174AF87F4}" destId="{6D18C349-FC2A-3F46-AF3E-12590F976D1E}" srcOrd="0" destOrd="0" presId="urn:microsoft.com/office/officeart/2017/3/layout/HorizontalPathTimeline"/>
    <dgm:cxn modelId="{56A9D93C-0676-9E41-8866-344F8F7EC03C}" type="presOf" srcId="{82A03111-36DF-476E-8A5C-31F2BA32E897}" destId="{C8A647C8-FFBD-374B-9B70-6497036C6600}" srcOrd="0" destOrd="0" presId="urn:microsoft.com/office/officeart/2017/3/layout/HorizontalPathTimeline"/>
    <dgm:cxn modelId="{2D8FBE50-4F97-7542-8E4C-6698E05D2735}" type="presOf" srcId="{28F996A3-5E9F-47E2-92C1-A2D3A7DEBB57}" destId="{E43932D7-3BF5-0D4D-B986-213E7B8F7303}" srcOrd="0" destOrd="0" presId="urn:microsoft.com/office/officeart/2017/3/layout/HorizontalPathTimeline"/>
    <dgm:cxn modelId="{4700FA51-3DEC-4949-B6AB-A5C315B7F8BD}" srcId="{59F5CC26-06B9-4C42-9A2E-B6DCE11F9E7D}" destId="{473E766B-9F5F-4896-AD36-DA3CB2ECADA3}" srcOrd="6" destOrd="0" parTransId="{DB809F51-48B9-40CA-BD6E-0415B28EB99E}" sibTransId="{4DA31BF5-9BB1-487D-ACEE-33BA7E37A2DF}"/>
    <dgm:cxn modelId="{8022CE53-00E0-499D-A4FE-5EBBE847F18E}" srcId="{28B6E807-8AE9-4682-8297-39451054B7AF}" destId="{C19CC61F-6CA7-4C6D-AFB2-494130366CE3}" srcOrd="0" destOrd="0" parTransId="{DC615314-A9C8-4FD8-9542-50594D5A5A34}" sibTransId="{71F4FD1F-6942-410C-809E-E7435FFDEBF5}"/>
    <dgm:cxn modelId="{B26F4A57-E211-FD4F-8DA2-DE0B3F097AFB}" type="presOf" srcId="{F1815805-C929-4230-88E7-969AEEC4C346}" destId="{F506FA4E-C2E0-5447-B858-903955AAE9C6}" srcOrd="0" destOrd="0" presId="urn:microsoft.com/office/officeart/2017/3/layout/HorizontalPathTimeline"/>
    <dgm:cxn modelId="{E1BD9465-13C6-425C-8312-94C742A76D77}" srcId="{59F5CC26-06B9-4C42-9A2E-B6DCE11F9E7D}" destId="{7E72FBC2-A247-4CC6-BF06-E1FDD925A4B3}" srcOrd="0" destOrd="0" parTransId="{225EB91C-A3F3-4AE2-89EC-D53CD8AACAA5}" sibTransId="{0BE71A4C-A308-4E0C-BAB9-85E072CF756D}"/>
    <dgm:cxn modelId="{C4C3E965-A185-B244-9714-82BF092ADDFF}" type="presOf" srcId="{3BBF7A2A-8E0B-4969-A589-D8A36861E3D0}" destId="{22510241-4476-B743-8A6B-83D4F7ACC152}" srcOrd="0" destOrd="0" presId="urn:microsoft.com/office/officeart/2017/3/layout/HorizontalPathTimeline"/>
    <dgm:cxn modelId="{00E5C176-CC84-455E-98E3-92EE41BEEFB3}" srcId="{59F5CC26-06B9-4C42-9A2E-B6DCE11F9E7D}" destId="{29778278-2940-41B4-8AB3-C240FDFA1E23}" srcOrd="4" destOrd="0" parTransId="{D2FA2F99-F410-47DC-A07D-02623043C1E4}" sibTransId="{31ECFF58-9358-4CD1-ACB1-66352BC73F25}"/>
    <dgm:cxn modelId="{22515A77-3DF4-254F-88FB-AC99CBF941BB}" type="presOf" srcId="{D3C9E4BF-B3E4-4733-AB03-22B2205571A7}" destId="{E690460E-6FC1-004D-B418-20C8965CA65D}" srcOrd="0" destOrd="0" presId="urn:microsoft.com/office/officeart/2017/3/layout/HorizontalPathTimeline"/>
    <dgm:cxn modelId="{4009F27D-EB3E-406C-B6DD-55A333091D13}" srcId="{473E766B-9F5F-4896-AD36-DA3CB2ECADA3}" destId="{3CE36AB6-8ED9-4BC8-9318-CE276046FF58}" srcOrd="0" destOrd="0" parTransId="{F2BAD96C-62A8-48D6-8B71-44965F1FF822}" sibTransId="{11313C8D-DD08-4020-89F3-45315261D94F}"/>
    <dgm:cxn modelId="{0121A485-1757-9045-97CD-56479B45519E}" type="presOf" srcId="{29778278-2940-41B4-8AB3-C240FDFA1E23}" destId="{371D9179-129E-AC4B-B33B-0EAEE5F5891F}" srcOrd="0" destOrd="0" presId="urn:microsoft.com/office/officeart/2017/3/layout/HorizontalPathTimeline"/>
    <dgm:cxn modelId="{5C395186-CD8E-4BF7-995B-25A7EC035BDC}" srcId="{02110263-68D8-4D4B-A45B-DDA174AF87F4}" destId="{3BBF7A2A-8E0B-4969-A589-D8A36861E3D0}" srcOrd="0" destOrd="0" parTransId="{F82BF88D-2F49-4C10-8499-B7E81690BB75}" sibTransId="{0BBF0D44-0C3F-46E2-B1CF-D2242B42B7F1}"/>
    <dgm:cxn modelId="{448C7A9B-1D0F-436D-830F-588ADA0370D7}" srcId="{59F5CC26-06B9-4C42-9A2E-B6DCE11F9E7D}" destId="{D3C9E4BF-B3E4-4733-AB03-22B2205571A7}" srcOrd="2" destOrd="0" parTransId="{161A13C9-97AF-41FA-93B5-354005596F3D}" sibTransId="{5593259A-F42E-4303-9327-B84CA21032B2}"/>
    <dgm:cxn modelId="{1880519D-8DCA-CF47-9F80-BAE2B2B00954}" type="presOf" srcId="{2935FA30-F8D7-4F86-B3B4-DC6EDD76C65F}" destId="{E1AC52E8-2BB1-3C46-A849-5EDEDE9742FE}" srcOrd="0" destOrd="0" presId="urn:microsoft.com/office/officeart/2017/3/layout/HorizontalPathTimeline"/>
    <dgm:cxn modelId="{C0BD8AA4-A06D-9149-BF7B-A5AFABAEC90D}" type="presOf" srcId="{EC092578-D1C1-4124-BE54-C1E2D79AB999}" destId="{C8A647C8-FFBD-374B-9B70-6497036C6600}" srcOrd="0" destOrd="1" presId="urn:microsoft.com/office/officeart/2017/3/layout/HorizontalPathTimeline"/>
    <dgm:cxn modelId="{FFB2D9AB-65A3-4DA1-9A73-68ECBA6E81A7}" srcId="{59F5CC26-06B9-4C42-9A2E-B6DCE11F9E7D}" destId="{02110263-68D8-4D4B-A45B-DDA174AF87F4}" srcOrd="5" destOrd="0" parTransId="{49DAA5DC-60FC-42A2-93E8-54E88C7F1D0B}" sibTransId="{69A7AC39-7AEE-4695-BAB0-A68A5F70F388}"/>
    <dgm:cxn modelId="{E7C154B6-F6C3-6242-AB31-C238F88A185B}" type="presOf" srcId="{C19CC61F-6CA7-4C6D-AFB2-494130366CE3}" destId="{DBBA2855-BF24-0A49-9FF4-22B6235C47C1}" srcOrd="0" destOrd="0" presId="urn:microsoft.com/office/officeart/2017/3/layout/HorizontalPathTimeline"/>
    <dgm:cxn modelId="{E57C98BD-3229-B64D-8DE5-322AD6193B35}" type="presOf" srcId="{28B6E807-8AE9-4682-8297-39451054B7AF}" destId="{E2BBE17C-F8A1-E14C-B9EB-35E72E56FE62}" srcOrd="0" destOrd="0" presId="urn:microsoft.com/office/officeart/2017/3/layout/HorizontalPathTimeline"/>
    <dgm:cxn modelId="{D20AF3BE-3247-4C2C-BA15-C5C02CC311F2}" srcId="{7E72FBC2-A247-4CC6-BF06-E1FDD925A4B3}" destId="{2935FA30-F8D7-4F86-B3B4-DC6EDD76C65F}" srcOrd="0" destOrd="0" parTransId="{D8004854-F37A-4918-862F-4D3CC18FB9CA}" sibTransId="{FAF0EF23-2D40-40AA-9585-97E349B2C6BF}"/>
    <dgm:cxn modelId="{B7B274C5-FAF0-B847-A410-0CC640C894E3}" type="presOf" srcId="{E53625E1-7536-4756-A5AA-9209368056CD}" destId="{ECFB0714-5CF5-E042-9A03-B38D1E73BA1F}" srcOrd="0" destOrd="0" presId="urn:microsoft.com/office/officeart/2017/3/layout/HorizontalPathTimeline"/>
    <dgm:cxn modelId="{BBF017CA-EFC0-48A5-AF76-AEB1D963E1E5}" srcId="{59F5CC26-06B9-4C42-9A2E-B6DCE11F9E7D}" destId="{28F996A3-5E9F-47E2-92C1-A2D3A7DEBB57}" srcOrd="1" destOrd="0" parTransId="{16025ACB-C3DB-4C9F-971C-2988F7624843}" sibTransId="{E9CA0B68-7855-47E1-AFE5-C5E953719FCC}"/>
    <dgm:cxn modelId="{9B500DD7-E9BC-42F1-B626-C18BE3274608}" srcId="{D3C9E4BF-B3E4-4733-AB03-22B2205571A7}" destId="{F1815805-C929-4230-88E7-969AEEC4C346}" srcOrd="0" destOrd="0" parTransId="{B3B4FB5F-E837-46AD-AC7E-4F44F899C1F4}" sibTransId="{DA5FFFB6-678F-4EEB-9D7A-ED71C36AC234}"/>
    <dgm:cxn modelId="{6EB352DA-A815-4A82-9E1A-7DDE0761115E}" srcId="{59F5CC26-06B9-4C42-9A2E-B6DCE11F9E7D}" destId="{28B6E807-8AE9-4682-8297-39451054B7AF}" srcOrd="3" destOrd="0" parTransId="{3B51B6C8-3B22-4142-93E0-3030C3DAE99B}" sibTransId="{44CFC6CD-3A59-4233-997C-81603178E212}"/>
    <dgm:cxn modelId="{115FB7F7-A14C-184B-B67D-E5CCA74AF422}" type="presOf" srcId="{59F5CC26-06B9-4C42-9A2E-B6DCE11F9E7D}" destId="{92FF5CE8-05F2-1741-A814-83C243D4FA8A}" srcOrd="0" destOrd="0" presId="urn:microsoft.com/office/officeart/2017/3/layout/HorizontalPathTimeline"/>
    <dgm:cxn modelId="{28EF3EFE-3262-4B76-A8BB-367F31D0E8DE}" srcId="{28F996A3-5E9F-47E2-92C1-A2D3A7DEBB57}" destId="{EC092578-D1C1-4124-BE54-C1E2D79AB999}" srcOrd="1" destOrd="0" parTransId="{38632C12-F816-4C79-8626-FC829AB27233}" sibTransId="{3D96183D-409D-4A52-8801-8C2FBD6CA5C1}"/>
    <dgm:cxn modelId="{89F0A332-0F65-2C45-9ADF-78C8B25639D6}" type="presParOf" srcId="{92FF5CE8-05F2-1741-A814-83C243D4FA8A}" destId="{D77669D3-2356-B94B-A9A1-8110FACD44ED}" srcOrd="0" destOrd="0" presId="urn:microsoft.com/office/officeart/2017/3/layout/HorizontalPathTimeline"/>
    <dgm:cxn modelId="{2E3BB7E3-3F78-6A45-B774-67567EFBE2DE}" type="presParOf" srcId="{92FF5CE8-05F2-1741-A814-83C243D4FA8A}" destId="{82C88272-343A-7E4F-927C-C69DEC631EF4}" srcOrd="1" destOrd="0" presId="urn:microsoft.com/office/officeart/2017/3/layout/HorizontalPathTimeline"/>
    <dgm:cxn modelId="{37ED02E5-7A42-FB4C-92B3-28883AACA00F}" type="presParOf" srcId="{82C88272-343A-7E4F-927C-C69DEC631EF4}" destId="{FC834A5C-197F-6E4E-B3FD-2672A30869AB}" srcOrd="0" destOrd="0" presId="urn:microsoft.com/office/officeart/2017/3/layout/HorizontalPathTimeline"/>
    <dgm:cxn modelId="{83E1CD8D-7907-3B4B-AEC5-F38A530F9ECB}" type="presParOf" srcId="{FC834A5C-197F-6E4E-B3FD-2672A30869AB}" destId="{1686134C-18E4-C14B-A40A-F98F09511C48}" srcOrd="0" destOrd="0" presId="urn:microsoft.com/office/officeart/2017/3/layout/HorizontalPathTimeline"/>
    <dgm:cxn modelId="{863C717A-A7DC-3B48-98DE-03E87AFF346D}" type="presParOf" srcId="{FC834A5C-197F-6E4E-B3FD-2672A30869AB}" destId="{C99E5000-AE21-0040-AA03-653CDF5F0045}" srcOrd="1" destOrd="0" presId="urn:microsoft.com/office/officeart/2017/3/layout/HorizontalPathTimeline"/>
    <dgm:cxn modelId="{95D7D758-0E9D-F84A-92AE-B949B479400A}" type="presParOf" srcId="{C99E5000-AE21-0040-AA03-653CDF5F0045}" destId="{E1AC52E8-2BB1-3C46-A849-5EDEDE9742FE}" srcOrd="0" destOrd="0" presId="urn:microsoft.com/office/officeart/2017/3/layout/HorizontalPathTimeline"/>
    <dgm:cxn modelId="{61306BE7-3F02-2345-8124-5390AF670B7F}" type="presParOf" srcId="{C99E5000-AE21-0040-AA03-653CDF5F0045}" destId="{4490E1A9-0677-874E-B605-B19EFACD3C54}" srcOrd="1" destOrd="0" presId="urn:microsoft.com/office/officeart/2017/3/layout/HorizontalPathTimeline"/>
    <dgm:cxn modelId="{119C7392-F91E-144E-8B8F-67404F99AD3C}" type="presParOf" srcId="{FC834A5C-197F-6E4E-B3FD-2672A30869AB}" destId="{E955FB9A-58D9-BA40-9189-891B0CA5F93C}" srcOrd="2" destOrd="0" presId="urn:microsoft.com/office/officeart/2017/3/layout/HorizontalPathTimeline"/>
    <dgm:cxn modelId="{76D123A1-F64A-8B44-BA2F-C0B9AE1BF99B}" type="presParOf" srcId="{FC834A5C-197F-6E4E-B3FD-2672A30869AB}" destId="{13F950D3-3258-8243-96C3-C7C297CCB535}" srcOrd="3" destOrd="0" presId="urn:microsoft.com/office/officeart/2017/3/layout/HorizontalPathTimeline"/>
    <dgm:cxn modelId="{8CF18EDC-6FC2-5040-9F5F-07BAA0713215}" type="presParOf" srcId="{FC834A5C-197F-6E4E-B3FD-2672A30869AB}" destId="{058027DB-C559-7346-AD56-642FD04489B9}" srcOrd="4" destOrd="0" presId="urn:microsoft.com/office/officeart/2017/3/layout/HorizontalPathTimeline"/>
    <dgm:cxn modelId="{51D4CF19-FC47-8145-8B1E-1AE8F2DC040F}" type="presParOf" srcId="{82C88272-343A-7E4F-927C-C69DEC631EF4}" destId="{66D0DA86-72D2-2F4D-B073-A8ED0EFB40DE}" srcOrd="1" destOrd="0" presId="urn:microsoft.com/office/officeart/2017/3/layout/HorizontalPathTimeline"/>
    <dgm:cxn modelId="{B65ED083-611C-2041-8920-C7D38647FA82}" type="presParOf" srcId="{82C88272-343A-7E4F-927C-C69DEC631EF4}" destId="{5C5A5135-0D3C-A64E-ACC5-935944840090}" srcOrd="2" destOrd="0" presId="urn:microsoft.com/office/officeart/2017/3/layout/HorizontalPathTimeline"/>
    <dgm:cxn modelId="{9451CEB5-C87E-114D-87D4-2A6AFEC38D74}" type="presParOf" srcId="{5C5A5135-0D3C-A64E-ACC5-935944840090}" destId="{E43932D7-3BF5-0D4D-B986-213E7B8F7303}" srcOrd="0" destOrd="0" presId="urn:microsoft.com/office/officeart/2017/3/layout/HorizontalPathTimeline"/>
    <dgm:cxn modelId="{A17BF821-A472-604A-BF35-8DE05C3DBAB0}" type="presParOf" srcId="{5C5A5135-0D3C-A64E-ACC5-935944840090}" destId="{58FC6957-3933-CE46-9918-969EF164B48B}" srcOrd="1" destOrd="0" presId="urn:microsoft.com/office/officeart/2017/3/layout/HorizontalPathTimeline"/>
    <dgm:cxn modelId="{3E4119AC-F6D3-4048-99B7-E64A056DECE8}" type="presParOf" srcId="{58FC6957-3933-CE46-9918-969EF164B48B}" destId="{C8A647C8-FFBD-374B-9B70-6497036C6600}" srcOrd="0" destOrd="0" presId="urn:microsoft.com/office/officeart/2017/3/layout/HorizontalPathTimeline"/>
    <dgm:cxn modelId="{2618A785-D6E6-C24D-B1B0-18EBC5B27842}" type="presParOf" srcId="{58FC6957-3933-CE46-9918-969EF164B48B}" destId="{3269D488-CA94-AB4E-ABC7-B940EC1718D1}" srcOrd="1" destOrd="0" presId="urn:microsoft.com/office/officeart/2017/3/layout/HorizontalPathTimeline"/>
    <dgm:cxn modelId="{AA1937D1-4C58-944F-A863-A02E80FCFDE0}" type="presParOf" srcId="{5C5A5135-0D3C-A64E-ACC5-935944840090}" destId="{45AE5C4A-F98D-1843-9F67-CB43342567CA}" srcOrd="2" destOrd="0" presId="urn:microsoft.com/office/officeart/2017/3/layout/HorizontalPathTimeline"/>
    <dgm:cxn modelId="{773FD1D7-FC54-3D4C-8998-093A7C8624B8}" type="presParOf" srcId="{5C5A5135-0D3C-A64E-ACC5-935944840090}" destId="{6BEE514E-CF49-BC46-94CC-CBE82B182024}" srcOrd="3" destOrd="0" presId="urn:microsoft.com/office/officeart/2017/3/layout/HorizontalPathTimeline"/>
    <dgm:cxn modelId="{3898B41F-6A08-6C47-9F9C-2FB61504FE55}" type="presParOf" srcId="{5C5A5135-0D3C-A64E-ACC5-935944840090}" destId="{3E0EB771-7DEE-784E-A57D-95A490C18787}" srcOrd="4" destOrd="0" presId="urn:microsoft.com/office/officeart/2017/3/layout/HorizontalPathTimeline"/>
    <dgm:cxn modelId="{3BE75414-9F3B-4646-B2F4-C4EB277D9389}" type="presParOf" srcId="{82C88272-343A-7E4F-927C-C69DEC631EF4}" destId="{DB05F1DA-4A26-814F-A198-FE63A4A0B3FD}" srcOrd="3" destOrd="0" presId="urn:microsoft.com/office/officeart/2017/3/layout/HorizontalPathTimeline"/>
    <dgm:cxn modelId="{93045A15-5F25-4B4D-8A90-2C627242C24C}" type="presParOf" srcId="{82C88272-343A-7E4F-927C-C69DEC631EF4}" destId="{96382092-099A-154A-B2BC-802108794A4A}" srcOrd="4" destOrd="0" presId="urn:microsoft.com/office/officeart/2017/3/layout/HorizontalPathTimeline"/>
    <dgm:cxn modelId="{C6C28F87-A994-A94A-8F54-58AC55845795}" type="presParOf" srcId="{96382092-099A-154A-B2BC-802108794A4A}" destId="{E690460E-6FC1-004D-B418-20C8965CA65D}" srcOrd="0" destOrd="0" presId="urn:microsoft.com/office/officeart/2017/3/layout/HorizontalPathTimeline"/>
    <dgm:cxn modelId="{059E31EA-FF05-3A43-89D9-B31D52D7F0D2}" type="presParOf" srcId="{96382092-099A-154A-B2BC-802108794A4A}" destId="{CD80AF0C-64F8-224E-92B0-5EA4400AA7AD}" srcOrd="1" destOrd="0" presId="urn:microsoft.com/office/officeart/2017/3/layout/HorizontalPathTimeline"/>
    <dgm:cxn modelId="{B16E6C7A-690D-D047-8E08-7D5F263FAED1}" type="presParOf" srcId="{CD80AF0C-64F8-224E-92B0-5EA4400AA7AD}" destId="{F506FA4E-C2E0-5447-B858-903955AAE9C6}" srcOrd="0" destOrd="0" presId="urn:microsoft.com/office/officeart/2017/3/layout/HorizontalPathTimeline"/>
    <dgm:cxn modelId="{66A6D78D-F5DE-0242-8D52-C8D8BBB02311}" type="presParOf" srcId="{CD80AF0C-64F8-224E-92B0-5EA4400AA7AD}" destId="{705A6908-0263-A84E-8342-875C7E00EA11}" srcOrd="1" destOrd="0" presId="urn:microsoft.com/office/officeart/2017/3/layout/HorizontalPathTimeline"/>
    <dgm:cxn modelId="{8A371750-C0F7-7C49-B056-355AF9A7B072}" type="presParOf" srcId="{96382092-099A-154A-B2BC-802108794A4A}" destId="{5B56111A-89FC-9F4C-BCEE-73C6408A67D7}" srcOrd="2" destOrd="0" presId="urn:microsoft.com/office/officeart/2017/3/layout/HorizontalPathTimeline"/>
    <dgm:cxn modelId="{6C14EEEC-8AFA-DA4E-A4F3-B41BD4DE24DA}" type="presParOf" srcId="{96382092-099A-154A-B2BC-802108794A4A}" destId="{0CEA5904-A376-C74E-82EF-00E8D1294B54}" srcOrd="3" destOrd="0" presId="urn:microsoft.com/office/officeart/2017/3/layout/HorizontalPathTimeline"/>
    <dgm:cxn modelId="{998F1137-A0A3-FE41-958B-0682B7080792}" type="presParOf" srcId="{96382092-099A-154A-B2BC-802108794A4A}" destId="{78B0B3D4-7179-8649-8B19-8115CCEDA6B1}" srcOrd="4" destOrd="0" presId="urn:microsoft.com/office/officeart/2017/3/layout/HorizontalPathTimeline"/>
    <dgm:cxn modelId="{DA3852E6-67D4-434A-92FE-0C270E280AE1}" type="presParOf" srcId="{82C88272-343A-7E4F-927C-C69DEC631EF4}" destId="{DAAB9222-6D76-444E-96F7-6F6A3EC552C5}" srcOrd="5" destOrd="0" presId="urn:microsoft.com/office/officeart/2017/3/layout/HorizontalPathTimeline"/>
    <dgm:cxn modelId="{B627F501-37CD-3540-AE70-4F6FEE7B3641}" type="presParOf" srcId="{82C88272-343A-7E4F-927C-C69DEC631EF4}" destId="{220EBB84-5C94-714A-808F-423C08A5ED9F}" srcOrd="6" destOrd="0" presId="urn:microsoft.com/office/officeart/2017/3/layout/HorizontalPathTimeline"/>
    <dgm:cxn modelId="{15E68408-DA39-1444-8041-C8F59894C825}" type="presParOf" srcId="{220EBB84-5C94-714A-808F-423C08A5ED9F}" destId="{E2BBE17C-F8A1-E14C-B9EB-35E72E56FE62}" srcOrd="0" destOrd="0" presId="urn:microsoft.com/office/officeart/2017/3/layout/HorizontalPathTimeline"/>
    <dgm:cxn modelId="{F74613CA-0737-F94C-8E6B-3A3F327154AA}" type="presParOf" srcId="{220EBB84-5C94-714A-808F-423C08A5ED9F}" destId="{D8C638B4-D34B-304B-83A9-B83E5FEC0729}" srcOrd="1" destOrd="0" presId="urn:microsoft.com/office/officeart/2017/3/layout/HorizontalPathTimeline"/>
    <dgm:cxn modelId="{670AD879-A9DB-D143-BDF7-C7FAADFC0600}" type="presParOf" srcId="{D8C638B4-D34B-304B-83A9-B83E5FEC0729}" destId="{DBBA2855-BF24-0A49-9FF4-22B6235C47C1}" srcOrd="0" destOrd="0" presId="urn:microsoft.com/office/officeart/2017/3/layout/HorizontalPathTimeline"/>
    <dgm:cxn modelId="{681D4B9C-6F55-8447-ADD7-FF0077BEC606}" type="presParOf" srcId="{D8C638B4-D34B-304B-83A9-B83E5FEC0729}" destId="{B429B9E0-B073-7B46-955C-B29FAFBDE3B2}" srcOrd="1" destOrd="0" presId="urn:microsoft.com/office/officeart/2017/3/layout/HorizontalPathTimeline"/>
    <dgm:cxn modelId="{9711C1DE-F03F-4648-9B8C-9CC1C6B3B8E3}" type="presParOf" srcId="{220EBB84-5C94-714A-808F-423C08A5ED9F}" destId="{1B63019D-E4F1-684A-8698-58A113E76828}" srcOrd="2" destOrd="0" presId="urn:microsoft.com/office/officeart/2017/3/layout/HorizontalPathTimeline"/>
    <dgm:cxn modelId="{4CA0B477-37B3-6B4C-8AD4-9F9D8ED2B965}" type="presParOf" srcId="{220EBB84-5C94-714A-808F-423C08A5ED9F}" destId="{E67A9185-ED7B-214C-89C6-6EF4B54922E4}" srcOrd="3" destOrd="0" presId="urn:microsoft.com/office/officeart/2017/3/layout/HorizontalPathTimeline"/>
    <dgm:cxn modelId="{349786E7-501B-5A45-A7FF-1298EF1B4ACE}" type="presParOf" srcId="{220EBB84-5C94-714A-808F-423C08A5ED9F}" destId="{3252C389-817C-2F46-9EB4-E861A81767D9}" srcOrd="4" destOrd="0" presId="urn:microsoft.com/office/officeart/2017/3/layout/HorizontalPathTimeline"/>
    <dgm:cxn modelId="{42CAEA1D-193F-2A4A-97DA-A29639DBE14A}" type="presParOf" srcId="{82C88272-343A-7E4F-927C-C69DEC631EF4}" destId="{5A59DD2D-AB03-1A48-B3E4-207D4DE15F89}" srcOrd="7" destOrd="0" presId="urn:microsoft.com/office/officeart/2017/3/layout/HorizontalPathTimeline"/>
    <dgm:cxn modelId="{B9A28241-7224-974B-A616-C24473B7F054}" type="presParOf" srcId="{82C88272-343A-7E4F-927C-C69DEC631EF4}" destId="{CC995CAF-5AF0-E843-9E90-11A91A9263AE}" srcOrd="8" destOrd="0" presId="urn:microsoft.com/office/officeart/2017/3/layout/HorizontalPathTimeline"/>
    <dgm:cxn modelId="{1DA04773-6910-394C-8E94-67A01DF21CBB}" type="presParOf" srcId="{CC995CAF-5AF0-E843-9E90-11A91A9263AE}" destId="{371D9179-129E-AC4B-B33B-0EAEE5F5891F}" srcOrd="0" destOrd="0" presId="urn:microsoft.com/office/officeart/2017/3/layout/HorizontalPathTimeline"/>
    <dgm:cxn modelId="{CCA07ED6-0018-1342-811D-106D131EA975}" type="presParOf" srcId="{CC995CAF-5AF0-E843-9E90-11A91A9263AE}" destId="{160757CD-F3BC-C344-876F-D69A1E96298D}" srcOrd="1" destOrd="0" presId="urn:microsoft.com/office/officeart/2017/3/layout/HorizontalPathTimeline"/>
    <dgm:cxn modelId="{5DFC8906-3A63-DE4A-A141-BA33AAFB10EA}" type="presParOf" srcId="{160757CD-F3BC-C344-876F-D69A1E96298D}" destId="{ECFB0714-5CF5-E042-9A03-B38D1E73BA1F}" srcOrd="0" destOrd="0" presId="urn:microsoft.com/office/officeart/2017/3/layout/HorizontalPathTimeline"/>
    <dgm:cxn modelId="{5A81366E-827E-C34F-8AEA-86AA99D85293}" type="presParOf" srcId="{160757CD-F3BC-C344-876F-D69A1E96298D}" destId="{808AA61E-8279-C449-B8F3-AAAD2F54D3A7}" srcOrd="1" destOrd="0" presId="urn:microsoft.com/office/officeart/2017/3/layout/HorizontalPathTimeline"/>
    <dgm:cxn modelId="{34C26DCF-B390-2643-832C-F54C183C4B46}" type="presParOf" srcId="{CC995CAF-5AF0-E843-9E90-11A91A9263AE}" destId="{34290CEA-AEDD-0C44-A11B-FD5BC78D505A}" srcOrd="2" destOrd="0" presId="urn:microsoft.com/office/officeart/2017/3/layout/HorizontalPathTimeline"/>
    <dgm:cxn modelId="{1F256B68-5FC4-0348-BBF1-BFEA126D4FB4}" type="presParOf" srcId="{CC995CAF-5AF0-E843-9E90-11A91A9263AE}" destId="{6B1BD63F-DFF9-604B-A4C3-663163E89670}" srcOrd="3" destOrd="0" presId="urn:microsoft.com/office/officeart/2017/3/layout/HorizontalPathTimeline"/>
    <dgm:cxn modelId="{41CE9CBC-D10D-6C4A-9B9D-57470D93850D}" type="presParOf" srcId="{CC995CAF-5AF0-E843-9E90-11A91A9263AE}" destId="{79CC6235-15B5-F04B-B4B9-C0E6E62480AC}" srcOrd="4" destOrd="0" presId="urn:microsoft.com/office/officeart/2017/3/layout/HorizontalPathTimeline"/>
    <dgm:cxn modelId="{BF89B9AC-8F31-F743-A607-C24D36F758EB}" type="presParOf" srcId="{82C88272-343A-7E4F-927C-C69DEC631EF4}" destId="{16E78A7B-BACE-5F49-9D33-325624CA23D2}" srcOrd="9" destOrd="0" presId="urn:microsoft.com/office/officeart/2017/3/layout/HorizontalPathTimeline"/>
    <dgm:cxn modelId="{EB47E5CA-0B6A-ED46-8A7A-0D8B50135ED7}" type="presParOf" srcId="{82C88272-343A-7E4F-927C-C69DEC631EF4}" destId="{3DF3928A-85E8-5E4E-BA91-3A9F48E7BB7E}" srcOrd="10" destOrd="0" presId="urn:microsoft.com/office/officeart/2017/3/layout/HorizontalPathTimeline"/>
    <dgm:cxn modelId="{5D330EF8-8871-2C41-8729-08F897331F5E}" type="presParOf" srcId="{3DF3928A-85E8-5E4E-BA91-3A9F48E7BB7E}" destId="{6D18C349-FC2A-3F46-AF3E-12590F976D1E}" srcOrd="0" destOrd="0" presId="urn:microsoft.com/office/officeart/2017/3/layout/HorizontalPathTimeline"/>
    <dgm:cxn modelId="{46AB5516-1B25-E14A-A35A-1593D3D1378F}" type="presParOf" srcId="{3DF3928A-85E8-5E4E-BA91-3A9F48E7BB7E}" destId="{44F345BC-2DCC-0B40-BA0C-693BD609D8C4}" srcOrd="1" destOrd="0" presId="urn:microsoft.com/office/officeart/2017/3/layout/HorizontalPathTimeline"/>
    <dgm:cxn modelId="{B5DB0B92-BE93-5646-983B-937573A1251F}" type="presParOf" srcId="{44F345BC-2DCC-0B40-BA0C-693BD609D8C4}" destId="{22510241-4476-B743-8A6B-83D4F7ACC152}" srcOrd="0" destOrd="0" presId="urn:microsoft.com/office/officeart/2017/3/layout/HorizontalPathTimeline"/>
    <dgm:cxn modelId="{F73CA9C3-BBAF-B647-9667-50BEA9F8E4BF}" type="presParOf" srcId="{44F345BC-2DCC-0B40-BA0C-693BD609D8C4}" destId="{61E7E5C8-2903-0749-806B-EF80790B902E}" srcOrd="1" destOrd="0" presId="urn:microsoft.com/office/officeart/2017/3/layout/HorizontalPathTimeline"/>
    <dgm:cxn modelId="{88AA2084-8DCE-0C48-BB13-CEABE9CB13F1}" type="presParOf" srcId="{3DF3928A-85E8-5E4E-BA91-3A9F48E7BB7E}" destId="{BB6F3CAA-7C98-6645-A8A6-9050DF059839}" srcOrd="2" destOrd="0" presId="urn:microsoft.com/office/officeart/2017/3/layout/HorizontalPathTimeline"/>
    <dgm:cxn modelId="{EE2C1660-9EAD-4E48-9317-95D92CADBBEC}" type="presParOf" srcId="{3DF3928A-85E8-5E4E-BA91-3A9F48E7BB7E}" destId="{DC28C6DA-44F0-B44E-8FB7-A539C86D0B8C}" srcOrd="3" destOrd="0" presId="urn:microsoft.com/office/officeart/2017/3/layout/HorizontalPathTimeline"/>
    <dgm:cxn modelId="{0607BB40-F789-ED42-AEA7-929222DD01DC}" type="presParOf" srcId="{3DF3928A-85E8-5E4E-BA91-3A9F48E7BB7E}" destId="{6D327B26-25E6-2543-8B44-929008D8B536}" srcOrd="4" destOrd="0" presId="urn:microsoft.com/office/officeart/2017/3/layout/HorizontalPathTimeline"/>
    <dgm:cxn modelId="{2B0CA374-F7A6-DB4C-8A15-5429919AAF87}" type="presParOf" srcId="{82C88272-343A-7E4F-927C-C69DEC631EF4}" destId="{D069E2DF-E69D-5E48-956B-EB1080D4AA96}" srcOrd="11" destOrd="0" presId="urn:microsoft.com/office/officeart/2017/3/layout/HorizontalPathTimeline"/>
    <dgm:cxn modelId="{737932B7-AA78-EE4E-B21F-B834AB445715}" type="presParOf" srcId="{82C88272-343A-7E4F-927C-C69DEC631EF4}" destId="{1A155BC9-958B-7242-AA21-5379451CAEAB}" srcOrd="12" destOrd="0" presId="urn:microsoft.com/office/officeart/2017/3/layout/HorizontalPathTimeline"/>
    <dgm:cxn modelId="{31CCD62E-4422-8B4D-97EC-7C09B998A412}" type="presParOf" srcId="{1A155BC9-958B-7242-AA21-5379451CAEAB}" destId="{DF7F3A22-7CEF-5247-BDC7-568867E8B2DF}" srcOrd="0" destOrd="0" presId="urn:microsoft.com/office/officeart/2017/3/layout/HorizontalPathTimeline"/>
    <dgm:cxn modelId="{31851C07-CA7A-8F4C-97F4-0A3865C607C3}" type="presParOf" srcId="{1A155BC9-958B-7242-AA21-5379451CAEAB}" destId="{9BC642A6-FF37-0343-916E-D9DAB4EB4980}" srcOrd="1" destOrd="0" presId="urn:microsoft.com/office/officeart/2017/3/layout/HorizontalPathTimeline"/>
    <dgm:cxn modelId="{7456A0D5-7E2E-3E4E-BEE8-750F7A9BA5E0}" type="presParOf" srcId="{9BC642A6-FF37-0343-916E-D9DAB4EB4980}" destId="{804837FC-4F6D-BF47-A079-72314FCFA2D1}" srcOrd="0" destOrd="0" presId="urn:microsoft.com/office/officeart/2017/3/layout/HorizontalPathTimeline"/>
    <dgm:cxn modelId="{38AD356E-5DD1-9B46-8AE0-0095F456F51F}" type="presParOf" srcId="{9BC642A6-FF37-0343-916E-D9DAB4EB4980}" destId="{FCA3C6D3-16F7-FF42-A4C3-D7A57C0D9341}" srcOrd="1" destOrd="0" presId="urn:microsoft.com/office/officeart/2017/3/layout/HorizontalPathTimeline"/>
    <dgm:cxn modelId="{800FCDCC-364B-204D-9E49-857F48674649}" type="presParOf" srcId="{1A155BC9-958B-7242-AA21-5379451CAEAB}" destId="{714814DF-1812-6A4F-9A6F-F7FD7B27C07E}" srcOrd="2" destOrd="0" presId="urn:microsoft.com/office/officeart/2017/3/layout/HorizontalPathTimeline"/>
    <dgm:cxn modelId="{D8DE7A4F-9C16-6447-8A59-01BE68A76C3B}" type="presParOf" srcId="{1A155BC9-958B-7242-AA21-5379451CAEAB}" destId="{66A190A7-F388-E844-96DA-773EA633FE73}" srcOrd="3" destOrd="0" presId="urn:microsoft.com/office/officeart/2017/3/layout/HorizontalPathTimeline"/>
    <dgm:cxn modelId="{F978BB24-A9FA-0A40-9CF4-2F9145BEC409}" type="presParOf" srcId="{1A155BC9-958B-7242-AA21-5379451CAEAB}" destId="{927A0A7D-EF11-6D45-979E-5E12EEB8203D}"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8D321C-A794-4849-A761-54F21FF0104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0A63E5F-5F5E-114D-BFCB-06E7D23F3EAA}">
      <dgm:prSet/>
      <dgm:spPr/>
      <dgm:t>
        <a:bodyPr/>
        <a:lstStyle/>
        <a:p>
          <a:r>
            <a:rPr lang="en-US" dirty="0"/>
            <a:t>Denominator = Total Revenue Net Exclusions</a:t>
          </a:r>
        </a:p>
      </dgm:t>
    </dgm:pt>
    <dgm:pt modelId="{E5C6B21F-ED1E-B34C-B2F1-36CD6628A8A9}" type="parTrans" cxnId="{15266D87-6653-3B42-B279-A7B381A9AAAD}">
      <dgm:prSet/>
      <dgm:spPr/>
      <dgm:t>
        <a:bodyPr/>
        <a:lstStyle/>
        <a:p>
          <a:endParaRPr lang="en-US"/>
        </a:p>
      </dgm:t>
    </dgm:pt>
    <dgm:pt modelId="{E22EEC18-E8A1-A14A-A633-B110E5647B28}" type="sibTrans" cxnId="{15266D87-6653-3B42-B279-A7B381A9AAAD}">
      <dgm:prSet/>
      <dgm:spPr/>
      <dgm:t>
        <a:bodyPr/>
        <a:lstStyle/>
        <a:p>
          <a:endParaRPr lang="en-US"/>
        </a:p>
      </dgm:t>
    </dgm:pt>
    <dgm:pt modelId="{7E73510E-5851-4B4F-A412-ADDBD060FE3A}">
      <dgm:prSet/>
      <dgm:spPr/>
      <dgm:t>
        <a:bodyPr/>
        <a:lstStyle/>
        <a:p>
          <a:r>
            <a:rPr lang="en-US" dirty="0"/>
            <a:t>Community-benefit expenditures for activities that improve access to health services, enhancing public health and relieving government burden</a:t>
          </a:r>
        </a:p>
      </dgm:t>
    </dgm:pt>
    <dgm:pt modelId="{F3EFE7A7-CD27-B04A-80D9-C8DB96C3B5E1}" type="parTrans" cxnId="{5019CF78-BDB1-134C-8AE8-5597AA628F75}">
      <dgm:prSet/>
      <dgm:spPr/>
      <dgm:t>
        <a:bodyPr/>
        <a:lstStyle/>
        <a:p>
          <a:endParaRPr lang="en-US"/>
        </a:p>
      </dgm:t>
    </dgm:pt>
    <dgm:pt modelId="{1404E60C-C25B-8C4F-807D-9AFBF663B62D}" type="sibTrans" cxnId="{5019CF78-BDB1-134C-8AE8-5597AA628F75}">
      <dgm:prSet/>
      <dgm:spPr/>
      <dgm:t>
        <a:bodyPr/>
        <a:lstStyle/>
        <a:p>
          <a:endParaRPr lang="en-US"/>
        </a:p>
      </dgm:t>
    </dgm:pt>
    <dgm:pt modelId="{92D4A413-B688-984A-9E2F-D369DB4D4665}">
      <dgm:prSet/>
      <dgm:spPr/>
      <dgm:t>
        <a:bodyPr/>
        <a:lstStyle/>
        <a:p>
          <a:r>
            <a:rPr lang="en-US" dirty="0"/>
            <a:t>Numerator = Incurred claims</a:t>
          </a:r>
        </a:p>
      </dgm:t>
    </dgm:pt>
    <dgm:pt modelId="{7935A876-724A-094F-9B5E-2807FE9F60EA}" type="parTrans" cxnId="{81C5F285-E2B1-8A49-8A2A-FA94E01A4525}">
      <dgm:prSet/>
      <dgm:spPr/>
      <dgm:t>
        <a:bodyPr/>
        <a:lstStyle/>
        <a:p>
          <a:endParaRPr lang="en-US"/>
        </a:p>
      </dgm:t>
    </dgm:pt>
    <dgm:pt modelId="{82136B3A-6C13-4846-98D5-450419F9AA63}" type="sibTrans" cxnId="{81C5F285-E2B1-8A49-8A2A-FA94E01A4525}">
      <dgm:prSet/>
      <dgm:spPr/>
      <dgm:t>
        <a:bodyPr/>
        <a:lstStyle/>
        <a:p>
          <a:endParaRPr lang="en-US"/>
        </a:p>
      </dgm:t>
    </dgm:pt>
    <dgm:pt modelId="{A4C2195E-7ACC-6849-8E95-1557F16B2846}">
      <dgm:prSet/>
      <dgm:spPr/>
      <dgm:t>
        <a:bodyPr/>
        <a:lstStyle/>
        <a:p>
          <a:r>
            <a:rPr lang="en-US" dirty="0"/>
            <a:t>Clinical and drug expenses</a:t>
          </a:r>
        </a:p>
      </dgm:t>
    </dgm:pt>
    <dgm:pt modelId="{BDA88E1E-39D3-A847-A8AF-449778B4DE0A}" type="parTrans" cxnId="{0A4699BC-0445-0840-8B79-2F2E21565616}">
      <dgm:prSet/>
      <dgm:spPr/>
      <dgm:t>
        <a:bodyPr/>
        <a:lstStyle/>
        <a:p>
          <a:endParaRPr lang="en-US"/>
        </a:p>
      </dgm:t>
    </dgm:pt>
    <dgm:pt modelId="{AAC96D97-6441-CF43-BDFC-49D5CDD18746}" type="sibTrans" cxnId="{0A4699BC-0445-0840-8B79-2F2E21565616}">
      <dgm:prSet/>
      <dgm:spPr/>
      <dgm:t>
        <a:bodyPr/>
        <a:lstStyle/>
        <a:p>
          <a:endParaRPr lang="en-US"/>
        </a:p>
      </dgm:t>
    </dgm:pt>
    <dgm:pt modelId="{243FCEA7-430C-A84D-A17D-29D82E936723}">
      <dgm:prSet/>
      <dgm:spPr/>
      <dgm:t>
        <a:bodyPr/>
        <a:lstStyle/>
        <a:p>
          <a:r>
            <a:rPr lang="en-US" dirty="0"/>
            <a:t>Provider incentive/bonus payments</a:t>
          </a:r>
        </a:p>
      </dgm:t>
    </dgm:pt>
    <dgm:pt modelId="{EC434A81-D2E8-3B46-8FFF-494311480D05}" type="parTrans" cxnId="{064F66E4-FE18-7940-99B0-F5C856B0F9F9}">
      <dgm:prSet/>
      <dgm:spPr/>
      <dgm:t>
        <a:bodyPr/>
        <a:lstStyle/>
        <a:p>
          <a:endParaRPr lang="en-US"/>
        </a:p>
      </dgm:t>
    </dgm:pt>
    <dgm:pt modelId="{26F6C016-7EFC-6648-B951-009D6A7C1087}" type="sibTrans" cxnId="{064F66E4-FE18-7940-99B0-F5C856B0F9F9}">
      <dgm:prSet/>
      <dgm:spPr/>
      <dgm:t>
        <a:bodyPr/>
        <a:lstStyle/>
        <a:p>
          <a:endParaRPr lang="en-US"/>
        </a:p>
      </dgm:t>
    </dgm:pt>
    <dgm:pt modelId="{F7B00441-497C-C547-BF20-71B2B556DA38}">
      <dgm:prSet/>
      <dgm:spPr/>
      <dgm:t>
        <a:bodyPr/>
        <a:lstStyle/>
        <a:p>
          <a:r>
            <a:rPr lang="en-US" dirty="0"/>
            <a:t>Excludes: Network Development, Administrative fees, claims processing, utilization management et al fees.</a:t>
          </a:r>
        </a:p>
      </dgm:t>
    </dgm:pt>
    <dgm:pt modelId="{2434D585-5EDD-5C46-9C88-FFE9DF2287E0}" type="parTrans" cxnId="{5404C10D-FA35-C241-9F74-76649BDE11AE}">
      <dgm:prSet/>
      <dgm:spPr/>
      <dgm:t>
        <a:bodyPr/>
        <a:lstStyle/>
        <a:p>
          <a:endParaRPr lang="en-US"/>
        </a:p>
      </dgm:t>
    </dgm:pt>
    <dgm:pt modelId="{D4497FAB-4B88-7847-9759-7724CF1C5F1C}" type="sibTrans" cxnId="{5404C10D-FA35-C241-9F74-76649BDE11AE}">
      <dgm:prSet/>
      <dgm:spPr/>
      <dgm:t>
        <a:bodyPr/>
        <a:lstStyle/>
        <a:p>
          <a:endParaRPr lang="en-US"/>
        </a:p>
      </dgm:t>
    </dgm:pt>
    <dgm:pt modelId="{DF40DC3B-7B83-C444-A870-6F1490DD2B65}">
      <dgm:prSet/>
      <dgm:spPr/>
      <dgm:t>
        <a:bodyPr/>
        <a:lstStyle/>
        <a:p>
          <a:r>
            <a:rPr lang="en-US" dirty="0"/>
            <a:t>Exclusions from revenue include:	</a:t>
          </a:r>
        </a:p>
      </dgm:t>
    </dgm:pt>
    <dgm:pt modelId="{5AC2C712-C2FF-604F-B049-CAED458F1516}" type="parTrans" cxnId="{6DBC2518-213D-8B4D-AE14-2E12539615EC}">
      <dgm:prSet/>
      <dgm:spPr/>
      <dgm:t>
        <a:bodyPr/>
        <a:lstStyle/>
        <a:p>
          <a:endParaRPr lang="en-US"/>
        </a:p>
      </dgm:t>
    </dgm:pt>
    <dgm:pt modelId="{779B52B6-75C6-4A44-9EF7-A3966C379097}" type="sibTrans" cxnId="{6DBC2518-213D-8B4D-AE14-2E12539615EC}">
      <dgm:prSet/>
      <dgm:spPr/>
      <dgm:t>
        <a:bodyPr/>
        <a:lstStyle/>
        <a:p>
          <a:endParaRPr lang="en-US"/>
        </a:p>
      </dgm:t>
    </dgm:pt>
    <dgm:pt modelId="{517241F5-2A8A-EA4A-80A5-E986AA7ECA26}">
      <dgm:prSet/>
      <dgm:spPr/>
      <dgm:t>
        <a:bodyPr/>
        <a:lstStyle/>
        <a:p>
          <a:r>
            <a:rPr lang="en-US" dirty="0"/>
            <a:t>Licensing Regulatory fees</a:t>
          </a:r>
        </a:p>
      </dgm:t>
    </dgm:pt>
    <dgm:pt modelId="{DB428D6A-3427-7F4D-8419-6DA9CAD2A766}" type="parTrans" cxnId="{9800476F-2D44-9740-91C8-CC1FB86C9ADD}">
      <dgm:prSet/>
      <dgm:spPr/>
      <dgm:t>
        <a:bodyPr/>
        <a:lstStyle/>
        <a:p>
          <a:endParaRPr lang="en-US"/>
        </a:p>
      </dgm:t>
    </dgm:pt>
    <dgm:pt modelId="{6AA6033E-D920-6D45-94CA-7362DECD95D7}" type="sibTrans" cxnId="{9800476F-2D44-9740-91C8-CC1FB86C9ADD}">
      <dgm:prSet/>
      <dgm:spPr/>
      <dgm:t>
        <a:bodyPr/>
        <a:lstStyle/>
        <a:p>
          <a:endParaRPr lang="en-US"/>
        </a:p>
      </dgm:t>
    </dgm:pt>
    <dgm:pt modelId="{D3A46E76-B38B-7640-AD09-F61AF26242E4}">
      <dgm:prSet/>
      <dgm:spPr/>
      <dgm:t>
        <a:bodyPr/>
        <a:lstStyle/>
        <a:p>
          <a:r>
            <a:rPr lang="en-US" dirty="0"/>
            <a:t>State taxes and assessments</a:t>
          </a:r>
        </a:p>
      </dgm:t>
    </dgm:pt>
    <dgm:pt modelId="{BDF330BD-2947-F542-95BF-3BDA420B6145}" type="parTrans" cxnId="{740BBCC4-E69B-4B48-A988-735D2DF3E47A}">
      <dgm:prSet/>
      <dgm:spPr/>
      <dgm:t>
        <a:bodyPr/>
        <a:lstStyle/>
        <a:p>
          <a:endParaRPr lang="en-US"/>
        </a:p>
      </dgm:t>
    </dgm:pt>
    <dgm:pt modelId="{D190F841-B0A1-A447-83BC-0476B1CCD26F}" type="sibTrans" cxnId="{740BBCC4-E69B-4B48-A988-735D2DF3E47A}">
      <dgm:prSet/>
      <dgm:spPr/>
      <dgm:t>
        <a:bodyPr/>
        <a:lstStyle/>
        <a:p>
          <a:endParaRPr lang="en-US"/>
        </a:p>
      </dgm:t>
    </dgm:pt>
    <dgm:pt modelId="{8A4645B3-5777-9E43-B0AC-4B5DB58230EA}">
      <dgm:prSet/>
      <dgm:spPr/>
      <dgm:t>
        <a:bodyPr/>
        <a:lstStyle/>
        <a:p>
          <a:pPr>
            <a:buNone/>
          </a:pPr>
          <a:endParaRPr lang="en-US" dirty="0"/>
        </a:p>
      </dgm:t>
    </dgm:pt>
    <dgm:pt modelId="{321877C4-4760-8942-9833-B9014C2F3AB8}" type="parTrans" cxnId="{4D488EE7-08D8-7048-B87E-598AF7142750}">
      <dgm:prSet/>
      <dgm:spPr/>
      <dgm:t>
        <a:bodyPr/>
        <a:lstStyle/>
        <a:p>
          <a:endParaRPr lang="en-US"/>
        </a:p>
      </dgm:t>
    </dgm:pt>
    <dgm:pt modelId="{05EE13F1-5906-8D42-8858-74A483B67CBB}" type="sibTrans" cxnId="{4D488EE7-08D8-7048-B87E-598AF7142750}">
      <dgm:prSet/>
      <dgm:spPr/>
      <dgm:t>
        <a:bodyPr/>
        <a:lstStyle/>
        <a:p>
          <a:endParaRPr lang="en-US"/>
        </a:p>
      </dgm:t>
    </dgm:pt>
    <dgm:pt modelId="{5F32CBE7-E58E-5741-9D7F-3A6C8A760352}" type="pres">
      <dgm:prSet presAssocID="{C88D321C-A794-4849-A761-54F21FF01040}" presName="linear" presStyleCnt="0">
        <dgm:presLayoutVars>
          <dgm:animLvl val="lvl"/>
          <dgm:resizeHandles val="exact"/>
        </dgm:presLayoutVars>
      </dgm:prSet>
      <dgm:spPr/>
    </dgm:pt>
    <dgm:pt modelId="{1177A315-5CF0-BC4F-AD68-EACB32A73FFD}" type="pres">
      <dgm:prSet presAssocID="{92D4A413-B688-984A-9E2F-D369DB4D4665}" presName="parentText" presStyleLbl="node1" presStyleIdx="0" presStyleCnt="2">
        <dgm:presLayoutVars>
          <dgm:chMax val="0"/>
          <dgm:bulletEnabled val="1"/>
        </dgm:presLayoutVars>
      </dgm:prSet>
      <dgm:spPr/>
    </dgm:pt>
    <dgm:pt modelId="{831FF2D1-0B27-2C46-96C1-EB6A90A37471}" type="pres">
      <dgm:prSet presAssocID="{92D4A413-B688-984A-9E2F-D369DB4D4665}" presName="childText" presStyleLbl="revTx" presStyleIdx="0" presStyleCnt="2">
        <dgm:presLayoutVars>
          <dgm:bulletEnabled val="1"/>
        </dgm:presLayoutVars>
      </dgm:prSet>
      <dgm:spPr/>
    </dgm:pt>
    <dgm:pt modelId="{04E4BC8F-50EE-634D-A5F6-F46F9224B342}" type="pres">
      <dgm:prSet presAssocID="{E0A63E5F-5F5E-114D-BFCB-06E7D23F3EAA}" presName="parentText" presStyleLbl="node1" presStyleIdx="1" presStyleCnt="2">
        <dgm:presLayoutVars>
          <dgm:chMax val="0"/>
          <dgm:bulletEnabled val="1"/>
        </dgm:presLayoutVars>
      </dgm:prSet>
      <dgm:spPr/>
    </dgm:pt>
    <dgm:pt modelId="{DA552C42-C4F3-DA45-AEB5-6A350E2EB762}" type="pres">
      <dgm:prSet presAssocID="{E0A63E5F-5F5E-114D-BFCB-06E7D23F3EAA}" presName="childText" presStyleLbl="revTx" presStyleIdx="1" presStyleCnt="2">
        <dgm:presLayoutVars>
          <dgm:bulletEnabled val="1"/>
        </dgm:presLayoutVars>
      </dgm:prSet>
      <dgm:spPr/>
    </dgm:pt>
  </dgm:ptLst>
  <dgm:cxnLst>
    <dgm:cxn modelId="{96B21809-720C-BB4E-83F9-C57AFA065317}" type="presOf" srcId="{DF40DC3B-7B83-C444-A870-6F1490DD2B65}" destId="{DA552C42-C4F3-DA45-AEB5-6A350E2EB762}" srcOrd="0" destOrd="0" presId="urn:microsoft.com/office/officeart/2005/8/layout/vList2"/>
    <dgm:cxn modelId="{5404C10D-FA35-C241-9F74-76649BDE11AE}" srcId="{92D4A413-B688-984A-9E2F-D369DB4D4665}" destId="{F7B00441-497C-C547-BF20-71B2B556DA38}" srcOrd="2" destOrd="0" parTransId="{2434D585-5EDD-5C46-9C88-FFE9DF2287E0}" sibTransId="{D4497FAB-4B88-7847-9759-7724CF1C5F1C}"/>
    <dgm:cxn modelId="{49F24F17-F083-C740-9702-C7B65C96479D}" type="presOf" srcId="{7E73510E-5851-4B4F-A412-ADDBD060FE3A}" destId="{DA552C42-C4F3-DA45-AEB5-6A350E2EB762}" srcOrd="0" destOrd="3" presId="urn:microsoft.com/office/officeart/2005/8/layout/vList2"/>
    <dgm:cxn modelId="{6DBC2518-213D-8B4D-AE14-2E12539615EC}" srcId="{E0A63E5F-5F5E-114D-BFCB-06E7D23F3EAA}" destId="{DF40DC3B-7B83-C444-A870-6F1490DD2B65}" srcOrd="0" destOrd="0" parTransId="{5AC2C712-C2FF-604F-B049-CAED458F1516}" sibTransId="{779B52B6-75C6-4A44-9EF7-A3966C379097}"/>
    <dgm:cxn modelId="{467BB95A-9FC8-954B-8A84-6D7CDD95A948}" type="presOf" srcId="{8A4645B3-5777-9E43-B0AC-4B5DB58230EA}" destId="{831FF2D1-0B27-2C46-96C1-EB6A90A37471}" srcOrd="0" destOrd="3" presId="urn:microsoft.com/office/officeart/2005/8/layout/vList2"/>
    <dgm:cxn modelId="{9800476F-2D44-9740-91C8-CC1FB86C9ADD}" srcId="{DF40DC3B-7B83-C444-A870-6F1490DD2B65}" destId="{517241F5-2A8A-EA4A-80A5-E986AA7ECA26}" srcOrd="0" destOrd="0" parTransId="{DB428D6A-3427-7F4D-8419-6DA9CAD2A766}" sibTransId="{6AA6033E-D920-6D45-94CA-7362DECD95D7}"/>
    <dgm:cxn modelId="{5019CF78-BDB1-134C-8AE8-5597AA628F75}" srcId="{DF40DC3B-7B83-C444-A870-6F1490DD2B65}" destId="{7E73510E-5851-4B4F-A412-ADDBD060FE3A}" srcOrd="2" destOrd="0" parTransId="{F3EFE7A7-CD27-B04A-80D9-C8DB96C3B5E1}" sibTransId="{1404E60C-C25B-8C4F-807D-9AFBF663B62D}"/>
    <dgm:cxn modelId="{81C5F285-E2B1-8A49-8A2A-FA94E01A4525}" srcId="{C88D321C-A794-4849-A761-54F21FF01040}" destId="{92D4A413-B688-984A-9E2F-D369DB4D4665}" srcOrd="0" destOrd="0" parTransId="{7935A876-724A-094F-9B5E-2807FE9F60EA}" sibTransId="{82136B3A-6C13-4846-98D5-450419F9AA63}"/>
    <dgm:cxn modelId="{15266D87-6653-3B42-B279-A7B381A9AAAD}" srcId="{C88D321C-A794-4849-A761-54F21FF01040}" destId="{E0A63E5F-5F5E-114D-BFCB-06E7D23F3EAA}" srcOrd="1" destOrd="0" parTransId="{E5C6B21F-ED1E-B34C-B2F1-36CD6628A8A9}" sibTransId="{E22EEC18-E8A1-A14A-A633-B110E5647B28}"/>
    <dgm:cxn modelId="{E8B7DA88-F24E-C846-A463-184965A7D72D}" type="presOf" srcId="{D3A46E76-B38B-7640-AD09-F61AF26242E4}" destId="{DA552C42-C4F3-DA45-AEB5-6A350E2EB762}" srcOrd="0" destOrd="2" presId="urn:microsoft.com/office/officeart/2005/8/layout/vList2"/>
    <dgm:cxn modelId="{8954BF8C-B574-334C-943B-AB1FA4DFD2D3}" type="presOf" srcId="{243FCEA7-430C-A84D-A17D-29D82E936723}" destId="{831FF2D1-0B27-2C46-96C1-EB6A90A37471}" srcOrd="0" destOrd="1" presId="urn:microsoft.com/office/officeart/2005/8/layout/vList2"/>
    <dgm:cxn modelId="{AC0BFD8C-C72E-2B4E-B122-D9936722F90F}" type="presOf" srcId="{A4C2195E-7ACC-6849-8E95-1557F16B2846}" destId="{831FF2D1-0B27-2C46-96C1-EB6A90A37471}" srcOrd="0" destOrd="0" presId="urn:microsoft.com/office/officeart/2005/8/layout/vList2"/>
    <dgm:cxn modelId="{CA88F397-2C71-7342-8622-8C71D948793B}" type="presOf" srcId="{F7B00441-497C-C547-BF20-71B2B556DA38}" destId="{831FF2D1-0B27-2C46-96C1-EB6A90A37471}" srcOrd="0" destOrd="2" presId="urn:microsoft.com/office/officeart/2005/8/layout/vList2"/>
    <dgm:cxn modelId="{9B914DA4-C9AB-4E41-B890-01A4A9448ED6}" type="presOf" srcId="{92D4A413-B688-984A-9E2F-D369DB4D4665}" destId="{1177A315-5CF0-BC4F-AD68-EACB32A73FFD}" srcOrd="0" destOrd="0" presId="urn:microsoft.com/office/officeart/2005/8/layout/vList2"/>
    <dgm:cxn modelId="{0A4699BC-0445-0840-8B79-2F2E21565616}" srcId="{92D4A413-B688-984A-9E2F-D369DB4D4665}" destId="{A4C2195E-7ACC-6849-8E95-1557F16B2846}" srcOrd="0" destOrd="0" parTransId="{BDA88E1E-39D3-A847-A8AF-449778B4DE0A}" sibTransId="{AAC96D97-6441-CF43-BDFC-49D5CDD18746}"/>
    <dgm:cxn modelId="{3E5209BE-8473-B446-A651-76898198D0F9}" type="presOf" srcId="{E0A63E5F-5F5E-114D-BFCB-06E7D23F3EAA}" destId="{04E4BC8F-50EE-634D-A5F6-F46F9224B342}" srcOrd="0" destOrd="0" presId="urn:microsoft.com/office/officeart/2005/8/layout/vList2"/>
    <dgm:cxn modelId="{740BBCC4-E69B-4B48-A988-735D2DF3E47A}" srcId="{DF40DC3B-7B83-C444-A870-6F1490DD2B65}" destId="{D3A46E76-B38B-7640-AD09-F61AF26242E4}" srcOrd="1" destOrd="0" parTransId="{BDF330BD-2947-F542-95BF-3BDA420B6145}" sibTransId="{D190F841-B0A1-A447-83BC-0476B1CCD26F}"/>
    <dgm:cxn modelId="{A9D08CE1-8FCF-5846-B377-E37561300B8D}" type="presOf" srcId="{C88D321C-A794-4849-A761-54F21FF01040}" destId="{5F32CBE7-E58E-5741-9D7F-3A6C8A760352}" srcOrd="0" destOrd="0" presId="urn:microsoft.com/office/officeart/2005/8/layout/vList2"/>
    <dgm:cxn modelId="{064F66E4-FE18-7940-99B0-F5C856B0F9F9}" srcId="{92D4A413-B688-984A-9E2F-D369DB4D4665}" destId="{243FCEA7-430C-A84D-A17D-29D82E936723}" srcOrd="1" destOrd="0" parTransId="{EC434A81-D2E8-3B46-8FFF-494311480D05}" sibTransId="{26F6C016-7EFC-6648-B951-009D6A7C1087}"/>
    <dgm:cxn modelId="{4D488EE7-08D8-7048-B87E-598AF7142750}" srcId="{92D4A413-B688-984A-9E2F-D369DB4D4665}" destId="{8A4645B3-5777-9E43-B0AC-4B5DB58230EA}" srcOrd="3" destOrd="0" parTransId="{321877C4-4760-8942-9833-B9014C2F3AB8}" sibTransId="{05EE13F1-5906-8D42-8858-74A483B67CBB}"/>
    <dgm:cxn modelId="{21BE5CF9-C8AB-0D43-BA16-125D98624815}" type="presOf" srcId="{517241F5-2A8A-EA4A-80A5-E986AA7ECA26}" destId="{DA552C42-C4F3-DA45-AEB5-6A350E2EB762}" srcOrd="0" destOrd="1" presId="urn:microsoft.com/office/officeart/2005/8/layout/vList2"/>
    <dgm:cxn modelId="{0E422446-0A3B-164B-B876-660ED61416AC}" type="presParOf" srcId="{5F32CBE7-E58E-5741-9D7F-3A6C8A760352}" destId="{1177A315-5CF0-BC4F-AD68-EACB32A73FFD}" srcOrd="0" destOrd="0" presId="urn:microsoft.com/office/officeart/2005/8/layout/vList2"/>
    <dgm:cxn modelId="{BA78FA4F-8DC6-FA47-8FD9-B9F0C2DB470A}" type="presParOf" srcId="{5F32CBE7-E58E-5741-9D7F-3A6C8A760352}" destId="{831FF2D1-0B27-2C46-96C1-EB6A90A37471}" srcOrd="1" destOrd="0" presId="urn:microsoft.com/office/officeart/2005/8/layout/vList2"/>
    <dgm:cxn modelId="{2C758427-B7DE-1340-B5F0-9CE5ACA596B4}" type="presParOf" srcId="{5F32CBE7-E58E-5741-9D7F-3A6C8A760352}" destId="{04E4BC8F-50EE-634D-A5F6-F46F9224B342}" srcOrd="2" destOrd="0" presId="urn:microsoft.com/office/officeart/2005/8/layout/vList2"/>
    <dgm:cxn modelId="{628AB8E9-C68D-7541-9849-4A1E015422B3}" type="presParOf" srcId="{5F32CBE7-E58E-5741-9D7F-3A6C8A760352}" destId="{DA552C42-C4F3-DA45-AEB5-6A350E2EB76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3C6684-DCC2-4B3A-9F71-2377127D0E9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11F0751F-5B20-4DC4-9345-C23D4675313A}">
      <dgm:prSet phldrT="[Text]" custT="1"/>
      <dgm:spPr>
        <a:solidFill>
          <a:schemeClr val="accent4">
            <a:lumMod val="60000"/>
            <a:lumOff val="40000"/>
          </a:schemeClr>
        </a:solidFill>
      </dgm:spPr>
      <dgm:t>
        <a:bodyPr/>
        <a:lstStyle/>
        <a:p>
          <a:r>
            <a:rPr lang="en-US" sz="2400" b="1" dirty="0">
              <a:solidFill>
                <a:schemeClr val="tx1"/>
              </a:solidFill>
            </a:rPr>
            <a:t>Expanded Primarily Health-Related Benefits </a:t>
          </a:r>
          <a:r>
            <a:rPr lang="en-US" sz="2000" b="1" dirty="0">
              <a:solidFill>
                <a:schemeClr val="tx1"/>
              </a:solidFill>
            </a:rPr>
            <a:t>(EPHRB) </a:t>
          </a:r>
          <a:br>
            <a:rPr lang="en-US" sz="2400" b="1" dirty="0">
              <a:solidFill>
                <a:schemeClr val="tx1"/>
              </a:solidFill>
            </a:rPr>
          </a:br>
          <a:r>
            <a:rPr lang="en-US" sz="2400" b="1" dirty="0">
              <a:solidFill>
                <a:schemeClr val="tx1"/>
              </a:solidFill>
            </a:rPr>
            <a:t>(2019)</a:t>
          </a:r>
        </a:p>
      </dgm:t>
    </dgm:pt>
    <dgm:pt modelId="{3A03B201-3FEE-4649-9C39-1D8FD47713F7}" type="parTrans" cxnId="{4A304CFD-B42F-47CB-BAE7-F493F8D86AB2}">
      <dgm:prSet/>
      <dgm:spPr/>
      <dgm:t>
        <a:bodyPr/>
        <a:lstStyle/>
        <a:p>
          <a:endParaRPr lang="en-US"/>
        </a:p>
      </dgm:t>
    </dgm:pt>
    <dgm:pt modelId="{CB44D8A7-777B-4739-9A85-B53A4BE7BEEC}" type="sibTrans" cxnId="{4A304CFD-B42F-47CB-BAE7-F493F8D86AB2}">
      <dgm:prSet/>
      <dgm:spPr/>
      <dgm:t>
        <a:bodyPr/>
        <a:lstStyle/>
        <a:p>
          <a:endParaRPr lang="en-US"/>
        </a:p>
      </dgm:t>
    </dgm:pt>
    <dgm:pt modelId="{7C112EBF-39D7-412F-80F9-F405AC43F9B8}">
      <dgm:prSet phldrT="[Text]" custT="1"/>
      <dgm:spPr>
        <a:solidFill>
          <a:schemeClr val="accent3">
            <a:lumMod val="60000"/>
            <a:lumOff val="40000"/>
          </a:schemeClr>
        </a:solidFill>
      </dgm:spPr>
      <dgm:t>
        <a:bodyPr/>
        <a:lstStyle/>
        <a:p>
          <a:r>
            <a:rPr lang="en-US" sz="2400" b="1" dirty="0">
              <a:solidFill>
                <a:schemeClr val="tx1"/>
              </a:solidFill>
            </a:rPr>
            <a:t>Special Supplemental Benefits for the Chronically Ill (SSBCI) (2020)</a:t>
          </a:r>
        </a:p>
      </dgm:t>
    </dgm:pt>
    <dgm:pt modelId="{90A0A1C3-D94F-4715-BDDB-2B291E0D91C5}" type="parTrans" cxnId="{BCC61491-7643-4036-B329-F1751059BAF3}">
      <dgm:prSet/>
      <dgm:spPr/>
      <dgm:t>
        <a:bodyPr/>
        <a:lstStyle/>
        <a:p>
          <a:endParaRPr lang="en-US"/>
        </a:p>
      </dgm:t>
    </dgm:pt>
    <dgm:pt modelId="{C9999FFD-CBE7-44E1-AF57-49D594A5FBF8}" type="sibTrans" cxnId="{BCC61491-7643-4036-B329-F1751059BAF3}">
      <dgm:prSet/>
      <dgm:spPr/>
      <dgm:t>
        <a:bodyPr/>
        <a:lstStyle/>
        <a:p>
          <a:endParaRPr lang="en-US"/>
        </a:p>
      </dgm:t>
    </dgm:pt>
    <dgm:pt modelId="{F28ADC5A-97A3-4793-8B30-5530E499BFE0}">
      <dgm:prSet phldrT="[Text]" custT="1"/>
      <dgm:spPr/>
      <dgm:t>
        <a:bodyPr/>
        <a:lstStyle/>
        <a:p>
          <a:pPr algn="ctr">
            <a:buFont typeface="Arial" panose="020B0604020202020204" pitchFamily="34" charset="0"/>
            <a:buChar char="•"/>
          </a:pPr>
          <a:r>
            <a:rPr lang="en-US" sz="2400" b="1" dirty="0">
              <a:solidFill>
                <a:schemeClr val="tx1"/>
              </a:solidFill>
            </a:rPr>
            <a:t>Value-Based Insurance Design*</a:t>
          </a:r>
        </a:p>
        <a:p>
          <a:pPr algn="ctr">
            <a:buFont typeface="Arial" panose="020B0604020202020204" pitchFamily="34" charset="0"/>
            <a:buChar char="•"/>
          </a:pPr>
          <a:r>
            <a:rPr lang="en-US" sz="1800" b="1" i="0" dirty="0">
              <a:solidFill>
                <a:schemeClr val="bg2">
                  <a:lumMod val="10000"/>
                </a:schemeClr>
              </a:solidFill>
            </a:rPr>
            <a:t>By Condition, Socioeconomic Status, or both (2020)</a:t>
          </a:r>
          <a:endParaRPr lang="en-US" sz="1800" b="1" dirty="0">
            <a:solidFill>
              <a:schemeClr val="bg2">
                <a:lumMod val="10000"/>
              </a:schemeClr>
            </a:solidFill>
          </a:endParaRPr>
        </a:p>
        <a:p>
          <a:pPr algn="ctr">
            <a:buFont typeface="Arial" panose="020B0604020202020204" pitchFamily="34" charset="0"/>
            <a:buChar char="•"/>
          </a:pPr>
          <a:r>
            <a:rPr lang="en-US" sz="1800" b="1" dirty="0">
              <a:solidFill>
                <a:schemeClr val="bg2">
                  <a:lumMod val="10000"/>
                </a:schemeClr>
              </a:solidFill>
            </a:rPr>
            <a:t>Wellness and Health Care Planning (2020)</a:t>
          </a:r>
        </a:p>
        <a:p>
          <a:pPr algn="ctr">
            <a:buFont typeface="Arial" panose="020B0604020202020204" pitchFamily="34" charset="0"/>
            <a:buChar char="•"/>
          </a:pPr>
          <a:r>
            <a:rPr lang="en-US" sz="1800" b="1" dirty="0">
              <a:solidFill>
                <a:schemeClr val="bg2">
                  <a:lumMod val="10000"/>
                </a:schemeClr>
              </a:solidFill>
            </a:rPr>
            <a:t>Telehealth (2020)</a:t>
          </a:r>
        </a:p>
        <a:p>
          <a:pPr algn="ctr">
            <a:buFont typeface="Arial" panose="020B0604020202020204" pitchFamily="34" charset="0"/>
            <a:buChar char="•"/>
          </a:pPr>
          <a:r>
            <a:rPr lang="en-US" sz="1800" b="1" dirty="0">
              <a:solidFill>
                <a:schemeClr val="bg2">
                  <a:lumMod val="10000"/>
                </a:schemeClr>
              </a:solidFill>
            </a:rPr>
            <a:t>Hospice (2021)</a:t>
          </a:r>
        </a:p>
      </dgm:t>
    </dgm:pt>
    <dgm:pt modelId="{807B8B42-9779-4C58-9F47-26FB6D5B81EB}" type="parTrans" cxnId="{76B9A108-BD77-43A8-9D9D-47B396CCD73E}">
      <dgm:prSet/>
      <dgm:spPr/>
      <dgm:t>
        <a:bodyPr/>
        <a:lstStyle/>
        <a:p>
          <a:endParaRPr lang="en-US"/>
        </a:p>
      </dgm:t>
    </dgm:pt>
    <dgm:pt modelId="{CE098E6D-2E39-4FA0-AB0D-7085877FAABC}" type="sibTrans" cxnId="{76B9A108-BD77-43A8-9D9D-47B396CCD73E}">
      <dgm:prSet/>
      <dgm:spPr/>
      <dgm:t>
        <a:bodyPr/>
        <a:lstStyle/>
        <a:p>
          <a:endParaRPr lang="en-US"/>
        </a:p>
      </dgm:t>
    </dgm:pt>
    <dgm:pt modelId="{2C5289EF-4FB9-420F-9ECB-FEC8F36AE189}" type="pres">
      <dgm:prSet presAssocID="{FA3C6684-DCC2-4B3A-9F71-2377127D0E92}" presName="diagram" presStyleCnt="0">
        <dgm:presLayoutVars>
          <dgm:dir/>
          <dgm:resizeHandles val="exact"/>
        </dgm:presLayoutVars>
      </dgm:prSet>
      <dgm:spPr/>
    </dgm:pt>
    <dgm:pt modelId="{B0806E9A-8229-4731-836F-F6A2DBE97794}" type="pres">
      <dgm:prSet presAssocID="{11F0751F-5B20-4DC4-9345-C23D4675313A}" presName="node" presStyleLbl="node1" presStyleIdx="0" presStyleCnt="3" custScaleX="142625">
        <dgm:presLayoutVars>
          <dgm:bulletEnabled val="1"/>
        </dgm:presLayoutVars>
      </dgm:prSet>
      <dgm:spPr/>
    </dgm:pt>
    <dgm:pt modelId="{70B00BEC-6422-4774-BCC9-D3A120954543}" type="pres">
      <dgm:prSet presAssocID="{CB44D8A7-777B-4739-9A85-B53A4BE7BEEC}" presName="sibTrans" presStyleCnt="0"/>
      <dgm:spPr/>
    </dgm:pt>
    <dgm:pt modelId="{A118A9E3-5722-4716-A523-8AEC2F4FBBA5}" type="pres">
      <dgm:prSet presAssocID="{7C112EBF-39D7-412F-80F9-F405AC43F9B8}" presName="node" presStyleLbl="node1" presStyleIdx="1" presStyleCnt="3" custScaleX="139354" custScaleY="94392">
        <dgm:presLayoutVars>
          <dgm:bulletEnabled val="1"/>
        </dgm:presLayoutVars>
      </dgm:prSet>
      <dgm:spPr/>
    </dgm:pt>
    <dgm:pt modelId="{F24BDE52-4E79-484F-BC5F-A55EFEE741B5}" type="pres">
      <dgm:prSet presAssocID="{C9999FFD-CBE7-44E1-AF57-49D594A5FBF8}" presName="sibTrans" presStyleCnt="0"/>
      <dgm:spPr/>
    </dgm:pt>
    <dgm:pt modelId="{84978281-48E9-4423-8030-43F6923BF963}" type="pres">
      <dgm:prSet presAssocID="{F28ADC5A-97A3-4793-8B30-5530E499BFE0}" presName="node" presStyleLbl="node1" presStyleIdx="2" presStyleCnt="3" custScaleX="229984" custScaleY="121486" custLinFactNeighborX="-1506" custLinFactNeighborY="-5622">
        <dgm:presLayoutVars>
          <dgm:bulletEnabled val="1"/>
        </dgm:presLayoutVars>
      </dgm:prSet>
      <dgm:spPr/>
    </dgm:pt>
  </dgm:ptLst>
  <dgm:cxnLst>
    <dgm:cxn modelId="{76B9A108-BD77-43A8-9D9D-47B396CCD73E}" srcId="{FA3C6684-DCC2-4B3A-9F71-2377127D0E92}" destId="{F28ADC5A-97A3-4793-8B30-5530E499BFE0}" srcOrd="2" destOrd="0" parTransId="{807B8B42-9779-4C58-9F47-26FB6D5B81EB}" sibTransId="{CE098E6D-2E39-4FA0-AB0D-7085877FAABC}"/>
    <dgm:cxn modelId="{DCEB8589-0655-4BF6-AE0F-41820F181D06}" type="presOf" srcId="{7C112EBF-39D7-412F-80F9-F405AC43F9B8}" destId="{A118A9E3-5722-4716-A523-8AEC2F4FBBA5}" srcOrd="0" destOrd="0" presId="urn:microsoft.com/office/officeart/2005/8/layout/default"/>
    <dgm:cxn modelId="{BCC61491-7643-4036-B329-F1751059BAF3}" srcId="{FA3C6684-DCC2-4B3A-9F71-2377127D0E92}" destId="{7C112EBF-39D7-412F-80F9-F405AC43F9B8}" srcOrd="1" destOrd="0" parTransId="{90A0A1C3-D94F-4715-BDDB-2B291E0D91C5}" sibTransId="{C9999FFD-CBE7-44E1-AF57-49D594A5FBF8}"/>
    <dgm:cxn modelId="{814BA496-B4B2-4FB2-BB76-DD0A6884E6B6}" type="presOf" srcId="{F28ADC5A-97A3-4793-8B30-5530E499BFE0}" destId="{84978281-48E9-4423-8030-43F6923BF963}" srcOrd="0" destOrd="0" presId="urn:microsoft.com/office/officeart/2005/8/layout/default"/>
    <dgm:cxn modelId="{45E6CDEB-4F58-4EDF-9B8F-3D3691B6BDCC}" type="presOf" srcId="{FA3C6684-DCC2-4B3A-9F71-2377127D0E92}" destId="{2C5289EF-4FB9-420F-9ECB-FEC8F36AE189}" srcOrd="0" destOrd="0" presId="urn:microsoft.com/office/officeart/2005/8/layout/default"/>
    <dgm:cxn modelId="{4A304CFD-B42F-47CB-BAE7-F493F8D86AB2}" srcId="{FA3C6684-DCC2-4B3A-9F71-2377127D0E92}" destId="{11F0751F-5B20-4DC4-9345-C23D4675313A}" srcOrd="0" destOrd="0" parTransId="{3A03B201-3FEE-4649-9C39-1D8FD47713F7}" sibTransId="{CB44D8A7-777B-4739-9A85-B53A4BE7BEEC}"/>
    <dgm:cxn modelId="{E528F4FE-DBA6-45FC-9DA7-FD3CBC34A667}" type="presOf" srcId="{11F0751F-5B20-4DC4-9345-C23D4675313A}" destId="{B0806E9A-8229-4731-836F-F6A2DBE97794}" srcOrd="0" destOrd="0" presId="urn:microsoft.com/office/officeart/2005/8/layout/default"/>
    <dgm:cxn modelId="{CC4A851C-FEB4-456B-953C-98BB2499FAFF}" type="presParOf" srcId="{2C5289EF-4FB9-420F-9ECB-FEC8F36AE189}" destId="{B0806E9A-8229-4731-836F-F6A2DBE97794}" srcOrd="0" destOrd="0" presId="urn:microsoft.com/office/officeart/2005/8/layout/default"/>
    <dgm:cxn modelId="{2C6A12A0-BD6C-4E0C-AF46-D3A970131378}" type="presParOf" srcId="{2C5289EF-4FB9-420F-9ECB-FEC8F36AE189}" destId="{70B00BEC-6422-4774-BCC9-D3A120954543}" srcOrd="1" destOrd="0" presId="urn:microsoft.com/office/officeart/2005/8/layout/default"/>
    <dgm:cxn modelId="{46128097-0590-4C34-B9FA-B106EA6CC267}" type="presParOf" srcId="{2C5289EF-4FB9-420F-9ECB-FEC8F36AE189}" destId="{A118A9E3-5722-4716-A523-8AEC2F4FBBA5}" srcOrd="2" destOrd="0" presId="urn:microsoft.com/office/officeart/2005/8/layout/default"/>
    <dgm:cxn modelId="{5CE4A66E-51FE-4BDE-A47C-33FC84A170B3}" type="presParOf" srcId="{2C5289EF-4FB9-420F-9ECB-FEC8F36AE189}" destId="{F24BDE52-4E79-484F-BC5F-A55EFEE741B5}" srcOrd="3" destOrd="0" presId="urn:microsoft.com/office/officeart/2005/8/layout/default"/>
    <dgm:cxn modelId="{6D434FD0-D50B-4134-8CFD-0E64F9433910}" type="presParOf" srcId="{2C5289EF-4FB9-420F-9ECB-FEC8F36AE189}" destId="{84978281-48E9-4423-8030-43F6923BF96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180C89-4187-44B3-AE2D-A6AD11057822}"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A0F101D3-FCF7-4E20-89B3-31675F1E23A9}">
      <dgm:prSet/>
      <dgm:spPr/>
      <dgm:t>
        <a:bodyPr/>
        <a:lstStyle/>
        <a:p>
          <a:r>
            <a:rPr lang="en-US"/>
            <a:t>29% fewer Skilled Nursing Facility Days than Medicare FFS</a:t>
          </a:r>
        </a:p>
      </dgm:t>
    </dgm:pt>
    <dgm:pt modelId="{F9F53272-4410-4AB6-8A6D-256E62E63EAE}" type="parTrans" cxnId="{16850963-AD4F-4EFC-A408-AC315ECBA492}">
      <dgm:prSet/>
      <dgm:spPr/>
      <dgm:t>
        <a:bodyPr/>
        <a:lstStyle/>
        <a:p>
          <a:endParaRPr lang="en-US"/>
        </a:p>
      </dgm:t>
    </dgm:pt>
    <dgm:pt modelId="{B641E37A-1887-4A7B-8BB4-DFCFA6DC320A}" type="sibTrans" cxnId="{16850963-AD4F-4EFC-A408-AC315ECBA492}">
      <dgm:prSet/>
      <dgm:spPr/>
      <dgm:t>
        <a:bodyPr/>
        <a:lstStyle/>
        <a:p>
          <a:endParaRPr lang="en-US"/>
        </a:p>
      </dgm:t>
    </dgm:pt>
    <dgm:pt modelId="{572AC6D4-4576-4E89-B3B2-8FBEDB6B688A}">
      <dgm:prSet/>
      <dgm:spPr/>
      <dgm:t>
        <a:bodyPr/>
        <a:lstStyle/>
        <a:p>
          <a:r>
            <a:rPr lang="en-US"/>
            <a:t>19% fewer Home Health Days</a:t>
          </a:r>
        </a:p>
      </dgm:t>
    </dgm:pt>
    <dgm:pt modelId="{6B6A2A0E-BA17-4F87-8641-95758C13F5D7}" type="parTrans" cxnId="{CB3010E3-1997-423E-B9C1-0D47A745108F}">
      <dgm:prSet/>
      <dgm:spPr/>
      <dgm:t>
        <a:bodyPr/>
        <a:lstStyle/>
        <a:p>
          <a:endParaRPr lang="en-US"/>
        </a:p>
      </dgm:t>
    </dgm:pt>
    <dgm:pt modelId="{CCF97E3C-B4EE-4A04-AEF8-9BA0246FD9F4}" type="sibTrans" cxnId="{CB3010E3-1997-423E-B9C1-0D47A745108F}">
      <dgm:prSet/>
      <dgm:spPr/>
      <dgm:t>
        <a:bodyPr/>
        <a:lstStyle/>
        <a:p>
          <a:endParaRPr lang="en-US"/>
        </a:p>
      </dgm:t>
    </dgm:pt>
    <dgm:pt modelId="{32317121-61B4-4CDB-BE13-3DBCF50A728A}">
      <dgm:prSet/>
      <dgm:spPr/>
      <dgm:t>
        <a:bodyPr/>
        <a:lstStyle/>
        <a:p>
          <a:r>
            <a:rPr lang="en-US" dirty="0"/>
            <a:t>21% fewer Inpatient Rehabilitation Facility Days</a:t>
          </a:r>
        </a:p>
      </dgm:t>
    </dgm:pt>
    <dgm:pt modelId="{B603CF6C-3842-498F-8011-9980C185D1C5}" type="parTrans" cxnId="{8E4EB84F-BA79-4248-9C65-FA1A5F29AD98}">
      <dgm:prSet/>
      <dgm:spPr/>
      <dgm:t>
        <a:bodyPr/>
        <a:lstStyle/>
        <a:p>
          <a:endParaRPr lang="en-US"/>
        </a:p>
      </dgm:t>
    </dgm:pt>
    <dgm:pt modelId="{A2501BDA-7684-42E2-84CD-BE4CEAFA7E62}" type="sibTrans" cxnId="{8E4EB84F-BA79-4248-9C65-FA1A5F29AD98}">
      <dgm:prSet/>
      <dgm:spPr/>
      <dgm:t>
        <a:bodyPr/>
        <a:lstStyle/>
        <a:p>
          <a:endParaRPr lang="en-US"/>
        </a:p>
      </dgm:t>
    </dgm:pt>
    <dgm:pt modelId="{A74686BC-7A1D-48EC-8E1F-A9D96DEC5C33}">
      <dgm:prSet/>
      <dgm:spPr/>
      <dgm:t>
        <a:bodyPr/>
        <a:lstStyle/>
        <a:p>
          <a:r>
            <a:rPr lang="en-US" dirty="0"/>
            <a:t>49% fewer Long Term Acute Care Hospital Days</a:t>
          </a:r>
        </a:p>
      </dgm:t>
    </dgm:pt>
    <dgm:pt modelId="{7E24307B-B7B8-4E88-9583-6C0E51133B5D}" type="parTrans" cxnId="{2CEBEE37-76DA-43D1-A5C1-83E35BAA7AF0}">
      <dgm:prSet/>
      <dgm:spPr/>
      <dgm:t>
        <a:bodyPr/>
        <a:lstStyle/>
        <a:p>
          <a:endParaRPr lang="en-US"/>
        </a:p>
      </dgm:t>
    </dgm:pt>
    <dgm:pt modelId="{2558430D-C7DC-451B-8DF7-B517A72BB59C}" type="sibTrans" cxnId="{2CEBEE37-76DA-43D1-A5C1-83E35BAA7AF0}">
      <dgm:prSet/>
      <dgm:spPr/>
      <dgm:t>
        <a:bodyPr/>
        <a:lstStyle/>
        <a:p>
          <a:endParaRPr lang="en-US"/>
        </a:p>
      </dgm:t>
    </dgm:pt>
    <dgm:pt modelId="{0143FCD5-E2EE-574C-804A-CA6E761646CA}" type="pres">
      <dgm:prSet presAssocID="{30180C89-4187-44B3-AE2D-A6AD11057822}" presName="linear" presStyleCnt="0">
        <dgm:presLayoutVars>
          <dgm:animLvl val="lvl"/>
          <dgm:resizeHandles val="exact"/>
        </dgm:presLayoutVars>
      </dgm:prSet>
      <dgm:spPr/>
    </dgm:pt>
    <dgm:pt modelId="{7A0415B6-293B-B843-B5FD-181513A21DED}" type="pres">
      <dgm:prSet presAssocID="{A0F101D3-FCF7-4E20-89B3-31675F1E23A9}" presName="parentText" presStyleLbl="node1" presStyleIdx="0" presStyleCnt="4">
        <dgm:presLayoutVars>
          <dgm:chMax val="0"/>
          <dgm:bulletEnabled val="1"/>
        </dgm:presLayoutVars>
      </dgm:prSet>
      <dgm:spPr/>
    </dgm:pt>
    <dgm:pt modelId="{2095C07E-3B77-6646-AA40-7507AFA2A990}" type="pres">
      <dgm:prSet presAssocID="{B641E37A-1887-4A7B-8BB4-DFCFA6DC320A}" presName="spacer" presStyleCnt="0"/>
      <dgm:spPr/>
    </dgm:pt>
    <dgm:pt modelId="{3320AA9F-E4BF-B042-B5A5-10C242BDD52C}" type="pres">
      <dgm:prSet presAssocID="{572AC6D4-4576-4E89-B3B2-8FBEDB6B688A}" presName="parentText" presStyleLbl="node1" presStyleIdx="1" presStyleCnt="4">
        <dgm:presLayoutVars>
          <dgm:chMax val="0"/>
          <dgm:bulletEnabled val="1"/>
        </dgm:presLayoutVars>
      </dgm:prSet>
      <dgm:spPr/>
    </dgm:pt>
    <dgm:pt modelId="{F1F2E8FB-8B92-0449-820B-FCB5AC6F7015}" type="pres">
      <dgm:prSet presAssocID="{CCF97E3C-B4EE-4A04-AEF8-9BA0246FD9F4}" presName="spacer" presStyleCnt="0"/>
      <dgm:spPr/>
    </dgm:pt>
    <dgm:pt modelId="{3EA2B8E3-BC41-0841-B28F-CDE138EC08D2}" type="pres">
      <dgm:prSet presAssocID="{32317121-61B4-4CDB-BE13-3DBCF50A728A}" presName="parentText" presStyleLbl="node1" presStyleIdx="2" presStyleCnt="4">
        <dgm:presLayoutVars>
          <dgm:chMax val="0"/>
          <dgm:bulletEnabled val="1"/>
        </dgm:presLayoutVars>
      </dgm:prSet>
      <dgm:spPr/>
    </dgm:pt>
    <dgm:pt modelId="{13E56C15-FAC1-A740-845B-3A630DA86C0B}" type="pres">
      <dgm:prSet presAssocID="{A2501BDA-7684-42E2-84CD-BE4CEAFA7E62}" presName="spacer" presStyleCnt="0"/>
      <dgm:spPr/>
    </dgm:pt>
    <dgm:pt modelId="{26E48AB4-07B1-514E-AC2C-F77F2075CEC0}" type="pres">
      <dgm:prSet presAssocID="{A74686BC-7A1D-48EC-8E1F-A9D96DEC5C33}" presName="parentText" presStyleLbl="node1" presStyleIdx="3" presStyleCnt="4">
        <dgm:presLayoutVars>
          <dgm:chMax val="0"/>
          <dgm:bulletEnabled val="1"/>
        </dgm:presLayoutVars>
      </dgm:prSet>
      <dgm:spPr/>
    </dgm:pt>
  </dgm:ptLst>
  <dgm:cxnLst>
    <dgm:cxn modelId="{2CEBEE37-76DA-43D1-A5C1-83E35BAA7AF0}" srcId="{30180C89-4187-44B3-AE2D-A6AD11057822}" destId="{A74686BC-7A1D-48EC-8E1F-A9D96DEC5C33}" srcOrd="3" destOrd="0" parTransId="{7E24307B-B7B8-4E88-9583-6C0E51133B5D}" sibTransId="{2558430D-C7DC-451B-8DF7-B517A72BB59C}"/>
    <dgm:cxn modelId="{B0F30C48-10E8-9446-AF4B-09D404DE02A8}" type="presOf" srcId="{A0F101D3-FCF7-4E20-89B3-31675F1E23A9}" destId="{7A0415B6-293B-B843-B5FD-181513A21DED}" srcOrd="0" destOrd="0" presId="urn:microsoft.com/office/officeart/2005/8/layout/vList2"/>
    <dgm:cxn modelId="{8E4EB84F-BA79-4248-9C65-FA1A5F29AD98}" srcId="{30180C89-4187-44B3-AE2D-A6AD11057822}" destId="{32317121-61B4-4CDB-BE13-3DBCF50A728A}" srcOrd="2" destOrd="0" parTransId="{B603CF6C-3842-498F-8011-9980C185D1C5}" sibTransId="{A2501BDA-7684-42E2-84CD-BE4CEAFA7E62}"/>
    <dgm:cxn modelId="{16850963-AD4F-4EFC-A408-AC315ECBA492}" srcId="{30180C89-4187-44B3-AE2D-A6AD11057822}" destId="{A0F101D3-FCF7-4E20-89B3-31675F1E23A9}" srcOrd="0" destOrd="0" parTransId="{F9F53272-4410-4AB6-8A6D-256E62E63EAE}" sibTransId="{B641E37A-1887-4A7B-8BB4-DFCFA6DC320A}"/>
    <dgm:cxn modelId="{654C4BAD-9DC4-B24B-A781-C44EF15C835B}" type="presOf" srcId="{30180C89-4187-44B3-AE2D-A6AD11057822}" destId="{0143FCD5-E2EE-574C-804A-CA6E761646CA}" srcOrd="0" destOrd="0" presId="urn:microsoft.com/office/officeart/2005/8/layout/vList2"/>
    <dgm:cxn modelId="{DE43A4C0-1BE5-F14A-96E5-F81B3CBB08DC}" type="presOf" srcId="{572AC6D4-4576-4E89-B3B2-8FBEDB6B688A}" destId="{3320AA9F-E4BF-B042-B5A5-10C242BDD52C}" srcOrd="0" destOrd="0" presId="urn:microsoft.com/office/officeart/2005/8/layout/vList2"/>
    <dgm:cxn modelId="{944921CF-16EF-7643-8A77-EF7DFAF0F92C}" type="presOf" srcId="{A74686BC-7A1D-48EC-8E1F-A9D96DEC5C33}" destId="{26E48AB4-07B1-514E-AC2C-F77F2075CEC0}" srcOrd="0" destOrd="0" presId="urn:microsoft.com/office/officeart/2005/8/layout/vList2"/>
    <dgm:cxn modelId="{CB3010E3-1997-423E-B9C1-0D47A745108F}" srcId="{30180C89-4187-44B3-AE2D-A6AD11057822}" destId="{572AC6D4-4576-4E89-B3B2-8FBEDB6B688A}" srcOrd="1" destOrd="0" parTransId="{6B6A2A0E-BA17-4F87-8641-95758C13F5D7}" sibTransId="{CCF97E3C-B4EE-4A04-AEF8-9BA0246FD9F4}"/>
    <dgm:cxn modelId="{54F8D4FD-6F55-0643-8BDC-D8CAA7CC8754}" type="presOf" srcId="{32317121-61B4-4CDB-BE13-3DBCF50A728A}" destId="{3EA2B8E3-BC41-0841-B28F-CDE138EC08D2}" srcOrd="0" destOrd="0" presId="urn:microsoft.com/office/officeart/2005/8/layout/vList2"/>
    <dgm:cxn modelId="{7D623518-2083-9741-839E-0DA7A0D7510D}" type="presParOf" srcId="{0143FCD5-E2EE-574C-804A-CA6E761646CA}" destId="{7A0415B6-293B-B843-B5FD-181513A21DED}" srcOrd="0" destOrd="0" presId="urn:microsoft.com/office/officeart/2005/8/layout/vList2"/>
    <dgm:cxn modelId="{F0BD348E-7D23-2143-A2A6-C3C3155C93DE}" type="presParOf" srcId="{0143FCD5-E2EE-574C-804A-CA6E761646CA}" destId="{2095C07E-3B77-6646-AA40-7507AFA2A990}" srcOrd="1" destOrd="0" presId="urn:microsoft.com/office/officeart/2005/8/layout/vList2"/>
    <dgm:cxn modelId="{91FAE42E-77F0-6044-8865-A4A295D67533}" type="presParOf" srcId="{0143FCD5-E2EE-574C-804A-CA6E761646CA}" destId="{3320AA9F-E4BF-B042-B5A5-10C242BDD52C}" srcOrd="2" destOrd="0" presId="urn:microsoft.com/office/officeart/2005/8/layout/vList2"/>
    <dgm:cxn modelId="{9B10E1B1-35CF-C24E-BB1D-51639A222041}" type="presParOf" srcId="{0143FCD5-E2EE-574C-804A-CA6E761646CA}" destId="{F1F2E8FB-8B92-0449-820B-FCB5AC6F7015}" srcOrd="3" destOrd="0" presId="urn:microsoft.com/office/officeart/2005/8/layout/vList2"/>
    <dgm:cxn modelId="{59E45E94-903D-2240-B1A8-2D83687EEE00}" type="presParOf" srcId="{0143FCD5-E2EE-574C-804A-CA6E761646CA}" destId="{3EA2B8E3-BC41-0841-B28F-CDE138EC08D2}" srcOrd="4" destOrd="0" presId="urn:microsoft.com/office/officeart/2005/8/layout/vList2"/>
    <dgm:cxn modelId="{5F556DCF-A0D3-1749-91D4-2AA9E62C2460}" type="presParOf" srcId="{0143FCD5-E2EE-574C-804A-CA6E761646CA}" destId="{13E56C15-FAC1-A740-845B-3A630DA86C0B}" srcOrd="5" destOrd="0" presId="urn:microsoft.com/office/officeart/2005/8/layout/vList2"/>
    <dgm:cxn modelId="{2EF92FF3-17B9-034E-8AE9-FA86304EEBD2}" type="presParOf" srcId="{0143FCD5-E2EE-574C-804A-CA6E761646CA}" destId="{26E48AB4-07B1-514E-AC2C-F77F2075CEC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C39F42-DFBB-491D-9289-18FDA9404AC4}" type="doc">
      <dgm:prSet loTypeId="urn:microsoft.com/office/officeart/2005/8/layout/hList1" loCatId="list" qsTypeId="urn:microsoft.com/office/officeart/2005/8/quickstyle/3d3" qsCatId="3D" csTypeId="urn:microsoft.com/office/officeart/2005/8/colors/accent3_2" csCatId="accent3" phldr="1"/>
      <dgm:spPr/>
      <dgm:t>
        <a:bodyPr/>
        <a:lstStyle/>
        <a:p>
          <a:endParaRPr lang="en-US"/>
        </a:p>
      </dgm:t>
    </dgm:pt>
    <dgm:pt modelId="{9088E5A4-8B80-4D43-A2EA-CD71A9E1356B}">
      <dgm:prSet phldrT="[Text]" custT="1"/>
      <dgm:spPr>
        <a:solidFill>
          <a:schemeClr val="accent1">
            <a:lumMod val="75000"/>
          </a:schemeClr>
        </a:solidFill>
      </dgm:spPr>
      <dgm:t>
        <a:bodyPr/>
        <a:lstStyle/>
        <a:p>
          <a:r>
            <a:rPr lang="en-US" sz="2000" b="1" dirty="0"/>
            <a:t>Institutional</a:t>
          </a:r>
        </a:p>
      </dgm:t>
    </dgm:pt>
    <dgm:pt modelId="{D71849FE-0C4E-47F0-8E20-F297C3D3886C}" type="parTrans" cxnId="{A4068B2E-ABFC-40F0-BEF6-8FEF734EDEBF}">
      <dgm:prSet/>
      <dgm:spPr/>
      <dgm:t>
        <a:bodyPr/>
        <a:lstStyle/>
        <a:p>
          <a:endParaRPr lang="en-US"/>
        </a:p>
      </dgm:t>
    </dgm:pt>
    <dgm:pt modelId="{B2A96065-B23F-457C-A6C5-E7DAC8710B76}" type="sibTrans" cxnId="{A4068B2E-ABFC-40F0-BEF6-8FEF734EDEBF}">
      <dgm:prSet/>
      <dgm:spPr/>
      <dgm:t>
        <a:bodyPr/>
        <a:lstStyle/>
        <a:p>
          <a:endParaRPr lang="en-US"/>
        </a:p>
      </dgm:t>
    </dgm:pt>
    <dgm:pt modelId="{331F9153-BD80-4AF9-9DB9-B864AFD67053}">
      <dgm:prSet phldrT="[Text]"/>
      <dgm:spPr/>
      <dgm:t>
        <a:bodyPr/>
        <a:lstStyle/>
        <a:p>
          <a:r>
            <a:rPr lang="en-US" dirty="0"/>
            <a:t>Enrollees: eligible for both Medicare and Medicaid</a:t>
          </a:r>
          <a:br>
            <a:rPr lang="en-US" dirty="0"/>
          </a:br>
          <a:endParaRPr lang="en-US" dirty="0"/>
        </a:p>
      </dgm:t>
    </dgm:pt>
    <dgm:pt modelId="{7A2347F5-0FAA-4D49-8666-34658106898F}" type="parTrans" cxnId="{EB210875-2C03-47F2-840B-9246B81274A1}">
      <dgm:prSet/>
      <dgm:spPr/>
      <dgm:t>
        <a:bodyPr/>
        <a:lstStyle/>
        <a:p>
          <a:endParaRPr lang="en-US"/>
        </a:p>
      </dgm:t>
    </dgm:pt>
    <dgm:pt modelId="{B1FCAAF2-0724-4EF5-88B2-53A225FD13ED}" type="sibTrans" cxnId="{EB210875-2C03-47F2-840B-9246B81274A1}">
      <dgm:prSet/>
      <dgm:spPr/>
      <dgm:t>
        <a:bodyPr/>
        <a:lstStyle/>
        <a:p>
          <a:endParaRPr lang="en-US"/>
        </a:p>
      </dgm:t>
    </dgm:pt>
    <dgm:pt modelId="{DD476116-C381-4188-A9BE-DAFFB2205F30}">
      <dgm:prSet phldrT="[Text]"/>
      <dgm:spPr/>
      <dgm:t>
        <a:bodyPr/>
        <a:lstStyle/>
        <a:p>
          <a:r>
            <a:rPr lang="en-US" dirty="0"/>
            <a:t>Fully Integrated Dual Eligible (FIDE) SNPs provide both Medicare and Medicaid benefits </a:t>
          </a:r>
        </a:p>
      </dgm:t>
    </dgm:pt>
    <dgm:pt modelId="{DF7A1BA8-AADB-42CC-9CFA-093A848A5C8E}" type="parTrans" cxnId="{CF265CFF-3B6C-46F9-A862-7D667EEBF57A}">
      <dgm:prSet/>
      <dgm:spPr/>
      <dgm:t>
        <a:bodyPr/>
        <a:lstStyle/>
        <a:p>
          <a:endParaRPr lang="en-US"/>
        </a:p>
      </dgm:t>
    </dgm:pt>
    <dgm:pt modelId="{A748636A-0F74-46D5-AE4E-5599F5EADD82}" type="sibTrans" cxnId="{CF265CFF-3B6C-46F9-A862-7D667EEBF57A}">
      <dgm:prSet/>
      <dgm:spPr/>
      <dgm:t>
        <a:bodyPr/>
        <a:lstStyle/>
        <a:p>
          <a:endParaRPr lang="en-US"/>
        </a:p>
      </dgm:t>
    </dgm:pt>
    <dgm:pt modelId="{71B8476F-2D87-456C-AE51-4E9EB07BBC72}">
      <dgm:prSet phldrT="[Text]" custT="1"/>
      <dgm:spPr>
        <a:solidFill>
          <a:schemeClr val="accent6">
            <a:lumMod val="75000"/>
          </a:schemeClr>
        </a:solidFill>
      </dgm:spPr>
      <dgm:t>
        <a:bodyPr/>
        <a:lstStyle/>
        <a:p>
          <a:r>
            <a:rPr lang="en-US" sz="2000" b="1" dirty="0"/>
            <a:t>Chronic Condition</a:t>
          </a:r>
        </a:p>
      </dgm:t>
    </dgm:pt>
    <dgm:pt modelId="{968E4752-C0FE-486D-9167-0666AA861A70}" type="parTrans" cxnId="{142D1268-89FA-459C-89FE-CA524AAB6646}">
      <dgm:prSet/>
      <dgm:spPr/>
      <dgm:t>
        <a:bodyPr/>
        <a:lstStyle/>
        <a:p>
          <a:endParaRPr lang="en-US"/>
        </a:p>
      </dgm:t>
    </dgm:pt>
    <dgm:pt modelId="{444D652B-22EF-4603-8359-81736A215624}" type="sibTrans" cxnId="{142D1268-89FA-459C-89FE-CA524AAB6646}">
      <dgm:prSet/>
      <dgm:spPr/>
      <dgm:t>
        <a:bodyPr/>
        <a:lstStyle/>
        <a:p>
          <a:endParaRPr lang="en-US"/>
        </a:p>
      </dgm:t>
    </dgm:pt>
    <dgm:pt modelId="{4496955C-DBA1-497E-A666-EF83539522B2}">
      <dgm:prSet phldrT="[Text]"/>
      <dgm:spPr>
        <a:solidFill>
          <a:schemeClr val="accent6">
            <a:lumMod val="60000"/>
            <a:lumOff val="40000"/>
          </a:schemeClr>
        </a:solidFill>
      </dgm:spPr>
      <dgm:t>
        <a:bodyPr/>
        <a:lstStyle/>
        <a:p>
          <a:r>
            <a:rPr lang="en-US" dirty="0"/>
            <a:t>Enrollees: Must be diagnosed with the chronic condition targeted by the plan</a:t>
          </a:r>
          <a:br>
            <a:rPr lang="en-US" dirty="0"/>
          </a:br>
          <a:endParaRPr lang="en-US" dirty="0"/>
        </a:p>
      </dgm:t>
    </dgm:pt>
    <dgm:pt modelId="{F7E9EB39-0860-45FC-9199-F1BD08319944}" type="parTrans" cxnId="{15D4E884-E777-44CB-9FF1-4817D68DAA60}">
      <dgm:prSet/>
      <dgm:spPr/>
      <dgm:t>
        <a:bodyPr/>
        <a:lstStyle/>
        <a:p>
          <a:endParaRPr lang="en-US"/>
        </a:p>
      </dgm:t>
    </dgm:pt>
    <dgm:pt modelId="{54D260C7-2B7A-499D-8570-88B4C1E131EB}" type="sibTrans" cxnId="{15D4E884-E777-44CB-9FF1-4817D68DAA60}">
      <dgm:prSet/>
      <dgm:spPr/>
      <dgm:t>
        <a:bodyPr/>
        <a:lstStyle/>
        <a:p>
          <a:endParaRPr lang="en-US"/>
        </a:p>
      </dgm:t>
    </dgm:pt>
    <dgm:pt modelId="{458A03F5-524D-41E1-9B4D-21B4DCF31A54}">
      <dgm:prSet phldrT="[Text]"/>
      <dgm:spPr/>
      <dgm:t>
        <a:bodyPr/>
        <a:lstStyle/>
        <a:p>
          <a:r>
            <a:rPr lang="en-US" dirty="0"/>
            <a:t>Traditionally provide only Medicare benefits but coordinate with enrollee’s Medicaid benefits </a:t>
          </a:r>
          <a:br>
            <a:rPr lang="en-US" dirty="0"/>
          </a:br>
          <a:endParaRPr lang="en-US" dirty="0"/>
        </a:p>
      </dgm:t>
    </dgm:pt>
    <dgm:pt modelId="{78430A21-8D65-4F44-A8C8-D8E4D2135817}" type="parTrans" cxnId="{8BBC4D25-E49C-49A1-8918-5193A2E0F09E}">
      <dgm:prSet/>
      <dgm:spPr/>
      <dgm:t>
        <a:bodyPr/>
        <a:lstStyle/>
        <a:p>
          <a:endParaRPr lang="en-US"/>
        </a:p>
      </dgm:t>
    </dgm:pt>
    <dgm:pt modelId="{A9453FE9-6B97-4AAA-80AA-AB28D95EAFA4}" type="sibTrans" cxnId="{8BBC4D25-E49C-49A1-8918-5193A2E0F09E}">
      <dgm:prSet/>
      <dgm:spPr/>
      <dgm:t>
        <a:bodyPr/>
        <a:lstStyle/>
        <a:p>
          <a:endParaRPr lang="en-US"/>
        </a:p>
      </dgm:t>
    </dgm:pt>
    <dgm:pt modelId="{36C37644-6318-496E-900D-B82BC5F604B8}">
      <dgm:prSet phldrT="[Text]"/>
      <dgm:spPr>
        <a:solidFill>
          <a:schemeClr val="accent6">
            <a:lumMod val="60000"/>
            <a:lumOff val="40000"/>
          </a:schemeClr>
        </a:solidFill>
      </dgm:spPr>
      <dgm:t>
        <a:bodyPr/>
        <a:lstStyle/>
        <a:p>
          <a:r>
            <a:rPr lang="en-US" dirty="0"/>
            <a:t>Plan specifies a chronic condition and develops optimal benefits and clinical supports to avoid and/or manage acute episodes</a:t>
          </a:r>
        </a:p>
      </dgm:t>
    </dgm:pt>
    <dgm:pt modelId="{FBE3A782-E2C2-4B0B-86F7-3EED352C7420}" type="parTrans" cxnId="{E71621DB-36B5-4125-9613-05EDDEA33275}">
      <dgm:prSet/>
      <dgm:spPr/>
      <dgm:t>
        <a:bodyPr/>
        <a:lstStyle/>
        <a:p>
          <a:endParaRPr lang="en-US"/>
        </a:p>
      </dgm:t>
    </dgm:pt>
    <dgm:pt modelId="{44E4DA8F-F30B-4B16-AFA7-69C1124AD40C}" type="sibTrans" cxnId="{E71621DB-36B5-4125-9613-05EDDEA33275}">
      <dgm:prSet/>
      <dgm:spPr/>
      <dgm:t>
        <a:bodyPr/>
        <a:lstStyle/>
        <a:p>
          <a:endParaRPr lang="en-US"/>
        </a:p>
      </dgm:t>
    </dgm:pt>
    <dgm:pt modelId="{DFA31B16-84A7-4F3C-94A6-EDC0FB47DB5B}">
      <dgm:prSet phldrT="[Text]"/>
      <dgm:spPr>
        <a:solidFill>
          <a:schemeClr val="accent1">
            <a:lumMod val="60000"/>
            <a:lumOff val="40000"/>
            <a:alpha val="90000"/>
          </a:schemeClr>
        </a:solidFill>
      </dgm:spPr>
      <dgm:t>
        <a:bodyPr/>
        <a:lstStyle/>
        <a:p>
          <a:r>
            <a:rPr lang="en-US" dirty="0"/>
            <a:t>Enrollees: NF resident for 90 or more days, or </a:t>
          </a:r>
          <a:br>
            <a:rPr lang="en-US" dirty="0"/>
          </a:br>
          <a:r>
            <a:rPr lang="en-US" dirty="0"/>
            <a:t>assisted living resident or the community dwelling AND meet nursing facility level of care</a:t>
          </a:r>
          <a:br>
            <a:rPr lang="en-US" dirty="0"/>
          </a:br>
          <a:endParaRPr lang="en-US" dirty="0"/>
        </a:p>
      </dgm:t>
    </dgm:pt>
    <dgm:pt modelId="{60AE81F8-CAA4-4F5E-A64B-821DD47A052B}" type="parTrans" cxnId="{1AE6DD36-E819-4765-BBD3-6432A888CF0A}">
      <dgm:prSet/>
      <dgm:spPr/>
      <dgm:t>
        <a:bodyPr/>
        <a:lstStyle/>
        <a:p>
          <a:endParaRPr lang="en-US"/>
        </a:p>
      </dgm:t>
    </dgm:pt>
    <dgm:pt modelId="{315497C3-72AD-4E07-9976-580E4CA3C9F0}" type="sibTrans" cxnId="{1AE6DD36-E819-4765-BBD3-6432A888CF0A}">
      <dgm:prSet/>
      <dgm:spPr/>
      <dgm:t>
        <a:bodyPr/>
        <a:lstStyle/>
        <a:p>
          <a:endParaRPr lang="en-US"/>
        </a:p>
      </dgm:t>
    </dgm:pt>
    <dgm:pt modelId="{C44A94AC-EB4A-47A1-ACF2-0650A17A903A}">
      <dgm:prSet phldrT="[Text]"/>
      <dgm:spPr>
        <a:solidFill>
          <a:schemeClr val="accent1">
            <a:lumMod val="60000"/>
            <a:lumOff val="40000"/>
            <a:alpha val="90000"/>
          </a:schemeClr>
        </a:solidFill>
      </dgm:spPr>
      <dgm:t>
        <a:bodyPr/>
        <a:lstStyle/>
        <a:p>
          <a:r>
            <a:rPr lang="en-US" dirty="0"/>
            <a:t>Clinical protocols are developed to reduce unplanned discharges and provide as many services as possible within the nursing facility, avoiding hospitalizations</a:t>
          </a:r>
        </a:p>
      </dgm:t>
    </dgm:pt>
    <dgm:pt modelId="{528A6F34-D6BF-4E4F-BC78-CB7450A995BC}" type="parTrans" cxnId="{EBB4CB45-ECFC-41D2-A208-47E1828DA201}">
      <dgm:prSet/>
      <dgm:spPr/>
      <dgm:t>
        <a:bodyPr/>
        <a:lstStyle/>
        <a:p>
          <a:endParaRPr lang="en-US"/>
        </a:p>
      </dgm:t>
    </dgm:pt>
    <dgm:pt modelId="{258A0DED-DCEF-4E3C-9F51-6902B4ABD338}" type="sibTrans" cxnId="{EBB4CB45-ECFC-41D2-A208-47E1828DA201}">
      <dgm:prSet/>
      <dgm:spPr/>
      <dgm:t>
        <a:bodyPr/>
        <a:lstStyle/>
        <a:p>
          <a:endParaRPr lang="en-US"/>
        </a:p>
      </dgm:t>
    </dgm:pt>
    <dgm:pt modelId="{3E01DABB-8AE0-4C23-A8CC-FFC4F40331C5}">
      <dgm:prSet phldrT="[Text]" custT="1"/>
      <dgm:spPr/>
      <dgm:t>
        <a:bodyPr/>
        <a:lstStyle/>
        <a:p>
          <a:r>
            <a:rPr lang="en-US" sz="2000" b="1" dirty="0"/>
            <a:t>Dual Eligible </a:t>
          </a:r>
        </a:p>
      </dgm:t>
    </dgm:pt>
    <dgm:pt modelId="{6FAD0419-8D6C-4568-BD05-B92C40A4296D}" type="parTrans" cxnId="{4B6D1214-5F34-4028-A217-20A146413EE2}">
      <dgm:prSet/>
      <dgm:spPr/>
      <dgm:t>
        <a:bodyPr/>
        <a:lstStyle/>
        <a:p>
          <a:endParaRPr lang="en-US"/>
        </a:p>
      </dgm:t>
    </dgm:pt>
    <dgm:pt modelId="{0F0FB6B2-E068-4B3D-A29C-D440EF6043F6}" type="sibTrans" cxnId="{4B6D1214-5F34-4028-A217-20A146413EE2}">
      <dgm:prSet/>
      <dgm:spPr/>
      <dgm:t>
        <a:bodyPr/>
        <a:lstStyle/>
        <a:p>
          <a:endParaRPr lang="en-US"/>
        </a:p>
      </dgm:t>
    </dgm:pt>
    <dgm:pt modelId="{297AEF41-24A6-4FBC-B869-820FFF59A518}" type="pres">
      <dgm:prSet presAssocID="{E4C39F42-DFBB-491D-9289-18FDA9404AC4}" presName="Name0" presStyleCnt="0">
        <dgm:presLayoutVars>
          <dgm:dir/>
          <dgm:animLvl val="lvl"/>
          <dgm:resizeHandles val="exact"/>
        </dgm:presLayoutVars>
      </dgm:prSet>
      <dgm:spPr/>
    </dgm:pt>
    <dgm:pt modelId="{6BD73281-5549-4973-9A17-5A5C29BA7972}" type="pres">
      <dgm:prSet presAssocID="{9088E5A4-8B80-4D43-A2EA-CD71A9E1356B}" presName="composite" presStyleCnt="0"/>
      <dgm:spPr/>
    </dgm:pt>
    <dgm:pt modelId="{38A49543-F33C-4B7E-8DC8-B23BB7C8BFCF}" type="pres">
      <dgm:prSet presAssocID="{9088E5A4-8B80-4D43-A2EA-CD71A9E1356B}" presName="parTx" presStyleLbl="alignNode1" presStyleIdx="0" presStyleCnt="3">
        <dgm:presLayoutVars>
          <dgm:chMax val="0"/>
          <dgm:chPref val="0"/>
          <dgm:bulletEnabled val="1"/>
        </dgm:presLayoutVars>
      </dgm:prSet>
      <dgm:spPr/>
    </dgm:pt>
    <dgm:pt modelId="{FA77FBAF-1BD4-4A0B-A62F-AB871697C7ED}" type="pres">
      <dgm:prSet presAssocID="{9088E5A4-8B80-4D43-A2EA-CD71A9E1356B}" presName="desTx" presStyleLbl="alignAccFollowNode1" presStyleIdx="0" presStyleCnt="3">
        <dgm:presLayoutVars>
          <dgm:bulletEnabled val="1"/>
        </dgm:presLayoutVars>
      </dgm:prSet>
      <dgm:spPr/>
    </dgm:pt>
    <dgm:pt modelId="{DFB29A98-17E6-42D2-B551-F39E1FEC6035}" type="pres">
      <dgm:prSet presAssocID="{B2A96065-B23F-457C-A6C5-E7DAC8710B76}" presName="space" presStyleCnt="0"/>
      <dgm:spPr/>
    </dgm:pt>
    <dgm:pt modelId="{FAD65016-1A7B-4120-BAAF-D9AE1A8E820F}" type="pres">
      <dgm:prSet presAssocID="{3E01DABB-8AE0-4C23-A8CC-FFC4F40331C5}" presName="composite" presStyleCnt="0"/>
      <dgm:spPr/>
    </dgm:pt>
    <dgm:pt modelId="{CE4416E4-7A99-4FC9-ADE3-52DED3A2956F}" type="pres">
      <dgm:prSet presAssocID="{3E01DABB-8AE0-4C23-A8CC-FFC4F40331C5}" presName="parTx" presStyleLbl="alignNode1" presStyleIdx="1" presStyleCnt="3">
        <dgm:presLayoutVars>
          <dgm:chMax val="0"/>
          <dgm:chPref val="0"/>
          <dgm:bulletEnabled val="1"/>
        </dgm:presLayoutVars>
      </dgm:prSet>
      <dgm:spPr/>
    </dgm:pt>
    <dgm:pt modelId="{7761A0DF-0E05-4AFB-B754-1E6C64A0BFEE}" type="pres">
      <dgm:prSet presAssocID="{3E01DABB-8AE0-4C23-A8CC-FFC4F40331C5}" presName="desTx" presStyleLbl="alignAccFollowNode1" presStyleIdx="1" presStyleCnt="3">
        <dgm:presLayoutVars>
          <dgm:bulletEnabled val="1"/>
        </dgm:presLayoutVars>
      </dgm:prSet>
      <dgm:spPr/>
    </dgm:pt>
    <dgm:pt modelId="{2B51C0A3-B760-4A6D-9C0C-6141B87C0B10}" type="pres">
      <dgm:prSet presAssocID="{0F0FB6B2-E068-4B3D-A29C-D440EF6043F6}" presName="space" presStyleCnt="0"/>
      <dgm:spPr/>
    </dgm:pt>
    <dgm:pt modelId="{382A9EC5-6240-4BA0-A20D-FC12A963760C}" type="pres">
      <dgm:prSet presAssocID="{71B8476F-2D87-456C-AE51-4E9EB07BBC72}" presName="composite" presStyleCnt="0"/>
      <dgm:spPr/>
    </dgm:pt>
    <dgm:pt modelId="{B91D40CC-3EC7-4BFF-981A-5B3FBF4C4B64}" type="pres">
      <dgm:prSet presAssocID="{71B8476F-2D87-456C-AE51-4E9EB07BBC72}" presName="parTx" presStyleLbl="alignNode1" presStyleIdx="2" presStyleCnt="3">
        <dgm:presLayoutVars>
          <dgm:chMax val="0"/>
          <dgm:chPref val="0"/>
          <dgm:bulletEnabled val="1"/>
        </dgm:presLayoutVars>
      </dgm:prSet>
      <dgm:spPr/>
    </dgm:pt>
    <dgm:pt modelId="{DB833226-4319-4700-9195-9BB0A0CE9C78}" type="pres">
      <dgm:prSet presAssocID="{71B8476F-2D87-456C-AE51-4E9EB07BBC72}" presName="desTx" presStyleLbl="alignAccFollowNode1" presStyleIdx="2" presStyleCnt="3">
        <dgm:presLayoutVars>
          <dgm:bulletEnabled val="1"/>
        </dgm:presLayoutVars>
      </dgm:prSet>
      <dgm:spPr/>
    </dgm:pt>
  </dgm:ptLst>
  <dgm:cxnLst>
    <dgm:cxn modelId="{4B6D1214-5F34-4028-A217-20A146413EE2}" srcId="{E4C39F42-DFBB-491D-9289-18FDA9404AC4}" destId="{3E01DABB-8AE0-4C23-A8CC-FFC4F40331C5}" srcOrd="1" destOrd="0" parTransId="{6FAD0419-8D6C-4568-BD05-B92C40A4296D}" sibTransId="{0F0FB6B2-E068-4B3D-A29C-D440EF6043F6}"/>
    <dgm:cxn modelId="{8BBC4D25-E49C-49A1-8918-5193A2E0F09E}" srcId="{3E01DABB-8AE0-4C23-A8CC-FFC4F40331C5}" destId="{458A03F5-524D-41E1-9B4D-21B4DCF31A54}" srcOrd="1" destOrd="0" parTransId="{78430A21-8D65-4F44-A8C8-D8E4D2135817}" sibTransId="{A9453FE9-6B97-4AAA-80AA-AB28D95EAFA4}"/>
    <dgm:cxn modelId="{A4068B2E-ABFC-40F0-BEF6-8FEF734EDEBF}" srcId="{E4C39F42-DFBB-491D-9289-18FDA9404AC4}" destId="{9088E5A4-8B80-4D43-A2EA-CD71A9E1356B}" srcOrd="0" destOrd="0" parTransId="{D71849FE-0C4E-47F0-8E20-F297C3D3886C}" sibTransId="{B2A96065-B23F-457C-A6C5-E7DAC8710B76}"/>
    <dgm:cxn modelId="{1AE6DD36-E819-4765-BBD3-6432A888CF0A}" srcId="{9088E5A4-8B80-4D43-A2EA-CD71A9E1356B}" destId="{DFA31B16-84A7-4F3C-94A6-EDC0FB47DB5B}" srcOrd="0" destOrd="0" parTransId="{60AE81F8-CAA4-4F5E-A64B-821DD47A052B}" sibTransId="{315497C3-72AD-4E07-9976-580E4CA3C9F0}"/>
    <dgm:cxn modelId="{C7AF183D-ECDC-4264-A042-8F4E869A4887}" type="presOf" srcId="{331F9153-BD80-4AF9-9DB9-B864AFD67053}" destId="{7761A0DF-0E05-4AFB-B754-1E6C64A0BFEE}" srcOrd="0" destOrd="0" presId="urn:microsoft.com/office/officeart/2005/8/layout/hList1"/>
    <dgm:cxn modelId="{EBB4CB45-ECFC-41D2-A208-47E1828DA201}" srcId="{9088E5A4-8B80-4D43-A2EA-CD71A9E1356B}" destId="{C44A94AC-EB4A-47A1-ACF2-0650A17A903A}" srcOrd="1" destOrd="0" parTransId="{528A6F34-D6BF-4E4F-BC78-CB7450A995BC}" sibTransId="{258A0DED-DCEF-4E3C-9F51-6902B4ABD338}"/>
    <dgm:cxn modelId="{142D1268-89FA-459C-89FE-CA524AAB6646}" srcId="{E4C39F42-DFBB-491D-9289-18FDA9404AC4}" destId="{71B8476F-2D87-456C-AE51-4E9EB07BBC72}" srcOrd="2" destOrd="0" parTransId="{968E4752-C0FE-486D-9167-0666AA861A70}" sibTransId="{444D652B-22EF-4603-8359-81736A215624}"/>
    <dgm:cxn modelId="{73259169-24ED-4A77-9A67-82BCCE84FCFE}" type="presOf" srcId="{9088E5A4-8B80-4D43-A2EA-CD71A9E1356B}" destId="{38A49543-F33C-4B7E-8DC8-B23BB7C8BFCF}" srcOrd="0" destOrd="0" presId="urn:microsoft.com/office/officeart/2005/8/layout/hList1"/>
    <dgm:cxn modelId="{EB210875-2C03-47F2-840B-9246B81274A1}" srcId="{3E01DABB-8AE0-4C23-A8CC-FFC4F40331C5}" destId="{331F9153-BD80-4AF9-9DB9-B864AFD67053}" srcOrd="0" destOrd="0" parTransId="{7A2347F5-0FAA-4D49-8666-34658106898F}" sibTransId="{B1FCAAF2-0724-4EF5-88B2-53A225FD13ED}"/>
    <dgm:cxn modelId="{12A01B76-114B-457F-BEFD-80C8C9717A91}" type="presOf" srcId="{DD476116-C381-4188-A9BE-DAFFB2205F30}" destId="{7761A0DF-0E05-4AFB-B754-1E6C64A0BFEE}" srcOrd="0" destOrd="2" presId="urn:microsoft.com/office/officeart/2005/8/layout/hList1"/>
    <dgm:cxn modelId="{05A05978-AE02-414B-8098-2DC134CB45B1}" type="presOf" srcId="{DFA31B16-84A7-4F3C-94A6-EDC0FB47DB5B}" destId="{FA77FBAF-1BD4-4A0B-A62F-AB871697C7ED}" srcOrd="0" destOrd="0" presId="urn:microsoft.com/office/officeart/2005/8/layout/hList1"/>
    <dgm:cxn modelId="{15D4E884-E777-44CB-9FF1-4817D68DAA60}" srcId="{71B8476F-2D87-456C-AE51-4E9EB07BBC72}" destId="{4496955C-DBA1-497E-A666-EF83539522B2}" srcOrd="0" destOrd="0" parTransId="{F7E9EB39-0860-45FC-9199-F1BD08319944}" sibTransId="{54D260C7-2B7A-499D-8570-88B4C1E131EB}"/>
    <dgm:cxn modelId="{FD8E7191-50DB-4170-9CA0-C3C30116838D}" type="presOf" srcId="{4496955C-DBA1-497E-A666-EF83539522B2}" destId="{DB833226-4319-4700-9195-9BB0A0CE9C78}" srcOrd="0" destOrd="0" presId="urn:microsoft.com/office/officeart/2005/8/layout/hList1"/>
    <dgm:cxn modelId="{96C9C3A5-B97E-4215-82FD-FA7E000FF444}" type="presOf" srcId="{71B8476F-2D87-456C-AE51-4E9EB07BBC72}" destId="{B91D40CC-3EC7-4BFF-981A-5B3FBF4C4B64}" srcOrd="0" destOrd="0" presId="urn:microsoft.com/office/officeart/2005/8/layout/hList1"/>
    <dgm:cxn modelId="{44D9EBBB-7FBA-42AC-A0CE-C2273FD30DA4}" type="presOf" srcId="{C44A94AC-EB4A-47A1-ACF2-0650A17A903A}" destId="{FA77FBAF-1BD4-4A0B-A62F-AB871697C7ED}" srcOrd="0" destOrd="1" presId="urn:microsoft.com/office/officeart/2005/8/layout/hList1"/>
    <dgm:cxn modelId="{7B7BD0C9-7F75-4E1B-8B1D-B3ABA5D5CF70}" type="presOf" srcId="{E4C39F42-DFBB-491D-9289-18FDA9404AC4}" destId="{297AEF41-24A6-4FBC-B869-820FFF59A518}" srcOrd="0" destOrd="0" presId="urn:microsoft.com/office/officeart/2005/8/layout/hList1"/>
    <dgm:cxn modelId="{E71621DB-36B5-4125-9613-05EDDEA33275}" srcId="{71B8476F-2D87-456C-AE51-4E9EB07BBC72}" destId="{36C37644-6318-496E-900D-B82BC5F604B8}" srcOrd="1" destOrd="0" parTransId="{FBE3A782-E2C2-4B0B-86F7-3EED352C7420}" sibTransId="{44E4DA8F-F30B-4B16-AFA7-69C1124AD40C}"/>
    <dgm:cxn modelId="{01409DE7-4FEE-4A55-B698-462F03C11679}" type="presOf" srcId="{458A03F5-524D-41E1-9B4D-21B4DCF31A54}" destId="{7761A0DF-0E05-4AFB-B754-1E6C64A0BFEE}" srcOrd="0" destOrd="1" presId="urn:microsoft.com/office/officeart/2005/8/layout/hList1"/>
    <dgm:cxn modelId="{6C58B5EA-0124-4286-919C-672DE481B6A9}" type="presOf" srcId="{3E01DABB-8AE0-4C23-A8CC-FFC4F40331C5}" destId="{CE4416E4-7A99-4FC9-ADE3-52DED3A2956F}" srcOrd="0" destOrd="0" presId="urn:microsoft.com/office/officeart/2005/8/layout/hList1"/>
    <dgm:cxn modelId="{7582BEF7-8A3C-4CC8-8442-CFBEEEB6D1E7}" type="presOf" srcId="{36C37644-6318-496E-900D-B82BC5F604B8}" destId="{DB833226-4319-4700-9195-9BB0A0CE9C78}" srcOrd="0" destOrd="1" presId="urn:microsoft.com/office/officeart/2005/8/layout/hList1"/>
    <dgm:cxn modelId="{CF265CFF-3B6C-46F9-A862-7D667EEBF57A}" srcId="{3E01DABB-8AE0-4C23-A8CC-FFC4F40331C5}" destId="{DD476116-C381-4188-A9BE-DAFFB2205F30}" srcOrd="2" destOrd="0" parTransId="{DF7A1BA8-AADB-42CC-9CFA-093A848A5C8E}" sibTransId="{A748636A-0F74-46D5-AE4E-5599F5EADD82}"/>
    <dgm:cxn modelId="{CA203CF9-5682-4635-BF73-5F62E9678588}" type="presParOf" srcId="{297AEF41-24A6-4FBC-B869-820FFF59A518}" destId="{6BD73281-5549-4973-9A17-5A5C29BA7972}" srcOrd="0" destOrd="0" presId="urn:microsoft.com/office/officeart/2005/8/layout/hList1"/>
    <dgm:cxn modelId="{47060AAE-2D9E-4A9E-AC59-35775AE6901F}" type="presParOf" srcId="{6BD73281-5549-4973-9A17-5A5C29BA7972}" destId="{38A49543-F33C-4B7E-8DC8-B23BB7C8BFCF}" srcOrd="0" destOrd="0" presId="urn:microsoft.com/office/officeart/2005/8/layout/hList1"/>
    <dgm:cxn modelId="{EE2A57D8-A6BD-449D-9FDB-77728DD4BADB}" type="presParOf" srcId="{6BD73281-5549-4973-9A17-5A5C29BA7972}" destId="{FA77FBAF-1BD4-4A0B-A62F-AB871697C7ED}" srcOrd="1" destOrd="0" presId="urn:microsoft.com/office/officeart/2005/8/layout/hList1"/>
    <dgm:cxn modelId="{92D51051-293A-431E-8658-DBFA500370C1}" type="presParOf" srcId="{297AEF41-24A6-4FBC-B869-820FFF59A518}" destId="{DFB29A98-17E6-42D2-B551-F39E1FEC6035}" srcOrd="1" destOrd="0" presId="urn:microsoft.com/office/officeart/2005/8/layout/hList1"/>
    <dgm:cxn modelId="{1EAA38E8-74DF-4B04-9E9C-A915B7B06DE5}" type="presParOf" srcId="{297AEF41-24A6-4FBC-B869-820FFF59A518}" destId="{FAD65016-1A7B-4120-BAAF-D9AE1A8E820F}" srcOrd="2" destOrd="0" presId="urn:microsoft.com/office/officeart/2005/8/layout/hList1"/>
    <dgm:cxn modelId="{813BA73D-D8B1-4FC1-AC0D-3A8FAD081915}" type="presParOf" srcId="{FAD65016-1A7B-4120-BAAF-D9AE1A8E820F}" destId="{CE4416E4-7A99-4FC9-ADE3-52DED3A2956F}" srcOrd="0" destOrd="0" presId="urn:microsoft.com/office/officeart/2005/8/layout/hList1"/>
    <dgm:cxn modelId="{BF494295-2955-4169-98B3-AB118E691A8C}" type="presParOf" srcId="{FAD65016-1A7B-4120-BAAF-D9AE1A8E820F}" destId="{7761A0DF-0E05-4AFB-B754-1E6C64A0BFEE}" srcOrd="1" destOrd="0" presId="urn:microsoft.com/office/officeart/2005/8/layout/hList1"/>
    <dgm:cxn modelId="{7EDBBE09-E979-44DF-A2F3-5D0F1749918E}" type="presParOf" srcId="{297AEF41-24A6-4FBC-B869-820FFF59A518}" destId="{2B51C0A3-B760-4A6D-9C0C-6141B87C0B10}" srcOrd="3" destOrd="0" presId="urn:microsoft.com/office/officeart/2005/8/layout/hList1"/>
    <dgm:cxn modelId="{8B980452-D4DB-49ED-B605-D4976F9BBD01}" type="presParOf" srcId="{297AEF41-24A6-4FBC-B869-820FFF59A518}" destId="{382A9EC5-6240-4BA0-A20D-FC12A963760C}" srcOrd="4" destOrd="0" presId="urn:microsoft.com/office/officeart/2005/8/layout/hList1"/>
    <dgm:cxn modelId="{A8E0719A-AD19-410B-BE65-1579B0DD4A21}" type="presParOf" srcId="{382A9EC5-6240-4BA0-A20D-FC12A963760C}" destId="{B91D40CC-3EC7-4BFF-981A-5B3FBF4C4B64}" srcOrd="0" destOrd="0" presId="urn:microsoft.com/office/officeart/2005/8/layout/hList1"/>
    <dgm:cxn modelId="{CFEC3EDB-1956-48A8-ADBD-FEF7E16F6B51}" type="presParOf" srcId="{382A9EC5-6240-4BA0-A20D-FC12A963760C}" destId="{DB833226-4319-4700-9195-9BB0A0CE9C7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DAC677F-87E5-4A21-8ACA-600848E1D2DF}" type="doc">
      <dgm:prSet loTypeId="urn:microsoft.com/office/officeart/2005/8/layout/equation2" loCatId="relationship" qsTypeId="urn:microsoft.com/office/officeart/2005/8/quickstyle/simple1" qsCatId="simple" csTypeId="urn:microsoft.com/office/officeart/2005/8/colors/accent1_3" csCatId="accent1" phldr="1"/>
      <dgm:spPr/>
      <dgm:t>
        <a:bodyPr/>
        <a:lstStyle/>
        <a:p>
          <a:endParaRPr lang="en-US"/>
        </a:p>
      </dgm:t>
    </dgm:pt>
    <dgm:pt modelId="{7DCB6F3F-FA52-4A8C-BF78-23F458B6E300}">
      <dgm:prSet phldrT="[Text]" custT="1"/>
      <dgm:spPr/>
      <dgm:t>
        <a:bodyPr/>
        <a:lstStyle/>
        <a:p>
          <a:pPr>
            <a:spcAft>
              <a:spcPts val="0"/>
            </a:spcAft>
          </a:pPr>
          <a:r>
            <a:rPr lang="en-US" sz="1400" b="1" dirty="0"/>
            <a:t>Medicare </a:t>
          </a:r>
        </a:p>
      </dgm:t>
    </dgm:pt>
    <dgm:pt modelId="{45786282-D27A-42B5-929C-C89E3F09BC06}" type="parTrans" cxnId="{C452AC19-4606-4EEA-956B-3C3B9E7A2644}">
      <dgm:prSet/>
      <dgm:spPr/>
      <dgm:t>
        <a:bodyPr/>
        <a:lstStyle/>
        <a:p>
          <a:endParaRPr lang="en-US"/>
        </a:p>
      </dgm:t>
    </dgm:pt>
    <dgm:pt modelId="{97FE748D-64E0-4519-9636-08BBC0C2097A}" type="sibTrans" cxnId="{C452AC19-4606-4EEA-956B-3C3B9E7A2644}">
      <dgm:prSet/>
      <dgm:spPr/>
      <dgm:t>
        <a:bodyPr/>
        <a:lstStyle/>
        <a:p>
          <a:endParaRPr lang="en-US"/>
        </a:p>
      </dgm:t>
    </dgm:pt>
    <dgm:pt modelId="{5600FD71-1673-40BC-B86C-A3B01701CDCA}">
      <dgm:prSet phldrT="[Text]" custT="1"/>
      <dgm:spPr>
        <a:solidFill>
          <a:schemeClr val="accent5">
            <a:lumMod val="75000"/>
          </a:schemeClr>
        </a:solidFill>
      </dgm:spPr>
      <dgm:t>
        <a:bodyPr/>
        <a:lstStyle/>
        <a:p>
          <a:r>
            <a:rPr lang="en-US" sz="1400" b="1" dirty="0"/>
            <a:t>Medicaid Low Income Qualifying Individuals</a:t>
          </a:r>
        </a:p>
      </dgm:t>
    </dgm:pt>
    <dgm:pt modelId="{498C0C95-6BB7-4BF6-8ED7-910AF3545175}" type="parTrans" cxnId="{6292B161-F379-47E0-941C-69ABD194E580}">
      <dgm:prSet/>
      <dgm:spPr/>
      <dgm:t>
        <a:bodyPr/>
        <a:lstStyle/>
        <a:p>
          <a:endParaRPr lang="en-US"/>
        </a:p>
      </dgm:t>
    </dgm:pt>
    <dgm:pt modelId="{7D0C67A6-FA26-4FDA-B6C0-37EA2EC95899}" type="sibTrans" cxnId="{6292B161-F379-47E0-941C-69ABD194E580}">
      <dgm:prSet/>
      <dgm:spPr/>
      <dgm:t>
        <a:bodyPr/>
        <a:lstStyle/>
        <a:p>
          <a:endParaRPr lang="en-US"/>
        </a:p>
      </dgm:t>
    </dgm:pt>
    <dgm:pt modelId="{7112B25F-7BF3-44F2-BEE8-EBF099955BA7}">
      <dgm:prSet phldrT="[Text]"/>
      <dgm:spPr/>
      <dgm:t>
        <a:bodyPr/>
        <a:lstStyle/>
        <a:p>
          <a:r>
            <a:rPr lang="en-US" b="1" dirty="0"/>
            <a:t>Dual Special Needs Population   (DSNP)</a:t>
          </a:r>
        </a:p>
      </dgm:t>
    </dgm:pt>
    <dgm:pt modelId="{86753ACE-BBC2-473B-8853-2D529F416995}" type="parTrans" cxnId="{C96821C5-DA79-4987-9367-0562E0D99385}">
      <dgm:prSet/>
      <dgm:spPr/>
      <dgm:t>
        <a:bodyPr/>
        <a:lstStyle/>
        <a:p>
          <a:endParaRPr lang="en-US"/>
        </a:p>
      </dgm:t>
    </dgm:pt>
    <dgm:pt modelId="{5A668868-AEAC-4FE4-A1C0-E223D26310F2}" type="sibTrans" cxnId="{C96821C5-DA79-4987-9367-0562E0D99385}">
      <dgm:prSet/>
      <dgm:spPr/>
      <dgm:t>
        <a:bodyPr/>
        <a:lstStyle/>
        <a:p>
          <a:endParaRPr lang="en-US"/>
        </a:p>
      </dgm:t>
    </dgm:pt>
    <dgm:pt modelId="{C62068DC-8932-4517-B68E-E63BDB492F65}" type="pres">
      <dgm:prSet presAssocID="{ADAC677F-87E5-4A21-8ACA-600848E1D2DF}" presName="Name0" presStyleCnt="0">
        <dgm:presLayoutVars>
          <dgm:dir/>
          <dgm:resizeHandles val="exact"/>
        </dgm:presLayoutVars>
      </dgm:prSet>
      <dgm:spPr/>
    </dgm:pt>
    <dgm:pt modelId="{74E6B44F-23C6-4E21-B075-6BA703D47800}" type="pres">
      <dgm:prSet presAssocID="{ADAC677F-87E5-4A21-8ACA-600848E1D2DF}" presName="vNodes" presStyleCnt="0"/>
      <dgm:spPr/>
    </dgm:pt>
    <dgm:pt modelId="{F7325E9D-7D65-49FB-954F-9AD09ABC1DC1}" type="pres">
      <dgm:prSet presAssocID="{7DCB6F3F-FA52-4A8C-BF78-23F458B6E300}" presName="node" presStyleLbl="node1" presStyleIdx="0" presStyleCnt="3" custScaleX="137631" custScaleY="135792">
        <dgm:presLayoutVars>
          <dgm:bulletEnabled val="1"/>
        </dgm:presLayoutVars>
      </dgm:prSet>
      <dgm:spPr/>
    </dgm:pt>
    <dgm:pt modelId="{6F15C3A4-7B5F-416A-87CC-EAE0E67C6D65}" type="pres">
      <dgm:prSet presAssocID="{97FE748D-64E0-4519-9636-08BBC0C2097A}" presName="spacerT" presStyleCnt="0"/>
      <dgm:spPr/>
    </dgm:pt>
    <dgm:pt modelId="{1DCE7CD9-318C-4198-B0EC-90037D3D07C5}" type="pres">
      <dgm:prSet presAssocID="{97FE748D-64E0-4519-9636-08BBC0C2097A}" presName="sibTrans" presStyleLbl="sibTrans2D1" presStyleIdx="0" presStyleCnt="2"/>
      <dgm:spPr/>
    </dgm:pt>
    <dgm:pt modelId="{50E45942-693F-43DC-B915-7AB2DA0AC97B}" type="pres">
      <dgm:prSet presAssocID="{97FE748D-64E0-4519-9636-08BBC0C2097A}" presName="spacerB" presStyleCnt="0"/>
      <dgm:spPr/>
    </dgm:pt>
    <dgm:pt modelId="{3FBD7951-ADF3-434F-8860-2487E3BD2B14}" type="pres">
      <dgm:prSet presAssocID="{5600FD71-1673-40BC-B86C-A3B01701CDCA}" presName="node" presStyleLbl="node1" presStyleIdx="1" presStyleCnt="3" custScaleX="146249" custScaleY="130535">
        <dgm:presLayoutVars>
          <dgm:bulletEnabled val="1"/>
        </dgm:presLayoutVars>
      </dgm:prSet>
      <dgm:spPr/>
    </dgm:pt>
    <dgm:pt modelId="{D2979CD7-526B-432A-8161-6B8A134BD156}" type="pres">
      <dgm:prSet presAssocID="{ADAC677F-87E5-4A21-8ACA-600848E1D2DF}" presName="sibTransLast" presStyleLbl="sibTrans2D1" presStyleIdx="1" presStyleCnt="2"/>
      <dgm:spPr/>
    </dgm:pt>
    <dgm:pt modelId="{6944075E-CD2A-4DD4-925E-1E97729FFDC9}" type="pres">
      <dgm:prSet presAssocID="{ADAC677F-87E5-4A21-8ACA-600848E1D2DF}" presName="connectorText" presStyleLbl="sibTrans2D1" presStyleIdx="1" presStyleCnt="2"/>
      <dgm:spPr/>
    </dgm:pt>
    <dgm:pt modelId="{F703A5B8-7FC1-412E-89A1-F19F6576B35F}" type="pres">
      <dgm:prSet presAssocID="{ADAC677F-87E5-4A21-8ACA-600848E1D2DF}" presName="lastNode" presStyleLbl="node1" presStyleIdx="2" presStyleCnt="3">
        <dgm:presLayoutVars>
          <dgm:bulletEnabled val="1"/>
        </dgm:presLayoutVars>
      </dgm:prSet>
      <dgm:spPr/>
    </dgm:pt>
  </dgm:ptLst>
  <dgm:cxnLst>
    <dgm:cxn modelId="{C452AC19-4606-4EEA-956B-3C3B9E7A2644}" srcId="{ADAC677F-87E5-4A21-8ACA-600848E1D2DF}" destId="{7DCB6F3F-FA52-4A8C-BF78-23F458B6E300}" srcOrd="0" destOrd="0" parTransId="{45786282-D27A-42B5-929C-C89E3F09BC06}" sibTransId="{97FE748D-64E0-4519-9636-08BBC0C2097A}"/>
    <dgm:cxn modelId="{E7EBEC2A-E994-4403-9DFD-8C1294E7C23E}" type="presOf" srcId="{5600FD71-1673-40BC-B86C-A3B01701CDCA}" destId="{3FBD7951-ADF3-434F-8860-2487E3BD2B14}" srcOrd="0" destOrd="0" presId="urn:microsoft.com/office/officeart/2005/8/layout/equation2"/>
    <dgm:cxn modelId="{34CDBD5C-7E3D-4F28-B7AE-303BA095168D}" type="presOf" srcId="{ADAC677F-87E5-4A21-8ACA-600848E1D2DF}" destId="{C62068DC-8932-4517-B68E-E63BDB492F65}" srcOrd="0" destOrd="0" presId="urn:microsoft.com/office/officeart/2005/8/layout/equation2"/>
    <dgm:cxn modelId="{34303C61-0DA9-41F2-840E-DA5C02971107}" type="presOf" srcId="{7112B25F-7BF3-44F2-BEE8-EBF099955BA7}" destId="{F703A5B8-7FC1-412E-89A1-F19F6576B35F}" srcOrd="0" destOrd="0" presId="urn:microsoft.com/office/officeart/2005/8/layout/equation2"/>
    <dgm:cxn modelId="{6292B161-F379-47E0-941C-69ABD194E580}" srcId="{ADAC677F-87E5-4A21-8ACA-600848E1D2DF}" destId="{5600FD71-1673-40BC-B86C-A3B01701CDCA}" srcOrd="1" destOrd="0" parTransId="{498C0C95-6BB7-4BF6-8ED7-910AF3545175}" sibTransId="{7D0C67A6-FA26-4FDA-B6C0-37EA2EC95899}"/>
    <dgm:cxn modelId="{3BC98473-2A56-4AF1-A2FE-9614465EFBEA}" type="presOf" srcId="{97FE748D-64E0-4519-9636-08BBC0C2097A}" destId="{1DCE7CD9-318C-4198-B0EC-90037D3D07C5}" srcOrd="0" destOrd="0" presId="urn:microsoft.com/office/officeart/2005/8/layout/equation2"/>
    <dgm:cxn modelId="{A733D97E-067E-4144-96C0-689ACA5E376D}" type="presOf" srcId="{7DCB6F3F-FA52-4A8C-BF78-23F458B6E300}" destId="{F7325E9D-7D65-49FB-954F-9AD09ABC1DC1}" srcOrd="0" destOrd="0" presId="urn:microsoft.com/office/officeart/2005/8/layout/equation2"/>
    <dgm:cxn modelId="{823174C0-5BAA-4C62-9D1F-1932CC7856B1}" type="presOf" srcId="{7D0C67A6-FA26-4FDA-B6C0-37EA2EC95899}" destId="{D2979CD7-526B-432A-8161-6B8A134BD156}" srcOrd="0" destOrd="0" presId="urn:microsoft.com/office/officeart/2005/8/layout/equation2"/>
    <dgm:cxn modelId="{C96821C5-DA79-4987-9367-0562E0D99385}" srcId="{ADAC677F-87E5-4A21-8ACA-600848E1D2DF}" destId="{7112B25F-7BF3-44F2-BEE8-EBF099955BA7}" srcOrd="2" destOrd="0" parTransId="{86753ACE-BBC2-473B-8853-2D529F416995}" sibTransId="{5A668868-AEAC-4FE4-A1C0-E223D26310F2}"/>
    <dgm:cxn modelId="{3283D2D1-A122-42F1-B9E5-EFF823B7F0C9}" type="presOf" srcId="{7D0C67A6-FA26-4FDA-B6C0-37EA2EC95899}" destId="{6944075E-CD2A-4DD4-925E-1E97729FFDC9}" srcOrd="1" destOrd="0" presId="urn:microsoft.com/office/officeart/2005/8/layout/equation2"/>
    <dgm:cxn modelId="{E19FFE35-1AA8-4E2E-B396-D255A3270B6D}" type="presParOf" srcId="{C62068DC-8932-4517-B68E-E63BDB492F65}" destId="{74E6B44F-23C6-4E21-B075-6BA703D47800}" srcOrd="0" destOrd="0" presId="urn:microsoft.com/office/officeart/2005/8/layout/equation2"/>
    <dgm:cxn modelId="{7613FFDE-DEB4-498C-9F2F-BE4A008CC3E2}" type="presParOf" srcId="{74E6B44F-23C6-4E21-B075-6BA703D47800}" destId="{F7325E9D-7D65-49FB-954F-9AD09ABC1DC1}" srcOrd="0" destOrd="0" presId="urn:microsoft.com/office/officeart/2005/8/layout/equation2"/>
    <dgm:cxn modelId="{7D1E1AEB-8F6E-496C-B4C6-B26578E6B38B}" type="presParOf" srcId="{74E6B44F-23C6-4E21-B075-6BA703D47800}" destId="{6F15C3A4-7B5F-416A-87CC-EAE0E67C6D65}" srcOrd="1" destOrd="0" presId="urn:microsoft.com/office/officeart/2005/8/layout/equation2"/>
    <dgm:cxn modelId="{584480EF-521E-44A9-BF13-65A2F387D64D}" type="presParOf" srcId="{74E6B44F-23C6-4E21-B075-6BA703D47800}" destId="{1DCE7CD9-318C-4198-B0EC-90037D3D07C5}" srcOrd="2" destOrd="0" presId="urn:microsoft.com/office/officeart/2005/8/layout/equation2"/>
    <dgm:cxn modelId="{8FAB6E54-D269-460F-AA29-E4CD0CBA283C}" type="presParOf" srcId="{74E6B44F-23C6-4E21-B075-6BA703D47800}" destId="{50E45942-693F-43DC-B915-7AB2DA0AC97B}" srcOrd="3" destOrd="0" presId="urn:microsoft.com/office/officeart/2005/8/layout/equation2"/>
    <dgm:cxn modelId="{A61FD40C-89E5-4150-894C-AECB0D34E126}" type="presParOf" srcId="{74E6B44F-23C6-4E21-B075-6BA703D47800}" destId="{3FBD7951-ADF3-434F-8860-2487E3BD2B14}" srcOrd="4" destOrd="0" presId="urn:microsoft.com/office/officeart/2005/8/layout/equation2"/>
    <dgm:cxn modelId="{A97ADDAE-97DF-4CF6-82EB-FFAC40815009}" type="presParOf" srcId="{C62068DC-8932-4517-B68E-E63BDB492F65}" destId="{D2979CD7-526B-432A-8161-6B8A134BD156}" srcOrd="1" destOrd="0" presId="urn:microsoft.com/office/officeart/2005/8/layout/equation2"/>
    <dgm:cxn modelId="{8E354DBC-E7F6-4E70-8899-FC64598BD583}" type="presParOf" srcId="{D2979CD7-526B-432A-8161-6B8A134BD156}" destId="{6944075E-CD2A-4DD4-925E-1E97729FFDC9}" srcOrd="0" destOrd="0" presId="urn:microsoft.com/office/officeart/2005/8/layout/equation2"/>
    <dgm:cxn modelId="{D9DFEEF8-8B27-4093-BD46-28484E634286}" type="presParOf" srcId="{C62068DC-8932-4517-B68E-E63BDB492F65}" destId="{F703A5B8-7FC1-412E-89A1-F19F6576B35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919A2-66FA-8B41-9760-F49BEB2A085D}">
      <dsp:nvSpPr>
        <dsp:cNvPr id="0" name=""/>
        <dsp:cNvSpPr/>
      </dsp:nvSpPr>
      <dsp:spPr>
        <a:xfrm>
          <a:off x="908627" y="1485"/>
          <a:ext cx="2347964" cy="234796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216" tIns="27940" rIns="129216" bIns="27940" numCol="1" spcCol="1270" anchor="ctr" anchorCtr="0">
          <a:noAutofit/>
        </a:bodyPr>
        <a:lstStyle/>
        <a:p>
          <a:pPr marL="0" lvl="0" indent="0" algn="ctr" defTabSz="977900">
            <a:lnSpc>
              <a:spcPct val="90000"/>
            </a:lnSpc>
            <a:spcBef>
              <a:spcPct val="0"/>
            </a:spcBef>
            <a:spcAft>
              <a:spcPct val="35000"/>
            </a:spcAft>
            <a:buNone/>
          </a:pPr>
          <a:r>
            <a:rPr lang="en-US" sz="2200" kern="1200" dirty="0"/>
            <a:t>Medicare Advantage/ Special Needs Plans</a:t>
          </a:r>
          <a:endParaRPr lang="en-US" sz="2200" kern="1200" dirty="0">
            <a:solidFill>
              <a:schemeClr val="tx1"/>
            </a:solidFill>
          </a:endParaRPr>
        </a:p>
      </dsp:txBody>
      <dsp:txXfrm>
        <a:off x="1252478" y="345336"/>
        <a:ext cx="1660262" cy="1660262"/>
      </dsp:txXfrm>
    </dsp:sp>
    <dsp:sp modelId="{93DAD189-2260-1346-8622-F11348236889}">
      <dsp:nvSpPr>
        <dsp:cNvPr id="0" name=""/>
        <dsp:cNvSpPr/>
      </dsp:nvSpPr>
      <dsp:spPr>
        <a:xfrm>
          <a:off x="2786999" y="1485"/>
          <a:ext cx="2347964" cy="2347964"/>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216" tIns="27940" rIns="129216" bIns="27940" numCol="1" spcCol="1270" anchor="ctr" anchorCtr="0">
          <a:noAutofit/>
        </a:bodyPr>
        <a:lstStyle/>
        <a:p>
          <a:pPr marL="0" lvl="0" indent="0" algn="ctr" defTabSz="977900">
            <a:lnSpc>
              <a:spcPct val="90000"/>
            </a:lnSpc>
            <a:spcBef>
              <a:spcPct val="0"/>
            </a:spcBef>
            <a:spcAft>
              <a:spcPct val="35000"/>
            </a:spcAft>
            <a:buNone/>
          </a:pPr>
          <a:r>
            <a:rPr lang="en-US" sz="2200" kern="1200" dirty="0"/>
            <a:t>Medicaid Managed Care/ MLTSS</a:t>
          </a:r>
        </a:p>
      </dsp:txBody>
      <dsp:txXfrm>
        <a:off x="3130850" y="345336"/>
        <a:ext cx="1660262" cy="1660262"/>
      </dsp:txXfrm>
    </dsp:sp>
    <dsp:sp modelId="{BD06DF17-0E48-CF44-A81A-06BD48641148}">
      <dsp:nvSpPr>
        <dsp:cNvPr id="0" name=""/>
        <dsp:cNvSpPr/>
      </dsp:nvSpPr>
      <dsp:spPr>
        <a:xfrm>
          <a:off x="4665371" y="1485"/>
          <a:ext cx="2347964" cy="2347964"/>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9216" tIns="27940" rIns="129216" bIns="27940" numCol="1" spcCol="1270" anchor="ctr" anchorCtr="0">
          <a:noAutofit/>
        </a:bodyPr>
        <a:lstStyle/>
        <a:p>
          <a:pPr marL="0" lvl="0" indent="0" algn="ctr" defTabSz="977900">
            <a:lnSpc>
              <a:spcPct val="90000"/>
            </a:lnSpc>
            <a:spcBef>
              <a:spcPct val="0"/>
            </a:spcBef>
            <a:spcAft>
              <a:spcPct val="35000"/>
            </a:spcAft>
            <a:buNone/>
          </a:pPr>
          <a:r>
            <a:rPr lang="en-US" sz="2200" kern="1200" dirty="0"/>
            <a:t>Alternative Payment Models (CMMI)</a:t>
          </a:r>
        </a:p>
      </dsp:txBody>
      <dsp:txXfrm>
        <a:off x="5009222" y="345336"/>
        <a:ext cx="1660262" cy="1660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9989-0FB8-4F36-9454-77720234A398}">
      <dsp:nvSpPr>
        <dsp:cNvPr id="0" name=""/>
        <dsp:cNvSpPr/>
      </dsp:nvSpPr>
      <dsp:spPr>
        <a:xfrm>
          <a:off x="0" y="649117"/>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57% are </a:t>
          </a:r>
          <a:r>
            <a:rPr lang="en-US" sz="2000" kern="1200"/>
            <a:t>female </a:t>
          </a:r>
          <a:br>
            <a:rPr lang="en-US" sz="2000" kern="1200"/>
          </a:br>
          <a:r>
            <a:rPr lang="en-US" sz="2000" kern="1200"/>
            <a:t>(same as FFS)</a:t>
          </a:r>
          <a:endParaRPr lang="en-US" sz="2000" kern="1200" dirty="0"/>
        </a:p>
      </dsp:txBody>
      <dsp:txXfrm>
        <a:off x="0" y="649117"/>
        <a:ext cx="2571749" cy="1543050"/>
      </dsp:txXfrm>
    </dsp:sp>
    <dsp:sp modelId="{15894728-21FB-40B6-983C-2712FBEF3A55}">
      <dsp:nvSpPr>
        <dsp:cNvPr id="0" name=""/>
        <dsp:cNvSpPr/>
      </dsp:nvSpPr>
      <dsp:spPr>
        <a:xfrm>
          <a:off x="2828925" y="649117"/>
          <a:ext cx="2571749" cy="1543050"/>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53% have incomes &lt; </a:t>
          </a:r>
          <a:r>
            <a:rPr lang="en-US" sz="2000" kern="1200" dirty="0">
              <a:latin typeface="Calibri"/>
            </a:rPr>
            <a:t>200%FPL*</a:t>
          </a:r>
          <a:br>
            <a:rPr lang="en-US" sz="2000" kern="1200" dirty="0">
              <a:latin typeface="Calibri"/>
            </a:rPr>
          </a:br>
          <a:r>
            <a:rPr lang="en-US" sz="2000" kern="1200" dirty="0">
              <a:latin typeface="Calibri"/>
            </a:rPr>
            <a:t>(38</a:t>
          </a:r>
          <a:r>
            <a:rPr lang="en-US" sz="2000" kern="1200" dirty="0"/>
            <a:t>% in FFS)</a:t>
          </a:r>
        </a:p>
      </dsp:txBody>
      <dsp:txXfrm>
        <a:off x="2828925" y="649117"/>
        <a:ext cx="2571749" cy="1543050"/>
      </dsp:txXfrm>
    </dsp:sp>
    <dsp:sp modelId="{70977FBB-B9E5-40A0-A841-B9EB3786BEDB}">
      <dsp:nvSpPr>
        <dsp:cNvPr id="0" name=""/>
        <dsp:cNvSpPr/>
      </dsp:nvSpPr>
      <dsp:spPr>
        <a:xfrm>
          <a:off x="5657849" y="649117"/>
          <a:ext cx="2571749" cy="1543050"/>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rPr>
            <a:t>34</a:t>
          </a:r>
          <a:r>
            <a:rPr lang="en-US" sz="2000" kern="1200" dirty="0"/>
            <a:t>% are from diverse populations </a:t>
          </a:r>
          <a:br>
            <a:rPr lang="en-US" sz="2000" kern="1200" dirty="0"/>
          </a:br>
          <a:r>
            <a:rPr lang="en-US" sz="2000" kern="1200" dirty="0">
              <a:latin typeface="Calibri"/>
            </a:rPr>
            <a:t>(16%</a:t>
          </a:r>
          <a:r>
            <a:rPr lang="en-US" sz="2000" kern="1200" dirty="0"/>
            <a:t> FFS)</a:t>
          </a:r>
        </a:p>
      </dsp:txBody>
      <dsp:txXfrm>
        <a:off x="5657849" y="649117"/>
        <a:ext cx="2571749" cy="1543050"/>
      </dsp:txXfrm>
    </dsp:sp>
    <dsp:sp modelId="{4B26B68A-0FA2-4163-ADB8-56FF4AD4FB03}">
      <dsp:nvSpPr>
        <dsp:cNvPr id="0" name=""/>
        <dsp:cNvSpPr/>
      </dsp:nvSpPr>
      <dsp:spPr>
        <a:xfrm>
          <a:off x="0" y="2449342"/>
          <a:ext cx="2571749" cy="1543050"/>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rPr>
            <a:t>82%</a:t>
          </a:r>
          <a:r>
            <a:rPr lang="en-US" sz="2000" kern="1200" dirty="0"/>
            <a:t> live in Urban Area (66% in FFS)</a:t>
          </a:r>
        </a:p>
      </dsp:txBody>
      <dsp:txXfrm>
        <a:off x="0" y="2449342"/>
        <a:ext cx="2571749" cy="1543050"/>
      </dsp:txXfrm>
    </dsp:sp>
    <dsp:sp modelId="{CCFB38BF-DBB8-4CE5-B521-6BA1B4AE4C43}">
      <dsp:nvSpPr>
        <dsp:cNvPr id="0" name=""/>
        <dsp:cNvSpPr/>
      </dsp:nvSpPr>
      <dsp:spPr>
        <a:xfrm>
          <a:off x="2828925" y="2449342"/>
          <a:ext cx="2571749" cy="1543050"/>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rPr>
            <a:t>40</a:t>
          </a:r>
          <a:r>
            <a:rPr lang="en-US" sz="2000" kern="1200" dirty="0"/>
            <a:t>% of enrollees are</a:t>
          </a:r>
          <a:br>
            <a:rPr lang="en-US" sz="2000" kern="1200" dirty="0"/>
          </a:br>
          <a:r>
            <a:rPr lang="en-US" sz="2000" kern="1200" dirty="0">
              <a:latin typeface="Calibri"/>
            </a:rPr>
            <a:t>75</a:t>
          </a:r>
          <a:r>
            <a:rPr lang="en-US" sz="2000" kern="1200" dirty="0"/>
            <a:t> years</a:t>
          </a:r>
          <a:r>
            <a:rPr lang="en-US" sz="2000" kern="1200" dirty="0">
              <a:latin typeface="Calibri"/>
            </a:rPr>
            <a:t>+</a:t>
          </a:r>
          <a:r>
            <a:rPr lang="en-US" sz="2000" kern="1200" dirty="0"/>
            <a:t> </a:t>
          </a:r>
          <a:br>
            <a:rPr lang="en-US" sz="2000" kern="1200" dirty="0"/>
          </a:br>
          <a:r>
            <a:rPr lang="en-US" sz="2000" kern="1200" dirty="0"/>
            <a:t>(</a:t>
          </a:r>
          <a:r>
            <a:rPr lang="en-US" sz="2000" kern="1200" dirty="0">
              <a:latin typeface="Calibri"/>
            </a:rPr>
            <a:t>35</a:t>
          </a:r>
          <a:r>
            <a:rPr lang="en-US" sz="2000" kern="1200" dirty="0"/>
            <a:t>% in FFS)</a:t>
          </a:r>
        </a:p>
      </dsp:txBody>
      <dsp:txXfrm>
        <a:off x="2828925" y="2449342"/>
        <a:ext cx="2571749" cy="1543050"/>
      </dsp:txXfrm>
    </dsp:sp>
    <dsp:sp modelId="{422626C8-DC85-4A24-9321-2CADA63E184A}">
      <dsp:nvSpPr>
        <dsp:cNvPr id="0" name=""/>
        <dsp:cNvSpPr/>
      </dsp:nvSpPr>
      <dsp:spPr>
        <a:xfrm>
          <a:off x="5657849" y="2449342"/>
          <a:ext cx="2571749" cy="154305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 enrollees have poorer reported health -</a:t>
          </a:r>
          <a:r>
            <a:rPr lang="en-US" sz="2000" kern="1200" dirty="0">
              <a:latin typeface="Calibri"/>
            </a:rPr>
            <a:t>69</a:t>
          </a:r>
          <a:r>
            <a:rPr lang="en-US" sz="2000" kern="1200" dirty="0"/>
            <a:t>% Fair or Poor </a:t>
          </a:r>
          <a:br>
            <a:rPr lang="en-US" sz="2000" kern="1200" dirty="0"/>
          </a:br>
          <a:r>
            <a:rPr lang="en-US" sz="2000" kern="1200" dirty="0"/>
            <a:t>(</a:t>
          </a:r>
          <a:r>
            <a:rPr lang="en-US" sz="2000" kern="1200" dirty="0">
              <a:latin typeface="Calibri"/>
            </a:rPr>
            <a:t>55</a:t>
          </a:r>
          <a:r>
            <a:rPr lang="en-US" sz="2000" kern="1200" dirty="0"/>
            <a:t>% FFS)</a:t>
          </a:r>
        </a:p>
      </dsp:txBody>
      <dsp:txXfrm>
        <a:off x="5657849" y="2449342"/>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A4344-4B89-489E-BAC6-B0F21FF5116E}">
      <dsp:nvSpPr>
        <dsp:cNvPr id="0" name=""/>
        <dsp:cNvSpPr/>
      </dsp:nvSpPr>
      <dsp:spPr>
        <a:xfrm>
          <a:off x="5940" y="6"/>
          <a:ext cx="8638406" cy="12773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Medicare</a:t>
          </a:r>
        </a:p>
      </dsp:txBody>
      <dsp:txXfrm>
        <a:off x="43351" y="37417"/>
        <a:ext cx="8563584" cy="1202495"/>
      </dsp:txXfrm>
    </dsp:sp>
    <dsp:sp modelId="{FBBDD7AA-9C1A-4DA6-A06B-3CCC862B2C96}">
      <dsp:nvSpPr>
        <dsp:cNvPr id="0" name=""/>
        <dsp:cNvSpPr/>
      </dsp:nvSpPr>
      <dsp:spPr>
        <a:xfrm>
          <a:off x="14372" y="1390858"/>
          <a:ext cx="5831230" cy="12773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Medicare Advantage</a:t>
          </a:r>
        </a:p>
      </dsp:txBody>
      <dsp:txXfrm>
        <a:off x="51783" y="1428269"/>
        <a:ext cx="5756408" cy="1202495"/>
      </dsp:txXfrm>
    </dsp:sp>
    <dsp:sp modelId="{2F2B0490-BCEF-4A21-B5BF-7A86840CFD09}">
      <dsp:nvSpPr>
        <dsp:cNvPr id="0" name=""/>
        <dsp:cNvSpPr/>
      </dsp:nvSpPr>
      <dsp:spPr>
        <a:xfrm>
          <a:off x="25744" y="2781711"/>
          <a:ext cx="2244639" cy="12773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Traditional Medicare Advantage</a:t>
          </a:r>
        </a:p>
      </dsp:txBody>
      <dsp:txXfrm>
        <a:off x="63155" y="2819122"/>
        <a:ext cx="2169817" cy="1202495"/>
      </dsp:txXfrm>
    </dsp:sp>
    <dsp:sp modelId="{9984B8A8-18D8-45D0-8020-6F88B2094B91}">
      <dsp:nvSpPr>
        <dsp:cNvPr id="0" name=""/>
        <dsp:cNvSpPr/>
      </dsp:nvSpPr>
      <dsp:spPr>
        <a:xfrm>
          <a:off x="25744" y="4172563"/>
          <a:ext cx="1110657" cy="1277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 only</a:t>
          </a:r>
        </a:p>
      </dsp:txBody>
      <dsp:txXfrm>
        <a:off x="58274" y="4205093"/>
        <a:ext cx="1045597" cy="1212257"/>
      </dsp:txXfrm>
    </dsp:sp>
    <dsp:sp modelId="{39FE712B-636D-416C-B811-8C832F279947}">
      <dsp:nvSpPr>
        <dsp:cNvPr id="0" name=""/>
        <dsp:cNvSpPr/>
      </dsp:nvSpPr>
      <dsp:spPr>
        <a:xfrm>
          <a:off x="1159726" y="4172563"/>
          <a:ext cx="1110657" cy="1277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 PD </a:t>
          </a:r>
          <a:r>
            <a:rPr lang="en-US" sz="1600" kern="1200" dirty="0"/>
            <a:t>(includes Part D)</a:t>
          </a:r>
          <a:endParaRPr lang="en-US" sz="2000" kern="1200" dirty="0"/>
        </a:p>
      </dsp:txBody>
      <dsp:txXfrm>
        <a:off x="1192256" y="4205093"/>
        <a:ext cx="1045597" cy="1212257"/>
      </dsp:txXfrm>
    </dsp:sp>
    <dsp:sp modelId="{6D306867-0E1A-4740-B93A-48AB3FA1ECEB}">
      <dsp:nvSpPr>
        <dsp:cNvPr id="0" name=""/>
        <dsp:cNvSpPr/>
      </dsp:nvSpPr>
      <dsp:spPr>
        <a:xfrm>
          <a:off x="2443052" y="2802424"/>
          <a:ext cx="3339298" cy="12773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Special Needs Plans</a:t>
          </a:r>
        </a:p>
      </dsp:txBody>
      <dsp:txXfrm>
        <a:off x="2480463" y="2839835"/>
        <a:ext cx="3264476" cy="1202495"/>
      </dsp:txXfrm>
    </dsp:sp>
    <dsp:sp modelId="{8213FE34-E827-47F8-AA41-72573F342DDB}">
      <dsp:nvSpPr>
        <dsp:cNvPr id="0" name=""/>
        <dsp:cNvSpPr/>
      </dsp:nvSpPr>
      <dsp:spPr>
        <a:xfrm>
          <a:off x="2431140" y="4159164"/>
          <a:ext cx="1110657" cy="1277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Institu-tional</a:t>
          </a:r>
          <a:endParaRPr lang="en-US" sz="2000" kern="1200" dirty="0"/>
        </a:p>
        <a:p>
          <a:pPr marL="0" lvl="0" indent="0" algn="ctr" defTabSz="889000">
            <a:lnSpc>
              <a:spcPct val="90000"/>
            </a:lnSpc>
            <a:spcBef>
              <a:spcPct val="0"/>
            </a:spcBef>
            <a:spcAft>
              <a:spcPct val="35000"/>
            </a:spcAft>
            <a:buNone/>
          </a:pPr>
          <a:r>
            <a:rPr lang="en-US" sz="2000" kern="1200" dirty="0"/>
            <a:t> (ISNP)</a:t>
          </a:r>
        </a:p>
      </dsp:txBody>
      <dsp:txXfrm>
        <a:off x="2463670" y="4191694"/>
        <a:ext cx="1045597" cy="1212257"/>
      </dsp:txXfrm>
    </dsp:sp>
    <dsp:sp modelId="{56251DBB-99A1-4915-B370-8F0021971258}">
      <dsp:nvSpPr>
        <dsp:cNvPr id="0" name=""/>
        <dsp:cNvSpPr/>
      </dsp:nvSpPr>
      <dsp:spPr>
        <a:xfrm>
          <a:off x="3548817" y="4172569"/>
          <a:ext cx="982077" cy="1277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br>
            <a:rPr lang="en-US" sz="2000" kern="1200" dirty="0"/>
          </a:br>
          <a:r>
            <a:rPr lang="en-US" sz="2000" kern="1200" dirty="0"/>
            <a:t>Dual Eligible</a:t>
          </a:r>
        </a:p>
        <a:p>
          <a:pPr marL="0" lvl="0" indent="0" algn="ctr" defTabSz="889000">
            <a:lnSpc>
              <a:spcPct val="90000"/>
            </a:lnSpc>
            <a:spcBef>
              <a:spcPct val="0"/>
            </a:spcBef>
            <a:spcAft>
              <a:spcPct val="35000"/>
            </a:spcAft>
            <a:buNone/>
          </a:pPr>
          <a:r>
            <a:rPr lang="en-US" sz="2000" kern="1200" dirty="0"/>
            <a:t>(DSNP)	</a:t>
          </a:r>
        </a:p>
      </dsp:txBody>
      <dsp:txXfrm>
        <a:off x="3577581" y="4201333"/>
        <a:ext cx="924549" cy="1219789"/>
      </dsp:txXfrm>
    </dsp:sp>
    <dsp:sp modelId="{C2AFBD1D-314C-4FFD-B906-A4F30893691C}">
      <dsp:nvSpPr>
        <dsp:cNvPr id="0" name=""/>
        <dsp:cNvSpPr/>
      </dsp:nvSpPr>
      <dsp:spPr>
        <a:xfrm>
          <a:off x="4554218" y="4159164"/>
          <a:ext cx="1377815" cy="1277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Chronic Condition</a:t>
          </a:r>
        </a:p>
        <a:p>
          <a:pPr marL="0" lvl="0" indent="0" algn="ctr" defTabSz="889000">
            <a:lnSpc>
              <a:spcPct val="90000"/>
            </a:lnSpc>
            <a:spcBef>
              <a:spcPct val="0"/>
            </a:spcBef>
            <a:spcAft>
              <a:spcPct val="35000"/>
            </a:spcAft>
            <a:buNone/>
          </a:pPr>
          <a:r>
            <a:rPr lang="en-US" sz="2000" kern="1200" dirty="0"/>
            <a:t>(CSNP)</a:t>
          </a:r>
        </a:p>
      </dsp:txBody>
      <dsp:txXfrm>
        <a:off x="4591629" y="4196575"/>
        <a:ext cx="1302993" cy="1202495"/>
      </dsp:txXfrm>
    </dsp:sp>
    <dsp:sp modelId="{6331FDB9-FCFE-4396-A9AE-40B00DBFEC61}">
      <dsp:nvSpPr>
        <dsp:cNvPr id="0" name=""/>
        <dsp:cNvSpPr/>
      </dsp:nvSpPr>
      <dsp:spPr>
        <a:xfrm>
          <a:off x="5953543" y="1389295"/>
          <a:ext cx="2696743" cy="12773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Calibri"/>
            </a:rPr>
            <a:t>Traditional </a:t>
          </a:r>
          <a:br>
            <a:rPr lang="en-US" sz="2400" kern="1200" dirty="0"/>
          </a:br>
          <a:r>
            <a:rPr lang="en-US" sz="2400" kern="1200" dirty="0"/>
            <a:t>Fee-For-Service (FFS)</a:t>
          </a:r>
        </a:p>
      </dsp:txBody>
      <dsp:txXfrm>
        <a:off x="5990954" y="1426706"/>
        <a:ext cx="2621921" cy="1202495"/>
      </dsp:txXfrm>
    </dsp:sp>
    <dsp:sp modelId="{D242A4C2-5E5A-45C6-B089-7F8260418F78}">
      <dsp:nvSpPr>
        <dsp:cNvPr id="0" name=""/>
        <dsp:cNvSpPr/>
      </dsp:nvSpPr>
      <dsp:spPr>
        <a:xfrm>
          <a:off x="5939239" y="2781711"/>
          <a:ext cx="1115007" cy="12773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Medicare Supple-mental Insurance</a:t>
          </a:r>
        </a:p>
      </dsp:txBody>
      <dsp:txXfrm>
        <a:off x="5971896" y="2814368"/>
        <a:ext cx="1049693" cy="1212003"/>
      </dsp:txXfrm>
    </dsp:sp>
    <dsp:sp modelId="{A065A927-6614-4265-ADF0-D17B9197B502}">
      <dsp:nvSpPr>
        <dsp:cNvPr id="0" name=""/>
        <dsp:cNvSpPr/>
      </dsp:nvSpPr>
      <dsp:spPr>
        <a:xfrm>
          <a:off x="7100894" y="2781711"/>
          <a:ext cx="1534952" cy="12773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Prescription Drug Plan (PDP)</a:t>
          </a:r>
        </a:p>
      </dsp:txBody>
      <dsp:txXfrm>
        <a:off x="7138305" y="2819122"/>
        <a:ext cx="1460130" cy="12024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6134C-18E4-C14B-A40A-F98F09511C48}">
      <dsp:nvSpPr>
        <dsp:cNvPr id="0" name=""/>
        <dsp:cNvSpPr/>
      </dsp:nvSpPr>
      <dsp:spPr>
        <a:xfrm>
          <a:off x="205740" y="2430442"/>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1999</a:t>
          </a:r>
        </a:p>
      </dsp:txBody>
      <dsp:txXfrm>
        <a:off x="205740" y="2430442"/>
        <a:ext cx="1645920" cy="511433"/>
      </dsp:txXfrm>
    </dsp:sp>
    <dsp:sp modelId="{D77669D3-2356-B94B-A9A1-8110FACD44ED}">
      <dsp:nvSpPr>
        <dsp:cNvPr id="0" name=""/>
        <dsp:cNvSpPr/>
      </dsp:nvSpPr>
      <dsp:spPr>
        <a:xfrm>
          <a:off x="0" y="2172462"/>
          <a:ext cx="8229600" cy="1810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C52E8-2BB1-3C46-A849-5EDEDE9742FE}">
      <dsp:nvSpPr>
        <dsp:cNvPr id="0" name=""/>
        <dsp:cNvSpPr/>
      </dsp:nvSpPr>
      <dsp:spPr>
        <a:xfrm>
          <a:off x="123444" y="732215"/>
          <a:ext cx="1810512" cy="67083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Medicare + Choice plans (also called Medicare Part C) established</a:t>
          </a:r>
        </a:p>
      </dsp:txBody>
      <dsp:txXfrm>
        <a:off x="123444" y="732215"/>
        <a:ext cx="1810512" cy="670832"/>
      </dsp:txXfrm>
    </dsp:sp>
    <dsp:sp modelId="{E955FB9A-58D9-BA40-9189-891B0CA5F93C}">
      <dsp:nvSpPr>
        <dsp:cNvPr id="0" name=""/>
        <dsp:cNvSpPr/>
      </dsp:nvSpPr>
      <dsp:spPr>
        <a:xfrm>
          <a:off x="1028700" y="1403048"/>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43932D7-3BF5-0D4D-B986-213E7B8F7303}">
      <dsp:nvSpPr>
        <dsp:cNvPr id="0" name=""/>
        <dsp:cNvSpPr/>
      </dsp:nvSpPr>
      <dsp:spPr>
        <a:xfrm>
          <a:off x="1234440" y="1584087"/>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2003</a:t>
          </a:r>
        </a:p>
      </dsp:txBody>
      <dsp:txXfrm>
        <a:off x="1234440" y="1584087"/>
        <a:ext cx="1645920" cy="511433"/>
      </dsp:txXfrm>
    </dsp:sp>
    <dsp:sp modelId="{C8A647C8-FFBD-374B-9B70-6497036C6600}">
      <dsp:nvSpPr>
        <dsp:cNvPr id="0" name=""/>
        <dsp:cNvSpPr/>
      </dsp:nvSpPr>
      <dsp:spPr>
        <a:xfrm>
          <a:off x="1152144" y="3122914"/>
          <a:ext cx="1810512" cy="104570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Medicare + Choice becomes Medicare Advantage</a:t>
          </a:r>
        </a:p>
        <a:p>
          <a:pPr marL="0" lvl="0" indent="0" algn="l" defTabSz="488950">
            <a:lnSpc>
              <a:spcPct val="90000"/>
            </a:lnSpc>
            <a:spcBef>
              <a:spcPct val="0"/>
            </a:spcBef>
            <a:spcAft>
              <a:spcPct val="35000"/>
            </a:spcAft>
            <a:buNone/>
          </a:pPr>
          <a:r>
            <a:rPr lang="en-US" sz="1100" kern="1200"/>
            <a:t>Special Needs Plans established under Medicare Modernization Act</a:t>
          </a:r>
        </a:p>
      </dsp:txBody>
      <dsp:txXfrm>
        <a:off x="1152144" y="3122914"/>
        <a:ext cx="1810512" cy="1045709"/>
      </dsp:txXfrm>
    </dsp:sp>
    <dsp:sp modelId="{45AE5C4A-F98D-1843-9F67-CB43342567CA}">
      <dsp:nvSpPr>
        <dsp:cNvPr id="0" name=""/>
        <dsp:cNvSpPr/>
      </dsp:nvSpPr>
      <dsp:spPr>
        <a:xfrm>
          <a:off x="2057400" y="2353500"/>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13F950D3-3258-8243-96C3-C7C297CCB535}">
      <dsp:nvSpPr>
        <dsp:cNvPr id="0" name=""/>
        <dsp:cNvSpPr/>
      </dsp:nvSpPr>
      <dsp:spPr>
        <a:xfrm>
          <a:off x="9721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BEE514E-CF49-BC46-94CC-CBE82B182024}">
      <dsp:nvSpPr>
        <dsp:cNvPr id="0" name=""/>
        <dsp:cNvSpPr/>
      </dsp:nvSpPr>
      <dsp:spPr>
        <a:xfrm>
          <a:off x="20008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690460E-6FC1-004D-B418-20C8965CA65D}">
      <dsp:nvSpPr>
        <dsp:cNvPr id="0" name=""/>
        <dsp:cNvSpPr/>
      </dsp:nvSpPr>
      <dsp:spPr>
        <a:xfrm>
          <a:off x="2263140" y="2430442"/>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2006</a:t>
          </a:r>
        </a:p>
      </dsp:txBody>
      <dsp:txXfrm>
        <a:off x="2263140" y="2430442"/>
        <a:ext cx="1645920" cy="511433"/>
      </dsp:txXfrm>
    </dsp:sp>
    <dsp:sp modelId="{F506FA4E-C2E0-5447-B858-903955AAE9C6}">
      <dsp:nvSpPr>
        <dsp:cNvPr id="0" name=""/>
        <dsp:cNvSpPr/>
      </dsp:nvSpPr>
      <dsp:spPr>
        <a:xfrm>
          <a:off x="2180844" y="771676"/>
          <a:ext cx="1810512" cy="6313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Medicare Part D – Rx benefit added</a:t>
          </a:r>
        </a:p>
      </dsp:txBody>
      <dsp:txXfrm>
        <a:off x="2180844" y="771676"/>
        <a:ext cx="1810512" cy="631371"/>
      </dsp:txXfrm>
    </dsp:sp>
    <dsp:sp modelId="{5B56111A-89FC-9F4C-BCEE-73C6408A67D7}">
      <dsp:nvSpPr>
        <dsp:cNvPr id="0" name=""/>
        <dsp:cNvSpPr/>
      </dsp:nvSpPr>
      <dsp:spPr>
        <a:xfrm>
          <a:off x="3086100" y="1403048"/>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E2BBE17C-F8A1-E14C-B9EB-35E72E56FE62}">
      <dsp:nvSpPr>
        <dsp:cNvPr id="0" name=""/>
        <dsp:cNvSpPr/>
      </dsp:nvSpPr>
      <dsp:spPr>
        <a:xfrm>
          <a:off x="3291840" y="1584087"/>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2008</a:t>
          </a:r>
        </a:p>
      </dsp:txBody>
      <dsp:txXfrm>
        <a:off x="3291840" y="1584087"/>
        <a:ext cx="1645920" cy="511433"/>
      </dsp:txXfrm>
    </dsp:sp>
    <dsp:sp modelId="{DBBA2855-BF24-0A49-9FF4-22B6235C47C1}">
      <dsp:nvSpPr>
        <dsp:cNvPr id="0" name=""/>
        <dsp:cNvSpPr/>
      </dsp:nvSpPr>
      <dsp:spPr>
        <a:xfrm>
          <a:off x="3209544" y="3122914"/>
          <a:ext cx="1810512" cy="67083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SNPs required to provide detailed Model of Care for the targeted population.</a:t>
          </a:r>
        </a:p>
      </dsp:txBody>
      <dsp:txXfrm>
        <a:off x="3209544" y="3122914"/>
        <a:ext cx="1810512" cy="670832"/>
      </dsp:txXfrm>
    </dsp:sp>
    <dsp:sp modelId="{1B63019D-E4F1-684A-8698-58A113E76828}">
      <dsp:nvSpPr>
        <dsp:cNvPr id="0" name=""/>
        <dsp:cNvSpPr/>
      </dsp:nvSpPr>
      <dsp:spPr>
        <a:xfrm>
          <a:off x="4114800" y="2353500"/>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0CEA5904-A376-C74E-82EF-00E8D1294B54}">
      <dsp:nvSpPr>
        <dsp:cNvPr id="0" name=""/>
        <dsp:cNvSpPr/>
      </dsp:nvSpPr>
      <dsp:spPr>
        <a:xfrm>
          <a:off x="30295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67A9185-ED7B-214C-89C6-6EF4B54922E4}">
      <dsp:nvSpPr>
        <dsp:cNvPr id="0" name=""/>
        <dsp:cNvSpPr/>
      </dsp:nvSpPr>
      <dsp:spPr>
        <a:xfrm>
          <a:off x="40582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71D9179-129E-AC4B-B33B-0EAEE5F5891F}">
      <dsp:nvSpPr>
        <dsp:cNvPr id="0" name=""/>
        <dsp:cNvSpPr/>
      </dsp:nvSpPr>
      <dsp:spPr>
        <a:xfrm>
          <a:off x="4320540" y="2430442"/>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2018</a:t>
          </a:r>
        </a:p>
      </dsp:txBody>
      <dsp:txXfrm>
        <a:off x="4320540" y="2430442"/>
        <a:ext cx="1645920" cy="511433"/>
      </dsp:txXfrm>
    </dsp:sp>
    <dsp:sp modelId="{ECFB0714-5CF5-E042-9A03-B38D1E73BA1F}">
      <dsp:nvSpPr>
        <dsp:cNvPr id="0" name=""/>
        <dsp:cNvSpPr/>
      </dsp:nvSpPr>
      <dsp:spPr>
        <a:xfrm>
          <a:off x="4238244" y="771676"/>
          <a:ext cx="1810512" cy="6313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SNPs permanently authorized</a:t>
          </a:r>
        </a:p>
      </dsp:txBody>
      <dsp:txXfrm>
        <a:off x="4238244" y="771676"/>
        <a:ext cx="1810512" cy="631371"/>
      </dsp:txXfrm>
    </dsp:sp>
    <dsp:sp modelId="{34290CEA-AEDD-0C44-A11B-FD5BC78D505A}">
      <dsp:nvSpPr>
        <dsp:cNvPr id="0" name=""/>
        <dsp:cNvSpPr/>
      </dsp:nvSpPr>
      <dsp:spPr>
        <a:xfrm>
          <a:off x="5143500" y="1403048"/>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D18C349-FC2A-3F46-AF3E-12590F976D1E}">
      <dsp:nvSpPr>
        <dsp:cNvPr id="0" name=""/>
        <dsp:cNvSpPr/>
      </dsp:nvSpPr>
      <dsp:spPr>
        <a:xfrm>
          <a:off x="5349240" y="1584087"/>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2019</a:t>
          </a:r>
        </a:p>
      </dsp:txBody>
      <dsp:txXfrm>
        <a:off x="5349240" y="1584087"/>
        <a:ext cx="1645920" cy="511433"/>
      </dsp:txXfrm>
    </dsp:sp>
    <dsp:sp modelId="{22510241-4476-B743-8A6B-83D4F7ACC152}">
      <dsp:nvSpPr>
        <dsp:cNvPr id="0" name=""/>
        <dsp:cNvSpPr/>
      </dsp:nvSpPr>
      <dsp:spPr>
        <a:xfrm>
          <a:off x="5266944" y="3122914"/>
          <a:ext cx="1810512" cy="82867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Supplemental benefits reinterpreted by CMS and expanded by Congress for CY2020</a:t>
          </a:r>
        </a:p>
      </dsp:txBody>
      <dsp:txXfrm>
        <a:off x="5266944" y="3122914"/>
        <a:ext cx="1810512" cy="828675"/>
      </dsp:txXfrm>
    </dsp:sp>
    <dsp:sp modelId="{BB6F3CAA-7C98-6645-A8A6-9050DF059839}">
      <dsp:nvSpPr>
        <dsp:cNvPr id="0" name=""/>
        <dsp:cNvSpPr/>
      </dsp:nvSpPr>
      <dsp:spPr>
        <a:xfrm>
          <a:off x="6172199" y="2353500"/>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B1BD63F-DFF9-604B-A4C3-663163E89670}">
      <dsp:nvSpPr>
        <dsp:cNvPr id="0" name=""/>
        <dsp:cNvSpPr/>
      </dsp:nvSpPr>
      <dsp:spPr>
        <a:xfrm>
          <a:off x="50869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C28C6DA-44F0-B44E-8FB7-A539C86D0B8C}">
      <dsp:nvSpPr>
        <dsp:cNvPr id="0" name=""/>
        <dsp:cNvSpPr/>
      </dsp:nvSpPr>
      <dsp:spPr>
        <a:xfrm>
          <a:off x="61156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F7F3A22-7CEF-5247-BDC7-568867E8B2DF}">
      <dsp:nvSpPr>
        <dsp:cNvPr id="0" name=""/>
        <dsp:cNvSpPr/>
      </dsp:nvSpPr>
      <dsp:spPr>
        <a:xfrm>
          <a:off x="6377940" y="2430442"/>
          <a:ext cx="1645920" cy="51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2022</a:t>
          </a:r>
        </a:p>
      </dsp:txBody>
      <dsp:txXfrm>
        <a:off x="6377940" y="2430442"/>
        <a:ext cx="1645920" cy="511433"/>
      </dsp:txXfrm>
    </dsp:sp>
    <dsp:sp modelId="{804837FC-4F6D-BF47-A079-72314FCFA2D1}">
      <dsp:nvSpPr>
        <dsp:cNvPr id="0" name=""/>
        <dsp:cNvSpPr/>
      </dsp:nvSpPr>
      <dsp:spPr>
        <a:xfrm>
          <a:off x="6295644" y="416530"/>
          <a:ext cx="1810512" cy="986518"/>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CMS finalizes new integration requirements for DSNPs including new definitions for FIDE and HIDE SNPs</a:t>
          </a:r>
        </a:p>
      </dsp:txBody>
      <dsp:txXfrm>
        <a:off x="6295644" y="416530"/>
        <a:ext cx="1810512" cy="986518"/>
      </dsp:txXfrm>
    </dsp:sp>
    <dsp:sp modelId="{714814DF-1812-6A4F-9A6F-F7FD7B27C07E}">
      <dsp:nvSpPr>
        <dsp:cNvPr id="0" name=""/>
        <dsp:cNvSpPr/>
      </dsp:nvSpPr>
      <dsp:spPr>
        <a:xfrm>
          <a:off x="7200899" y="1403048"/>
          <a:ext cx="0" cy="769413"/>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6A190A7-F388-E844-96DA-773EA633FE73}">
      <dsp:nvSpPr>
        <dsp:cNvPr id="0" name=""/>
        <dsp:cNvSpPr/>
      </dsp:nvSpPr>
      <dsp:spPr>
        <a:xfrm>
          <a:off x="7144325" y="2206406"/>
          <a:ext cx="113149" cy="113149"/>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A315-5CF0-BC4F-AD68-EACB32A73FFD}">
      <dsp:nvSpPr>
        <dsp:cNvPr id="0" name=""/>
        <dsp:cNvSpPr/>
      </dsp:nvSpPr>
      <dsp:spPr>
        <a:xfrm>
          <a:off x="0" y="232289"/>
          <a:ext cx="7239000" cy="5276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Numerator = Incurred claims</a:t>
          </a:r>
        </a:p>
      </dsp:txBody>
      <dsp:txXfrm>
        <a:off x="25759" y="258048"/>
        <a:ext cx="7187482" cy="476152"/>
      </dsp:txXfrm>
    </dsp:sp>
    <dsp:sp modelId="{831FF2D1-0B27-2C46-96C1-EB6A90A37471}">
      <dsp:nvSpPr>
        <dsp:cNvPr id="0" name=""/>
        <dsp:cNvSpPr/>
      </dsp:nvSpPr>
      <dsp:spPr>
        <a:xfrm>
          <a:off x="0" y="759960"/>
          <a:ext cx="723900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Clinical and drug expenses</a:t>
          </a:r>
        </a:p>
        <a:p>
          <a:pPr marL="171450" lvl="1" indent="-171450" algn="l" defTabSz="755650">
            <a:lnSpc>
              <a:spcPct val="90000"/>
            </a:lnSpc>
            <a:spcBef>
              <a:spcPct val="0"/>
            </a:spcBef>
            <a:spcAft>
              <a:spcPct val="20000"/>
            </a:spcAft>
            <a:buChar char="•"/>
          </a:pPr>
          <a:r>
            <a:rPr lang="en-US" sz="1700" kern="1200" dirty="0"/>
            <a:t>Provider incentive/bonus payments</a:t>
          </a:r>
        </a:p>
        <a:p>
          <a:pPr marL="171450" lvl="1" indent="-171450" algn="l" defTabSz="755650">
            <a:lnSpc>
              <a:spcPct val="90000"/>
            </a:lnSpc>
            <a:spcBef>
              <a:spcPct val="0"/>
            </a:spcBef>
            <a:spcAft>
              <a:spcPct val="20000"/>
            </a:spcAft>
            <a:buChar char="•"/>
          </a:pPr>
          <a:r>
            <a:rPr lang="en-US" sz="1700" kern="1200" dirty="0"/>
            <a:t>Excludes: Network Development, Administrative fees, claims processing, utilization management et al fees.</a:t>
          </a:r>
        </a:p>
        <a:p>
          <a:pPr marL="171450" lvl="1" indent="-171450" algn="l" defTabSz="755650">
            <a:lnSpc>
              <a:spcPct val="90000"/>
            </a:lnSpc>
            <a:spcBef>
              <a:spcPct val="0"/>
            </a:spcBef>
            <a:spcAft>
              <a:spcPct val="20000"/>
            </a:spcAft>
            <a:buNone/>
          </a:pPr>
          <a:endParaRPr lang="en-US" sz="1700" kern="1200" dirty="0"/>
        </a:p>
      </dsp:txBody>
      <dsp:txXfrm>
        <a:off x="0" y="759960"/>
        <a:ext cx="7239000" cy="1411740"/>
      </dsp:txXfrm>
    </dsp:sp>
    <dsp:sp modelId="{04E4BC8F-50EE-634D-A5F6-F46F9224B342}">
      <dsp:nvSpPr>
        <dsp:cNvPr id="0" name=""/>
        <dsp:cNvSpPr/>
      </dsp:nvSpPr>
      <dsp:spPr>
        <a:xfrm>
          <a:off x="0" y="2171700"/>
          <a:ext cx="7239000" cy="52767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Denominator = Total Revenue Net Exclusions</a:t>
          </a:r>
        </a:p>
      </dsp:txBody>
      <dsp:txXfrm>
        <a:off x="25759" y="2197459"/>
        <a:ext cx="7187482" cy="476152"/>
      </dsp:txXfrm>
    </dsp:sp>
    <dsp:sp modelId="{DA552C42-C4F3-DA45-AEB5-6A350E2EB762}">
      <dsp:nvSpPr>
        <dsp:cNvPr id="0" name=""/>
        <dsp:cNvSpPr/>
      </dsp:nvSpPr>
      <dsp:spPr>
        <a:xfrm>
          <a:off x="0" y="2699370"/>
          <a:ext cx="723900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Exclusions from revenue include:	</a:t>
          </a:r>
        </a:p>
        <a:p>
          <a:pPr marL="342900" lvl="2" indent="-171450" algn="l" defTabSz="755650">
            <a:lnSpc>
              <a:spcPct val="90000"/>
            </a:lnSpc>
            <a:spcBef>
              <a:spcPct val="0"/>
            </a:spcBef>
            <a:spcAft>
              <a:spcPct val="20000"/>
            </a:spcAft>
            <a:buChar char="•"/>
          </a:pPr>
          <a:r>
            <a:rPr lang="en-US" sz="1700" kern="1200" dirty="0"/>
            <a:t>Licensing Regulatory fees</a:t>
          </a:r>
        </a:p>
        <a:p>
          <a:pPr marL="342900" lvl="2" indent="-171450" algn="l" defTabSz="755650">
            <a:lnSpc>
              <a:spcPct val="90000"/>
            </a:lnSpc>
            <a:spcBef>
              <a:spcPct val="0"/>
            </a:spcBef>
            <a:spcAft>
              <a:spcPct val="20000"/>
            </a:spcAft>
            <a:buChar char="•"/>
          </a:pPr>
          <a:r>
            <a:rPr lang="en-US" sz="1700" kern="1200" dirty="0"/>
            <a:t>State taxes and assessments</a:t>
          </a:r>
        </a:p>
        <a:p>
          <a:pPr marL="342900" lvl="2" indent="-171450" algn="l" defTabSz="755650">
            <a:lnSpc>
              <a:spcPct val="90000"/>
            </a:lnSpc>
            <a:spcBef>
              <a:spcPct val="0"/>
            </a:spcBef>
            <a:spcAft>
              <a:spcPct val="20000"/>
            </a:spcAft>
            <a:buChar char="•"/>
          </a:pPr>
          <a:r>
            <a:rPr lang="en-US" sz="1700" kern="1200" dirty="0"/>
            <a:t>Community-benefit expenditures for activities that improve access to health services, enhancing public health and relieving government burden</a:t>
          </a:r>
        </a:p>
      </dsp:txBody>
      <dsp:txXfrm>
        <a:off x="0" y="2699370"/>
        <a:ext cx="7239000" cy="1411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6E9A-8229-4731-836F-F6A2DBE97794}">
      <dsp:nvSpPr>
        <dsp:cNvPr id="0" name=""/>
        <dsp:cNvSpPr/>
      </dsp:nvSpPr>
      <dsp:spPr>
        <a:xfrm>
          <a:off x="2181" y="410836"/>
          <a:ext cx="3553752" cy="1495005"/>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Expanded Primarily Health-Related Benefits </a:t>
          </a:r>
          <a:r>
            <a:rPr lang="en-US" sz="2000" b="1" kern="1200" dirty="0">
              <a:solidFill>
                <a:schemeClr val="tx1"/>
              </a:solidFill>
            </a:rPr>
            <a:t>(EPHRB) </a:t>
          </a:r>
          <a:br>
            <a:rPr lang="en-US" sz="2400" b="1" kern="1200" dirty="0">
              <a:solidFill>
                <a:schemeClr val="tx1"/>
              </a:solidFill>
            </a:rPr>
          </a:br>
          <a:r>
            <a:rPr lang="en-US" sz="2400" b="1" kern="1200" dirty="0">
              <a:solidFill>
                <a:schemeClr val="tx1"/>
              </a:solidFill>
            </a:rPr>
            <a:t>(2019)</a:t>
          </a:r>
        </a:p>
      </dsp:txBody>
      <dsp:txXfrm>
        <a:off x="2181" y="410836"/>
        <a:ext cx="3553752" cy="1495005"/>
      </dsp:txXfrm>
    </dsp:sp>
    <dsp:sp modelId="{A118A9E3-5722-4716-A523-8AEC2F4FBBA5}">
      <dsp:nvSpPr>
        <dsp:cNvPr id="0" name=""/>
        <dsp:cNvSpPr/>
      </dsp:nvSpPr>
      <dsp:spPr>
        <a:xfrm>
          <a:off x="3805100" y="452756"/>
          <a:ext cx="3472249" cy="1411165"/>
        </a:xfrm>
        <a:prstGeom prst="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Special Supplemental Benefits for the Chronically Ill (SSBCI) (2020)</a:t>
          </a:r>
        </a:p>
      </dsp:txBody>
      <dsp:txXfrm>
        <a:off x="3805100" y="452756"/>
        <a:ext cx="3472249" cy="1411165"/>
      </dsp:txXfrm>
    </dsp:sp>
    <dsp:sp modelId="{84978281-48E9-4423-8030-43F6923BF963}">
      <dsp:nvSpPr>
        <dsp:cNvPr id="0" name=""/>
        <dsp:cNvSpPr/>
      </dsp:nvSpPr>
      <dsp:spPr>
        <a:xfrm>
          <a:off x="737013" y="2070959"/>
          <a:ext cx="5730454" cy="1816222"/>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dirty="0">
              <a:solidFill>
                <a:schemeClr val="tx1"/>
              </a:solidFill>
            </a:rPr>
            <a:t>Value-Based Insurance Design*</a:t>
          </a:r>
        </a:p>
        <a:p>
          <a:pPr marL="0" lvl="0" indent="0" algn="ctr" defTabSz="1066800">
            <a:lnSpc>
              <a:spcPct val="90000"/>
            </a:lnSpc>
            <a:spcBef>
              <a:spcPct val="0"/>
            </a:spcBef>
            <a:spcAft>
              <a:spcPct val="35000"/>
            </a:spcAft>
            <a:buFont typeface="Arial" panose="020B0604020202020204" pitchFamily="34" charset="0"/>
            <a:buNone/>
          </a:pPr>
          <a:r>
            <a:rPr lang="en-US" sz="1800" b="1" i="0" kern="1200" dirty="0">
              <a:solidFill>
                <a:schemeClr val="bg2">
                  <a:lumMod val="10000"/>
                </a:schemeClr>
              </a:solidFill>
            </a:rPr>
            <a:t>By Condition, Socioeconomic Status, or both (2020)</a:t>
          </a:r>
          <a:endParaRPr lang="en-US" sz="1800" b="1" kern="1200" dirty="0">
            <a:solidFill>
              <a:schemeClr val="bg2">
                <a:lumMod val="10000"/>
              </a:schemeClr>
            </a:solidFill>
          </a:endParaRPr>
        </a:p>
        <a:p>
          <a:pPr marL="0" lvl="0" indent="0" algn="ctr" defTabSz="1066800">
            <a:lnSpc>
              <a:spcPct val="90000"/>
            </a:lnSpc>
            <a:spcBef>
              <a:spcPct val="0"/>
            </a:spcBef>
            <a:spcAft>
              <a:spcPct val="35000"/>
            </a:spcAft>
            <a:buFont typeface="Arial" panose="020B0604020202020204" pitchFamily="34" charset="0"/>
            <a:buNone/>
          </a:pPr>
          <a:r>
            <a:rPr lang="en-US" sz="1800" b="1" kern="1200" dirty="0">
              <a:solidFill>
                <a:schemeClr val="bg2">
                  <a:lumMod val="10000"/>
                </a:schemeClr>
              </a:solidFill>
            </a:rPr>
            <a:t>Wellness and Health Care Planning (2020)</a:t>
          </a:r>
        </a:p>
        <a:p>
          <a:pPr marL="0" lvl="0" indent="0" algn="ctr" defTabSz="1066800">
            <a:lnSpc>
              <a:spcPct val="90000"/>
            </a:lnSpc>
            <a:spcBef>
              <a:spcPct val="0"/>
            </a:spcBef>
            <a:spcAft>
              <a:spcPct val="35000"/>
            </a:spcAft>
            <a:buFont typeface="Arial" panose="020B0604020202020204" pitchFamily="34" charset="0"/>
            <a:buNone/>
          </a:pPr>
          <a:r>
            <a:rPr lang="en-US" sz="1800" b="1" kern="1200" dirty="0">
              <a:solidFill>
                <a:schemeClr val="bg2">
                  <a:lumMod val="10000"/>
                </a:schemeClr>
              </a:solidFill>
            </a:rPr>
            <a:t>Telehealth (2020)</a:t>
          </a:r>
        </a:p>
        <a:p>
          <a:pPr marL="0" lvl="0" indent="0" algn="ctr" defTabSz="1066800">
            <a:lnSpc>
              <a:spcPct val="90000"/>
            </a:lnSpc>
            <a:spcBef>
              <a:spcPct val="0"/>
            </a:spcBef>
            <a:spcAft>
              <a:spcPct val="35000"/>
            </a:spcAft>
            <a:buFont typeface="Arial" panose="020B0604020202020204" pitchFamily="34" charset="0"/>
            <a:buNone/>
          </a:pPr>
          <a:r>
            <a:rPr lang="en-US" sz="1800" b="1" kern="1200" dirty="0">
              <a:solidFill>
                <a:schemeClr val="bg2">
                  <a:lumMod val="10000"/>
                </a:schemeClr>
              </a:solidFill>
            </a:rPr>
            <a:t>Hospice (2021)</a:t>
          </a:r>
        </a:p>
      </dsp:txBody>
      <dsp:txXfrm>
        <a:off x="737013" y="2070959"/>
        <a:ext cx="5730454" cy="1816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415B6-293B-B843-B5FD-181513A21DED}">
      <dsp:nvSpPr>
        <dsp:cNvPr id="0" name=""/>
        <dsp:cNvSpPr/>
      </dsp:nvSpPr>
      <dsp:spPr>
        <a:xfrm>
          <a:off x="0" y="226585"/>
          <a:ext cx="4038600" cy="9149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29% fewer Skilled Nursing Facility Days than Medicare FFS</a:t>
          </a:r>
        </a:p>
      </dsp:txBody>
      <dsp:txXfrm>
        <a:off x="44664" y="271249"/>
        <a:ext cx="3949272" cy="825612"/>
      </dsp:txXfrm>
    </dsp:sp>
    <dsp:sp modelId="{3320AA9F-E4BF-B042-B5A5-10C242BDD52C}">
      <dsp:nvSpPr>
        <dsp:cNvPr id="0" name=""/>
        <dsp:cNvSpPr/>
      </dsp:nvSpPr>
      <dsp:spPr>
        <a:xfrm>
          <a:off x="0" y="1207765"/>
          <a:ext cx="4038600" cy="9149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19% fewer Home Health Days</a:t>
          </a:r>
        </a:p>
      </dsp:txBody>
      <dsp:txXfrm>
        <a:off x="44664" y="1252429"/>
        <a:ext cx="3949272" cy="825612"/>
      </dsp:txXfrm>
    </dsp:sp>
    <dsp:sp modelId="{3EA2B8E3-BC41-0841-B28F-CDE138EC08D2}">
      <dsp:nvSpPr>
        <dsp:cNvPr id="0" name=""/>
        <dsp:cNvSpPr/>
      </dsp:nvSpPr>
      <dsp:spPr>
        <a:xfrm>
          <a:off x="0" y="2188945"/>
          <a:ext cx="4038600" cy="9149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21% fewer Inpatient Rehabilitation Facility Days</a:t>
          </a:r>
        </a:p>
      </dsp:txBody>
      <dsp:txXfrm>
        <a:off x="44664" y="2233609"/>
        <a:ext cx="3949272" cy="825612"/>
      </dsp:txXfrm>
    </dsp:sp>
    <dsp:sp modelId="{26E48AB4-07B1-514E-AC2C-F77F2075CEC0}">
      <dsp:nvSpPr>
        <dsp:cNvPr id="0" name=""/>
        <dsp:cNvSpPr/>
      </dsp:nvSpPr>
      <dsp:spPr>
        <a:xfrm>
          <a:off x="0" y="3170125"/>
          <a:ext cx="4038600" cy="9149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49% fewer Long Term Acute Care Hospital Days</a:t>
          </a:r>
        </a:p>
      </dsp:txBody>
      <dsp:txXfrm>
        <a:off x="44664" y="3214789"/>
        <a:ext cx="3949272" cy="8256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49543-F33C-4B7E-8DC8-B23BB7C8BFCF}">
      <dsp:nvSpPr>
        <dsp:cNvPr id="0" name=""/>
        <dsp:cNvSpPr/>
      </dsp:nvSpPr>
      <dsp:spPr>
        <a:xfrm>
          <a:off x="2571" y="341402"/>
          <a:ext cx="2507456" cy="4608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Institutional</a:t>
          </a:r>
        </a:p>
      </dsp:txBody>
      <dsp:txXfrm>
        <a:off x="2571" y="341402"/>
        <a:ext cx="2507456" cy="460800"/>
      </dsp:txXfrm>
    </dsp:sp>
    <dsp:sp modelId="{FA77FBAF-1BD4-4A0B-A62F-AB871697C7ED}">
      <dsp:nvSpPr>
        <dsp:cNvPr id="0" name=""/>
        <dsp:cNvSpPr/>
      </dsp:nvSpPr>
      <dsp:spPr>
        <a:xfrm>
          <a:off x="2571" y="802202"/>
          <a:ext cx="2507456" cy="3425760"/>
        </a:xfrm>
        <a:prstGeom prst="rect">
          <a:avLst/>
        </a:prstGeom>
        <a:solidFill>
          <a:schemeClr val="accent1">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Enrollees: NF resident for 90 or more days, or </a:t>
          </a:r>
          <a:br>
            <a:rPr lang="en-US" sz="1600" kern="1200" dirty="0"/>
          </a:br>
          <a:r>
            <a:rPr lang="en-US" sz="1600" kern="1200" dirty="0"/>
            <a:t>assisted living resident or the community dwelling AND meet nursing facility level of care</a:t>
          </a:r>
          <a:br>
            <a:rPr lang="en-US" sz="1600" kern="1200" dirty="0"/>
          </a:br>
          <a:endParaRPr lang="en-US" sz="1600" kern="1200" dirty="0"/>
        </a:p>
        <a:p>
          <a:pPr marL="171450" lvl="1" indent="-171450" algn="l" defTabSz="711200">
            <a:lnSpc>
              <a:spcPct val="90000"/>
            </a:lnSpc>
            <a:spcBef>
              <a:spcPct val="0"/>
            </a:spcBef>
            <a:spcAft>
              <a:spcPct val="15000"/>
            </a:spcAft>
            <a:buChar char="•"/>
          </a:pPr>
          <a:r>
            <a:rPr lang="en-US" sz="1600" kern="1200" dirty="0"/>
            <a:t>Clinical protocols are developed to reduce unplanned discharges and provide as many services as possible within the nursing facility, avoiding hospitalizations</a:t>
          </a:r>
        </a:p>
      </dsp:txBody>
      <dsp:txXfrm>
        <a:off x="2571" y="802202"/>
        <a:ext cx="2507456" cy="3425760"/>
      </dsp:txXfrm>
    </dsp:sp>
    <dsp:sp modelId="{CE4416E4-7A99-4FC9-ADE3-52DED3A2956F}">
      <dsp:nvSpPr>
        <dsp:cNvPr id="0" name=""/>
        <dsp:cNvSpPr/>
      </dsp:nvSpPr>
      <dsp:spPr>
        <a:xfrm>
          <a:off x="2861071" y="341402"/>
          <a:ext cx="2507456" cy="460800"/>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Dual Eligible </a:t>
          </a:r>
        </a:p>
      </dsp:txBody>
      <dsp:txXfrm>
        <a:off x="2861071" y="341402"/>
        <a:ext cx="2507456" cy="460800"/>
      </dsp:txXfrm>
    </dsp:sp>
    <dsp:sp modelId="{7761A0DF-0E05-4AFB-B754-1E6C64A0BFEE}">
      <dsp:nvSpPr>
        <dsp:cNvPr id="0" name=""/>
        <dsp:cNvSpPr/>
      </dsp:nvSpPr>
      <dsp:spPr>
        <a:xfrm>
          <a:off x="2861071" y="802202"/>
          <a:ext cx="2507456" cy="342576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Enrollees: eligible for both Medicare and Medicaid</a:t>
          </a:r>
          <a:br>
            <a:rPr lang="en-US" sz="1600" kern="1200" dirty="0"/>
          </a:br>
          <a:endParaRPr lang="en-US" sz="1600" kern="1200" dirty="0"/>
        </a:p>
        <a:p>
          <a:pPr marL="171450" lvl="1" indent="-171450" algn="l" defTabSz="711200">
            <a:lnSpc>
              <a:spcPct val="90000"/>
            </a:lnSpc>
            <a:spcBef>
              <a:spcPct val="0"/>
            </a:spcBef>
            <a:spcAft>
              <a:spcPct val="15000"/>
            </a:spcAft>
            <a:buChar char="•"/>
          </a:pPr>
          <a:r>
            <a:rPr lang="en-US" sz="1600" kern="1200" dirty="0"/>
            <a:t>Traditionally provide only Medicare benefits but coordinate with enrollee’s Medicaid benefits </a:t>
          </a:r>
          <a:br>
            <a:rPr lang="en-US" sz="1600" kern="1200" dirty="0"/>
          </a:br>
          <a:endParaRPr lang="en-US" sz="1600" kern="1200" dirty="0"/>
        </a:p>
        <a:p>
          <a:pPr marL="171450" lvl="1" indent="-171450" algn="l" defTabSz="711200">
            <a:lnSpc>
              <a:spcPct val="90000"/>
            </a:lnSpc>
            <a:spcBef>
              <a:spcPct val="0"/>
            </a:spcBef>
            <a:spcAft>
              <a:spcPct val="15000"/>
            </a:spcAft>
            <a:buChar char="•"/>
          </a:pPr>
          <a:r>
            <a:rPr lang="en-US" sz="1600" kern="1200" dirty="0"/>
            <a:t>Fully Integrated Dual Eligible (FIDE) SNPs provide both Medicare and Medicaid benefits </a:t>
          </a:r>
        </a:p>
      </dsp:txBody>
      <dsp:txXfrm>
        <a:off x="2861071" y="802202"/>
        <a:ext cx="2507456" cy="3425760"/>
      </dsp:txXfrm>
    </dsp:sp>
    <dsp:sp modelId="{B91D40CC-3EC7-4BFF-981A-5B3FBF4C4B64}">
      <dsp:nvSpPr>
        <dsp:cNvPr id="0" name=""/>
        <dsp:cNvSpPr/>
      </dsp:nvSpPr>
      <dsp:spPr>
        <a:xfrm>
          <a:off x="5719571" y="341402"/>
          <a:ext cx="2507456" cy="46080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Chronic Condition</a:t>
          </a:r>
        </a:p>
      </dsp:txBody>
      <dsp:txXfrm>
        <a:off x="5719571" y="341402"/>
        <a:ext cx="2507456" cy="460800"/>
      </dsp:txXfrm>
    </dsp:sp>
    <dsp:sp modelId="{DB833226-4319-4700-9195-9BB0A0CE9C78}">
      <dsp:nvSpPr>
        <dsp:cNvPr id="0" name=""/>
        <dsp:cNvSpPr/>
      </dsp:nvSpPr>
      <dsp:spPr>
        <a:xfrm>
          <a:off x="5719571" y="802202"/>
          <a:ext cx="2507456" cy="3425760"/>
        </a:xfrm>
        <a:prstGeom prst="rect">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Enrollees: Must be diagnosed with the chronic condition targeted by the plan</a:t>
          </a:r>
          <a:br>
            <a:rPr lang="en-US" sz="1600" kern="1200" dirty="0"/>
          </a:br>
          <a:endParaRPr lang="en-US" sz="1600" kern="1200" dirty="0"/>
        </a:p>
        <a:p>
          <a:pPr marL="171450" lvl="1" indent="-171450" algn="l" defTabSz="711200">
            <a:lnSpc>
              <a:spcPct val="90000"/>
            </a:lnSpc>
            <a:spcBef>
              <a:spcPct val="0"/>
            </a:spcBef>
            <a:spcAft>
              <a:spcPct val="15000"/>
            </a:spcAft>
            <a:buChar char="•"/>
          </a:pPr>
          <a:r>
            <a:rPr lang="en-US" sz="1600" kern="1200" dirty="0"/>
            <a:t>Plan specifies a chronic condition and develops optimal benefits and clinical supports to avoid and/or manage acute episodes</a:t>
          </a:r>
        </a:p>
      </dsp:txBody>
      <dsp:txXfrm>
        <a:off x="5719571" y="802202"/>
        <a:ext cx="2507456" cy="3425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25E9D-7D65-49FB-954F-9AD09ABC1DC1}">
      <dsp:nvSpPr>
        <dsp:cNvPr id="0" name=""/>
        <dsp:cNvSpPr/>
      </dsp:nvSpPr>
      <dsp:spPr>
        <a:xfrm>
          <a:off x="46750" y="285325"/>
          <a:ext cx="1476057" cy="1456334"/>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b="1" kern="1200" dirty="0"/>
            <a:t>Medicare </a:t>
          </a:r>
        </a:p>
      </dsp:txBody>
      <dsp:txXfrm>
        <a:off x="262914" y="498600"/>
        <a:ext cx="1043729" cy="1029784"/>
      </dsp:txXfrm>
    </dsp:sp>
    <dsp:sp modelId="{1DCE7CD9-318C-4198-B0EC-90037D3D07C5}">
      <dsp:nvSpPr>
        <dsp:cNvPr id="0" name=""/>
        <dsp:cNvSpPr/>
      </dsp:nvSpPr>
      <dsp:spPr>
        <a:xfrm>
          <a:off x="473761" y="1828744"/>
          <a:ext cx="622035" cy="622035"/>
        </a:xfrm>
        <a:prstGeom prst="mathPlus">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56212" y="2066610"/>
        <a:ext cx="457133" cy="146303"/>
      </dsp:txXfrm>
    </dsp:sp>
    <dsp:sp modelId="{3FBD7951-ADF3-434F-8860-2487E3BD2B14}">
      <dsp:nvSpPr>
        <dsp:cNvPr id="0" name=""/>
        <dsp:cNvSpPr/>
      </dsp:nvSpPr>
      <dsp:spPr>
        <a:xfrm>
          <a:off x="537" y="2537864"/>
          <a:ext cx="1568483" cy="139995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Medicaid Low Income Qualifying Individuals</a:t>
          </a:r>
        </a:p>
      </dsp:txBody>
      <dsp:txXfrm>
        <a:off x="230236" y="2742883"/>
        <a:ext cx="1109085" cy="989916"/>
      </dsp:txXfrm>
    </dsp:sp>
    <dsp:sp modelId="{D2979CD7-526B-432A-8161-6B8A134BD156}">
      <dsp:nvSpPr>
        <dsp:cNvPr id="0" name=""/>
        <dsp:cNvSpPr/>
      </dsp:nvSpPr>
      <dsp:spPr>
        <a:xfrm>
          <a:off x="1729891" y="1912092"/>
          <a:ext cx="341046" cy="398960"/>
        </a:xfrm>
        <a:prstGeom prst="rightArrow">
          <a:avLst>
            <a:gd name="adj1" fmla="val 60000"/>
            <a:gd name="adj2" fmla="val 50000"/>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729891" y="1991884"/>
        <a:ext cx="238732" cy="239376"/>
      </dsp:txXfrm>
    </dsp:sp>
    <dsp:sp modelId="{F703A5B8-7FC1-412E-89A1-F19F6576B35F}">
      <dsp:nvSpPr>
        <dsp:cNvPr id="0" name=""/>
        <dsp:cNvSpPr/>
      </dsp:nvSpPr>
      <dsp:spPr>
        <a:xfrm>
          <a:off x="2212504" y="1039098"/>
          <a:ext cx="2144948" cy="2144948"/>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Dual Special Needs Population   (DSNP)</a:t>
          </a:r>
        </a:p>
      </dsp:txBody>
      <dsp:txXfrm>
        <a:off x="2526624" y="1353218"/>
        <a:ext cx="1516708" cy="151670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C1BFF665-A431-423A-8E99-46A6AC10A599}" type="datetimeFigureOut">
              <a:rPr lang="en-US" smtClean="0"/>
              <a:pPr/>
              <a:t>7/20/22</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81CC13FF-8D04-4BEC-B8D1-66B1A302CC68}" type="datetimeFigureOut">
              <a:rPr lang="en-US" smtClean="0"/>
              <a:pPr/>
              <a:t>7/20/22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ms.gov/Medicare-Medicaid-Coordination/Medicare-and-Medicaid-Coordination/Medicare-Medicaid-Coordination-Office/FinancialAlignmentInitiative/FinancialModelstoSupportStatesEffortsinCareCoordination.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0000" lnSpcReduction="20000"/>
          </a:bodyPr>
          <a:lstStyle/>
          <a:p>
            <a:r>
              <a:rPr lang="en-US" dirty="0"/>
              <a:t>We know the writing is on the wall that managed care is our payment and care delivery future but what do we mean by managed care. You will recall we launched our LeadingAge Center for Managed Care Solutions &amp; Innovations in 2018. We have adopted a broader meaning of managed care. It encompasses Medicare managed care know as Medicare Advantage and Special Needs Plans. It covers Medicaid Managed Care including LTSS. And it also includes the managed care work being done through CMS and CMMI as they adopt and test alternative payments models such as Accountable Care Organizations, Bundled Payments, Direct Contracting, Primary Cares First, and Value-Based Insurance Design initiatives including Hospice. </a:t>
            </a:r>
          </a:p>
          <a:p>
            <a:pPr marL="0" indent="0">
              <a:buFont typeface="Arial" panose="020B0604020202020204" pitchFamily="34" charset="0"/>
              <a:buNone/>
            </a:pPr>
            <a:endParaRPr lang="en-US" dirty="0"/>
          </a:p>
          <a:p>
            <a:r>
              <a:rPr lang="en-US" dirty="0"/>
              <a:t>We include all of these channels in our definition of managed care because their objectives and approaches are similar. As these managed care models are accountable for Total Cost of Care, they have similar goals and expectations:  </a:t>
            </a:r>
          </a:p>
          <a:p>
            <a:pPr marL="171450" indent="-171450">
              <a:buFont typeface="Arial" panose="020B0604020202020204" pitchFamily="34" charset="0"/>
              <a:buChar char="•"/>
            </a:pPr>
            <a:r>
              <a:rPr lang="en-US" b="1" dirty="0"/>
              <a:t>lowering costs </a:t>
            </a:r>
            <a:r>
              <a:rPr lang="en-US" dirty="0"/>
              <a:t>– you as a provider are a cost, so they can pay you less, deploy utilization management techniques like prior authorizations for more than 7 days PAC SNF care or substitute care in high cost settings (hospital, SNF) for lower cost options(SNF, home) – where can I get the most bang for the bucks I have to spend, </a:t>
            </a:r>
          </a:p>
          <a:p>
            <a:pPr marL="171450" indent="-171450">
              <a:buFont typeface="Arial" panose="020B0604020202020204" pitchFamily="34" charset="0"/>
              <a:buChar char="•"/>
            </a:pPr>
            <a:r>
              <a:rPr lang="en-US" b="1" dirty="0"/>
              <a:t>Early intervention, investments</a:t>
            </a:r>
            <a:r>
              <a:rPr lang="en-US" dirty="0"/>
              <a:t>: investments in regular and easily accessible primary care, funding social determinants of health =if a spend a little now, can I skip the expensive stuff (hospital, SNF) , </a:t>
            </a:r>
          </a:p>
          <a:p>
            <a:pPr marL="171450" indent="-171450">
              <a:buFont typeface="Arial" panose="020B0604020202020204" pitchFamily="34" charset="0"/>
              <a:buChar char="•"/>
            </a:pPr>
            <a:r>
              <a:rPr lang="en-US" b="1" dirty="0"/>
              <a:t>Assessments and care management</a:t>
            </a:r>
            <a:r>
              <a:rPr lang="en-US" dirty="0"/>
              <a:t>: who does this? If they identify that person’s health risk upfront, they can the identify and address need services to avoid more costly care later, and they should be able to improve outcomes.. </a:t>
            </a:r>
          </a:p>
          <a:p>
            <a:pPr marL="0" indent="0">
              <a:buFont typeface="Arial" panose="020B0604020202020204" pitchFamily="34" charset="0"/>
              <a:buNone/>
            </a:pPr>
            <a:endParaRPr lang="en-US" dirty="0"/>
          </a:p>
          <a:p>
            <a:r>
              <a:rPr lang="en-US" dirty="0"/>
              <a:t>While much of the discussion today will hinge on the Medicare side of the equation, the reality is that as these models change what care and services are received, when and where they are delivered and importantly how they are paid. On the Medicare side, these changes alter the reality in the marketplace as a whole…because providers start practicing differently.  In the end, these changes impact our revenues and bottom lines unless we learn how to thrive in this new/evolving environment. </a:t>
            </a:r>
            <a:endParaRPr lang="en-US" dirty="0">
              <a:cs typeface="Calibri"/>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Dual SNP</a:t>
            </a:r>
          </a:p>
          <a:p>
            <a:pPr marL="285750" indent="-285750">
              <a:buFont typeface="Arial" panose="020B0604020202020204" pitchFamily="34" charset="0"/>
              <a:buChar char="•"/>
            </a:pPr>
            <a:r>
              <a:rPr lang="en-US" dirty="0"/>
              <a:t>Institutional SNP</a:t>
            </a:r>
          </a:p>
          <a:p>
            <a:pPr marL="285750" indent="-285750">
              <a:buFont typeface="Arial" panose="020B0604020202020204" pitchFamily="34" charset="0"/>
              <a:buChar char="•"/>
            </a:pPr>
            <a:r>
              <a:rPr lang="en-US" dirty="0"/>
              <a:t>Chronic Care SNP</a:t>
            </a:r>
          </a:p>
          <a:p>
            <a:pPr marL="285750" indent="-285750">
              <a:buFont typeface="Arial" panose="020B0604020202020204" pitchFamily="34" charset="0"/>
              <a:buChar char="•"/>
            </a:pPr>
            <a:r>
              <a:rPr lang="en-US" dirty="0"/>
              <a:t>Medicare-Medicaid Plans (MMP)</a:t>
            </a:r>
          </a:p>
          <a:p>
            <a:pPr marL="285750" indent="-285750">
              <a:buFont typeface="Arial" panose="020B0604020202020204" pitchFamily="34" charset="0"/>
              <a:buChar char="•"/>
            </a:pPr>
            <a:r>
              <a:rPr lang="en-US" dirty="0"/>
              <a:t>MA-PD</a:t>
            </a:r>
          </a:p>
          <a:p>
            <a:pPr marL="285750" indent="-285750">
              <a:buFont typeface="Arial" panose="020B0604020202020204" pitchFamily="34" charset="0"/>
              <a:buChar char="•"/>
            </a:pPr>
            <a:r>
              <a:rPr lang="en-US" dirty="0"/>
              <a:t>Accountable Care Organizations</a:t>
            </a:r>
          </a:p>
          <a:p>
            <a:pPr marL="742950" lvl="1" indent="-285750">
              <a:buFont typeface="Arial" panose="020B0604020202020204" pitchFamily="34" charset="0"/>
              <a:buChar char="•"/>
            </a:pPr>
            <a:r>
              <a:rPr lang="en-US" dirty="0"/>
              <a:t>Medicare Shared Savings Program</a:t>
            </a:r>
          </a:p>
          <a:p>
            <a:pPr marL="742950" lvl="1" indent="-285750">
              <a:buFont typeface="Arial" panose="020B0604020202020204" pitchFamily="34" charset="0"/>
              <a:buChar char="•"/>
            </a:pPr>
            <a:r>
              <a:rPr lang="en-US" dirty="0"/>
              <a:t>ACO REACH</a:t>
            </a:r>
          </a:p>
          <a:p>
            <a:pPr marL="742950" lvl="1" indent="-285750">
              <a:buFont typeface="Arial" panose="020B0604020202020204" pitchFamily="34" charset="0"/>
              <a:buChar char="•"/>
            </a:pPr>
            <a:r>
              <a:rPr lang="en-US" dirty="0"/>
              <a:t>Direct Contracting</a:t>
            </a:r>
          </a:p>
          <a:p>
            <a:pPr marL="285750" indent="-285750">
              <a:buFont typeface="Arial" panose="020B0604020202020204" pitchFamily="34" charset="0"/>
              <a:buChar char="•"/>
            </a:pPr>
            <a:r>
              <a:rPr lang="en-US" dirty="0"/>
              <a:t>Bundled or Episodic Payment</a:t>
            </a:r>
          </a:p>
          <a:p>
            <a:pPr marL="285750" indent="-285750">
              <a:buFont typeface="Arial" panose="020B0604020202020204" pitchFamily="34" charset="0"/>
              <a:buChar char="•"/>
            </a:pPr>
            <a:r>
              <a:rPr lang="en-US" dirty="0"/>
              <a:t>Primary Cares First</a:t>
            </a:r>
          </a:p>
          <a:p>
            <a:pPr marL="285750" indent="-285750">
              <a:buFont typeface="Arial" panose="020B0604020202020204" pitchFamily="34" charset="0"/>
              <a:buChar char="•"/>
            </a:pPr>
            <a:r>
              <a:rPr lang="en-US" dirty="0"/>
              <a:t>Financial Alignment Initiative</a:t>
            </a:r>
          </a:p>
          <a:p>
            <a:pPr marL="285750" indent="-285750">
              <a:buFont typeface="Arial" panose="020B0604020202020204" pitchFamily="34" charset="0"/>
              <a:buChar char="•"/>
            </a:pPr>
            <a:r>
              <a:rPr lang="en-US" dirty="0"/>
              <a:t>Hospice VBID (sort of a combination of CMMI plus MA</a:t>
            </a:r>
          </a:p>
        </p:txBody>
      </p:sp>
      <p:sp>
        <p:nvSpPr>
          <p:cNvPr id="4" name="Slide Number Placeholder 3"/>
          <p:cNvSpPr>
            <a:spLocks noGrp="1"/>
          </p:cNvSpPr>
          <p:nvPr>
            <p:ph type="sldNum" sz="quarter" idx="5"/>
          </p:nvPr>
        </p:nvSpPr>
        <p:spPr/>
        <p:txBody>
          <a:bodyPr/>
          <a:lstStyle/>
          <a:p>
            <a:fld id="{9B800ABD-DC13-114A-9E52-92FA5A8B0889}" type="slidenum">
              <a:rPr lang="en-US" smtClean="0"/>
              <a:t>3</a:t>
            </a:fld>
            <a:endParaRPr lang="en-US"/>
          </a:p>
        </p:txBody>
      </p:sp>
    </p:spTree>
    <p:extLst>
      <p:ext uri="{BB962C8B-B14F-4D97-AF65-F5344CB8AC3E}">
        <p14:creationId xmlns:p14="http://schemas.microsoft.com/office/powerpoint/2010/main" val="818778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a:t>
            </a:r>
            <a:r>
              <a:rPr lang="en-US" baseline="0" dirty="0"/>
              <a:t> info can be found here: https://www.cms.gov/Medicare/Medicare-Advantage/MedicareAdvantageApps</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extLst>
      <p:ext uri="{BB962C8B-B14F-4D97-AF65-F5344CB8AC3E}">
        <p14:creationId xmlns:p14="http://schemas.microsoft.com/office/powerpoint/2010/main" val="97957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a:p>
        </p:txBody>
      </p:sp>
    </p:spTree>
    <p:extLst>
      <p:ext uri="{BB962C8B-B14F-4D97-AF65-F5344CB8AC3E}">
        <p14:creationId xmlns:p14="http://schemas.microsoft.com/office/powerpoint/2010/main" val="2896201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Beneficiary risk scores are calculated using Hierarchical Condition Categories – grouping of diagnoses codes from year prior to the payment year– and demographic factors like age and Medicaid eligibility</a:t>
            </a:r>
            <a:br>
              <a:rPr lang="en-US" sz="1200" dirty="0"/>
            </a:br>
            <a:endParaRPr lang="en-US" sz="1200" dirty="0"/>
          </a:p>
          <a:p>
            <a:r>
              <a:rPr lang="en-US" dirty="0"/>
              <a:t>CY 2019 Coding intensity adjustment = </a:t>
            </a:r>
            <a:r>
              <a:rPr lang="en-US" sz="1200" dirty="0"/>
              <a:t>-5.90%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a:p>
        </p:txBody>
      </p:sp>
    </p:spTree>
    <p:extLst>
      <p:ext uri="{BB962C8B-B14F-4D97-AF65-F5344CB8AC3E}">
        <p14:creationId xmlns:p14="http://schemas.microsoft.com/office/powerpoint/2010/main" val="344311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2898775" y="523875"/>
            <a:ext cx="3498850"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930275" y="3325769"/>
            <a:ext cx="7435850" cy="31507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59" name="Shape 259"/>
          <p:cNvSpPr txBox="1"/>
          <p:nvPr/>
        </p:nvSpPr>
        <p:spPr>
          <a:xfrm>
            <a:off x="5265737" y="6649918"/>
            <a:ext cx="4029074" cy="35008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58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2898775" y="523875"/>
            <a:ext cx="3498850" cy="2625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8" name="Shape 258"/>
          <p:cNvSpPr txBox="1">
            <a:spLocks noGrp="1"/>
          </p:cNvSpPr>
          <p:nvPr>
            <p:ph type="body" idx="1"/>
          </p:nvPr>
        </p:nvSpPr>
        <p:spPr>
          <a:xfrm>
            <a:off x="930275" y="3325769"/>
            <a:ext cx="7435850" cy="31507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259" name="Shape 259"/>
          <p:cNvSpPr txBox="1"/>
          <p:nvPr/>
        </p:nvSpPr>
        <p:spPr>
          <a:xfrm>
            <a:off x="5265737" y="6649918"/>
            <a:ext cx="4029074" cy="35008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2787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25</a:t>
            </a:fld>
            <a:endParaRPr lang="en-US"/>
          </a:p>
        </p:txBody>
      </p:sp>
    </p:spTree>
    <p:extLst>
      <p:ext uri="{BB962C8B-B14F-4D97-AF65-F5344CB8AC3E}">
        <p14:creationId xmlns:p14="http://schemas.microsoft.com/office/powerpoint/2010/main" val="285853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B71BD-A373-4DD8-91EC-C2D4AD61C49D}" type="slidenum">
              <a:rPr lang="en-US" smtClean="0"/>
              <a:t>26</a:t>
            </a:fld>
            <a:endParaRPr lang="en-US"/>
          </a:p>
        </p:txBody>
      </p:sp>
    </p:spTree>
    <p:extLst>
      <p:ext uri="{BB962C8B-B14F-4D97-AF65-F5344CB8AC3E}">
        <p14:creationId xmlns:p14="http://schemas.microsoft.com/office/powerpoint/2010/main" val="2149257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AB4AD"/>
                </a:solidFill>
              </a:rPr>
              <a:t>Supplemental benefits are optional benefits. Plans are not required to offer them and only certain services have qualified. Prior to the 2019 changes, the main supplemental benefits that plans offered were: reductions in enrollee co-pays and co-insurance, vision, dental benefits, and gym memberships.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AB4A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AB4AD"/>
                </a:solidFill>
              </a:rPr>
              <a:t>These services are not offered or part of the Medicare Part A &amp; B benefit package, and yet are services more often needed as we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AB4A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AB4A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AB4AD"/>
                </a:solidFill>
              </a:rPr>
              <a:t>Plans can now target benefits by health status, chronic condition or disease</a:t>
            </a:r>
          </a:p>
          <a:p>
            <a:r>
              <a:rPr lang="en-US" b="1" dirty="0"/>
              <a:t>Primarily Health Related =&gt; HCBS Benefits</a:t>
            </a:r>
          </a:p>
          <a:p>
            <a:r>
              <a:rPr lang="en-US" b="1" dirty="0"/>
              <a:t>SSBCI = &gt; no longer just health related for those with chronic illness</a:t>
            </a:r>
          </a:p>
          <a:p>
            <a:r>
              <a:rPr lang="en-US" b="1" dirty="0"/>
              <a:t>VBID now open to all plans</a:t>
            </a:r>
          </a:p>
          <a:p>
            <a:endParaRPr lang="en-US" b="1" dirty="0"/>
          </a:p>
          <a:p>
            <a:r>
              <a:rPr lang="en-US" b="1" dirty="0"/>
              <a:t>These new benefits are optional for plans to offer, may be attractive to beneficiaries and create opportunities for non-traditional providers to contract with plans.</a:t>
            </a:r>
          </a:p>
        </p:txBody>
      </p:sp>
    </p:spTree>
    <p:extLst>
      <p:ext uri="{BB962C8B-B14F-4D97-AF65-F5344CB8AC3E}">
        <p14:creationId xmlns:p14="http://schemas.microsoft.com/office/powerpoint/2010/main" val="75087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6389"/>
            <a:ext cx="5486400" cy="3864491"/>
          </a:xfrm>
        </p:spPr>
        <p:txBody>
          <a:bodyPr>
            <a:normAutofit/>
          </a:bodyPr>
          <a:lstStyle/>
          <a:p>
            <a:pPr>
              <a:spcBef>
                <a:spcPts val="0"/>
              </a:spcBef>
              <a:spcAft>
                <a:spcPts val="1800"/>
              </a:spcAft>
            </a:pPr>
            <a:r>
              <a:rPr lang="en-US" b="1" dirty="0"/>
              <a:t>The opportunity for new revenue for providers by delivering supplemental benefits under a Medicare Advantage plan is very limited for the following reasons:</a:t>
            </a:r>
          </a:p>
          <a:p>
            <a:pPr marL="742950" lvl="1" indent="-285750">
              <a:spcBef>
                <a:spcPts val="0"/>
              </a:spcBef>
              <a:spcAft>
                <a:spcPts val="900"/>
              </a:spcAft>
              <a:buFont typeface="Arial" panose="020B0604020202020204" pitchFamily="34" charset="0"/>
              <a:buChar char="•"/>
            </a:pPr>
            <a:r>
              <a:rPr lang="en-US" sz="1100" b="1" dirty="0">
                <a:cs typeface="Arial" panose="020B0604020202020204" pitchFamily="34" charset="0"/>
              </a:rPr>
              <a:t>Expanded supplemental benefits are not available to all: </a:t>
            </a:r>
            <a:r>
              <a:rPr lang="en-US" sz="1100" dirty="0">
                <a:cs typeface="Arial" panose="020B0604020202020204" pitchFamily="34" charset="0"/>
              </a:rPr>
              <a:t>New supplemental benefits are not available to all Medicare beneficiaries, just those in enrolled a participating Medicare Advantage (MA) plans</a:t>
            </a:r>
          </a:p>
          <a:p>
            <a:r>
              <a:rPr lang="en-US" dirty="0"/>
              <a:t>In 2020, only 6% of plans offered SSBCI</a:t>
            </a:r>
          </a:p>
          <a:p>
            <a:endParaRPr lang="en-US" dirty="0"/>
          </a:p>
          <a:p>
            <a:endParaRPr lang="en-US" dirty="0"/>
          </a:p>
          <a:p>
            <a:r>
              <a:rPr lang="en-US" dirty="0"/>
              <a:t>While most beneficiaries have access to plans that offer these expanded non-medical benefits, the question for providers is whether enough of these services are being accessed to make a business case to pursue.  In addition, do you as a provider serve a county where the area plans do NOT offer these benefits. How can you change that?</a:t>
            </a:r>
          </a:p>
          <a:p>
            <a:endParaRPr lang="en-US" dirty="0"/>
          </a:p>
          <a:p>
            <a:r>
              <a:rPr lang="en-US" dirty="0"/>
              <a:t>17% of counties without a plan offering new non-medical supplemental benefits are “largely rural” where MA penetration is much lower and fewer Medicare beneficiaries reside.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05F686-79F4-4B42-8EF2-6359D4332D9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692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adult day services is one of the benefits that plans could offer under the new definitions and beginning in 2019.  And has done for 2020 – 2022. CMS provided this list as examples. Plans have gone on to expand this list to pet services, grocery delivery, and Barber/beauty shop visits. </a:t>
            </a:r>
          </a:p>
          <a:p>
            <a:endParaRPr lang="en-US" dirty="0"/>
          </a:p>
          <a:p>
            <a:r>
              <a:rPr lang="en-US" dirty="0"/>
              <a:t>In 2020, 85 of 512 plans offered ADC as a new primarily health-related benefit.  </a:t>
            </a:r>
          </a:p>
          <a:p>
            <a:r>
              <a:rPr lang="en-US" dirty="0"/>
              <a:t>This increased in 2021 to 127 plans  but has declined in 2022 (likely due to the effects of the pandemic)</a:t>
            </a:r>
          </a:p>
          <a:p>
            <a:endParaRPr lang="en-US" dirty="0"/>
          </a:p>
          <a:p>
            <a:r>
              <a:rPr lang="en-US" dirty="0"/>
              <a:t>In 2022, just 50 plans in 7 states offer the Adult Day benefit as a EPHRB.  Ohio is not one of the states where this benefit is currently offered. The national plans include Anthem, Cigna and United Healthcare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583AE9-5228-4641-AE46-DAC04049BD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5303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dirty="0"/>
              <a:t>Pain with Little or No Gain</a:t>
            </a:r>
            <a:r>
              <a:rPr lang="en-US" sz="1200" dirty="0"/>
              <a:t>: PAC and LTSS providers generating savings but not receiving a share</a:t>
            </a:r>
          </a:p>
          <a:p>
            <a:endParaRPr lang="en-US" sz="1200" dirty="0"/>
          </a:p>
          <a:p>
            <a:r>
              <a:rPr lang="en-US" dirty="0"/>
              <a:t>Managed care impacts</a:t>
            </a:r>
          </a:p>
          <a:p>
            <a:pPr lvl="1"/>
            <a:r>
              <a:rPr lang="en-US" dirty="0"/>
              <a:t>Often smaller or single site organizations are left out of networks or have no leverage</a:t>
            </a:r>
          </a:p>
          <a:p>
            <a:pPr lvl="1"/>
            <a:r>
              <a:rPr lang="en-US" dirty="0"/>
              <a:t>Substitutions of care reducing demand for short stay rehab in a SNF</a:t>
            </a:r>
          </a:p>
          <a:p>
            <a:pPr lvl="1"/>
            <a:endParaRPr lang="en-US" dirty="0"/>
          </a:p>
          <a:p>
            <a:r>
              <a:rPr lang="en-US" sz="2000" b="1" dirty="0"/>
              <a:t>Shifting payment policy</a:t>
            </a:r>
          </a:p>
          <a:p>
            <a:pPr lvl="1"/>
            <a:r>
              <a:rPr lang="en-US" sz="1800" dirty="0"/>
              <a:t>Value based payment program 2% cut</a:t>
            </a:r>
          </a:p>
          <a:p>
            <a:pPr lvl="1"/>
            <a:r>
              <a:rPr lang="en-US" sz="1800" dirty="0"/>
              <a:t>New SNF PPS – Patient Driven Payment Model</a:t>
            </a:r>
          </a:p>
          <a:p>
            <a:pPr lvl="1"/>
            <a:r>
              <a:rPr lang="en-US" sz="1800" dirty="0"/>
              <a:t>SNF Quality Reporting Program penalty = 2%</a:t>
            </a:r>
          </a:p>
          <a:p>
            <a:pPr lvl="1"/>
            <a:r>
              <a:rPr lang="en-US" sz="1800" dirty="0"/>
              <a:t>Risk-based models being tested: Bundled Payment, ACOs</a:t>
            </a:r>
          </a:p>
          <a:p>
            <a:r>
              <a:rPr lang="en-US" sz="2000" b="1" dirty="0"/>
              <a:t>Changing Care Delivery Patterns</a:t>
            </a:r>
          </a:p>
          <a:p>
            <a:pPr lvl="1"/>
            <a:r>
              <a:rPr lang="en-US" sz="1800" dirty="0"/>
              <a:t>Reduced hospitalizations = fewer Skilled Nursing Facility stays</a:t>
            </a:r>
          </a:p>
          <a:p>
            <a:pPr lvl="1"/>
            <a:r>
              <a:rPr lang="en-US" sz="1800" dirty="0"/>
              <a:t>Shorter SNF Lengths of Stay</a:t>
            </a:r>
          </a:p>
          <a:p>
            <a:pPr lvl="1"/>
            <a:r>
              <a:rPr lang="en-US" sz="1800" dirty="0"/>
              <a:t>Preferred Provider Networks </a:t>
            </a:r>
          </a:p>
          <a:p>
            <a:pPr lvl="1"/>
            <a:endParaRPr lang="en-US" sz="1800" b="1" dirty="0"/>
          </a:p>
          <a:p>
            <a:r>
              <a:rPr lang="en-US" sz="2000" b="1" dirty="0"/>
              <a:t>Pain with Little or No Gain</a:t>
            </a:r>
            <a:r>
              <a:rPr lang="en-US" sz="2000" dirty="0"/>
              <a:t>: PAC and LTSS providers generating savings but not receiving a share</a:t>
            </a:r>
          </a:p>
          <a:p>
            <a:pPr lvl="1"/>
            <a:r>
              <a:rPr lang="en-US" sz="1800" dirty="0"/>
              <a:t>Managed care, CJR and BPCI-A bundles, and ACOs</a:t>
            </a:r>
          </a:p>
          <a:p>
            <a:r>
              <a:rPr lang="en-US" sz="2000" b="1" dirty="0"/>
              <a:t>Patient determines payer and model, PAC/LTSS provider has little control over terms</a:t>
            </a:r>
          </a:p>
          <a:p>
            <a:pPr lvl="1"/>
            <a:r>
              <a:rPr lang="en-US" sz="1800" dirty="0"/>
              <a:t> ACO and Bundled Payment attribution, managed care enrollment</a:t>
            </a:r>
          </a:p>
          <a:p>
            <a:r>
              <a:rPr lang="en-US" sz="2000" dirty="0"/>
              <a:t>Administrative costs of compliance are significant</a:t>
            </a:r>
          </a:p>
          <a:p>
            <a:r>
              <a:rPr lang="en-US" sz="2000" dirty="0"/>
              <a:t>Provider has limited view into Total Cost and Outcomes of Care - data controlled by the payer</a:t>
            </a:r>
          </a:p>
          <a:p>
            <a:pPr lvl="1"/>
            <a:endParaRPr lang="en-US" dirty="0"/>
          </a:p>
          <a:p>
            <a:pPr marL="0" indent="0">
              <a:buNone/>
            </a:pPr>
            <a:endParaRPr lang="en-US" dirty="0"/>
          </a:p>
          <a:p>
            <a:endParaRPr lang="en-US" sz="1200" dirty="0"/>
          </a:p>
        </p:txBody>
      </p:sp>
      <p:sp>
        <p:nvSpPr>
          <p:cNvPr id="4" name="Slide Number Placeholder 3"/>
          <p:cNvSpPr>
            <a:spLocks noGrp="1"/>
          </p:cNvSpPr>
          <p:nvPr>
            <p:ph type="sldNum" sz="quarter" idx="10"/>
          </p:nvPr>
        </p:nvSpPr>
        <p:spPr/>
        <p:txBody>
          <a:bodyPr/>
          <a:lstStyle/>
          <a:p>
            <a:fld id="{921B71BD-A373-4DD8-91EC-C2D4AD61C49D}" type="slidenum">
              <a:rPr lang="en-US" smtClean="0"/>
              <a:t>5</a:t>
            </a:fld>
            <a:endParaRPr lang="en-US"/>
          </a:p>
        </p:txBody>
      </p:sp>
    </p:spTree>
    <p:extLst>
      <p:ext uri="{BB962C8B-B14F-4D97-AF65-F5344CB8AC3E}">
        <p14:creationId xmlns:p14="http://schemas.microsoft.com/office/powerpoint/2010/main" val="105724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not required to be primarily health related.   Could conceivably cover internet access monthly fees to ensure access to telehealth services </a:t>
            </a:r>
          </a:p>
        </p:txBody>
      </p:sp>
      <p:sp>
        <p:nvSpPr>
          <p:cNvPr id="4" name="Slide Number Placeholder 3"/>
          <p:cNvSpPr>
            <a:spLocks noGrp="1"/>
          </p:cNvSpPr>
          <p:nvPr>
            <p:ph type="sldNum" sz="quarter" idx="5"/>
          </p:nvPr>
        </p:nvSpPr>
        <p:spPr/>
        <p:txBody>
          <a:bodyPr/>
          <a:lstStyle/>
          <a:p>
            <a:fld id="{1A29D45E-ED88-4E9C-9A8F-3ACD26CAC4A6}" type="slidenum">
              <a:rPr lang="en-US" smtClean="0"/>
              <a:t>31</a:t>
            </a:fld>
            <a:endParaRPr lang="en-US"/>
          </a:p>
        </p:txBody>
      </p:sp>
    </p:spTree>
    <p:extLst>
      <p:ext uri="{BB962C8B-B14F-4D97-AF65-F5344CB8AC3E}">
        <p14:creationId xmlns:p14="http://schemas.microsoft.com/office/powerpoint/2010/main" val="3176529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trend of the benefits that plans are offering so far. Let’s keep in mind this is a national view, What matters is what is happening in your market? Who are the plans and what do they offer?</a:t>
            </a:r>
          </a:p>
          <a:p>
            <a:endParaRPr lang="en-US" dirty="0"/>
          </a:p>
          <a:p>
            <a:r>
              <a:rPr lang="en-US" dirty="0"/>
              <a:t>Another trend we are seeing is plans evolving to a capped cash benefit where the enrollee can choose from a menu of services and access them via the plan up to a certain dollar amount. </a:t>
            </a:r>
          </a:p>
        </p:txBody>
      </p:sp>
      <p:sp>
        <p:nvSpPr>
          <p:cNvPr id="4" name="Slide Number Placeholder 3"/>
          <p:cNvSpPr>
            <a:spLocks noGrp="1"/>
          </p:cNvSpPr>
          <p:nvPr>
            <p:ph type="sldNum" sz="quarter" idx="5"/>
          </p:nvPr>
        </p:nvSpPr>
        <p:spPr/>
        <p:txBody>
          <a:bodyPr/>
          <a:lstStyle/>
          <a:p>
            <a:pPr marL="0" marR="0" lvl="0" indent="0" algn="r" defTabSz="457149" rtl="0" eaLnBrk="1" fontAlgn="auto" latinLnBrk="0" hangingPunct="1">
              <a:lnSpc>
                <a:spcPct val="100000"/>
              </a:lnSpc>
              <a:spcBef>
                <a:spcPts val="0"/>
              </a:spcBef>
              <a:spcAft>
                <a:spcPts val="0"/>
              </a:spcAft>
              <a:buClrTx/>
              <a:buSzTx/>
              <a:buFontTx/>
              <a:buNone/>
              <a:tabLst/>
              <a:defRPr/>
            </a:pPr>
            <a:fld id="{BB32D0E3-F775-EB4C-AFD3-D22D25C464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49"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5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34</a:t>
            </a:fld>
            <a:endParaRPr lang="en-US"/>
          </a:p>
        </p:txBody>
      </p:sp>
    </p:spTree>
    <p:extLst>
      <p:ext uri="{BB962C8B-B14F-4D97-AF65-F5344CB8AC3E}">
        <p14:creationId xmlns:p14="http://schemas.microsoft.com/office/powerpoint/2010/main" val="177966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Network adequacy is established by determining a percentage of beneficiary who have access to at least one provider/facility by specialty type within prescribed time and distance standards</a:t>
            </a:r>
          </a:p>
          <a:p>
            <a:pPr lvl="1"/>
            <a:r>
              <a:rPr lang="en-US" sz="1600" b="1" dirty="0"/>
              <a:t>Lower adequacy Rural </a:t>
            </a:r>
            <a:r>
              <a:rPr lang="en-US" sz="1600" dirty="0"/>
              <a:t>85%  of beneficiaries residing in rural-Micro, Rural, Counties with extreme access considerations  have access to at least one provider/facility by specialty type within time and distance standards-- vs. 90% for metro counties (previously applied to all counties)</a:t>
            </a:r>
          </a:p>
          <a:p>
            <a:pPr lvl="1"/>
            <a:r>
              <a:rPr lang="en-US" sz="1600" dirty="0"/>
              <a:t>Must still meet established time and distance standards by provider type, where specified. </a:t>
            </a:r>
          </a:p>
          <a:p>
            <a:pPr lvl="1"/>
            <a:r>
              <a:rPr lang="en-US" sz="1600" dirty="0"/>
              <a:t>10% credits for telehealth for certain specialties and for areas with CON</a:t>
            </a:r>
          </a:p>
          <a:p>
            <a:pPr lvl="1"/>
            <a:r>
              <a:rPr lang="en-US" sz="1600" dirty="0"/>
              <a:t>No time and distance standards for outpatient dialysis facilities. </a:t>
            </a:r>
          </a:p>
          <a:p>
            <a:pPr lvl="1"/>
            <a:r>
              <a:rPr lang="en-US" sz="1600" dirty="0"/>
              <a:t>“we maintain that the ‘inability to contract’ with an available provider or facility is not a valid justification for an exception . Therefore, we will generally not accept an organization’s assertion that it cannot meet our network adequacy criteria because providers/facilities are not willing to contract with in. “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36</a:t>
            </a:fld>
            <a:endParaRPr lang="en-US"/>
          </a:p>
        </p:txBody>
      </p:sp>
    </p:spTree>
    <p:extLst>
      <p:ext uri="{BB962C8B-B14F-4D97-AF65-F5344CB8AC3E}">
        <p14:creationId xmlns:p14="http://schemas.microsoft.com/office/powerpoint/2010/main" val="896884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your rates work?</a:t>
            </a:r>
          </a:p>
          <a:p>
            <a:endParaRPr lang="en-US" dirty="0"/>
          </a:p>
          <a:p>
            <a:r>
              <a:rPr lang="en-US" dirty="0"/>
              <a:t>I suspect many if not all of you know this but your rates are negotiated with each plan.  CMS doesn’t set a rate schedule.  Often these rates are based off of a % of FFS. </a:t>
            </a:r>
          </a:p>
          <a:p>
            <a:endParaRPr lang="en-US" dirty="0"/>
          </a:p>
          <a:p>
            <a:r>
              <a:rPr lang="en-US" dirty="0"/>
              <a:t>Sometimes rates are automatically updated as FFS rates change but it depends on the language in the contract. Deb will discuss contracting considerations more in a bit. </a:t>
            </a:r>
          </a:p>
          <a:p>
            <a:endParaRPr lang="en-US" dirty="0"/>
          </a:p>
          <a:p>
            <a:r>
              <a:rPr lang="en-US" dirty="0"/>
              <a:t>While you can negotiate your reimbursement rates, </a:t>
            </a:r>
            <a:r>
              <a:rPr lang="en-US" dirty="0" err="1"/>
              <a:t>hwoever</a:t>
            </a:r>
            <a:r>
              <a:rPr lang="en-US" dirty="0"/>
              <a:t>, you </a:t>
            </a:r>
            <a:r>
              <a:rPr lang="en-US" dirty="0" err="1"/>
              <a:t>want..to</a:t>
            </a:r>
            <a:r>
              <a:rPr lang="en-US" dirty="0"/>
              <a:t> date most often this is what happens</a:t>
            </a:r>
          </a:p>
          <a:p>
            <a:endParaRPr lang="en-US" dirty="0"/>
          </a:p>
          <a:p>
            <a:r>
              <a:rPr lang="en-US" dirty="0"/>
              <a:t>Contract managers for the plans are typically incented to just get you signed and move on. They want you to take the standard contract. If you want a different arrangement, you need to move those conversations up the food chain at the plan.</a:t>
            </a:r>
          </a:p>
        </p:txBody>
      </p:sp>
      <p:sp>
        <p:nvSpPr>
          <p:cNvPr id="4" name="Slide Number Placeholder 3"/>
          <p:cNvSpPr>
            <a:spLocks noGrp="1"/>
          </p:cNvSpPr>
          <p:nvPr>
            <p:ph type="sldNum" sz="quarter" idx="5"/>
          </p:nvPr>
        </p:nvSpPr>
        <p:spPr/>
        <p:txBody>
          <a:bodyPr/>
          <a:lstStyle/>
          <a:p>
            <a:fld id="{62583AE9-5228-4641-AE46-DAC04049BDD6}" type="slidenum">
              <a:rPr lang="en-US" smtClean="0"/>
              <a:pPr/>
              <a:t>37</a:t>
            </a:fld>
            <a:endParaRPr lang="en-US"/>
          </a:p>
        </p:txBody>
      </p:sp>
    </p:spTree>
    <p:extLst>
      <p:ext uri="{BB962C8B-B14F-4D97-AF65-F5344CB8AC3E}">
        <p14:creationId xmlns:p14="http://schemas.microsoft.com/office/powerpoint/2010/main" val="32235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the timeline that plans are on as it influences when the best time to talk to them is.  The plan development cycle is about 18 months prior to launching the plan.  So, in Sept 2022…plans will be working on building their provider networks for 2023 and operational readiness for their 2022 plans</a:t>
            </a:r>
          </a:p>
          <a:p>
            <a:endParaRPr lang="en-US" dirty="0"/>
          </a:p>
          <a:p>
            <a:r>
              <a:rPr lang="en-US" dirty="0"/>
              <a:t>If you want to talk to them about offering a new supplemental service, you want to start those discussions before March if it’s a new geography, and Q4 (12 months prior) or Q1 if you want to be part of their network and part of their June bid.</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39</a:t>
            </a:fld>
            <a:endParaRPr lang="en-US"/>
          </a:p>
        </p:txBody>
      </p:sp>
    </p:spTree>
    <p:extLst>
      <p:ext uri="{BB962C8B-B14F-4D97-AF65-F5344CB8AC3E}">
        <p14:creationId xmlns:p14="http://schemas.microsoft.com/office/powerpoint/2010/main" val="2979508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F2D3-07AD-4885-B221-800B9E41D2AD}" type="slidenum">
              <a:rPr lang="en-US" smtClean="0"/>
              <a:t>45</a:t>
            </a:fld>
            <a:endParaRPr lang="en-US" dirty="0"/>
          </a:p>
        </p:txBody>
      </p:sp>
    </p:spTree>
    <p:extLst>
      <p:ext uri="{BB962C8B-B14F-4D97-AF65-F5344CB8AC3E}">
        <p14:creationId xmlns:p14="http://schemas.microsoft.com/office/powerpoint/2010/main" val="2487050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MS PGothic" charset="0"/>
                <a:cs typeface="MS PGothic" charset="0"/>
              </a:rPr>
              <a:t>Fond du Lac is the only county that is an outlier.</a:t>
            </a:r>
          </a:p>
          <a:p>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County information retrieved from: http://www.wisconsin-demographics.com/counties_by_population</a:t>
            </a:r>
          </a:p>
          <a:p>
            <a:endParaRPr lang="en-US" dirty="0">
              <a:ea typeface="MS PGothic" charset="0"/>
              <a:cs typeface="MS PGothic"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600">
                <a:solidFill>
                  <a:schemeClr val="tx1"/>
                </a:solidFill>
                <a:latin typeface="Calibri" charset="0"/>
                <a:ea typeface="MS PGothic" charset="0"/>
                <a:cs typeface="MS PGothic" charset="0"/>
              </a:defRPr>
            </a:lvl1pPr>
            <a:lvl2pPr marL="742950" indent="-285750" defTabSz="909638">
              <a:defRPr sz="1600">
                <a:solidFill>
                  <a:schemeClr val="tx1"/>
                </a:solidFill>
                <a:latin typeface="Calibri" charset="0"/>
                <a:ea typeface="MS PGothic" charset="0"/>
                <a:cs typeface="MS PGothic" charset="0"/>
              </a:defRPr>
            </a:lvl2pPr>
            <a:lvl3pPr marL="1143000" indent="-228600" defTabSz="909638">
              <a:defRPr sz="1600">
                <a:solidFill>
                  <a:schemeClr val="tx1"/>
                </a:solidFill>
                <a:latin typeface="Calibri" charset="0"/>
                <a:ea typeface="MS PGothic" charset="0"/>
                <a:cs typeface="MS PGothic" charset="0"/>
              </a:defRPr>
            </a:lvl3pPr>
            <a:lvl4pPr marL="1600200" indent="-228600" defTabSz="909638">
              <a:defRPr sz="1600">
                <a:solidFill>
                  <a:schemeClr val="tx1"/>
                </a:solidFill>
                <a:latin typeface="Calibri" charset="0"/>
                <a:ea typeface="MS PGothic" charset="0"/>
                <a:cs typeface="MS PGothic" charset="0"/>
              </a:defRPr>
            </a:lvl4pPr>
            <a:lvl5pPr marL="2057400" indent="-228600" defTabSz="909638">
              <a:defRPr sz="1600">
                <a:solidFill>
                  <a:schemeClr val="tx1"/>
                </a:solidFill>
                <a:latin typeface="Calibri" charset="0"/>
                <a:ea typeface="MS PGothic" charset="0"/>
                <a:cs typeface="MS PGothic" charset="0"/>
              </a:defRPr>
            </a:lvl5pPr>
            <a:lvl6pPr marL="2514600" indent="-228600" algn="ctr" defTabSz="909638" eaLnBrk="0" fontAlgn="base" hangingPunct="0">
              <a:spcBef>
                <a:spcPct val="30000"/>
              </a:spcBef>
              <a:spcAft>
                <a:spcPct val="0"/>
              </a:spcAft>
              <a:defRPr sz="1600">
                <a:solidFill>
                  <a:schemeClr val="tx1"/>
                </a:solidFill>
                <a:latin typeface="Calibri" charset="0"/>
                <a:ea typeface="MS PGothic" charset="0"/>
                <a:cs typeface="MS PGothic" charset="0"/>
              </a:defRPr>
            </a:lvl6pPr>
            <a:lvl7pPr marL="2971800" indent="-228600" algn="ctr" defTabSz="909638" eaLnBrk="0" fontAlgn="base" hangingPunct="0">
              <a:spcBef>
                <a:spcPct val="30000"/>
              </a:spcBef>
              <a:spcAft>
                <a:spcPct val="0"/>
              </a:spcAft>
              <a:defRPr sz="1600">
                <a:solidFill>
                  <a:schemeClr val="tx1"/>
                </a:solidFill>
                <a:latin typeface="Calibri" charset="0"/>
                <a:ea typeface="MS PGothic" charset="0"/>
                <a:cs typeface="MS PGothic" charset="0"/>
              </a:defRPr>
            </a:lvl7pPr>
            <a:lvl8pPr marL="3429000" indent="-228600" algn="ctr" defTabSz="909638" eaLnBrk="0" fontAlgn="base" hangingPunct="0">
              <a:spcBef>
                <a:spcPct val="30000"/>
              </a:spcBef>
              <a:spcAft>
                <a:spcPct val="0"/>
              </a:spcAft>
              <a:defRPr sz="1600">
                <a:solidFill>
                  <a:schemeClr val="tx1"/>
                </a:solidFill>
                <a:latin typeface="Calibri" charset="0"/>
                <a:ea typeface="MS PGothic" charset="0"/>
                <a:cs typeface="MS PGothic" charset="0"/>
              </a:defRPr>
            </a:lvl8pPr>
            <a:lvl9pPr marL="3886200" indent="-228600" algn="ctr" defTabSz="909638" eaLnBrk="0" fontAlgn="base" hangingPunct="0">
              <a:spcBef>
                <a:spcPct val="30000"/>
              </a:spcBef>
              <a:spcAft>
                <a:spcPct val="0"/>
              </a:spcAft>
              <a:defRPr sz="1600">
                <a:solidFill>
                  <a:schemeClr val="tx1"/>
                </a:solidFill>
                <a:latin typeface="Calibri" charset="0"/>
                <a:ea typeface="MS PGothic" charset="0"/>
                <a:cs typeface="MS PGothic" charset="0"/>
              </a:defRPr>
            </a:lvl9pPr>
          </a:lstStyle>
          <a:p>
            <a:fld id="{796A4DA2-BA94-1F41-8F55-BC38BB6F3890}" type="slidenum">
              <a:rPr lang="en-US" sz="1200">
                <a:latin typeface="Arial" charset="0"/>
              </a:rPr>
              <a:pPr/>
              <a:t>46</a:t>
            </a:fld>
            <a:endParaRPr lang="en-US" sz="1200" dirty="0">
              <a:latin typeface="Arial" charset="0"/>
            </a:endParaRPr>
          </a:p>
        </p:txBody>
      </p:sp>
    </p:spTree>
    <p:extLst>
      <p:ext uri="{BB962C8B-B14F-4D97-AF65-F5344CB8AC3E}">
        <p14:creationId xmlns:p14="http://schemas.microsoft.com/office/powerpoint/2010/main" val="1376678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rise in SNPs for people who require an institutional-level of care (I-SNPs) has been particularly notable, more than doubling from 83 plans in 2017 to 184 plans in 2022 (an increase of 10 plans since 2021). I-SNPs may be attractive to insurers because they tend to have much lower marketing costs than other plan types since they are often the only available option for people who require an institutional level-of-care, such as those who have been in skilled nursing facilities or nursing homes for 90 days or longer. The number of SNPs for people dually eligible for Medicare and Medicaid (D-SNPs) has also increased sharply over the past five years, nearly doubling from 373 dual SNPs in 2017 to 700 dual SNPs in 2022, suggesting insurers’ </a:t>
            </a:r>
            <a:r>
              <a:rPr lang="en-US" dirty="0">
                <a:hlinkClick r:id="rId3"/>
              </a:rPr>
              <a:t>continue to be interested</a:t>
            </a:r>
            <a:r>
              <a:rPr lang="en-US" dirty="0"/>
              <a:t> in managing the care of this high-need population.</a:t>
            </a:r>
          </a:p>
          <a:p>
            <a:r>
              <a:rPr lang="en-US" dirty="0"/>
              <a:t>The number of SNPs offered for people with chronic conditions (C-SNPs) is also increasing in 2022 (272 plans), more than doubling from 2017 (122 plans), most of which focus on people with diabetes, heart disease, or lung conditions, as has been the case since the inception of C-SNPs. For 2022, three firms are offering C-SNPs for people with dementia (the same as 2021), four firms are offering C-SNPs for people with mental health conditions (up two from 2021), four firms are offering C-SNPs for people with end-stage renal disease (up one from 2021) and two firms are offering C-SNPs for people with HIV/AIDS (same as 2021).</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47</a:t>
            </a:fld>
            <a:endParaRPr lang="en-US"/>
          </a:p>
        </p:txBody>
      </p:sp>
    </p:spTree>
    <p:extLst>
      <p:ext uri="{BB962C8B-B14F-4D97-AF65-F5344CB8AC3E}">
        <p14:creationId xmlns:p14="http://schemas.microsoft.com/office/powerpoint/2010/main" val="120788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F2D3-07AD-4885-B221-800B9E41D2AD}" type="slidenum">
              <a:rPr lang="en-US" smtClean="0"/>
              <a:t>51</a:t>
            </a:fld>
            <a:endParaRPr lang="en-US" dirty="0"/>
          </a:p>
        </p:txBody>
      </p:sp>
    </p:spTree>
    <p:extLst>
      <p:ext uri="{BB962C8B-B14F-4D97-AF65-F5344CB8AC3E}">
        <p14:creationId xmlns:p14="http://schemas.microsoft.com/office/powerpoint/2010/main" val="276974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As of March 2022, roughly 46.1% of Medicare beneficiaries nationally are enrolled in MA with 2.3 million new beneficiaries in 2022. By comparison Medicare FFS only gained 1 million new beneficiaries this year Or grew 1.6%, </a:t>
            </a:r>
          </a:p>
          <a:p>
            <a:endParaRPr lang="en-US" dirty="0"/>
          </a:p>
          <a:p>
            <a:r>
              <a:rPr lang="en-US" dirty="0"/>
              <a:t>The national average, however, may not reflect your future, as health care is local.  This chart shows both the current percentage of enrollees in Medicare Advantage in a given state and the second number shows the enrollment growth in MA. For example, while only 6% of Medicare beneficiaries in Wyoming are currently enrolled in MA, that enrollment is currently growing 59%, much faster than states like MN, WI, RI, NY, FL and others who have high MA penetration. </a:t>
            </a:r>
            <a:endParaRPr lang="en-US" dirty="0">
              <a:cs typeface="Calibri"/>
            </a:endParaRPr>
          </a:p>
          <a:p>
            <a:endParaRPr lang="en-US" dirty="0"/>
          </a:p>
          <a:p>
            <a:r>
              <a:rPr lang="en-US" dirty="0"/>
              <a:t>MA enrollment growth ranges from as little as 5% to 59%.</a:t>
            </a:r>
            <a:endParaRPr lang="en-US" dirty="0">
              <a:cs typeface="Calibri"/>
            </a:endParaRPr>
          </a:p>
          <a:p>
            <a:endParaRPr lang="en-US" dirty="0"/>
          </a:p>
          <a:p>
            <a:r>
              <a:rPr lang="en-US" dirty="0"/>
              <a:t>11 states have 50% or more of eligible populations in MA (only 3 states in 2021) : AL, CT, FL, HI, ME, MI, MN, OH, OR, RI, WI </a:t>
            </a:r>
          </a:p>
          <a:p>
            <a:endParaRPr lang="en-US" dirty="0"/>
          </a:p>
          <a:p>
            <a:r>
              <a:rPr lang="en-US" dirty="0"/>
              <a:t>If you want to avoid MA, now is the time to move to Alaska only 1% penetration but rising. If you’re in Wyoming thinking you're sitting pretty at only at 6% and have no worries...check out the 59% growth rate. Change is coming. </a:t>
            </a:r>
          </a:p>
          <a:p>
            <a:endParaRPr lang="en-US" dirty="0"/>
          </a:p>
          <a:p>
            <a:endParaRPr lang="en-US" dirty="0"/>
          </a:p>
          <a:p>
            <a:endParaRPr lang="en-US" dirty="0"/>
          </a:p>
          <a:p>
            <a:endParaRPr lang="en-US" dirty="0"/>
          </a:p>
          <a:p>
            <a:pPr>
              <a:defRPr/>
            </a:pPr>
            <a:r>
              <a:rPr lang="en-US" dirty="0"/>
              <a:t>Between 2018 to 2021, (</a:t>
            </a:r>
            <a:r>
              <a:rPr lang="en-US" dirty="0" err="1"/>
              <a:t>medPAC</a:t>
            </a:r>
            <a:r>
              <a:rPr lang="en-US" dirty="0"/>
              <a:t> report) Medicare beneficiaries enrolled in MA rose by 3 percentage points per year, from 37% to 42%. It slowed in 2022 and some speculate the slowed growth has to do with the 300,000 COVID deaths (CHARTIS GROUP) the nation experienced.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B800ABD-DC13-114A-9E52-92FA5A8B0889}" type="slidenum">
              <a:rPr lang="en-US" smtClean="0"/>
              <a:t>6</a:t>
            </a:fld>
            <a:endParaRPr lang="en-US"/>
          </a:p>
        </p:txBody>
      </p:sp>
    </p:spTree>
    <p:extLst>
      <p:ext uri="{BB962C8B-B14F-4D97-AF65-F5344CB8AC3E}">
        <p14:creationId xmlns:p14="http://schemas.microsoft.com/office/powerpoint/2010/main" val="998810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F2D3-07AD-4885-B221-800B9E41D2AD}" type="slidenum">
              <a:rPr lang="en-US" smtClean="0"/>
              <a:t>54</a:t>
            </a:fld>
            <a:endParaRPr lang="en-US" dirty="0"/>
          </a:p>
        </p:txBody>
      </p:sp>
    </p:spTree>
    <p:extLst>
      <p:ext uri="{BB962C8B-B14F-4D97-AF65-F5344CB8AC3E}">
        <p14:creationId xmlns:p14="http://schemas.microsoft.com/office/powerpoint/2010/main" val="249188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F2D3-07AD-4885-B221-800B9E41D2AD}" type="slidenum">
              <a:rPr lang="en-US" smtClean="0"/>
              <a:t>55</a:t>
            </a:fld>
            <a:endParaRPr lang="en-US" dirty="0"/>
          </a:p>
        </p:txBody>
      </p:sp>
    </p:spTree>
    <p:extLst>
      <p:ext uri="{BB962C8B-B14F-4D97-AF65-F5344CB8AC3E}">
        <p14:creationId xmlns:p14="http://schemas.microsoft.com/office/powerpoint/2010/main" val="1621973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1F2D3-07AD-4885-B221-800B9E41D2AD}" type="slidenum">
              <a:rPr lang="en-US" smtClean="0"/>
              <a:t>56</a:t>
            </a:fld>
            <a:endParaRPr lang="en-US" dirty="0"/>
          </a:p>
        </p:txBody>
      </p:sp>
    </p:spTree>
    <p:extLst>
      <p:ext uri="{BB962C8B-B14F-4D97-AF65-F5344CB8AC3E}">
        <p14:creationId xmlns:p14="http://schemas.microsoft.com/office/powerpoint/2010/main" val="679151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05F686-79F4-4B42-8EF2-6359D4332D95}" type="slidenum">
              <a:rPr lang="en-US" smtClean="0"/>
              <a:t>57</a:t>
            </a:fld>
            <a:endParaRPr lang="en-US"/>
          </a:p>
        </p:txBody>
      </p:sp>
    </p:spTree>
    <p:extLst>
      <p:ext uri="{BB962C8B-B14F-4D97-AF65-F5344CB8AC3E}">
        <p14:creationId xmlns:p14="http://schemas.microsoft.com/office/powerpoint/2010/main" val="2063137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30275" y="3291483"/>
            <a:ext cx="7435850" cy="3118246"/>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2917825" y="519113"/>
            <a:ext cx="3463925" cy="25987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78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0015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Advantage enrollees are more likely to be female, with lower incomes, are more ethnically diverse, younger but have poorer health.</a:t>
            </a:r>
          </a:p>
          <a:p>
            <a:endParaRPr lang="en-US" dirty="0">
              <a:cs typeface="Calibri"/>
            </a:endParaRPr>
          </a:p>
          <a:p>
            <a:pPr marL="171450" indent="-171450">
              <a:spcBef>
                <a:spcPct val="20000"/>
              </a:spcBef>
              <a:buFont typeface="Arial"/>
              <a:buChar char="•"/>
            </a:pPr>
            <a:r>
              <a:rPr lang="en-US" dirty="0">
                <a:cs typeface="Calibri"/>
              </a:rPr>
              <a:t>According to the Better Medicare Alliance, </a:t>
            </a:r>
            <a:r>
              <a:rPr lang="en-US" dirty="0"/>
              <a:t>52.7% of MA enrollees live below 200% FPL (2021) - not sure if there is available data to compare to FFS population in 2021.  BMA also noted in a 2022 webinar that 33.7% of MA enrollees identify as a racial or ethnic minority compared to 16% in FFS. The data listed here came from the most recent CMS records available. </a:t>
            </a:r>
          </a:p>
          <a:p>
            <a:endParaRPr lang="en-US" dirty="0">
              <a:cs typeface="Calibri"/>
            </a:endParaRPr>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346078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Medicare Advantage:</a:t>
            </a:r>
            <a:r>
              <a:rPr lang="en-US" sz="1200" dirty="0"/>
              <a:t> sometimes called "Part C" or "MA Plans," are offered by private health plans approved by and contracted with CMS. </a:t>
            </a:r>
            <a:r>
              <a:rPr lang="en-US" dirty="0"/>
              <a:t>These private plans accept financial risk and administer the Medicare program benefits plus some optional supplemental benefits. </a:t>
            </a:r>
          </a:p>
          <a:p>
            <a:pPr marL="0" indent="0">
              <a:buFont typeface="Arial" panose="020B0604020202020204" pitchFamily="34" charset="0"/>
              <a:buNone/>
            </a:pPr>
            <a:endParaRPr lang="en-US" sz="1200" dirty="0"/>
          </a:p>
          <a:p>
            <a:pPr marL="84535" indent="-84535">
              <a:buFont typeface="Arial" panose="020B0604020202020204" pitchFamily="34" charset="0"/>
              <a:buChar char="•"/>
            </a:pPr>
            <a:r>
              <a:rPr lang="en-US" sz="1200" dirty="0"/>
              <a:t>Enrollees receive Medicare Part A (Hospital Insurance) and Medicare Part B (Medical Insurance) coverage from the Medicare Advantage plan and not traditional Medicare Fee For Service.</a:t>
            </a:r>
          </a:p>
          <a:p>
            <a:endParaRPr lang="en-US" sz="1200" dirty="0"/>
          </a:p>
          <a:p>
            <a:pPr marL="84535" indent="-84535">
              <a:buFont typeface="Arial" panose="020B0604020202020204" pitchFamily="34" charset="0"/>
              <a:buChar char="•"/>
            </a:pPr>
            <a:r>
              <a:rPr lang="en-US" sz="1200" dirty="0"/>
              <a:t>Most Medicare Advantage plans also include Medicare Part D Rx drug coverage (MA-PD plans)</a:t>
            </a:r>
          </a:p>
          <a:p>
            <a:pPr marL="84535" indent="-84535">
              <a:buFont typeface="Arial" panose="020B0604020202020204" pitchFamily="34" charset="0"/>
              <a:buChar char="•"/>
            </a:pPr>
            <a:r>
              <a:rPr lang="en-US" sz="1200" dirty="0"/>
              <a:t>“Special Needs Plans” are a type of Medicare Advantage plan that target enrollment of certain individuals: individuals requiring nursing home level of care for 90 days or more, individuals eligible for both Medicare and Medicaid, and individuals with specified chronic conditions. </a:t>
            </a:r>
          </a:p>
          <a:p>
            <a:pPr algn="l"/>
            <a:endParaRPr lang="en-US" sz="1200" b="0" u="none" dirty="0"/>
          </a:p>
          <a:p>
            <a:pPr algn="l"/>
            <a:r>
              <a:rPr lang="en-US" sz="1400" b="1" u="none" dirty="0"/>
              <a:t>Special Needs Plans:  </a:t>
            </a:r>
          </a:p>
          <a:p>
            <a:pPr marL="171450" indent="-171450">
              <a:buFont typeface="Arial" panose="020B0604020202020204" pitchFamily="34" charset="0"/>
              <a:buChar char="•"/>
            </a:pPr>
            <a:r>
              <a:rPr lang="en-US" sz="1200" b="1" dirty="0"/>
              <a:t>Institutional Special Needs Plan</a:t>
            </a:r>
            <a:r>
              <a:rPr lang="en-US" sz="1200" dirty="0"/>
              <a:t> – individual must reside in LTC facility for at least 90 days or meet nursing facility level of care and reside in the community/Assisted Living</a:t>
            </a:r>
          </a:p>
          <a:p>
            <a:pPr marL="171450" indent="-171450">
              <a:buFont typeface="Arial" panose="020B0604020202020204" pitchFamily="34" charset="0"/>
              <a:buChar char="•"/>
            </a:pPr>
            <a:r>
              <a:rPr lang="en-US" sz="1200" b="1" dirty="0"/>
              <a:t>Chronic Condition Special Needs Plan </a:t>
            </a:r>
            <a:r>
              <a:rPr lang="en-US" sz="1200" dirty="0"/>
              <a:t>– targets specific chronic conditions, individual must have diagnosis of specific condition to qualify</a:t>
            </a:r>
          </a:p>
          <a:p>
            <a:pPr marL="171450" indent="-171450">
              <a:buFont typeface="Arial" panose="020B0604020202020204" pitchFamily="34" charset="0"/>
              <a:buChar char="•"/>
            </a:pPr>
            <a:r>
              <a:rPr lang="en-US" sz="1200" b="1" dirty="0"/>
              <a:t>Dual Eligible Special Needs Plan </a:t>
            </a:r>
            <a:r>
              <a:rPr lang="en-US" sz="1200" dirty="0"/>
              <a:t>– individual must have both Medicare and Medicaid coverage. Most commonly used in conjunction with State roll out of Medicaid Managed Long Term Services and Supports (MLTSS)</a:t>
            </a:r>
          </a:p>
          <a:p>
            <a:pPr algn="l"/>
            <a:endParaRPr lang="en-US" sz="1200" b="0" u="none" dirty="0"/>
          </a:p>
          <a:p>
            <a:pPr algn="l"/>
            <a:endParaRPr lang="en-US" sz="1200" b="0" u="none" dirty="0"/>
          </a:p>
          <a:p>
            <a:pPr algn="l"/>
            <a:r>
              <a:rPr lang="en-US" sz="1200" b="1" u="sng" dirty="0"/>
              <a:t>Traditional Medicare (Fee For Service) </a:t>
            </a:r>
            <a:r>
              <a:rPr lang="en-US" sz="1200" dirty="0"/>
              <a:t>Parts A and B; Deductibles; Coinsurance</a:t>
            </a:r>
          </a:p>
          <a:p>
            <a:pPr algn="l"/>
            <a:r>
              <a:rPr lang="en-US" sz="1200" dirty="0"/>
              <a:t>Can be partnered with a Medicare Supplemental and/or Prescription Drug Plan</a:t>
            </a:r>
          </a:p>
          <a:p>
            <a:pPr algn="l"/>
            <a:endParaRPr lang="en-US" sz="1200" dirty="0"/>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sng" dirty="0"/>
              <a:t>Medicare Supplemental Benefits/Plans</a:t>
            </a:r>
            <a:r>
              <a:rPr lang="en-US" sz="1200" b="1" u="none" dirty="0"/>
              <a:t>:</a:t>
            </a:r>
            <a:r>
              <a:rPr lang="en-US" sz="1200" b="0" u="none" dirty="0"/>
              <a:t>  Sometimes called Med Supp or Medigap plans, these plans s</a:t>
            </a:r>
            <a:r>
              <a:rPr lang="en-US" sz="1200" dirty="0"/>
              <a:t>upplement or wrap around traditional Medicare FFS coverage for non-Medicare covered services (deductible, co-insurance</a:t>
            </a:r>
            <a:r>
              <a:rPr lang="en-US" sz="1200" b="1" dirty="0"/>
              <a:t>, </a:t>
            </a:r>
            <a:r>
              <a:rPr lang="en-US" sz="1200" dirty="0"/>
              <a:t>added benefits under purchased plan). Medicare (CMS) pays first and supplemental provider coordinates benefits w/ Medicare</a:t>
            </a:r>
          </a:p>
          <a:p>
            <a:pPr marL="585788" marR="0" lvl="1"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Beginning in 2020 two types of Medigap/Med Supp plans are no longer to be sold (no new enrollment).  Plan C and Plan F which represented 53% of the enrollment in Medigap polices in 2010.  </a:t>
            </a:r>
          </a:p>
          <a:p>
            <a:pPr marL="1042988" marR="0" lvl="2"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These plans covered Part B deductibles (in 2018, $183/year)</a:t>
            </a:r>
          </a:p>
          <a:p>
            <a:pPr marL="1042988" marR="0" lvl="2"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Plan G covers same things as F with the exception of the Part B deductible.</a:t>
            </a:r>
          </a:p>
          <a:p>
            <a:pPr marL="1042988" marR="0" lvl="2"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28588" marR="0" lvl="0" indent="-1285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Prescription Drug Plan (PDP):  </a:t>
            </a:r>
            <a:r>
              <a:rPr lang="en-US" sz="1200" dirty="0"/>
              <a:t>A managed care plan for the prescription drug or Medicare Part D benefit</a:t>
            </a:r>
          </a:p>
          <a:p>
            <a:pPr marL="128588" indent="-128588" algn="l">
              <a:buFont typeface="Arial" panose="020B0604020202020204" pitchFamily="34" charset="0"/>
              <a:buChar char="•"/>
            </a:pPr>
            <a:endParaRPr lang="en-US" sz="1200" dirty="0"/>
          </a:p>
          <a:p>
            <a:pPr marL="0" indent="0" algn="l">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921B71BD-A373-4DD8-91EC-C2D4AD61C49D}" type="slidenum">
              <a:rPr lang="en-US" smtClean="0"/>
              <a:t>12</a:t>
            </a:fld>
            <a:endParaRPr lang="en-US"/>
          </a:p>
        </p:txBody>
      </p:sp>
    </p:spTree>
    <p:extLst>
      <p:ext uri="{BB962C8B-B14F-4D97-AF65-F5344CB8AC3E}">
        <p14:creationId xmlns:p14="http://schemas.microsoft.com/office/powerpoint/2010/main" val="36766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2916238" y="519113"/>
            <a:ext cx="3463925" cy="259873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 name="Shape 171"/>
          <p:cNvSpPr txBox="1">
            <a:spLocks noGrp="1"/>
          </p:cNvSpPr>
          <p:nvPr>
            <p:ph type="body" idx="1"/>
          </p:nvPr>
        </p:nvSpPr>
        <p:spPr>
          <a:xfrm>
            <a:off x="930275" y="3291483"/>
            <a:ext cx="7435850" cy="311824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172" name="Shape 172"/>
          <p:cNvSpPr txBox="1"/>
          <p:nvPr/>
        </p:nvSpPr>
        <p:spPr>
          <a:xfrm>
            <a:off x="5265737" y="6581362"/>
            <a:ext cx="4029074" cy="346471"/>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35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It is important to know what type of MA plan it is because the differences between these plan types impacts enrollee access to providers, how much they pay and how much the provider is paid.</a:t>
            </a:r>
          </a:p>
          <a:p>
            <a:endParaRPr lang="en-US" dirty="0"/>
          </a:p>
          <a:p>
            <a:pPr marL="171450" indent="-171450">
              <a:buFont typeface="Arial" panose="020B0604020202020204" pitchFamily="34" charset="0"/>
              <a:buChar char="•"/>
            </a:pPr>
            <a:r>
              <a:rPr lang="en-US" b="1" dirty="0"/>
              <a:t>Coordinated Care Plan</a:t>
            </a:r>
            <a:r>
              <a:rPr lang="en-US" dirty="0"/>
              <a:t>: Coordinated Care Plans are Medicare Advantage plans or Medicare Health plans that offer health care through an established provider network and are approved by the CMS. Medicare Advantage plans that are classified as Coordinated Care Plans include:</a:t>
            </a:r>
          </a:p>
          <a:p>
            <a:pPr marL="628650" lvl="1" indent="-171450">
              <a:buFont typeface="Arial" panose="020B0604020202020204" pitchFamily="34" charset="0"/>
              <a:buChar char="•"/>
            </a:pPr>
            <a:r>
              <a:rPr lang="en-US" dirty="0"/>
              <a:t>Health Maintenance Organizations •</a:t>
            </a:r>
          </a:p>
          <a:p>
            <a:pPr marL="628650" lvl="1" indent="-171450">
              <a:buFont typeface="Arial" panose="020B0604020202020204" pitchFamily="34" charset="0"/>
              <a:buChar char="•"/>
            </a:pPr>
            <a:r>
              <a:rPr lang="en-US" dirty="0"/>
              <a:t>HMOs with a Point of Service option</a:t>
            </a:r>
          </a:p>
          <a:p>
            <a:pPr marL="628650" lvl="1" indent="-171450">
              <a:buFont typeface="Arial" panose="020B0604020202020204" pitchFamily="34" charset="0"/>
              <a:buChar char="•"/>
            </a:pPr>
            <a:r>
              <a:rPr lang="en-US" dirty="0"/>
              <a:t>Preferred Provider Organizations (This includes both local PPOs and regional PPOs) </a:t>
            </a:r>
          </a:p>
          <a:p>
            <a:pPr marL="628650" lvl="1" indent="-171450">
              <a:buFont typeface="Arial" panose="020B0604020202020204" pitchFamily="34" charset="0"/>
              <a:buChar char="•"/>
            </a:pPr>
            <a:r>
              <a:rPr lang="en-US" dirty="0"/>
              <a:t>Medicare Advantage Special Needs Plans</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Beneficiary Access to Providers</a:t>
            </a:r>
            <a:r>
              <a:rPr lang="en-US" b="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PPO: </a:t>
            </a:r>
            <a:r>
              <a:rPr lang="en-US" dirty="0"/>
              <a:t>A health care delivery system that contracts with providers of medical care to provide services at discounted fees to members. Members may seek care form non-participating providers but generally are financially penalized for doing so by the loss of the discount and subjection to copayments and deductibles. </a:t>
            </a:r>
            <a:r>
              <a:rPr lang="en-US" sz="1200" b="1" dirty="0">
                <a:solidFill>
                  <a:srgbClr val="FF0000"/>
                </a:solidFill>
                <a:highlight>
                  <a:srgbClr val="FFFF00"/>
                </a:highlight>
                <a:ea typeface="Times New Roman"/>
                <a:cs typeface="Times New Roman"/>
                <a:sym typeface="Times New Roman"/>
              </a:rPr>
              <a:t>negotiate discounts with providers, charge higher cost sharing to beneficiaries for out of network providers</a:t>
            </a:r>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1" dirty="0"/>
              <a:t>HMO</a:t>
            </a:r>
            <a:r>
              <a:rPr lang="en-US" b="0" dirty="0"/>
              <a:t>: </a:t>
            </a:r>
            <a:r>
              <a:rPr lang="en-US" dirty="0"/>
              <a:t>An HMO model is generally the most restrictive of the Medicare Advantage Coordinated Care Plan. It may control enrollees’ utilization of services by requiring enrollees to go through a gatekeeper, usually the enrollees PCP, to obtain referrals for services the PCP does not furnish and to obtain all services from network providers (</a:t>
            </a:r>
            <a:endParaRPr lang="en-US" b="0" dirty="0"/>
          </a:p>
          <a:p>
            <a:pPr marL="628650" lvl="1" indent="-171450">
              <a:buFont typeface="Arial" panose="020B0604020202020204" pitchFamily="34" charset="0"/>
              <a:buChar char="•"/>
            </a:pPr>
            <a:r>
              <a:rPr lang="en-US" b="1" dirty="0"/>
              <a:t>PFFS</a:t>
            </a:r>
            <a:r>
              <a:rPr lang="en-US" b="0" dirty="0"/>
              <a:t>: Beneficiary can use any Medicare-approved provider that accepts the plan’s payment terms and agrees to treat you. Beneficiary may pay more to see OON provider.</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Provider Payment:  </a:t>
            </a:r>
            <a:r>
              <a:rPr lang="en-US" dirty="0"/>
              <a:t>For example, PFFS pays providers 100% of Medicare? but under a PPO you might only receive 80% FFS</a:t>
            </a:r>
          </a:p>
          <a:p>
            <a:pPr marL="171450" indent="-171450">
              <a:buFont typeface="Arial" panose="020B0604020202020204" pitchFamily="34" charset="0"/>
              <a:buChar char="•"/>
            </a:pPr>
            <a:r>
              <a:rPr lang="en-US" dirty="0"/>
              <a:t>Beneficiary cost share</a:t>
            </a:r>
          </a:p>
          <a:p>
            <a:endParaRPr lang="en-US" dirty="0"/>
          </a:p>
          <a:p>
            <a:r>
              <a:rPr lang="en-US" dirty="0"/>
              <a:t>Private Fee-for-Service (PFFS) plan </a:t>
            </a:r>
          </a:p>
          <a:p>
            <a:r>
              <a:rPr lang="en-US" b="1" dirty="0"/>
              <a:t>Can I get my health care from any doctor, other health care provider, or hospital? </a:t>
            </a:r>
            <a:r>
              <a:rPr lang="en-US" dirty="0"/>
              <a:t>You can go to any Medicare-approved doctor, other health care provider, or hospital that accepts the plan’s payment terms and agrees to treat you. If you join a PFFS plan that has a network, you can also see any of the network providers who have agreed to always treat plan members. You can also choose an out-of-network doctor, hospital, or other provider, who accepts the plan’s terms, but you may pay more. </a:t>
            </a:r>
          </a:p>
          <a:p>
            <a:r>
              <a:rPr lang="en-US" b="1" dirty="0"/>
              <a:t>Are prescription drugs covered? </a:t>
            </a:r>
            <a:r>
              <a:rPr lang="en-US" dirty="0"/>
              <a:t>Sometimes. If your PFFS plan doesn’t offer drug coverage, you can join a Medicare Prescription Drug Plan to get coverage. </a:t>
            </a:r>
          </a:p>
          <a:p>
            <a:r>
              <a:rPr lang="en-US" b="1" dirty="0"/>
              <a:t>Do I need to choose a primary care doctor? </a:t>
            </a:r>
            <a:r>
              <a:rPr lang="en-US" dirty="0"/>
              <a:t>No. </a:t>
            </a:r>
          </a:p>
          <a:p>
            <a:r>
              <a:rPr lang="en-US" dirty="0"/>
              <a:t>Do I have to get a referral to see a specialist? No. </a:t>
            </a:r>
          </a:p>
          <a:p>
            <a:endParaRPr lang="en-US" dirty="0"/>
          </a:p>
          <a:p>
            <a:r>
              <a:rPr lang="en-US" b="1" dirty="0"/>
              <a:t>What else do I need to know about this type of plan? </a:t>
            </a:r>
          </a:p>
          <a:p>
            <a:r>
              <a:rPr lang="en-US" dirty="0"/>
              <a:t>• PFFS plans aren’t the same as Original Medicare or Medigap. • The plan decides how much you pay for services. • Some PFFS plans contract with a network of providers who agree to always treat you, even if you’ve never seen them before. • Out-of-network doctors, hospitals, and other providers may decide not to treat you, even if you’ve seen them before. • For each service you get, make sure to show your plan member card before you get treated. • In a medical emergency, doctors, hospitals, and other providers must treat you.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195795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why is this happening? There isn’t a federal policy per se that says a certain number of Medicare beneficiaries must be enrolled in MA but instead there are some unique features that make it more attractive:</a:t>
            </a:r>
          </a:p>
          <a:p>
            <a:pPr marL="171450" indent="-171450">
              <a:buFont typeface="Arial" panose="020B0604020202020204" pitchFamily="34" charset="0"/>
              <a:buChar char="•"/>
            </a:pPr>
            <a:r>
              <a:rPr lang="en-US" dirty="0"/>
              <a:t>Predictability for a maximum out of pocket cost</a:t>
            </a:r>
          </a:p>
          <a:p>
            <a:pPr marL="171450" indent="-171450">
              <a:buFont typeface="Arial" panose="020B0604020202020204" pitchFamily="34" charset="0"/>
              <a:buChar char="•"/>
            </a:pPr>
            <a:r>
              <a:rPr lang="en-US" dirty="0"/>
              <a:t>Often no or low cost premiums AND </a:t>
            </a:r>
          </a:p>
          <a:p>
            <a:pPr marL="171450" indent="-171450">
              <a:buFont typeface="Arial" panose="020B0604020202020204" pitchFamily="34" charset="0"/>
              <a:buChar char="•"/>
            </a:pPr>
            <a:r>
              <a:rPr lang="en-US" dirty="0"/>
              <a:t>On average $2000 in additional benefits like vision, hearing and dental, and even some in-home care and services that stretch a fixed income further.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B800ABD-DC13-114A-9E52-92FA5A8B0889}" type="slidenum">
              <a:rPr lang="en-US" smtClean="0"/>
              <a:t>17</a:t>
            </a:fld>
            <a:endParaRPr lang="en-US"/>
          </a:p>
        </p:txBody>
      </p:sp>
    </p:spTree>
    <p:extLst>
      <p:ext uri="{BB962C8B-B14F-4D97-AF65-F5344CB8AC3E}">
        <p14:creationId xmlns:p14="http://schemas.microsoft.com/office/powerpoint/2010/main" val="1646170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Over/under slide – Benchmark line if over then enrollee must pay out of pocket for their additional premium. If under, then the plan is rebated a portion of the dollars to offer supplemental benefits like eyeglasses, dental, etc. Health related.</a:t>
            </a:r>
          </a:p>
          <a:p>
            <a:endParaRPr lang="en-US" dirty="0"/>
          </a:p>
          <a:p>
            <a:r>
              <a:rPr lang="en-US" dirty="0">
                <a:solidFill>
                  <a:srgbClr val="FF0000"/>
                </a:solidFill>
              </a:rPr>
              <a:t>Supplemental benefits pre-2019:</a:t>
            </a:r>
          </a:p>
          <a:p>
            <a:pPr lvl="1"/>
            <a:r>
              <a:rPr lang="en-US" dirty="0"/>
              <a:t>Preventative &amp; Allowance for Comprehensive Dental</a:t>
            </a:r>
          </a:p>
          <a:p>
            <a:pPr lvl="1"/>
            <a:r>
              <a:rPr lang="en-US" dirty="0"/>
              <a:t>Eye Exams &amp; Allowance for Eye Wear </a:t>
            </a:r>
          </a:p>
          <a:p>
            <a:pPr lvl="1"/>
            <a:r>
              <a:rPr lang="en-US" dirty="0"/>
              <a:t>OTC Benefit</a:t>
            </a:r>
          </a:p>
          <a:p>
            <a:pPr lvl="1"/>
            <a:r>
              <a:rPr lang="en-US" dirty="0"/>
              <a:t>Fitness Benefit</a:t>
            </a:r>
          </a:p>
          <a:p>
            <a:pPr lvl="1"/>
            <a:r>
              <a:rPr lang="en-US" dirty="0"/>
              <a:t>24 hour Nursing Hotline</a:t>
            </a:r>
          </a:p>
        </p:txBody>
      </p:sp>
      <p:sp>
        <p:nvSpPr>
          <p:cNvPr id="4" name="Slide Number Placeholder 3"/>
          <p:cNvSpPr>
            <a:spLocks noGrp="1"/>
          </p:cNvSpPr>
          <p:nvPr>
            <p:ph type="sldNum" sz="quarter" idx="10"/>
          </p:nvPr>
        </p:nvSpPr>
        <p:spPr/>
        <p:txBody>
          <a:bodyPr/>
          <a:lstStyle/>
          <a:p>
            <a:fld id="{921B71BD-A373-4DD8-91EC-C2D4AD61C49D}" type="slidenum">
              <a:rPr lang="en-US" smtClean="0"/>
              <a:t>18</a:t>
            </a:fld>
            <a:endParaRPr lang="en-US"/>
          </a:p>
        </p:txBody>
      </p:sp>
    </p:spTree>
    <p:extLst>
      <p:ext uri="{BB962C8B-B14F-4D97-AF65-F5344CB8AC3E}">
        <p14:creationId xmlns:p14="http://schemas.microsoft.com/office/powerpoint/2010/main" val="2474942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F4813-465B-42C1-9463-A4428CFB89B2}" type="datetime1">
              <a:rPr lang="en-US" smtClean="0">
                <a:solidFill>
                  <a:prstClr val="black"/>
                </a:solidFill>
              </a:rPr>
              <a:t>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B34AA-B9B7-40AC-AD15-309DBFD08564}" type="datetime1">
              <a:rPr lang="en-US" smtClean="0">
                <a:solidFill>
                  <a:prstClr val="black"/>
                </a:solidFill>
              </a:rPr>
              <a:t>7/20/22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237609-2199-4C87-B877-DF584279A815}" type="datetime1">
              <a:rPr lang="en-US" smtClean="0"/>
              <a:t>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21966-C764-4C40-97C3-3CEDFB59A7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F2CFF8-E5B8-164C-861B-C1C189F8C65E}"/>
              </a:ext>
            </a:extLst>
          </p:cNvPr>
          <p:cNvPicPr>
            <a:picLocks noChangeAspect="1"/>
          </p:cNvPicPr>
          <p:nvPr/>
        </p:nvPicPr>
        <p:blipFill>
          <a:blip r:embed="rId2"/>
          <a:stretch>
            <a:fillRect/>
          </a:stretch>
        </p:blipFill>
        <p:spPr>
          <a:xfrm>
            <a:off x="253010" y="5973252"/>
            <a:ext cx="1245415" cy="687203"/>
          </a:xfrm>
          <a:prstGeom prst="rect">
            <a:avLst/>
          </a:prstGeom>
        </p:spPr>
      </p:pic>
      <p:sp>
        <p:nvSpPr>
          <p:cNvPr id="11" name="Slide Number Placeholder 6">
            <a:extLst>
              <a:ext uri="{FF2B5EF4-FFF2-40B4-BE49-F238E27FC236}">
                <a16:creationId xmlns:a16="http://schemas.microsoft.com/office/drawing/2014/main" id="{8484BE87-66B9-634B-B873-A1497ED1FDBD}"/>
              </a:ext>
            </a:extLst>
          </p:cNvPr>
          <p:cNvSpPr txBox="1">
            <a:spLocks/>
          </p:cNvSpPr>
          <p:nvPr/>
        </p:nvSpPr>
        <p:spPr>
          <a:xfrm flipH="1">
            <a:off x="82614" y="83451"/>
            <a:ext cx="1155700" cy="281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E99677-BE5D-A44C-8E19-4C0009333824}" type="slidenum">
              <a:rPr lang="en-US" sz="900" smtClean="0">
                <a:solidFill>
                  <a:schemeClr val="tx1"/>
                </a:solidFill>
              </a:rPr>
              <a:pPr/>
              <a:t>‹#›</a:t>
            </a:fld>
            <a:endParaRPr lang="en-US" sz="900" dirty="0">
              <a:solidFill>
                <a:schemeClr val="tx1"/>
              </a:solidFill>
            </a:endParaRPr>
          </a:p>
        </p:txBody>
      </p:sp>
      <p:sp>
        <p:nvSpPr>
          <p:cNvPr id="13" name="Title 1">
            <a:extLst>
              <a:ext uri="{FF2B5EF4-FFF2-40B4-BE49-F238E27FC236}">
                <a16:creationId xmlns:a16="http://schemas.microsoft.com/office/drawing/2014/main" id="{49581B18-E8EC-F04E-8772-1C5DE4E9F6B1}"/>
              </a:ext>
            </a:extLst>
          </p:cNvPr>
          <p:cNvSpPr>
            <a:spLocks noGrp="1"/>
          </p:cNvSpPr>
          <p:nvPr>
            <p:ph type="title" hasCustomPrompt="1"/>
          </p:nvPr>
        </p:nvSpPr>
        <p:spPr>
          <a:xfrm>
            <a:off x="628650" y="365130"/>
            <a:ext cx="7854886" cy="842583"/>
          </a:xfrm>
          <a:ln>
            <a:noFill/>
          </a:ln>
        </p:spPr>
        <p:txBody>
          <a:bodyPr>
            <a:normAutofit/>
          </a:bodyPr>
          <a:lstStyle>
            <a:lvl1pPr>
              <a:defRPr sz="2625" b="0" i="0">
                <a:solidFill>
                  <a:schemeClr val="tx1"/>
                </a:solidFill>
                <a:latin typeface="Arial" panose="020B0604020202020204" pitchFamily="34" charset="0"/>
                <a:cs typeface="Arial" panose="020B0604020202020204" pitchFamily="34" charset="0"/>
              </a:defRPr>
            </a:lvl1pPr>
          </a:lstStyle>
          <a:p>
            <a:r>
              <a:rPr lang="en-US" dirty="0"/>
              <a:t>Click to add Headline</a:t>
            </a:r>
          </a:p>
        </p:txBody>
      </p:sp>
      <p:sp>
        <p:nvSpPr>
          <p:cNvPr id="14" name="Text Placeholder 4">
            <a:extLst>
              <a:ext uri="{FF2B5EF4-FFF2-40B4-BE49-F238E27FC236}">
                <a16:creationId xmlns:a16="http://schemas.microsoft.com/office/drawing/2014/main" id="{B1D77389-D1D6-A54F-A682-573BD70E6DA4}"/>
              </a:ext>
            </a:extLst>
          </p:cNvPr>
          <p:cNvSpPr>
            <a:spLocks noGrp="1"/>
          </p:cNvSpPr>
          <p:nvPr>
            <p:ph type="body" sz="quarter" idx="14" hasCustomPrompt="1"/>
          </p:nvPr>
        </p:nvSpPr>
        <p:spPr>
          <a:xfrm>
            <a:off x="628650" y="1414117"/>
            <a:ext cx="7854886" cy="4087652"/>
          </a:xfr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Click to add content</a:t>
            </a:r>
          </a:p>
        </p:txBody>
      </p:sp>
      <p:pic>
        <p:nvPicPr>
          <p:cNvPr id="12" name="Picture 11">
            <a:extLst>
              <a:ext uri="{FF2B5EF4-FFF2-40B4-BE49-F238E27FC236}">
                <a16:creationId xmlns:a16="http://schemas.microsoft.com/office/drawing/2014/main" id="{8276BA56-7641-44DE-9D35-4853E2FC199C}"/>
              </a:ext>
            </a:extLst>
          </p:cNvPr>
          <p:cNvPicPr>
            <a:picLocks noChangeAspect="1"/>
          </p:cNvPicPr>
          <p:nvPr userDrawn="1"/>
        </p:nvPicPr>
        <p:blipFill>
          <a:blip r:embed="rId2"/>
          <a:stretch>
            <a:fillRect/>
          </a:stretch>
        </p:blipFill>
        <p:spPr>
          <a:xfrm>
            <a:off x="253010" y="5973252"/>
            <a:ext cx="1245415" cy="687203"/>
          </a:xfrm>
          <a:prstGeom prst="rect">
            <a:avLst/>
          </a:prstGeom>
        </p:spPr>
      </p:pic>
      <p:sp>
        <p:nvSpPr>
          <p:cNvPr id="15" name="Slide Number Placeholder 6">
            <a:extLst>
              <a:ext uri="{FF2B5EF4-FFF2-40B4-BE49-F238E27FC236}">
                <a16:creationId xmlns:a16="http://schemas.microsoft.com/office/drawing/2014/main" id="{F827207E-3923-4E6D-8448-FFB6F34F7F19}"/>
              </a:ext>
            </a:extLst>
          </p:cNvPr>
          <p:cNvSpPr txBox="1">
            <a:spLocks/>
          </p:cNvSpPr>
          <p:nvPr userDrawn="1"/>
        </p:nvSpPr>
        <p:spPr>
          <a:xfrm flipH="1">
            <a:off x="82614" y="83451"/>
            <a:ext cx="1155700" cy="281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E99677-BE5D-A44C-8E19-4C0009333824}"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2642329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9" name="Group 8"/>
          <p:cNvGrpSpPr/>
          <p:nvPr userDrawn="1"/>
        </p:nvGrpSpPr>
        <p:grpSpPr>
          <a:xfrm>
            <a:off x="457200" y="2708963"/>
            <a:ext cx="8229600" cy="3568148"/>
            <a:chOff x="457200" y="1209261"/>
            <a:chExt cx="8229600" cy="3429000"/>
          </a:xfrm>
        </p:grpSpPr>
        <p:sp>
          <p:nvSpPr>
            <p:cNvPr id="6" name="Rounded Rectangle 5"/>
            <p:cNvSpPr/>
            <p:nvPr userDrawn="1"/>
          </p:nvSpPr>
          <p:spPr>
            <a:xfrm>
              <a:off x="457200" y="1209261"/>
              <a:ext cx="2560320" cy="3429000"/>
            </a:xfrm>
            <a:prstGeom prst="roundRect">
              <a:avLst>
                <a:gd name="adj" fmla="val 46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ounded Rectangle 6"/>
            <p:cNvSpPr/>
            <p:nvPr userDrawn="1"/>
          </p:nvSpPr>
          <p:spPr>
            <a:xfrm>
              <a:off x="3291840" y="1209261"/>
              <a:ext cx="2560320" cy="3429000"/>
            </a:xfrm>
            <a:prstGeom prst="roundRect">
              <a:avLst>
                <a:gd name="adj" fmla="val 46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ounded Rectangle 7"/>
            <p:cNvSpPr/>
            <p:nvPr userDrawn="1"/>
          </p:nvSpPr>
          <p:spPr>
            <a:xfrm>
              <a:off x="6126480" y="1209261"/>
              <a:ext cx="2560320" cy="3429000"/>
            </a:xfrm>
            <a:prstGeom prst="roundRect">
              <a:avLst>
                <a:gd name="adj" fmla="val 46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 name="Rounded Rectangle 1"/>
          <p:cNvSpPr/>
          <p:nvPr userDrawn="1"/>
        </p:nvSpPr>
        <p:spPr>
          <a:xfrm>
            <a:off x="457200" y="1462156"/>
            <a:ext cx="8229600" cy="9906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p:nvPr>
        </p:nvSpPr>
        <p:spPr>
          <a:xfrm>
            <a:off x="457200" y="274639"/>
            <a:ext cx="8229600" cy="1143000"/>
          </a:xfrm>
        </p:spPr>
        <p:txBody>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408692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3DB49F5-219F-FD47-B5C2-27DAFEB06A68}"/>
              </a:ext>
            </a:extLst>
          </p:cNvPr>
          <p:cNvCxnSpPr/>
          <p:nvPr userDrawn="1"/>
        </p:nvCxnSpPr>
        <p:spPr>
          <a:xfrm>
            <a:off x="492369" y="1055665"/>
            <a:ext cx="8022981" cy="0"/>
          </a:xfrm>
          <a:prstGeom prst="line">
            <a:avLst/>
          </a:prstGeom>
          <a:ln w="38100">
            <a:gradFill flip="none" rotWithShape="1">
              <a:gsLst>
                <a:gs pos="0">
                  <a:srgbClr val="23A5B2"/>
                </a:gs>
                <a:gs pos="100000">
                  <a:srgbClr val="EB9116"/>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FFE094E-FD47-544E-A50C-C151F8EE4593}"/>
              </a:ext>
            </a:extLst>
          </p:cNvPr>
          <p:cNvSpPr/>
          <p:nvPr userDrawn="1"/>
        </p:nvSpPr>
        <p:spPr>
          <a:xfrm>
            <a:off x="294756" y="895203"/>
            <a:ext cx="191729" cy="255638"/>
          </a:xfrm>
          <a:prstGeom prst="ellipse">
            <a:avLst/>
          </a:prstGeom>
          <a:noFill/>
          <a:ln w="38100">
            <a:solidFill>
              <a:srgbClr val="EB9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9052784-E37E-0946-8CC0-7837F1547C08}"/>
              </a:ext>
            </a:extLst>
          </p:cNvPr>
          <p:cNvSpPr/>
          <p:nvPr userDrawn="1"/>
        </p:nvSpPr>
        <p:spPr>
          <a:xfrm>
            <a:off x="8555766" y="927846"/>
            <a:ext cx="191729" cy="255638"/>
          </a:xfrm>
          <a:prstGeom prst="ellipse">
            <a:avLst/>
          </a:prstGeom>
          <a:noFill/>
          <a:ln w="38100">
            <a:solidFill>
              <a:srgbClr val="23A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0">
            <a:extLst>
              <a:ext uri="{FF2B5EF4-FFF2-40B4-BE49-F238E27FC236}">
                <a16:creationId xmlns:a16="http://schemas.microsoft.com/office/drawing/2014/main" id="{BF4C00D0-C113-E443-B466-C677876ADF69}"/>
              </a:ext>
            </a:extLst>
          </p:cNvPr>
          <p:cNvSpPr>
            <a:spLocks noGrp="1"/>
          </p:cNvSpPr>
          <p:nvPr>
            <p:ph type="body" sz="quarter" idx="11" hasCustomPrompt="1"/>
          </p:nvPr>
        </p:nvSpPr>
        <p:spPr>
          <a:xfrm>
            <a:off x="492369" y="1184986"/>
            <a:ext cx="8021202" cy="5149792"/>
          </a:xfrm>
          <a:prstGeom prst="rect">
            <a:avLst/>
          </a:prstGeom>
        </p:spPr>
        <p:txBody>
          <a:bodyPr>
            <a:noAutofit/>
          </a:bodyPr>
          <a:lstStyle>
            <a:lvl1pPr marL="0" indent="0">
              <a:buNone/>
              <a:defRPr sz="1500" b="0" i="0">
                <a:latin typeface="Arial" panose="020B0604020202020204" pitchFamily="34" charset="0"/>
                <a:cs typeface="Arial" panose="020B0604020202020204" pitchFamily="34" charset="0"/>
              </a:defRPr>
            </a:lvl1pPr>
          </a:lstStyle>
          <a:p>
            <a:pPr lvl="0"/>
            <a:r>
              <a:rPr lang="en-US" dirty="0"/>
              <a:t>Click to edit text</a:t>
            </a:r>
          </a:p>
        </p:txBody>
      </p:sp>
      <p:sp>
        <p:nvSpPr>
          <p:cNvPr id="14" name="Text Placeholder 10">
            <a:extLst>
              <a:ext uri="{FF2B5EF4-FFF2-40B4-BE49-F238E27FC236}">
                <a16:creationId xmlns:a16="http://schemas.microsoft.com/office/drawing/2014/main" id="{874C92CF-2A49-6840-86E8-810F9D45F597}"/>
              </a:ext>
            </a:extLst>
          </p:cNvPr>
          <p:cNvSpPr>
            <a:spLocks noGrp="1"/>
          </p:cNvSpPr>
          <p:nvPr>
            <p:ph type="body" sz="quarter" idx="10" hasCustomPrompt="1"/>
          </p:nvPr>
        </p:nvSpPr>
        <p:spPr>
          <a:xfrm>
            <a:off x="492369" y="241936"/>
            <a:ext cx="4842644" cy="523201"/>
          </a:xfrm>
          <a:prstGeom prst="rect">
            <a:avLst/>
          </a:prstGeom>
        </p:spPr>
        <p:txBody>
          <a:bodyPr>
            <a:noAutofit/>
          </a:bodyPr>
          <a:lstStyle>
            <a:lvl1pPr marL="0" indent="0">
              <a:buNone/>
              <a:defRPr sz="2400" b="1" i="0">
                <a:latin typeface="Arial" panose="020B0604020202020204" pitchFamily="34" charset="0"/>
                <a:cs typeface="Arial" panose="020B0604020202020204" pitchFamily="34" charset="0"/>
              </a:defRPr>
            </a:lvl1pPr>
          </a:lstStyle>
          <a:p>
            <a:pPr lvl="0"/>
            <a:r>
              <a:rPr lang="en-US" dirty="0"/>
              <a:t>Click to edit header</a:t>
            </a:r>
          </a:p>
        </p:txBody>
      </p:sp>
      <p:sp>
        <p:nvSpPr>
          <p:cNvPr id="15" name="Slide Number Placeholder 3">
            <a:extLst>
              <a:ext uri="{FF2B5EF4-FFF2-40B4-BE49-F238E27FC236}">
                <a16:creationId xmlns:a16="http://schemas.microsoft.com/office/drawing/2014/main" id="{E0EB1F4E-7F10-134A-9E9F-C5F332DA2EB4}"/>
              </a:ext>
            </a:extLst>
          </p:cNvPr>
          <p:cNvSpPr txBox="1">
            <a:spLocks/>
          </p:cNvSpPr>
          <p:nvPr userDrawn="1"/>
        </p:nvSpPr>
        <p:spPr>
          <a:xfrm>
            <a:off x="47849" y="75994"/>
            <a:ext cx="342772" cy="381208"/>
          </a:xfrm>
          <a:prstGeom prst="rect">
            <a:avLst/>
          </a:prstGeom>
        </p:spPr>
        <p:txBody>
          <a:bodyP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9B440BD-33D8-2A42-8F8F-37621DB6D6C0}" type="slidenum">
              <a:rPr lang="en-US" sz="1200" smtClean="0">
                <a:solidFill>
                  <a:schemeClr val="bg2">
                    <a:lumMod val="75000"/>
                  </a:schemeClr>
                </a:solidFill>
              </a:rPr>
              <a:pPr algn="l"/>
              <a:t>‹#›</a:t>
            </a:fld>
            <a:r>
              <a:rPr lang="en-US" sz="1200" dirty="0"/>
              <a:t> </a:t>
            </a:r>
          </a:p>
        </p:txBody>
      </p:sp>
    </p:spTree>
    <p:extLst>
      <p:ext uri="{BB962C8B-B14F-4D97-AF65-F5344CB8AC3E}">
        <p14:creationId xmlns:p14="http://schemas.microsoft.com/office/powerpoint/2010/main" val="15442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342ABD8D-8D69-9E4F-A9EB-2AAF8D322C0D}"/>
              </a:ext>
            </a:extLst>
          </p:cNvPr>
          <p:cNvSpPr>
            <a:spLocks noGrp="1"/>
          </p:cNvSpPr>
          <p:nvPr>
            <p:ph type="body" sz="quarter" idx="14" hasCustomPrompt="1"/>
          </p:nvPr>
        </p:nvSpPr>
        <p:spPr>
          <a:xfrm>
            <a:off x="628650" y="1414116"/>
            <a:ext cx="7854886" cy="4505909"/>
          </a:xfr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pPr lvl="0"/>
            <a:r>
              <a:rPr lang="en-US" dirty="0"/>
              <a:t>Click to add content</a:t>
            </a:r>
          </a:p>
        </p:txBody>
      </p:sp>
      <p:sp>
        <p:nvSpPr>
          <p:cNvPr id="7" name="Title 1">
            <a:extLst>
              <a:ext uri="{FF2B5EF4-FFF2-40B4-BE49-F238E27FC236}">
                <a16:creationId xmlns:a16="http://schemas.microsoft.com/office/drawing/2014/main" id="{42E00C8E-33D2-A64C-92D2-89430A18B359}"/>
              </a:ext>
            </a:extLst>
          </p:cNvPr>
          <p:cNvSpPr>
            <a:spLocks noGrp="1"/>
          </p:cNvSpPr>
          <p:nvPr>
            <p:ph type="title" hasCustomPrompt="1"/>
          </p:nvPr>
        </p:nvSpPr>
        <p:spPr>
          <a:xfrm>
            <a:off x="628650" y="365129"/>
            <a:ext cx="7854886" cy="842583"/>
          </a:xfrm>
          <a:ln>
            <a:noFill/>
          </a:ln>
        </p:spPr>
        <p:txBody>
          <a:bodyPr>
            <a:normAutofit/>
          </a:bodyPr>
          <a:lstStyle>
            <a:lvl1pPr>
              <a:defRPr sz="2625" b="0" i="0">
                <a:solidFill>
                  <a:schemeClr val="tx1"/>
                </a:solidFill>
                <a:latin typeface="Arial" panose="020B0604020202020204" pitchFamily="34" charset="0"/>
                <a:cs typeface="Arial" panose="020B0604020202020204" pitchFamily="34" charset="0"/>
              </a:defRPr>
            </a:lvl1pPr>
          </a:lstStyle>
          <a:p>
            <a:r>
              <a:rPr lang="en-US" dirty="0"/>
              <a:t>Click to add Headline</a:t>
            </a:r>
          </a:p>
        </p:txBody>
      </p:sp>
      <p:sp>
        <p:nvSpPr>
          <p:cNvPr id="10" name="Slide Number Placeholder 6">
            <a:extLst>
              <a:ext uri="{FF2B5EF4-FFF2-40B4-BE49-F238E27FC236}">
                <a16:creationId xmlns:a16="http://schemas.microsoft.com/office/drawing/2014/main" id="{1B8B719C-DF31-A14B-BE84-5876A5D3186F}"/>
              </a:ext>
            </a:extLst>
          </p:cNvPr>
          <p:cNvSpPr txBox="1">
            <a:spLocks/>
          </p:cNvSpPr>
          <p:nvPr userDrawn="1"/>
        </p:nvSpPr>
        <p:spPr>
          <a:xfrm flipH="1">
            <a:off x="82614" y="83451"/>
            <a:ext cx="1155700" cy="281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E99677-BE5D-A44C-8E19-4C0009333824}"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286715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9AD0A0-89DC-402E-BDAA-2675B0ED3D39}" type="datetime1">
              <a:rPr lang="en-US" smtClean="0">
                <a:solidFill>
                  <a:prstClr val="black"/>
                </a:solidFill>
              </a:rPr>
              <a:t>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8"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8E8F-D8FC-4BEA-9669-498E7C5A996C}" type="datetime1">
              <a:rPr lang="en-US" smtClean="0">
                <a:solidFill>
                  <a:prstClr val="black"/>
                </a:solidFill>
              </a:rPr>
              <a:t>7/20/22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52CE4C-515C-4517-B6F7-E4EAB6C6F301}" type="datetime1">
              <a:rPr lang="en-US" smtClean="0">
                <a:solidFill>
                  <a:prstClr val="black"/>
                </a:solidFill>
              </a:rPr>
              <a:t>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FCB9E-89B8-4CDB-AC15-F50BEC1B89ED}" type="datetime1">
              <a:rPr lang="en-US" smtClean="0">
                <a:solidFill>
                  <a:prstClr val="black"/>
                </a:solidFill>
              </a:rPr>
              <a:t>7/20/22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292A3-1005-4029-9F9F-90348596ECFE}" type="datetime1">
              <a:rPr lang="en-US" smtClean="0">
                <a:solidFill>
                  <a:prstClr val="black"/>
                </a:solidFill>
              </a:rPr>
              <a:t>7/20/22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1B853A-70F5-40A3-BF24-7C4E861FB8E8}" type="datetime1">
              <a:rPr lang="en-US" smtClean="0">
                <a:solidFill>
                  <a:prstClr val="black"/>
                </a:solidFill>
              </a:rPr>
              <a:t>7/20/22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CFB11F-2D56-44E6-8671-D8AA94D7DF4F}" type="datetime1">
              <a:rPr lang="en-US" smtClean="0">
                <a:solidFill>
                  <a:prstClr val="black"/>
                </a:solidFill>
              </a:rPr>
              <a:t>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D41A6B-7790-46F8-9CB0-53C86E017C8C}" type="datetime1">
              <a:rPr lang="en-US" smtClean="0">
                <a:solidFill>
                  <a:prstClr val="black"/>
                </a:solidFill>
              </a:rPr>
              <a:t>7/20/22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24FC9225-3B76-41A8-BB02-5B92B3B50ECE}" type="datetime1">
              <a:rPr lang="en-US" smtClean="0">
                <a:solidFill>
                  <a:prstClr val="black"/>
                </a:solidFill>
              </a:rPr>
              <a:t>7/20/22</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629400" y="5844541"/>
            <a:ext cx="1694606" cy="842212"/>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57" r:id="rId11"/>
    <p:sldLayoutId id="2147483769" r:id="rId12"/>
    <p:sldLayoutId id="2147483771" r:id="rId13"/>
    <p:sldLayoutId id="2147483770" r:id="rId14"/>
    <p:sldLayoutId id="2147483772"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ettermedicarealliance.org/wp-content/uploads/2021/05/BMA-State-of-MA-Report-2021.pdf" TargetMode="External"/><Relationship Id="rId2" Type="http://schemas.openxmlformats.org/officeDocument/2006/relationships/hyperlink" Target="https://www.kff.org/medicare/issue-brief/medicare-advantage-2022-spotlight-first-loo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dpac.gov/wp-content/uploads/2022/07/July22_MedPAC_DataBook_SEC.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ettermedicarealliance.org/wp-content/uploads/2022/07/BMA-State-of-MA-2022-FI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re.gov/your-medicare-costs/medicare-costs-at-a-gl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dvancingstates.org/sites/nasuad/files/2021%20-%20Demonstrating%20the%20Value%20of%20MLTSS.pdf" TargetMode="External"/><Relationship Id="rId2" Type="http://schemas.openxmlformats.org/officeDocument/2006/relationships/hyperlink" Target="https://www.chartis.com/insights/medicare-advantage-enrollment-continues-surge-increasingly-complex-and-competitive" TargetMode="External"/><Relationship Id="rId1" Type="http://schemas.openxmlformats.org/officeDocument/2006/relationships/slideLayout" Target="../slideLayouts/slideLayout2.xml"/><Relationship Id="rId6" Type="http://schemas.openxmlformats.org/officeDocument/2006/relationships/hyperlink" Target="https://www.kff.org/medicaid/issue-brief/10-things-to-know-about-medicaid-managed-care/" TargetMode="External"/><Relationship Id="rId5" Type="http://schemas.openxmlformats.org/officeDocument/2006/relationships/hyperlink" Target="https://www.cms.gov/files/document/2022-shared-savings-program-fast-facts.pdf" TargetMode="External"/><Relationship Id="rId4" Type="http://schemas.openxmlformats.org/officeDocument/2006/relationships/hyperlink" Target="https://innovation.cms.gov/innovation-models/financial-align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edpac.gov/-documents-/payment-basics/page/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ms.gov/Medicare/Health-Plans/ManagedCareMarketing/FinalPartCMarketingGuidelin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bettermedicarealliance.org/wp-content/uploads/2020/12/BMA-High-Need-Report.pdf"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cms.gov/Medicare/Medicare-Advantage/MedicareAdvantageApps/index.html?redirect=/MedicareAdvantageApp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eadingage.org/managedcaresolution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9.tm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search-Statistics-Data-and-Systems/Statistics-Trends-and-Reports/MCRAdvPartDEnrolData/Monthly-MA-Enrollment-by-State-County-Contract"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8" Type="http://schemas.openxmlformats.org/officeDocument/2006/relationships/hyperlink" Target="https://bettermedicarealliance.org/publication/understanding-risk-adjustment-in-medicare-advantage/" TargetMode="External"/><Relationship Id="rId3" Type="http://schemas.openxmlformats.org/officeDocument/2006/relationships/hyperlink" Target="https://www.cms.gov/Research-Statistics-Data-and-Systems/Statistics-Trends-and-Reports/MCRAdvPartDEnrolData/index.html?redirect=/mcradvpartdenroldata/" TargetMode="External"/><Relationship Id="rId7" Type="http://schemas.openxmlformats.org/officeDocument/2006/relationships/hyperlink" Target="https://www.medpac.gov/wp-content/uploads/2021/11/medpac_payment_basics_21_ma_final_sec.pdf"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kff.org/medicare/issue-brief/medicare-advantage-2022-spotlight-first-look/" TargetMode="External"/><Relationship Id="rId5" Type="http://schemas.openxmlformats.org/officeDocument/2006/relationships/hyperlink" Target="https://www.cms.gov/medicare/prescription-drug-coverage/prescriptiondrugcovgenin/performancedata.html" TargetMode="External"/><Relationship Id="rId4" Type="http://schemas.openxmlformats.org/officeDocument/2006/relationships/hyperlink" Target="https://www.cms.gov/Research-Statistics-Data-and-Systems/Statistics-Trends-and-Reports/MCRAdvPartDEnrolData/Special-Needs-Plan-SNP-Data.html" TargetMode="External"/><Relationship Id="rId9" Type="http://schemas.openxmlformats.org/officeDocument/2006/relationships/hyperlink" Target="https://hpms.cms.gov/app/ng/home/"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news.ehealthinsurance.com/_ir/68/20225/Spotlight_On_Medicare_Advantage_eHealth_Survey_June2022.pdf" TargetMode="External"/><Relationship Id="rId2" Type="http://schemas.openxmlformats.org/officeDocument/2006/relationships/hyperlink" Target="https://www.medpac.gov/wp-content/uploads/2022/03/Mar22_MedPAC_ReportToCongress_Ch12_SEC.pdf"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hyperlink" Target="https://bettermedicarealliance.org/wp-content/uploads/2022/07/BMA-State-of-MA-2022-FIN.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aspe.hhs.gov/sites/default/files/documents/f81aafbba0b331c71c6e8bc66512e25d/medicare-beneficiary-enrollment-ib.pdf" TargetMode="External"/><Relationship Id="rId4" Type="http://schemas.openxmlformats.org/officeDocument/2006/relationships/diagramLayout" Target="../diagrams/layout2.xml"/><Relationship Id="rId9" Type="http://schemas.openxmlformats.org/officeDocument/2006/relationships/hyperlink" Target="https://bettermedicarealliance.org/wp-content/uploads/2020/12/BMA-High-Need-Report.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bettermedicarealliance.org/wp-content/uploads/2021/05/BMA-State-of-MA-Report-2021.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5"/>
          <p:cNvSpPr>
            <a:spLocks noGrp="1"/>
          </p:cNvSpPr>
          <p:nvPr>
            <p:ph type="ctrTitle"/>
          </p:nvPr>
        </p:nvSpPr>
        <p:spPr>
          <a:xfrm>
            <a:off x="228600" y="4726105"/>
            <a:ext cx="7772400" cy="1009650"/>
          </a:xfrm>
        </p:spPr>
        <p:txBody>
          <a:bodyPr>
            <a:normAutofit/>
          </a:bodyPr>
          <a:lstStyle/>
          <a:p>
            <a:pPr algn="l"/>
            <a:r>
              <a:rPr lang="en-US" b="1" dirty="0">
                <a:solidFill>
                  <a:schemeClr val="bg1"/>
                </a:solidFill>
              </a:rPr>
              <a:t>Medicare Advantage 101</a:t>
            </a:r>
          </a:p>
        </p:txBody>
      </p:sp>
      <p:sp>
        <p:nvSpPr>
          <p:cNvPr id="8" name="Subtitle 1"/>
          <p:cNvSpPr>
            <a:spLocks noGrp="1"/>
          </p:cNvSpPr>
          <p:nvPr>
            <p:ph type="subTitle" idx="1"/>
          </p:nvPr>
        </p:nvSpPr>
        <p:spPr>
          <a:xfrm>
            <a:off x="304800" y="5638800"/>
            <a:ext cx="7086600" cy="457200"/>
          </a:xfrm>
        </p:spPr>
        <p:txBody>
          <a:bodyPr>
            <a:normAutofit fontScale="85000" lnSpcReduction="20000"/>
          </a:bodyPr>
          <a:lstStyle/>
          <a:p>
            <a:pPr algn="l"/>
            <a:r>
              <a:rPr lang="en-US" dirty="0">
                <a:solidFill>
                  <a:schemeClr val="bg1"/>
                </a:solidFill>
              </a:rPr>
              <a:t>July 2022</a:t>
            </a:r>
            <a:endParaRPr lang="en-US" dirty="0">
              <a:solidFill>
                <a:srgbClr val="FFFF00"/>
              </a:solidFill>
            </a:endParaRP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2737-5627-40C5-BADD-4B3878CB8B29}"/>
              </a:ext>
            </a:extLst>
          </p:cNvPr>
          <p:cNvSpPr>
            <a:spLocks noGrp="1"/>
          </p:cNvSpPr>
          <p:nvPr>
            <p:ph type="title"/>
          </p:nvPr>
        </p:nvSpPr>
        <p:spPr/>
        <p:txBody>
          <a:bodyPr/>
          <a:lstStyle/>
          <a:p>
            <a:r>
              <a:rPr lang="en-US" dirty="0"/>
              <a:t>2022 National Snapshot: The Plans</a:t>
            </a:r>
          </a:p>
        </p:txBody>
      </p:sp>
      <p:sp>
        <p:nvSpPr>
          <p:cNvPr id="3" name="Content Placeholder 2">
            <a:extLst>
              <a:ext uri="{FF2B5EF4-FFF2-40B4-BE49-F238E27FC236}">
                <a16:creationId xmlns:a16="http://schemas.microsoft.com/office/drawing/2014/main" id="{9B852AA0-E4EB-41B1-9E36-4FB1553E8302}"/>
              </a:ext>
            </a:extLst>
          </p:cNvPr>
          <p:cNvSpPr>
            <a:spLocks noGrp="1"/>
          </p:cNvSpPr>
          <p:nvPr>
            <p:ph idx="1"/>
          </p:nvPr>
        </p:nvSpPr>
        <p:spPr/>
        <p:txBody>
          <a:bodyPr vert="horz" lIns="91440" tIns="45720" rIns="91440" bIns="45720" rtlCol="0" anchor="t">
            <a:normAutofit/>
          </a:bodyPr>
          <a:lstStyle/>
          <a:p>
            <a:pPr marL="0" indent="0">
              <a:buNone/>
            </a:pPr>
            <a:r>
              <a:rPr lang="en-US" sz="2000" b="1" dirty="0"/>
              <a:t>Two big players: </a:t>
            </a:r>
            <a:r>
              <a:rPr lang="en-US" sz="2000" dirty="0"/>
              <a:t>45% of all Medicare Advantage enrollees were in plans offered by either UnitedHealthcare and Humana. They compete in 68% of counties nationally. </a:t>
            </a:r>
            <a:endParaRPr lang="en-US" sz="2000" dirty="0">
              <a:cs typeface="Calibri"/>
            </a:endParaRPr>
          </a:p>
          <a:p>
            <a:pPr lvl="1">
              <a:spcAft>
                <a:spcPts val="600"/>
              </a:spcAft>
            </a:pPr>
            <a:r>
              <a:rPr lang="en-US" sz="2000" dirty="0">
                <a:cs typeface="Calibri"/>
              </a:rPr>
              <a:t>20 new entities entered the SNP market in 2022; 7 entities exited MA.</a:t>
            </a:r>
            <a:endParaRPr lang="en-US" sz="2400" b="1" dirty="0"/>
          </a:p>
          <a:p>
            <a:pPr marL="0" indent="0">
              <a:buNone/>
            </a:pPr>
            <a:r>
              <a:rPr lang="en-US" sz="2000" b="1" dirty="0">
                <a:ea typeface="+mn-lt"/>
                <a:cs typeface="+mn-lt"/>
              </a:rPr>
              <a:t>Plan Features</a:t>
            </a:r>
            <a:endParaRPr lang="en-US" sz="2000" dirty="0">
              <a:ea typeface="+mn-lt"/>
              <a:cs typeface="+mn-lt"/>
            </a:endParaRPr>
          </a:p>
          <a:p>
            <a:r>
              <a:rPr lang="en-US" sz="2000" dirty="0">
                <a:ea typeface="+mn-lt"/>
                <a:cs typeface="+mn-lt"/>
              </a:rPr>
              <a:t>98% of MA enrollees have $0 premium</a:t>
            </a:r>
          </a:p>
          <a:p>
            <a:r>
              <a:rPr lang="en-US" sz="2000" dirty="0">
                <a:ea typeface="+mn-lt"/>
                <a:cs typeface="+mn-lt"/>
              </a:rPr>
              <a:t>99.9% of MA plans have one or more supplemental benefits</a:t>
            </a:r>
          </a:p>
          <a:p>
            <a:pPr lvl="1"/>
            <a:r>
              <a:rPr lang="en-US" sz="2000" dirty="0">
                <a:ea typeface="+mn-lt"/>
                <a:cs typeface="+mn-lt"/>
              </a:rPr>
              <a:t>Nearly every plan offers: vision, hearing, dental, fitness and telehealth benefits</a:t>
            </a:r>
          </a:p>
          <a:p>
            <a:endParaRPr lang="en-US" sz="2000" dirty="0">
              <a:ea typeface="+mn-lt"/>
              <a:cs typeface="+mn-lt"/>
            </a:endParaRPr>
          </a:p>
          <a:p>
            <a:endParaRPr lang="en-US" sz="2000" dirty="0">
              <a:ea typeface="+mn-lt"/>
              <a:cs typeface="+mn-lt"/>
            </a:endParaRPr>
          </a:p>
          <a:p>
            <a:endParaRPr lang="en-US" sz="2000" dirty="0">
              <a:ea typeface="+mn-lt"/>
              <a:cs typeface="+mn-lt"/>
            </a:endParaRPr>
          </a:p>
          <a:p>
            <a:pPr lvl="1">
              <a:spcAft>
                <a:spcPts val="600"/>
              </a:spcAft>
            </a:pPr>
            <a:endParaRPr lang="en-US" sz="2000" dirty="0">
              <a:cs typeface="Calibri"/>
            </a:endParaRPr>
          </a:p>
        </p:txBody>
      </p:sp>
      <p:sp>
        <p:nvSpPr>
          <p:cNvPr id="4" name="Slide Number Placeholder 3">
            <a:extLst>
              <a:ext uri="{FF2B5EF4-FFF2-40B4-BE49-F238E27FC236}">
                <a16:creationId xmlns:a16="http://schemas.microsoft.com/office/drawing/2014/main" id="{945365D0-045B-4DC6-A152-511FC15165CA}"/>
              </a:ext>
            </a:extLst>
          </p:cNvPr>
          <p:cNvSpPr>
            <a:spLocks noGrp="1"/>
          </p:cNvSpPr>
          <p:nvPr>
            <p:ph type="sldNum" sz="quarter" idx="12"/>
          </p:nvPr>
        </p:nvSpPr>
        <p:spPr/>
        <p:txBody>
          <a:bodyPr/>
          <a:lstStyle/>
          <a:p>
            <a:fld id="{8ED21966-C764-4C40-97C3-3CEDFB59A7F5}" type="slidenum">
              <a:rPr lang="en-US" smtClean="0">
                <a:solidFill>
                  <a:prstClr val="black"/>
                </a:solidFill>
              </a:rPr>
              <a:pPr/>
              <a:t>10</a:t>
            </a:fld>
            <a:endParaRPr lang="en-US" dirty="0">
              <a:solidFill>
                <a:prstClr val="black"/>
              </a:solidFill>
            </a:endParaRPr>
          </a:p>
        </p:txBody>
      </p:sp>
      <p:sp>
        <p:nvSpPr>
          <p:cNvPr id="5" name="TextBox 4">
            <a:extLst>
              <a:ext uri="{FF2B5EF4-FFF2-40B4-BE49-F238E27FC236}">
                <a16:creationId xmlns:a16="http://schemas.microsoft.com/office/drawing/2014/main" id="{EEB9F2C8-06B3-40D9-BAE6-9312E735515F}"/>
              </a:ext>
            </a:extLst>
          </p:cNvPr>
          <p:cNvSpPr txBox="1"/>
          <p:nvPr/>
        </p:nvSpPr>
        <p:spPr>
          <a:xfrm>
            <a:off x="228600" y="5315287"/>
            <a:ext cx="6096000" cy="1846659"/>
          </a:xfrm>
          <a:prstGeom prst="rect">
            <a:avLst/>
          </a:prstGeom>
          <a:noFill/>
        </p:spPr>
        <p:txBody>
          <a:bodyPr wrap="square" lIns="91440" tIns="45720" rIns="91440" bIns="45720" rtlCol="0" anchor="t">
            <a:spAutoFit/>
          </a:bodyPr>
          <a:lstStyle/>
          <a:p>
            <a:r>
              <a:rPr lang="en-US" sz="1200" dirty="0">
                <a:latin typeface="Arial"/>
                <a:cs typeface="Arial"/>
              </a:rPr>
              <a:t>Source: Kaiser Family Foundation, Medicare Advantage 2017 Spotlight report; </a:t>
            </a:r>
            <a:r>
              <a:rPr lang="en-US" sz="1200" dirty="0">
                <a:latin typeface="Arial"/>
                <a:cs typeface="Arial"/>
                <a:hlinkClick r:id="rId2"/>
              </a:rPr>
              <a:t>https://www.kff.org/medicare/issue-brief/medicare-advantage-2022-spotlight-first-look/</a:t>
            </a:r>
            <a:r>
              <a:rPr lang="en-US" sz="1200" dirty="0">
                <a:latin typeface="Arial"/>
                <a:cs typeface="Arial"/>
              </a:rPr>
              <a:t> ; </a:t>
            </a:r>
            <a:r>
              <a:rPr lang="en-US" sz="1200" dirty="0">
                <a:latin typeface="Arial"/>
                <a:cs typeface="Arial"/>
                <a:hlinkClick r:id="rId3"/>
              </a:rPr>
              <a:t>https://bettermedicarealliance.org/wp-content/uploads/2021/05/BMA-State-of-MA-Report-2021.pdf</a:t>
            </a:r>
            <a:r>
              <a:rPr lang="en-US" sz="1200" dirty="0">
                <a:latin typeface="Arial"/>
                <a:cs typeface="Arial"/>
              </a:rPr>
              <a:t>  </a:t>
            </a:r>
            <a:r>
              <a:rPr lang="en-US" dirty="0">
                <a:ea typeface="+mn-lt"/>
                <a:cs typeface="+mn-lt"/>
              </a:rPr>
              <a:t>Source: https://</a:t>
            </a:r>
            <a:r>
              <a:rPr lang="en-US" dirty="0" err="1">
                <a:ea typeface="+mn-lt"/>
                <a:cs typeface="+mn-lt"/>
              </a:rPr>
              <a:t>bettermedicarealliance.org</a:t>
            </a:r>
            <a:r>
              <a:rPr lang="en-US" dirty="0">
                <a:ea typeface="+mn-lt"/>
                <a:cs typeface="+mn-lt"/>
              </a:rPr>
              <a:t>/wp-content/uploads/2022/07/BMA-State-of-MA-2022-FIN.pdf </a:t>
            </a:r>
          </a:p>
          <a:p>
            <a:endParaRPr lang="en-US" dirty="0"/>
          </a:p>
          <a:p>
            <a:r>
              <a:rPr lang="en-US" sz="1200" dirty="0"/>
              <a:t> </a:t>
            </a:r>
          </a:p>
        </p:txBody>
      </p:sp>
    </p:spTree>
    <p:extLst>
      <p:ext uri="{BB962C8B-B14F-4D97-AF65-F5344CB8AC3E}">
        <p14:creationId xmlns:p14="http://schemas.microsoft.com/office/powerpoint/2010/main" val="63029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06660-FA62-4E58-960A-D3C3C1E09B29}"/>
              </a:ext>
            </a:extLst>
          </p:cNvPr>
          <p:cNvSpPr>
            <a:spLocks noGrp="1"/>
          </p:cNvSpPr>
          <p:nvPr>
            <p:ph type="title"/>
          </p:nvPr>
        </p:nvSpPr>
        <p:spPr>
          <a:xfrm>
            <a:off x="685800" y="2667000"/>
            <a:ext cx="7772400" cy="1362075"/>
          </a:xfrm>
        </p:spPr>
        <p:txBody>
          <a:bodyPr>
            <a:normAutofit fontScale="90000"/>
          </a:bodyPr>
          <a:lstStyle/>
          <a:p>
            <a:pPr algn="ctr"/>
            <a:r>
              <a:rPr lang="en-US" dirty="0"/>
              <a:t>Defining types of Medicare managed care and plan options</a:t>
            </a:r>
          </a:p>
        </p:txBody>
      </p:sp>
    </p:spTree>
    <p:extLst>
      <p:ext uri="{BB962C8B-B14F-4D97-AF65-F5344CB8AC3E}">
        <p14:creationId xmlns:p14="http://schemas.microsoft.com/office/powerpoint/2010/main" val="291435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714B84-A98E-4375-939C-C99B537492A5}"/>
              </a:ext>
            </a:extLst>
          </p:cNvPr>
          <p:cNvGraphicFramePr>
            <a:graphicFrameLocks noGrp="1"/>
          </p:cNvGraphicFramePr>
          <p:nvPr>
            <p:ph idx="4294967295"/>
          </p:nvPr>
        </p:nvGraphicFramePr>
        <p:xfrm>
          <a:off x="246856" y="1201860"/>
          <a:ext cx="8650287" cy="5449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D99663F-EDE5-4A46-BBC1-F75087DB722C}"/>
              </a:ext>
            </a:extLst>
          </p:cNvPr>
          <p:cNvSpPr txBox="1"/>
          <p:nvPr/>
        </p:nvSpPr>
        <p:spPr>
          <a:xfrm>
            <a:off x="290286" y="206253"/>
            <a:ext cx="8650514" cy="707886"/>
          </a:xfrm>
          <a:prstGeom prst="rect">
            <a:avLst/>
          </a:prstGeom>
          <a:noFill/>
        </p:spPr>
        <p:txBody>
          <a:bodyPr wrap="square" rtlCol="0">
            <a:spAutoFit/>
          </a:bodyPr>
          <a:lstStyle/>
          <a:p>
            <a:pPr algn="ctr"/>
            <a:r>
              <a:rPr lang="en-US" sz="4000" dirty="0"/>
              <a:t>Types of Coverage</a:t>
            </a:r>
          </a:p>
        </p:txBody>
      </p:sp>
    </p:spTree>
    <p:extLst>
      <p:ext uri="{BB962C8B-B14F-4D97-AF65-F5344CB8AC3E}">
        <p14:creationId xmlns:p14="http://schemas.microsoft.com/office/powerpoint/2010/main" val="251771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AC98-2648-4006-9FB2-E43754066725}"/>
              </a:ext>
            </a:extLst>
          </p:cNvPr>
          <p:cNvSpPr>
            <a:spLocks noGrp="1"/>
          </p:cNvSpPr>
          <p:nvPr>
            <p:ph type="title"/>
          </p:nvPr>
        </p:nvSpPr>
        <p:spPr>
          <a:xfrm>
            <a:off x="457200" y="274638"/>
            <a:ext cx="8229600" cy="1143000"/>
          </a:xfrm>
        </p:spPr>
        <p:txBody>
          <a:bodyPr anchor="ctr">
            <a:normAutofit fontScale="90000"/>
          </a:bodyPr>
          <a:lstStyle/>
          <a:p>
            <a:r>
              <a:rPr lang="en-US" sz="4100" dirty="0"/>
              <a:t>Key Medicare Advantage Development Dates </a:t>
            </a:r>
          </a:p>
        </p:txBody>
      </p:sp>
      <p:sp>
        <p:nvSpPr>
          <p:cNvPr id="18" name="Slide Number Placeholder 3">
            <a:extLst>
              <a:ext uri="{FF2B5EF4-FFF2-40B4-BE49-F238E27FC236}">
                <a16:creationId xmlns:a16="http://schemas.microsoft.com/office/drawing/2014/main" id="{868409D1-619A-D293-131D-2A6879822CEA}"/>
              </a:ext>
            </a:extLst>
          </p:cNvPr>
          <p:cNvSpPr>
            <a:spLocks noGrp="1"/>
          </p:cNvSpPr>
          <p:nvPr>
            <p:ph type="sldNum" sz="quarter" idx="12"/>
          </p:nvPr>
        </p:nvSpPr>
        <p:spPr>
          <a:xfrm>
            <a:off x="6553200" y="6356350"/>
            <a:ext cx="2133600" cy="365125"/>
          </a:xfrm>
        </p:spPr>
        <p:txBody>
          <a:bodyPr/>
          <a:lstStyle/>
          <a:p>
            <a:pPr>
              <a:spcAft>
                <a:spcPts val="600"/>
              </a:spcAft>
            </a:pPr>
            <a:fld id="{8ED21966-C764-4C40-97C3-3CEDFB59A7F5}" type="slidenum">
              <a:rPr lang="en-US" smtClean="0">
                <a:solidFill>
                  <a:prstClr val="black"/>
                </a:solidFill>
              </a:rPr>
              <a:pPr>
                <a:spcAft>
                  <a:spcPts val="600"/>
                </a:spcAft>
              </a:pPr>
              <a:t>13</a:t>
            </a:fld>
            <a:endParaRPr lang="en-US">
              <a:solidFill>
                <a:prstClr val="black"/>
              </a:solidFill>
            </a:endParaRPr>
          </a:p>
        </p:txBody>
      </p:sp>
      <p:graphicFrame>
        <p:nvGraphicFramePr>
          <p:cNvPr id="19" name="Diagram 3">
            <a:extLst>
              <a:ext uri="{FF2B5EF4-FFF2-40B4-BE49-F238E27FC236}">
                <a16:creationId xmlns:a16="http://schemas.microsoft.com/office/drawing/2014/main" id="{3680B591-A257-97EB-A15C-CD88D600122A}"/>
              </a:ext>
            </a:extLst>
          </p:cNvPr>
          <p:cNvGraphicFramePr/>
          <p:nvPr>
            <p:extLst>
              <p:ext uri="{D42A27DB-BD31-4B8C-83A1-F6EECF244321}">
                <p14:modId xmlns:p14="http://schemas.microsoft.com/office/powerpoint/2010/main" val="1211097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50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61552" y="370018"/>
            <a:ext cx="8686800" cy="627061"/>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dirty="0">
                <a:ea typeface="Calibri"/>
                <a:cs typeface="Calibri"/>
                <a:sym typeface="Calibri"/>
              </a:rPr>
              <a:t>Medicare Advantage: Overview</a:t>
            </a:r>
          </a:p>
        </p:txBody>
      </p:sp>
      <p:sp>
        <p:nvSpPr>
          <p:cNvPr id="175" name="Shape 175"/>
          <p:cNvSpPr txBox="1">
            <a:spLocks noGrp="1"/>
          </p:cNvSpPr>
          <p:nvPr>
            <p:ph idx="1"/>
          </p:nvPr>
        </p:nvSpPr>
        <p:spPr>
          <a:xfrm>
            <a:off x="469782" y="1105720"/>
            <a:ext cx="8044248" cy="4597963"/>
          </a:xfrm>
          <a:prstGeom prst="rect">
            <a:avLst/>
          </a:prstGeom>
          <a:solidFill>
            <a:schemeClr val="bg1"/>
          </a:solidFill>
          <a:ln>
            <a:noFill/>
          </a:ln>
        </p:spPr>
        <p:txBody>
          <a:bodyPr lIns="91375" tIns="45675" rIns="91375" bIns="45675" anchor="t" anchorCtr="0">
            <a:noAutofit/>
          </a:bodyPr>
          <a:lstStyle/>
          <a:p>
            <a:pPr>
              <a:spcBef>
                <a:spcPts val="0"/>
              </a:spcBef>
              <a:spcAft>
                <a:spcPts val="1200"/>
              </a:spcAft>
              <a:buSzPct val="100000"/>
            </a:pPr>
            <a:r>
              <a:rPr lang="en-US" sz="2200" i="0" u="none" strike="noStrike" cap="none" dirty="0">
                <a:solidFill>
                  <a:srgbClr val="292929"/>
                </a:solidFill>
                <a:ea typeface="Calibri"/>
                <a:cs typeface="Calibri"/>
                <a:sym typeface="Calibri"/>
              </a:rPr>
              <a:t>Medicare Advantage (MA) is a</a:t>
            </a:r>
            <a:r>
              <a:rPr lang="en-US" sz="2200" dirty="0"/>
              <a:t>n alternative to Original Medicare fee-for-service (FFS) offered by private health plan companies (like an HMO or PPO) approved by Medicare and governed by a contract</a:t>
            </a:r>
          </a:p>
          <a:p>
            <a:pPr lvl="1">
              <a:spcBef>
                <a:spcPts val="0"/>
              </a:spcBef>
              <a:spcAft>
                <a:spcPts val="1200"/>
              </a:spcAft>
              <a:buSzPct val="100000"/>
            </a:pPr>
            <a:r>
              <a:rPr lang="en-US" sz="2200" dirty="0"/>
              <a:t>Sometimes called Part C or MA Plans</a:t>
            </a:r>
            <a:endParaRPr lang="en-US" sz="2200" dirty="0">
              <a:solidFill>
                <a:srgbClr val="292929"/>
              </a:solidFill>
              <a:cs typeface="Calibri"/>
              <a:sym typeface="Calibri"/>
            </a:endParaRPr>
          </a:p>
          <a:p>
            <a:pPr lvl="1">
              <a:spcBef>
                <a:spcPts val="0"/>
              </a:spcBef>
              <a:spcAft>
                <a:spcPts val="1200"/>
              </a:spcAft>
              <a:buSzPct val="100000"/>
            </a:pPr>
            <a:r>
              <a:rPr lang="en-US" sz="2200" b="0" i="0" u="none" strike="noStrike" cap="none" dirty="0">
                <a:solidFill>
                  <a:srgbClr val="292929"/>
                </a:solidFill>
                <a:ea typeface="Calibri"/>
                <a:cs typeface="Calibri"/>
                <a:sym typeface="Calibri"/>
              </a:rPr>
              <a:t>Cover Medicare Part A (hospital insurance) and Part B (medical insurance) services except for hospice care. </a:t>
            </a:r>
            <a:r>
              <a:rPr lang="en-US" sz="2200" dirty="0">
                <a:solidFill>
                  <a:srgbClr val="292929"/>
                </a:solidFill>
                <a:ea typeface="Calibri"/>
                <a:cs typeface="Calibri"/>
                <a:sym typeface="Calibri"/>
              </a:rPr>
              <a:t>Most plans also include prescription drug coverage (Part D)</a:t>
            </a:r>
          </a:p>
          <a:p>
            <a:pPr lvl="1">
              <a:spcBef>
                <a:spcPts val="0"/>
              </a:spcBef>
              <a:spcAft>
                <a:spcPts val="1200"/>
              </a:spcAft>
              <a:buSzPct val="100000"/>
            </a:pPr>
            <a:r>
              <a:rPr lang="en-US" sz="2200" b="0" i="0" u="none" strike="noStrike" cap="none" dirty="0">
                <a:solidFill>
                  <a:srgbClr val="292929"/>
                </a:solidFill>
                <a:ea typeface="Calibri"/>
                <a:cs typeface="Calibri"/>
                <a:sym typeface="Calibri"/>
              </a:rPr>
              <a:t>Some MA plans offer additional supplemental benefits such as: care coordination, eyeglasses, dental, and wellness services</a:t>
            </a:r>
          </a:p>
          <a:p>
            <a:pPr>
              <a:spcBef>
                <a:spcPts val="420"/>
              </a:spcBef>
              <a:spcAft>
                <a:spcPts val="1200"/>
              </a:spcAft>
              <a:buSzPct val="100000"/>
            </a:pPr>
            <a:r>
              <a:rPr lang="en-US" sz="2200" b="0" i="0" u="none" strike="noStrike" cap="none" dirty="0">
                <a:solidFill>
                  <a:srgbClr val="292929"/>
                </a:solidFill>
                <a:ea typeface="Calibri"/>
                <a:cs typeface="Calibri"/>
                <a:sym typeface="Calibri"/>
              </a:rPr>
              <a:t>Private insurers are responsible for deciding rules, restrictions, and costs of their MA plans; they are prohibited from charging more for some services, including SNF</a:t>
            </a:r>
          </a:p>
          <a:p>
            <a:pPr marL="187325" marR="0" lvl="0" indent="-187325" algn="l" rtl="0">
              <a:spcBef>
                <a:spcPts val="420"/>
              </a:spcBef>
              <a:spcAft>
                <a:spcPts val="0"/>
              </a:spcAft>
              <a:buClr>
                <a:srgbClr val="669900"/>
              </a:buClr>
              <a:buSzPct val="100000"/>
              <a:buFont typeface="Noto Sans Symbols"/>
              <a:buNone/>
            </a:pPr>
            <a:endParaRPr sz="1800" b="0" i="0" u="none" strike="noStrike" cap="none" dirty="0">
              <a:solidFill>
                <a:srgbClr val="292929"/>
              </a:solidFill>
              <a:ea typeface="Calibri"/>
              <a:cs typeface="Calibri"/>
              <a:sym typeface="Calibri"/>
            </a:endParaRPr>
          </a:p>
          <a:p>
            <a:pPr marL="187325" marR="0" lvl="0" indent="-187325" algn="l" rtl="0">
              <a:spcBef>
                <a:spcPts val="420"/>
              </a:spcBef>
              <a:spcAft>
                <a:spcPts val="0"/>
              </a:spcAft>
              <a:buClr>
                <a:srgbClr val="669900"/>
              </a:buClr>
              <a:buSzPct val="25000"/>
              <a:buFont typeface="Noto Sans Symbols"/>
              <a:buNone/>
            </a:pPr>
            <a:endParaRPr sz="1800" b="0" i="0" u="none" strike="noStrike" cap="none" dirty="0">
              <a:solidFill>
                <a:srgbClr val="292929"/>
              </a:solidFill>
              <a:ea typeface="Calibri"/>
              <a:cs typeface="Calibri"/>
              <a:sym typeface="Calibri"/>
            </a:endParaRPr>
          </a:p>
          <a:p>
            <a:pPr marL="187325" marR="0" lvl="0" indent="-187325" algn="l" rtl="0">
              <a:spcBef>
                <a:spcPts val="420"/>
              </a:spcBef>
              <a:spcAft>
                <a:spcPts val="0"/>
              </a:spcAft>
              <a:buClr>
                <a:srgbClr val="669900"/>
              </a:buClr>
              <a:buSzPct val="100000"/>
              <a:buFont typeface="Noto Sans Symbols"/>
              <a:buNone/>
            </a:pPr>
            <a:endParaRPr sz="1800" b="0" i="0" u="none" strike="noStrike" cap="none" dirty="0">
              <a:solidFill>
                <a:srgbClr val="292929"/>
              </a:solidFill>
              <a:ea typeface="Calibri"/>
              <a:cs typeface="Calibri"/>
              <a:sym typeface="Calibri"/>
            </a:endParaRPr>
          </a:p>
          <a:p>
            <a:pPr marL="187325" marR="0" lvl="0" indent="-187325" algn="l" rtl="0">
              <a:spcBef>
                <a:spcPts val="420"/>
              </a:spcBef>
              <a:spcAft>
                <a:spcPts val="0"/>
              </a:spcAft>
              <a:buClr>
                <a:srgbClr val="669900"/>
              </a:buClr>
              <a:buSzPct val="100000"/>
              <a:buFont typeface="Noto Sans Symbols"/>
              <a:buNone/>
            </a:pPr>
            <a:endParaRPr sz="1800" b="0" i="0" u="none" strike="noStrike" cap="none" dirty="0">
              <a:solidFill>
                <a:srgbClr val="292929"/>
              </a:solidFill>
              <a:ea typeface="Calibri"/>
              <a:cs typeface="Calibri"/>
              <a:sym typeface="Calibri"/>
            </a:endParaRPr>
          </a:p>
        </p:txBody>
      </p:sp>
    </p:spTree>
    <p:extLst>
      <p:ext uri="{BB962C8B-B14F-4D97-AF65-F5344CB8AC3E}">
        <p14:creationId xmlns:p14="http://schemas.microsoft.com/office/powerpoint/2010/main" val="193793941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ADA9-E9CF-4BFF-9E44-D29AF96111FA}"/>
              </a:ext>
            </a:extLst>
          </p:cNvPr>
          <p:cNvSpPr>
            <a:spLocks noGrp="1"/>
          </p:cNvSpPr>
          <p:nvPr>
            <p:ph type="title"/>
          </p:nvPr>
        </p:nvSpPr>
        <p:spPr>
          <a:xfrm>
            <a:off x="457200" y="228600"/>
            <a:ext cx="8229600" cy="1143000"/>
          </a:xfrm>
        </p:spPr>
        <p:txBody>
          <a:bodyPr>
            <a:normAutofit fontScale="90000"/>
          </a:bodyPr>
          <a:lstStyle/>
          <a:p>
            <a:r>
              <a:rPr lang="en-US" sz="3600" dirty="0">
                <a:ea typeface="Times New Roman"/>
                <a:cs typeface="Times New Roman"/>
                <a:sym typeface="Times New Roman"/>
              </a:rPr>
              <a:t>The Type of MA Plan Impacts Rates and Access</a:t>
            </a:r>
            <a:endParaRPr lang="en-US" sz="3600" dirty="0"/>
          </a:p>
        </p:txBody>
      </p:sp>
      <p:sp>
        <p:nvSpPr>
          <p:cNvPr id="4" name="Shape 177">
            <a:extLst>
              <a:ext uri="{FF2B5EF4-FFF2-40B4-BE49-F238E27FC236}">
                <a16:creationId xmlns:a16="http://schemas.microsoft.com/office/drawing/2014/main" id="{EB08697F-1159-4A10-B2E3-0E9AA8C3E08E}"/>
              </a:ext>
            </a:extLst>
          </p:cNvPr>
          <p:cNvSpPr txBox="1">
            <a:spLocks noGrp="1"/>
          </p:cNvSpPr>
          <p:nvPr>
            <p:ph idx="1"/>
          </p:nvPr>
        </p:nvSpPr>
        <p:spPr>
          <a:xfrm>
            <a:off x="457200" y="1447800"/>
            <a:ext cx="8001000" cy="4419600"/>
          </a:xfrm>
          <a:prstGeom prst="rect">
            <a:avLst/>
          </a:prstGeom>
          <a:solidFill>
            <a:schemeClr val="lt1"/>
          </a:solidFill>
          <a:ln w="25400" cap="flat" cmpd="sng">
            <a:solidFill>
              <a:schemeClr val="bg1"/>
            </a:solidFill>
            <a:prstDash val="solid"/>
            <a:miter/>
            <a:headEnd type="none" w="med" len="med"/>
            <a:tailEnd type="none" w="med" len="med"/>
          </a:ln>
        </p:spPr>
        <p:txBody>
          <a:bodyPr lIns="91425" tIns="45700" rIns="91425" bIns="45700" anchor="t" anchorCtr="0">
            <a:noAutofit/>
          </a:bodyPr>
          <a:lstStyle/>
          <a:p>
            <a:pPr marL="0" indent="0">
              <a:spcBef>
                <a:spcPts val="330"/>
              </a:spcBef>
              <a:buSzPct val="100000"/>
              <a:buNone/>
            </a:pPr>
            <a:r>
              <a:rPr lang="en-US" sz="2400" b="1" dirty="0">
                <a:ea typeface="Times New Roman"/>
                <a:cs typeface="Times New Roman"/>
                <a:sym typeface="Times New Roman"/>
              </a:rPr>
              <a:t>Coordinated Care Plans: </a:t>
            </a:r>
            <a:r>
              <a:rPr lang="en-US" sz="2400" dirty="0">
                <a:ea typeface="Times New Roman"/>
                <a:cs typeface="Times New Roman"/>
                <a:sym typeface="Times New Roman"/>
              </a:rPr>
              <a:t>MA plans or other health plans that offer health care through an established provider network.</a:t>
            </a:r>
          </a:p>
          <a:p>
            <a:pPr lvl="1">
              <a:spcBef>
                <a:spcPts val="330"/>
              </a:spcBef>
              <a:buSzPct val="100000"/>
            </a:pPr>
            <a:r>
              <a:rPr lang="en-US" sz="2000" dirty="0">
                <a:ea typeface="Times New Roman"/>
                <a:cs typeface="Times New Roman"/>
                <a:sym typeface="Times New Roman"/>
              </a:rPr>
              <a:t>Regional or Local Preferred Provider Organization (PPO) – 41% of enrollees</a:t>
            </a:r>
          </a:p>
          <a:p>
            <a:pPr lvl="1">
              <a:spcBef>
                <a:spcPts val="330"/>
              </a:spcBef>
              <a:buSzPct val="100000"/>
            </a:pPr>
            <a:r>
              <a:rPr lang="en-US" sz="2000" dirty="0">
                <a:ea typeface="Times New Roman"/>
                <a:cs typeface="Times New Roman"/>
                <a:sym typeface="Times New Roman"/>
              </a:rPr>
              <a:t>Health Maintenance Organization (HMO)  - 59% of enrollees</a:t>
            </a:r>
            <a:endParaRPr lang="en-US" sz="2000" b="0" i="0" u="none" strike="noStrike" cap="none" dirty="0">
              <a:ea typeface="Times New Roman"/>
              <a:cs typeface="Times New Roman"/>
              <a:sym typeface="Times New Roman"/>
            </a:endParaRPr>
          </a:p>
          <a:p>
            <a:pPr lvl="1">
              <a:spcBef>
                <a:spcPts val="330"/>
              </a:spcBef>
              <a:buSzPct val="100000"/>
            </a:pPr>
            <a:r>
              <a:rPr lang="en-US" sz="2000" dirty="0">
                <a:solidFill>
                  <a:schemeClr val="dk1"/>
                </a:solidFill>
                <a:ea typeface="Times New Roman"/>
                <a:cs typeface="Times New Roman"/>
                <a:sym typeface="Times New Roman"/>
              </a:rPr>
              <a:t>Provider-Sponsored Organization (PSO)</a:t>
            </a:r>
          </a:p>
          <a:p>
            <a:pPr lvl="1">
              <a:spcBef>
                <a:spcPts val="330"/>
              </a:spcBef>
              <a:buSzPct val="100000"/>
            </a:pPr>
            <a:r>
              <a:rPr lang="en-US" sz="2000" dirty="0">
                <a:solidFill>
                  <a:schemeClr val="dk1"/>
                </a:solidFill>
                <a:ea typeface="Times New Roman"/>
                <a:cs typeface="Times New Roman"/>
                <a:sym typeface="Times New Roman"/>
              </a:rPr>
              <a:t>Special Needs Plans (SNP)</a:t>
            </a:r>
          </a:p>
          <a:p>
            <a:pPr marL="0" indent="0">
              <a:spcBef>
                <a:spcPts val="330"/>
              </a:spcBef>
              <a:buSzPct val="100000"/>
              <a:buNone/>
            </a:pPr>
            <a:br>
              <a:rPr lang="en-US" sz="2400" b="1" dirty="0">
                <a:solidFill>
                  <a:schemeClr val="dk1"/>
                </a:solidFill>
                <a:ea typeface="Times New Roman"/>
                <a:cs typeface="Times New Roman"/>
                <a:sym typeface="Times New Roman"/>
              </a:rPr>
            </a:br>
            <a:r>
              <a:rPr lang="en-US" sz="2400" b="1" i="0" u="none" strike="noStrike" cap="none" dirty="0">
                <a:solidFill>
                  <a:schemeClr val="dk1"/>
                </a:solidFill>
                <a:ea typeface="Times New Roman"/>
                <a:cs typeface="Times New Roman"/>
                <a:sym typeface="Times New Roman"/>
              </a:rPr>
              <a:t>Other Plan Types:</a:t>
            </a:r>
          </a:p>
          <a:p>
            <a:pPr>
              <a:spcBef>
                <a:spcPts val="330"/>
              </a:spcBef>
              <a:buSzPct val="100000"/>
            </a:pPr>
            <a:r>
              <a:rPr lang="en-US" sz="1800" b="0" i="0" u="none" strike="noStrike" cap="none" dirty="0">
                <a:solidFill>
                  <a:schemeClr val="dk1"/>
                </a:solidFill>
                <a:ea typeface="Times New Roman"/>
                <a:cs typeface="Times New Roman"/>
                <a:sym typeface="Times New Roman"/>
              </a:rPr>
              <a:t>Private Fee-for-Service (PFFS) </a:t>
            </a:r>
          </a:p>
          <a:p>
            <a:pPr>
              <a:spcBef>
                <a:spcPts val="330"/>
              </a:spcBef>
              <a:buSzPct val="100000"/>
            </a:pPr>
            <a:r>
              <a:rPr lang="en-US" sz="1800" b="0" i="0" u="none" strike="noStrike" cap="none" dirty="0">
                <a:solidFill>
                  <a:schemeClr val="dk1"/>
                </a:solidFill>
                <a:ea typeface="Times New Roman"/>
                <a:cs typeface="Times New Roman"/>
                <a:sym typeface="Times New Roman"/>
              </a:rPr>
              <a:t>Medical Savings Account (MSA)</a:t>
            </a:r>
          </a:p>
          <a:p>
            <a:pPr>
              <a:spcBef>
                <a:spcPts val="330"/>
              </a:spcBef>
              <a:buSzPct val="100000"/>
            </a:pPr>
            <a:r>
              <a:rPr lang="en-US" sz="1800" b="0" i="0" u="none" strike="noStrike" cap="none" dirty="0">
                <a:solidFill>
                  <a:schemeClr val="dk1"/>
                </a:solidFill>
                <a:ea typeface="Times New Roman"/>
                <a:cs typeface="Times New Roman"/>
                <a:sym typeface="Times New Roman"/>
              </a:rPr>
              <a:t>Programs of All-inclusive Care for the Elderly (PACE)</a:t>
            </a:r>
          </a:p>
          <a:p>
            <a:pPr>
              <a:spcBef>
                <a:spcPts val="330"/>
              </a:spcBef>
              <a:buSzPct val="100000"/>
            </a:pPr>
            <a:r>
              <a:rPr lang="en-US" sz="1800" b="0" i="0" u="none" strike="noStrike" cap="none" dirty="0">
                <a:solidFill>
                  <a:schemeClr val="dk1"/>
                </a:solidFill>
                <a:ea typeface="Times New Roman"/>
                <a:cs typeface="Times New Roman"/>
                <a:sym typeface="Times New Roman"/>
              </a:rPr>
              <a:t>1876 Cost Plans</a:t>
            </a:r>
          </a:p>
        </p:txBody>
      </p:sp>
      <p:sp>
        <p:nvSpPr>
          <p:cNvPr id="3" name="Rectangle 2">
            <a:extLst>
              <a:ext uri="{FF2B5EF4-FFF2-40B4-BE49-F238E27FC236}">
                <a16:creationId xmlns:a16="http://schemas.microsoft.com/office/drawing/2014/main" id="{DE463C52-D880-D441-8C3B-F88FD9B1F4B9}"/>
              </a:ext>
            </a:extLst>
          </p:cNvPr>
          <p:cNvSpPr/>
          <p:nvPr/>
        </p:nvSpPr>
        <p:spPr>
          <a:xfrm>
            <a:off x="465667" y="1447801"/>
            <a:ext cx="8153400" cy="266699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D856A6E-11AB-3B7A-5E60-C59F99BD5B91}"/>
              </a:ext>
            </a:extLst>
          </p:cNvPr>
          <p:cNvSpPr txBox="1"/>
          <p:nvPr/>
        </p:nvSpPr>
        <p:spPr>
          <a:xfrm>
            <a:off x="465667" y="6193135"/>
            <a:ext cx="5723467" cy="461665"/>
          </a:xfrm>
          <a:prstGeom prst="rect">
            <a:avLst/>
          </a:prstGeom>
          <a:noFill/>
        </p:spPr>
        <p:txBody>
          <a:bodyPr wrap="square" rtlCol="0">
            <a:spAutoFit/>
          </a:bodyPr>
          <a:lstStyle/>
          <a:p>
            <a:r>
              <a:rPr lang="en-US" sz="1200" dirty="0"/>
              <a:t>Source: </a:t>
            </a:r>
            <a:r>
              <a:rPr lang="en-US" sz="1200" dirty="0">
                <a:hlinkClick r:id="rId3"/>
              </a:rPr>
              <a:t>https://www.medpac.gov/wp-content/uploads/2022/07/July22_MedPAC_DataBook_SEC.pdf</a:t>
            </a:r>
            <a:r>
              <a:rPr lang="en-US" sz="1200" dirty="0"/>
              <a:t> </a:t>
            </a:r>
          </a:p>
        </p:txBody>
      </p:sp>
    </p:spTree>
    <p:extLst>
      <p:ext uri="{BB962C8B-B14F-4D97-AF65-F5344CB8AC3E}">
        <p14:creationId xmlns:p14="http://schemas.microsoft.com/office/powerpoint/2010/main" val="117099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77C9-6808-4815-A074-48BE37439483}"/>
              </a:ext>
            </a:extLst>
          </p:cNvPr>
          <p:cNvSpPr>
            <a:spLocks noGrp="1"/>
          </p:cNvSpPr>
          <p:nvPr>
            <p:ph type="title"/>
          </p:nvPr>
        </p:nvSpPr>
        <p:spPr>
          <a:xfrm>
            <a:off x="457200" y="381000"/>
            <a:ext cx="8229600" cy="715962"/>
          </a:xfrm>
          <a:noFill/>
        </p:spPr>
        <p:txBody>
          <a:bodyPr>
            <a:normAutofit fontScale="90000"/>
          </a:bodyPr>
          <a:lstStyle/>
          <a:p>
            <a:r>
              <a:rPr lang="en-US" dirty="0"/>
              <a:t>How It Works - Enrollee</a:t>
            </a:r>
          </a:p>
        </p:txBody>
      </p:sp>
      <p:sp>
        <p:nvSpPr>
          <p:cNvPr id="3" name="Content Placeholder 2">
            <a:extLst>
              <a:ext uri="{FF2B5EF4-FFF2-40B4-BE49-F238E27FC236}">
                <a16:creationId xmlns:a16="http://schemas.microsoft.com/office/drawing/2014/main" id="{82C265DF-E0B3-4A49-9B42-ECEC6CA300A6}"/>
              </a:ext>
            </a:extLst>
          </p:cNvPr>
          <p:cNvSpPr>
            <a:spLocks noGrp="1"/>
          </p:cNvSpPr>
          <p:nvPr>
            <p:ph idx="1"/>
          </p:nvPr>
        </p:nvSpPr>
        <p:spPr/>
        <p:txBody>
          <a:bodyPr vert="horz" lIns="91440" tIns="45720" rIns="91440" bIns="45720" rtlCol="0" anchor="t">
            <a:normAutofit/>
          </a:bodyPr>
          <a:lstStyle/>
          <a:p>
            <a:r>
              <a:rPr lang="en-US" dirty="0"/>
              <a:t>Open Enrollment: October 15 to December 7</a:t>
            </a:r>
          </a:p>
          <a:p>
            <a:r>
              <a:rPr lang="en-US" dirty="0"/>
              <a:t>Enrollee pays premium for MA-PD or SNP </a:t>
            </a:r>
          </a:p>
          <a:p>
            <a:r>
              <a:rPr lang="en-US" dirty="0"/>
              <a:t>Enrollee pays Part B premium</a:t>
            </a:r>
          </a:p>
          <a:p>
            <a:r>
              <a:rPr lang="en-US" dirty="0"/>
              <a:t>2022 Plan Costs</a:t>
            </a:r>
            <a:endParaRPr lang="en-US" dirty="0">
              <a:cs typeface="Calibri"/>
            </a:endParaRPr>
          </a:p>
          <a:p>
            <a:pPr lvl="1"/>
            <a:r>
              <a:rPr lang="en-US" dirty="0"/>
              <a:t>Maximum Out of Pocket is $7,550 annually </a:t>
            </a:r>
          </a:p>
          <a:p>
            <a:pPr lvl="2"/>
            <a:r>
              <a:rPr lang="en-US" dirty="0"/>
              <a:t>Plans may set their own lower limit. </a:t>
            </a:r>
            <a:endParaRPr lang="en-US" dirty="0">
              <a:cs typeface="Calibri"/>
            </a:endParaRPr>
          </a:p>
          <a:p>
            <a:pPr lvl="1"/>
            <a:r>
              <a:rPr lang="en-US" dirty="0">
                <a:cs typeface="Calibri"/>
              </a:rPr>
              <a:t>Average MA plan premium  = $19/month </a:t>
            </a:r>
          </a:p>
          <a:p>
            <a:pPr lvl="2"/>
            <a:r>
              <a:rPr lang="en-US" dirty="0">
                <a:cs typeface="Calibri"/>
              </a:rPr>
              <a:t>In 2021, 65% of MA-PD enrollees paid $0 premium</a:t>
            </a:r>
            <a:endParaRPr lang="en-US" dirty="0"/>
          </a:p>
        </p:txBody>
      </p:sp>
      <p:sp>
        <p:nvSpPr>
          <p:cNvPr id="4" name="TextBox 3">
            <a:extLst>
              <a:ext uri="{FF2B5EF4-FFF2-40B4-BE49-F238E27FC236}">
                <a16:creationId xmlns:a16="http://schemas.microsoft.com/office/drawing/2014/main" id="{4E92D179-AE94-AB1F-2E4B-78632D867B65}"/>
              </a:ext>
            </a:extLst>
          </p:cNvPr>
          <p:cNvSpPr txBox="1"/>
          <p:nvPr/>
        </p:nvSpPr>
        <p:spPr>
          <a:xfrm>
            <a:off x="444500" y="6202363"/>
            <a:ext cx="6184900" cy="246221"/>
          </a:xfrm>
          <a:prstGeom prst="rect">
            <a:avLst/>
          </a:prstGeom>
          <a:noFill/>
        </p:spPr>
        <p:txBody>
          <a:bodyPr wrap="square" rtlCol="0">
            <a:spAutoFit/>
          </a:bodyPr>
          <a:lstStyle/>
          <a:p>
            <a:r>
              <a:rPr lang="en-US" sz="1000" dirty="0"/>
              <a:t>Source: </a:t>
            </a:r>
            <a:r>
              <a:rPr lang="en-US" sz="1000" dirty="0">
                <a:hlinkClick r:id="rId2"/>
              </a:rPr>
              <a:t>https://bettermedicarealliance.org/wp-content/uploads/2022/07/BMA-State-of-MA-2022-FIN.pdf</a:t>
            </a:r>
            <a:r>
              <a:rPr lang="en-US" sz="1000" dirty="0"/>
              <a:t> </a:t>
            </a:r>
          </a:p>
        </p:txBody>
      </p:sp>
    </p:spTree>
    <p:extLst>
      <p:ext uri="{BB962C8B-B14F-4D97-AF65-F5344CB8AC3E}">
        <p14:creationId xmlns:p14="http://schemas.microsoft.com/office/powerpoint/2010/main" val="42244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3ACF-B488-D4EC-631A-3E59973A8158}"/>
              </a:ext>
            </a:extLst>
          </p:cNvPr>
          <p:cNvSpPr>
            <a:spLocks noGrp="1"/>
          </p:cNvSpPr>
          <p:nvPr>
            <p:ph type="title"/>
          </p:nvPr>
        </p:nvSpPr>
        <p:spPr/>
        <p:txBody>
          <a:bodyPr/>
          <a:lstStyle/>
          <a:p>
            <a:pPr>
              <a:spcBef>
                <a:spcPct val="20000"/>
              </a:spcBef>
            </a:pPr>
            <a:r>
              <a:rPr lang="en-US" dirty="0">
                <a:ea typeface="+mj-lt"/>
                <a:cs typeface="+mj-lt"/>
              </a:rPr>
              <a:t>Beneficiary Choice</a:t>
            </a:r>
            <a:endParaRPr lang="en-US" dirty="0">
              <a:cs typeface="Calibri"/>
            </a:endParaRPr>
          </a:p>
        </p:txBody>
      </p:sp>
      <p:graphicFrame>
        <p:nvGraphicFramePr>
          <p:cNvPr id="9" name="Table 8">
            <a:extLst>
              <a:ext uri="{FF2B5EF4-FFF2-40B4-BE49-F238E27FC236}">
                <a16:creationId xmlns:a16="http://schemas.microsoft.com/office/drawing/2014/main" id="{1C628533-32F0-8249-B5F0-ED2274DDB55E}"/>
              </a:ext>
            </a:extLst>
          </p:cNvPr>
          <p:cNvGraphicFramePr>
            <a:graphicFrameLocks noGrp="1"/>
          </p:cNvGraphicFramePr>
          <p:nvPr>
            <p:extLst>
              <p:ext uri="{D42A27DB-BD31-4B8C-83A1-F6EECF244321}">
                <p14:modId xmlns:p14="http://schemas.microsoft.com/office/powerpoint/2010/main" val="472289677"/>
              </p:ext>
            </p:extLst>
          </p:nvPr>
        </p:nvGraphicFramePr>
        <p:xfrm>
          <a:off x="900753" y="1733569"/>
          <a:ext cx="7382850" cy="3781593"/>
        </p:xfrm>
        <a:graphic>
          <a:graphicData uri="http://schemas.openxmlformats.org/drawingml/2006/table">
            <a:tbl>
              <a:tblPr firstRow="1" bandRow="1">
                <a:tableStyleId>{5C22544A-7EE6-4342-B048-85BDC9FD1C3A}</a:tableStyleId>
              </a:tblPr>
              <a:tblGrid>
                <a:gridCol w="3778170">
                  <a:extLst>
                    <a:ext uri="{9D8B030D-6E8A-4147-A177-3AD203B41FA5}">
                      <a16:colId xmlns:a16="http://schemas.microsoft.com/office/drawing/2014/main" val="2672776650"/>
                    </a:ext>
                  </a:extLst>
                </a:gridCol>
                <a:gridCol w="3604680">
                  <a:extLst>
                    <a:ext uri="{9D8B030D-6E8A-4147-A177-3AD203B41FA5}">
                      <a16:colId xmlns:a16="http://schemas.microsoft.com/office/drawing/2014/main" val="2398598734"/>
                    </a:ext>
                  </a:extLst>
                </a:gridCol>
              </a:tblGrid>
              <a:tr h="572761">
                <a:tc>
                  <a:txBody>
                    <a:bodyPr/>
                    <a:lstStyle/>
                    <a:p>
                      <a:pPr algn="ctr">
                        <a:spcAft>
                          <a:spcPts val="1200"/>
                        </a:spcAft>
                      </a:pPr>
                      <a:r>
                        <a:rPr lang="en-US" sz="1400" b="1" dirty="0">
                          <a:solidFill>
                            <a:schemeClr val="accent1"/>
                          </a:solidFill>
                        </a:rPr>
                        <a:t>Medicare Fee-For-Service </a:t>
                      </a:r>
                      <a:br>
                        <a:rPr lang="en-US" sz="1400" b="1" dirty="0">
                          <a:solidFill>
                            <a:srgbClr val="4F81BD"/>
                          </a:solidFill>
                        </a:rPr>
                      </a:br>
                      <a:r>
                        <a:rPr lang="en-US" sz="1400" b="1" dirty="0">
                          <a:solidFill>
                            <a:schemeClr val="accent1"/>
                          </a:solidFill>
                        </a:rPr>
                        <a:t>(“Original” Medicare) </a:t>
                      </a:r>
                    </a:p>
                  </a:txBody>
                  <a:tcPr marL="51435" marR="51435" marT="25718" marB="25718">
                    <a:lnL w="12700" cap="flat" cmpd="sng" algn="ctr">
                      <a:noFill/>
                      <a:prstDash val="solid"/>
                      <a:round/>
                      <a:headEnd type="none" w="med" len="med"/>
                      <a:tailEnd type="none" w="med" len="med"/>
                    </a:lnL>
                    <a:lnR w="12700" cap="flat" cmpd="sng" algn="ctr">
                      <a:solidFill>
                        <a:schemeClr val="accent3"/>
                      </a:solidFill>
                      <a:prstDash val="dot"/>
                      <a:round/>
                      <a:headEnd type="none" w="med" len="med"/>
                      <a:tailEnd type="none" w="med" len="med"/>
                    </a:lnR>
                    <a:lnT w="12700" cmpd="sng">
                      <a:noFill/>
                    </a:lnT>
                    <a:noFill/>
                  </a:tcPr>
                </a:tc>
                <a:tc>
                  <a:txBody>
                    <a:bodyPr/>
                    <a:lstStyle/>
                    <a:p>
                      <a:pPr algn="ctr"/>
                      <a:r>
                        <a:rPr lang="en-US" sz="1400" b="1" dirty="0">
                          <a:solidFill>
                            <a:srgbClr val="77933C"/>
                          </a:solidFill>
                        </a:rPr>
                        <a:t>Medicare Advantage </a:t>
                      </a:r>
                    </a:p>
                  </a:txBody>
                  <a:tcPr marL="51435" marR="51435" marT="25718" marB="25718">
                    <a:lnL w="12700" cap="flat" cmpd="sng" algn="ctr">
                      <a:solidFill>
                        <a:schemeClr val="accent3"/>
                      </a:solidFill>
                      <a:prstDash val="dot"/>
                      <a:round/>
                      <a:headEnd type="none" w="med" len="med"/>
                      <a:tailEnd type="none" w="med" len="med"/>
                    </a:lnL>
                    <a:lnR w="12700" cap="flat" cmpd="sng" algn="ctr">
                      <a:noFill/>
                      <a:prstDash val="solid"/>
                      <a:round/>
                      <a:headEnd type="none" w="med" len="med"/>
                      <a:tailEnd type="none" w="med" len="med"/>
                    </a:lnR>
                    <a:lnT w="12700" cmpd="sng">
                      <a:noFill/>
                    </a:lnT>
                    <a:noFill/>
                  </a:tcPr>
                </a:tc>
                <a:extLst>
                  <a:ext uri="{0D108BD9-81ED-4DB2-BD59-A6C34878D82A}">
                    <a16:rowId xmlns:a16="http://schemas.microsoft.com/office/drawing/2014/main" val="4038696569"/>
                  </a:ext>
                </a:extLst>
              </a:tr>
              <a:tr h="3208832">
                <a:tc>
                  <a:txBody>
                    <a:bodyPr/>
                    <a:lstStyle/>
                    <a:p>
                      <a:pPr marL="285750" lvl="0" indent="-285750">
                        <a:spcBef>
                          <a:spcPts val="600"/>
                        </a:spcBef>
                        <a:buFont typeface="Wingdings" pitchFamily="2" charset="2"/>
                        <a:buChar char="ü"/>
                      </a:pPr>
                      <a:r>
                        <a:rPr lang="en-US" sz="1400" kern="1200" dirty="0">
                          <a:solidFill>
                            <a:schemeClr val="dk1"/>
                          </a:solidFill>
                          <a:effectLst/>
                          <a:latin typeface="+mn-lt"/>
                          <a:ea typeface="+mn-ea"/>
                          <a:cs typeface="+mn-cs"/>
                        </a:rPr>
                        <a:t>Part A deductible: </a:t>
                      </a:r>
                      <a:r>
                        <a:rPr lang="en-US" sz="1400" b="1" kern="1200" dirty="0">
                          <a:solidFill>
                            <a:schemeClr val="dk1"/>
                          </a:solidFill>
                          <a:effectLst/>
                          <a:latin typeface="+mn-lt"/>
                          <a:ea typeface="+mn-ea"/>
                          <a:cs typeface="+mn-cs"/>
                        </a:rPr>
                        <a:t>$1,556</a:t>
                      </a:r>
                    </a:p>
                    <a:p>
                      <a:pPr marL="285750" lvl="0" indent="-285750">
                        <a:spcBef>
                          <a:spcPts val="600"/>
                        </a:spcBef>
                        <a:buFont typeface="Wingdings" pitchFamily="2" charset="2"/>
                        <a:buChar char="ü"/>
                      </a:pPr>
                      <a:r>
                        <a:rPr lang="en-US" sz="1400" kern="1200" dirty="0">
                          <a:solidFill>
                            <a:schemeClr val="dk1"/>
                          </a:solidFill>
                          <a:effectLst/>
                          <a:latin typeface="+mn-lt"/>
                          <a:ea typeface="+mn-ea"/>
                          <a:cs typeface="+mn-cs"/>
                        </a:rPr>
                        <a:t>Part B annual deductible: </a:t>
                      </a:r>
                      <a:r>
                        <a:rPr lang="en-US" sz="1400" b="1" kern="1200" dirty="0">
                          <a:solidFill>
                            <a:schemeClr val="dk1"/>
                          </a:solidFill>
                          <a:effectLst/>
                          <a:latin typeface="+mn-lt"/>
                          <a:ea typeface="+mn-ea"/>
                          <a:cs typeface="+mn-cs"/>
                        </a:rPr>
                        <a:t>$233</a:t>
                      </a:r>
                    </a:p>
                    <a:p>
                      <a:pPr marL="285750" lvl="0" indent="-285750">
                        <a:spcBef>
                          <a:spcPts val="600"/>
                        </a:spcBef>
                        <a:buFont typeface="Wingdings" pitchFamily="2" charset="2"/>
                        <a:buChar char="ü"/>
                      </a:pPr>
                      <a:r>
                        <a:rPr lang="en-US" sz="1400" kern="1200" dirty="0">
                          <a:solidFill>
                            <a:schemeClr val="dk1"/>
                          </a:solidFill>
                          <a:effectLst/>
                          <a:latin typeface="+mn-lt"/>
                          <a:ea typeface="+mn-ea"/>
                          <a:cs typeface="+mn-cs"/>
                        </a:rPr>
                        <a:t>Part B coinsurance: </a:t>
                      </a:r>
                      <a:r>
                        <a:rPr lang="en-US" sz="1400" b="1" kern="1200" dirty="0">
                          <a:solidFill>
                            <a:schemeClr val="dk1"/>
                          </a:solidFill>
                          <a:effectLst/>
                          <a:latin typeface="+mn-lt"/>
                          <a:ea typeface="+mn-ea"/>
                          <a:cs typeface="+mn-cs"/>
                        </a:rPr>
                        <a:t>20%</a:t>
                      </a:r>
                    </a:p>
                    <a:p>
                      <a:pPr marL="285750" lvl="0" indent="-285750">
                        <a:spcBef>
                          <a:spcPts val="600"/>
                        </a:spcBef>
                        <a:buFont typeface="Wingdings" pitchFamily="2" charset="2"/>
                        <a:buChar char="ü"/>
                      </a:pPr>
                      <a:r>
                        <a:rPr lang="en-US" sz="1400" b="1" kern="1200" dirty="0">
                          <a:solidFill>
                            <a:schemeClr val="dk1"/>
                          </a:solidFill>
                          <a:effectLst/>
                          <a:latin typeface="+mn-lt"/>
                          <a:ea typeface="+mn-ea"/>
                          <a:cs typeface="+mn-cs"/>
                        </a:rPr>
                        <a:t>Monthly Part B premium </a:t>
                      </a:r>
                      <a:r>
                        <a:rPr lang="en-US" sz="1400" b="0" kern="1200" dirty="0">
                          <a:solidFill>
                            <a:schemeClr val="dk1"/>
                          </a:solidFill>
                          <a:effectLst/>
                          <a:latin typeface="+mn-lt"/>
                          <a:ea typeface="+mn-ea"/>
                          <a:cs typeface="+mn-cs"/>
                        </a:rPr>
                        <a:t>(optional, varies by income) = $170.10 standard</a:t>
                      </a:r>
                    </a:p>
                    <a:p>
                      <a:pPr marL="285750" lvl="0" indent="-285750">
                        <a:spcBef>
                          <a:spcPts val="600"/>
                        </a:spcBef>
                        <a:buFont typeface="Wingdings" pitchFamily="2" charset="2"/>
                        <a:buChar char="ü"/>
                      </a:pPr>
                      <a:r>
                        <a:rPr lang="en-US" sz="1400" b="1" kern="1200" dirty="0">
                          <a:solidFill>
                            <a:schemeClr val="dk1"/>
                          </a:solidFill>
                          <a:effectLst/>
                          <a:latin typeface="+mn-lt"/>
                          <a:ea typeface="+mn-ea"/>
                          <a:cs typeface="+mn-cs"/>
                        </a:rPr>
                        <a:t>Monthly Part D insurance premium for Prescription Drugs  </a:t>
                      </a:r>
                      <a:r>
                        <a:rPr lang="en-US" sz="1400" b="0" kern="1200" dirty="0">
                          <a:solidFill>
                            <a:schemeClr val="dk1"/>
                          </a:solidFill>
                          <a:effectLst/>
                          <a:latin typeface="+mn-lt"/>
                          <a:ea typeface="+mn-ea"/>
                          <a:cs typeface="+mn-cs"/>
                        </a:rPr>
                        <a:t>(optional, varies by income and plan selection)</a:t>
                      </a:r>
                    </a:p>
                    <a:p>
                      <a:pPr marL="285750" lvl="0" indent="-285750">
                        <a:spcBef>
                          <a:spcPts val="600"/>
                        </a:spcBef>
                        <a:buFont typeface="Wingdings" pitchFamily="2" charset="2"/>
                        <a:buChar char="ü"/>
                      </a:pPr>
                      <a:r>
                        <a:rPr lang="en-US" sz="1400" b="1" kern="1200" dirty="0">
                          <a:solidFill>
                            <a:schemeClr val="dk1"/>
                          </a:solidFill>
                          <a:effectLst/>
                          <a:latin typeface="+mn-lt"/>
                          <a:ea typeface="+mn-ea"/>
                          <a:cs typeface="+mn-cs"/>
                        </a:rPr>
                        <a:t>Medigap insurance premium </a:t>
                      </a:r>
                      <a:r>
                        <a:rPr lang="en-US" sz="1400" b="0" kern="1200" dirty="0">
                          <a:solidFill>
                            <a:schemeClr val="dk1"/>
                          </a:solidFill>
                          <a:effectLst/>
                          <a:latin typeface="+mn-lt"/>
                          <a:ea typeface="+mn-ea"/>
                          <a:cs typeface="+mn-cs"/>
                        </a:rPr>
                        <a:t>(optional, covers out of pocket costs, varies by plan selection)</a:t>
                      </a:r>
                      <a:endParaRPr lang="en-US" sz="1400" b="0" dirty="0">
                        <a:solidFill>
                          <a:schemeClr val="tx1"/>
                        </a:solidFill>
                      </a:endParaRPr>
                    </a:p>
                  </a:txBody>
                  <a:tcPr marL="102870" marR="102870" marT="25718" marB="25718">
                    <a:lnL w="12700" cap="flat" cmpd="sng" algn="ctr">
                      <a:noFill/>
                      <a:prstDash val="solid"/>
                      <a:round/>
                      <a:headEnd type="none" w="med" len="med"/>
                      <a:tailEnd type="none" w="med" len="med"/>
                    </a:lnL>
                    <a:lnR w="12700" cap="flat" cmpd="sng" algn="ctr">
                      <a:solidFill>
                        <a:schemeClr val="accent3"/>
                      </a:solidFill>
                      <a:prstDash val="dot"/>
                      <a:round/>
                      <a:headEnd type="none" w="med" len="med"/>
                      <a:tailEnd type="none" w="med" len="med"/>
                    </a:lnR>
                    <a:noFill/>
                  </a:tcPr>
                </a:tc>
                <a:tc>
                  <a:txBody>
                    <a:bodyPr/>
                    <a:lstStyle/>
                    <a:p>
                      <a:pPr marL="285750" marR="0" lvl="0" indent="-285750" algn="l" defTabSz="914400" rtl="0" eaLnBrk="1" fontAlgn="auto" latinLnBrk="0" hangingPunct="1">
                        <a:lnSpc>
                          <a:spcPct val="100000"/>
                        </a:lnSpc>
                        <a:spcBef>
                          <a:spcPts val="600"/>
                        </a:spcBef>
                        <a:spcAft>
                          <a:spcPts val="0"/>
                        </a:spcAft>
                        <a:buClrTx/>
                        <a:buSzTx/>
                        <a:buFont typeface="Wingdings" pitchFamily="2" charset="2"/>
                        <a:buChar char="ü"/>
                        <a:tabLst/>
                        <a:defRPr/>
                      </a:pPr>
                      <a:r>
                        <a:rPr lang="en-US" sz="1400" kern="1200" dirty="0">
                          <a:solidFill>
                            <a:schemeClr val="dk1"/>
                          </a:solidFill>
                          <a:effectLst/>
                          <a:latin typeface="+mn-lt"/>
                          <a:ea typeface="+mn-ea"/>
                          <a:cs typeface="+mn-cs"/>
                        </a:rPr>
                        <a:t>Monthly Part B premium</a:t>
                      </a:r>
                    </a:p>
                    <a:p>
                      <a:pPr marL="285750" lvl="0" indent="-285750">
                        <a:spcBef>
                          <a:spcPts val="600"/>
                        </a:spcBef>
                        <a:buFont typeface="Wingdings" pitchFamily="2" charset="2"/>
                        <a:buChar char="ü"/>
                      </a:pPr>
                      <a:r>
                        <a:rPr lang="en-US" sz="1400" kern="1200" dirty="0">
                          <a:solidFill>
                            <a:schemeClr val="dk1"/>
                          </a:solidFill>
                          <a:effectLst/>
                          <a:latin typeface="+mn-lt"/>
                          <a:ea typeface="+mn-ea"/>
                          <a:cs typeface="+mn-cs"/>
                        </a:rPr>
                        <a:t>Monthly health plan premium</a:t>
                      </a:r>
                      <a:r>
                        <a:rPr lang="en-US" sz="1400" b="0" kern="1200" dirty="0">
                          <a:solidFill>
                            <a:schemeClr val="dk1"/>
                          </a:solidFill>
                          <a:effectLst/>
                          <a:latin typeface="+mn-lt"/>
                          <a:ea typeface="+mn-ea"/>
                          <a:cs typeface="+mn-cs"/>
                        </a:rPr>
                        <a:t>:</a:t>
                      </a:r>
                      <a:r>
                        <a:rPr lang="en-US" sz="1400" b="1" kern="1200" dirty="0">
                          <a:solidFill>
                            <a:schemeClr val="dk1"/>
                          </a:solidFill>
                          <a:effectLst/>
                          <a:latin typeface="+mn-lt"/>
                          <a:ea typeface="+mn-ea"/>
                          <a:cs typeface="+mn-cs"/>
                        </a:rPr>
                        <a:t> varies by plan</a:t>
                      </a:r>
                    </a:p>
                    <a:p>
                      <a:pPr marL="285750" lvl="0" indent="-285750">
                        <a:spcBef>
                          <a:spcPts val="600"/>
                        </a:spcBef>
                        <a:buFont typeface="Wingdings" pitchFamily="2" charset="2"/>
                        <a:buChar char="ü"/>
                      </a:pPr>
                      <a:r>
                        <a:rPr lang="en-US" sz="1400" kern="1200" dirty="0">
                          <a:solidFill>
                            <a:schemeClr val="dk1"/>
                          </a:solidFill>
                          <a:effectLst/>
                          <a:latin typeface="+mn-lt"/>
                          <a:ea typeface="+mn-ea"/>
                          <a:cs typeface="+mn-cs"/>
                        </a:rPr>
                        <a:t>Deductibles and cost-sharing: </a:t>
                      </a:r>
                      <a:r>
                        <a:rPr lang="en-US" sz="1400" b="1" kern="1200" dirty="0">
                          <a:solidFill>
                            <a:schemeClr val="dk1"/>
                          </a:solidFill>
                          <a:effectLst/>
                          <a:latin typeface="+mn-lt"/>
                          <a:ea typeface="+mn-ea"/>
                          <a:cs typeface="+mn-cs"/>
                        </a:rPr>
                        <a:t>varies by plan</a:t>
                      </a:r>
                      <a:endParaRPr lang="en-US" sz="1400" b="0" kern="1200" dirty="0">
                        <a:solidFill>
                          <a:schemeClr val="dk1"/>
                        </a:solidFill>
                        <a:effectLst/>
                        <a:latin typeface="+mn-lt"/>
                        <a:ea typeface="+mn-ea"/>
                        <a:cs typeface="+mn-cs"/>
                      </a:endParaRPr>
                    </a:p>
                    <a:p>
                      <a:pPr marL="285750" lvl="0" indent="-285750" algn="l">
                        <a:spcBef>
                          <a:spcPts val="600"/>
                        </a:spcBef>
                        <a:buFont typeface="Wingdings" pitchFamily="2" charset="2"/>
                        <a:buChar char="ü"/>
                      </a:pPr>
                      <a:r>
                        <a:rPr lang="en-US" sz="1400" b="1" kern="1200" dirty="0">
                          <a:solidFill>
                            <a:schemeClr val="tx1"/>
                          </a:solidFill>
                          <a:effectLst/>
                          <a:latin typeface="+mn-lt"/>
                          <a:ea typeface="+mn-ea"/>
                          <a:cs typeface="+mn-cs"/>
                        </a:rPr>
                        <a:t>Out-of-pocket costs capped </a:t>
                      </a:r>
                      <a:r>
                        <a:rPr lang="en-US" sz="1400" b="0" kern="1200" dirty="0">
                          <a:solidFill>
                            <a:schemeClr val="tx1"/>
                          </a:solidFill>
                          <a:effectLst/>
                          <a:latin typeface="+mn-lt"/>
                          <a:ea typeface="+mn-ea"/>
                          <a:cs typeface="+mn-cs"/>
                        </a:rPr>
                        <a:t>=  $7,550 for in-network (some plans are less) </a:t>
                      </a:r>
                    </a:p>
                    <a:p>
                      <a:pPr marL="285750" lvl="0" indent="-285750" algn="l">
                        <a:spcBef>
                          <a:spcPts val="600"/>
                        </a:spcBef>
                        <a:buFont typeface="Wingdings" pitchFamily="2" charset="2"/>
                        <a:buChar char="ü"/>
                      </a:pPr>
                      <a:r>
                        <a:rPr lang="en-US" sz="1400" b="0" kern="1200" dirty="0">
                          <a:solidFill>
                            <a:schemeClr val="tx1"/>
                          </a:solidFill>
                          <a:effectLst/>
                          <a:latin typeface="+mn-lt"/>
                          <a:ea typeface="+mn-ea"/>
                          <a:cs typeface="+mn-cs"/>
                        </a:rPr>
                        <a:t>Average beneficiary has access to $2,000 in </a:t>
                      </a:r>
                      <a:r>
                        <a:rPr lang="en-US" sz="1400" b="1" kern="1200" dirty="0">
                          <a:solidFill>
                            <a:schemeClr val="tx1"/>
                          </a:solidFill>
                          <a:effectLst/>
                          <a:latin typeface="+mn-lt"/>
                          <a:ea typeface="+mn-ea"/>
                          <a:cs typeface="+mn-cs"/>
                        </a:rPr>
                        <a:t>extra benefits </a:t>
                      </a:r>
                      <a:r>
                        <a:rPr lang="en-US" sz="1400" b="0" kern="1200" dirty="0">
                          <a:solidFill>
                            <a:schemeClr val="tx1"/>
                          </a:solidFill>
                          <a:effectLst/>
                          <a:latin typeface="+mn-lt"/>
                          <a:ea typeface="+mn-ea"/>
                          <a:cs typeface="+mn-cs"/>
                        </a:rPr>
                        <a:t>not available to FFS beneficiaries.  (e.g. dental, vision)</a:t>
                      </a:r>
                    </a:p>
                    <a:p>
                      <a:pPr marL="285750" lvl="0" indent="-285750" algn="l">
                        <a:spcBef>
                          <a:spcPts val="600"/>
                        </a:spcBef>
                        <a:buFont typeface="Arial" panose="020B0604020202020204" pitchFamily="34" charset="0"/>
                        <a:buChar char="•"/>
                      </a:pPr>
                      <a:endParaRPr lang="en-US" sz="1200" b="1" kern="1200" dirty="0">
                        <a:solidFill>
                          <a:schemeClr val="accent3">
                            <a:lumMod val="75000"/>
                          </a:schemeClr>
                        </a:solidFill>
                        <a:effectLst/>
                        <a:latin typeface="+mn-lt"/>
                        <a:ea typeface="+mn-ea"/>
                        <a:cs typeface="+mn-cs"/>
                      </a:endParaRPr>
                    </a:p>
                    <a:p>
                      <a:pPr marL="0" indent="0">
                        <a:spcBef>
                          <a:spcPts val="600"/>
                        </a:spcBef>
                        <a:buFont typeface="Arial" panose="020B0604020202020204" pitchFamily="34" charset="0"/>
                        <a:buNone/>
                      </a:pPr>
                      <a:endParaRPr lang="en-US" sz="900" kern="1200" dirty="0">
                        <a:solidFill>
                          <a:schemeClr val="tx1"/>
                        </a:solidFill>
                        <a:latin typeface="+mn-lt"/>
                        <a:ea typeface="+mn-ea"/>
                        <a:cs typeface="+mn-cs"/>
                      </a:endParaRPr>
                    </a:p>
                  </a:txBody>
                  <a:tcPr marL="102870" marR="102870" marT="25718" marB="25718">
                    <a:lnL w="12700" cap="flat" cmpd="sng" algn="ctr">
                      <a:solidFill>
                        <a:schemeClr val="accent3"/>
                      </a:solidFill>
                      <a:prstDash val="dot"/>
                      <a:round/>
                      <a:headEnd type="none" w="med" len="med"/>
                      <a:tailEnd type="none" w="med" len="med"/>
                    </a:lnL>
                    <a:lnR w="12700" cap="flat" cmpd="sng" algn="ctr">
                      <a:noFill/>
                      <a:prstDash val="solid"/>
                      <a:round/>
                      <a:headEnd type="none" w="med" len="med"/>
                      <a:tailEnd type="none" w="med" len="med"/>
                    </a:lnR>
                    <a:noFill/>
                  </a:tcPr>
                </a:tc>
                <a:extLst>
                  <a:ext uri="{0D108BD9-81ED-4DB2-BD59-A6C34878D82A}">
                    <a16:rowId xmlns:a16="http://schemas.microsoft.com/office/drawing/2014/main" val="1833657999"/>
                  </a:ext>
                </a:extLst>
              </a:tr>
            </a:tbl>
          </a:graphicData>
        </a:graphic>
      </p:graphicFrame>
      <p:sp>
        <p:nvSpPr>
          <p:cNvPr id="10" name="TextBox 9">
            <a:extLst>
              <a:ext uri="{FF2B5EF4-FFF2-40B4-BE49-F238E27FC236}">
                <a16:creationId xmlns:a16="http://schemas.microsoft.com/office/drawing/2014/main" id="{27FF2EE7-89D5-A849-A06A-8F4370A63F73}"/>
              </a:ext>
            </a:extLst>
          </p:cNvPr>
          <p:cNvSpPr txBox="1"/>
          <p:nvPr/>
        </p:nvSpPr>
        <p:spPr>
          <a:xfrm>
            <a:off x="463826" y="6019800"/>
            <a:ext cx="5540384" cy="461665"/>
          </a:xfrm>
          <a:prstGeom prst="rect">
            <a:avLst/>
          </a:prstGeom>
          <a:noFill/>
        </p:spPr>
        <p:txBody>
          <a:bodyPr wrap="square" rtlCol="0">
            <a:spAutoFit/>
          </a:bodyPr>
          <a:lstStyle/>
          <a:p>
            <a:pPr defTabSz="514350"/>
            <a:r>
              <a:rPr lang="en-US" sz="1200" dirty="0">
                <a:solidFill>
                  <a:prstClr val="black"/>
                </a:solidFill>
                <a:latin typeface="+mn-lt"/>
              </a:rPr>
              <a:t>Source: Medicare.gov, 2022 </a:t>
            </a:r>
            <a:r>
              <a:rPr lang="en-US" sz="1200" dirty="0" err="1">
                <a:solidFill>
                  <a:prstClr val="black"/>
                </a:solidFill>
                <a:latin typeface="+mn-lt"/>
              </a:rPr>
              <a:t>MedicareCosts</a:t>
            </a:r>
            <a:r>
              <a:rPr lang="en-US" sz="1200" dirty="0">
                <a:solidFill>
                  <a:prstClr val="black"/>
                </a:solidFill>
                <a:latin typeface="+mn-lt"/>
              </a:rPr>
              <a:t> at a Glance </a:t>
            </a:r>
            <a:r>
              <a:rPr lang="en-US" sz="1200" dirty="0">
                <a:solidFill>
                  <a:prstClr val="black"/>
                </a:solidFill>
                <a:latin typeface="+mn-lt"/>
                <a:hlinkClick r:id="rId3"/>
              </a:rPr>
              <a:t>https://www.medicare.gov/your-medicare-costs/medicare-costs-at-a-glance</a:t>
            </a:r>
            <a:r>
              <a:rPr lang="en-US" sz="1200" dirty="0">
                <a:solidFill>
                  <a:prstClr val="black"/>
                </a:solidFill>
                <a:latin typeface="+mn-lt"/>
              </a:rPr>
              <a:t> </a:t>
            </a:r>
          </a:p>
        </p:txBody>
      </p:sp>
      <p:sp>
        <p:nvSpPr>
          <p:cNvPr id="11" name="Rectangle 10">
            <a:extLst>
              <a:ext uri="{FF2B5EF4-FFF2-40B4-BE49-F238E27FC236}">
                <a16:creationId xmlns:a16="http://schemas.microsoft.com/office/drawing/2014/main" id="{AFCC9BB5-729C-3640-B928-5107975A7AB4}"/>
              </a:ext>
            </a:extLst>
          </p:cNvPr>
          <p:cNvSpPr/>
          <p:nvPr/>
        </p:nvSpPr>
        <p:spPr>
          <a:xfrm>
            <a:off x="726744" y="1616765"/>
            <a:ext cx="7675134" cy="383636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50" dirty="0">
              <a:solidFill>
                <a:prstClr val="white"/>
              </a:solidFill>
              <a:latin typeface="Calibri"/>
            </a:endParaRPr>
          </a:p>
        </p:txBody>
      </p:sp>
    </p:spTree>
    <p:extLst>
      <p:ext uri="{BB962C8B-B14F-4D97-AF65-F5344CB8AC3E}">
        <p14:creationId xmlns:p14="http://schemas.microsoft.com/office/powerpoint/2010/main" val="142061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3341-37E1-4F1B-B1E1-725DE24A6D8F}"/>
              </a:ext>
            </a:extLst>
          </p:cNvPr>
          <p:cNvSpPr>
            <a:spLocks noGrp="1"/>
          </p:cNvSpPr>
          <p:nvPr>
            <p:ph type="title"/>
          </p:nvPr>
        </p:nvSpPr>
        <p:spPr>
          <a:xfrm>
            <a:off x="457200" y="457200"/>
            <a:ext cx="8229600" cy="764453"/>
          </a:xfrm>
          <a:noFill/>
        </p:spPr>
        <p:txBody>
          <a:bodyPr>
            <a:normAutofit/>
          </a:bodyPr>
          <a:lstStyle/>
          <a:p>
            <a:r>
              <a:rPr lang="en-US" sz="3600" dirty="0"/>
              <a:t>How it Works – Applying to be a Plan</a:t>
            </a:r>
          </a:p>
        </p:txBody>
      </p:sp>
      <p:sp>
        <p:nvSpPr>
          <p:cNvPr id="3" name="Content Placeholder 2">
            <a:extLst>
              <a:ext uri="{FF2B5EF4-FFF2-40B4-BE49-F238E27FC236}">
                <a16:creationId xmlns:a16="http://schemas.microsoft.com/office/drawing/2014/main" id="{16158DC1-BD6F-4FF4-8F21-D54344966B7D}"/>
              </a:ext>
            </a:extLst>
          </p:cNvPr>
          <p:cNvSpPr>
            <a:spLocks noGrp="1"/>
          </p:cNvSpPr>
          <p:nvPr>
            <p:ph idx="1"/>
          </p:nvPr>
        </p:nvSpPr>
        <p:spPr>
          <a:xfrm>
            <a:off x="457200" y="1417638"/>
            <a:ext cx="8229600" cy="4830762"/>
          </a:xfrm>
        </p:spPr>
        <p:txBody>
          <a:bodyPr>
            <a:normAutofit fontScale="70000" lnSpcReduction="20000"/>
          </a:bodyPr>
          <a:lstStyle/>
          <a:p>
            <a:pPr>
              <a:spcBef>
                <a:spcPts val="0"/>
              </a:spcBef>
              <a:spcAft>
                <a:spcPts val="1200"/>
              </a:spcAft>
            </a:pPr>
            <a:r>
              <a:rPr lang="en-US" sz="2900" dirty="0"/>
              <a:t>Annually MA and SNP plans submit a competitive bid to CMS </a:t>
            </a:r>
          </a:p>
          <a:p>
            <a:pPr lvl="1"/>
            <a:r>
              <a:rPr lang="en-US" sz="2600" dirty="0"/>
              <a:t>Applicants with a CMS approved MA-PD contract in place only need to complete the SNP portion of the MA application</a:t>
            </a:r>
          </a:p>
          <a:p>
            <a:pPr lvl="1">
              <a:spcBef>
                <a:spcPts val="0"/>
              </a:spcBef>
              <a:spcAft>
                <a:spcPts val="1200"/>
              </a:spcAft>
            </a:pPr>
            <a:endParaRPr lang="en-US" sz="2300" dirty="0"/>
          </a:p>
          <a:p>
            <a:pPr>
              <a:spcBef>
                <a:spcPts val="0"/>
              </a:spcBef>
              <a:spcAft>
                <a:spcPts val="1200"/>
              </a:spcAft>
            </a:pPr>
            <a:r>
              <a:rPr lang="en-US" sz="2900" dirty="0"/>
              <a:t>MA premiums are set through the bidding process</a:t>
            </a:r>
          </a:p>
          <a:p>
            <a:pPr lvl="1">
              <a:spcBef>
                <a:spcPts val="0"/>
              </a:spcBef>
              <a:spcAft>
                <a:spcPts val="1200"/>
              </a:spcAft>
            </a:pPr>
            <a:r>
              <a:rPr lang="en-US" sz="2600" dirty="0"/>
              <a:t>Each county in the plan’s service area has a payment benchmark based on county-level payment rates, national growth rate in per capita Medicare spending and Hierarchical Condition Category Risk Adjustment</a:t>
            </a:r>
          </a:p>
          <a:p>
            <a:pPr lvl="1">
              <a:spcBef>
                <a:spcPts val="0"/>
              </a:spcBef>
              <a:spcAft>
                <a:spcPts val="1200"/>
              </a:spcAft>
            </a:pPr>
            <a:r>
              <a:rPr lang="en-US" sz="2600" dirty="0"/>
              <a:t>Benchmarks set the bidding target and represent the maximum amount CMS pays; enrollee premiums are higher when the plans bid above the target</a:t>
            </a:r>
          </a:p>
          <a:p>
            <a:pPr>
              <a:spcBef>
                <a:spcPts val="0"/>
              </a:spcBef>
              <a:spcAft>
                <a:spcPts val="1200"/>
              </a:spcAft>
            </a:pPr>
            <a:r>
              <a:rPr lang="en-US" sz="2900" dirty="0"/>
              <a:t>Supplemental Benefits:</a:t>
            </a:r>
          </a:p>
          <a:p>
            <a:pPr lvl="1">
              <a:spcBef>
                <a:spcPts val="0"/>
              </a:spcBef>
              <a:spcAft>
                <a:spcPts val="1200"/>
              </a:spcAft>
            </a:pPr>
            <a:r>
              <a:rPr lang="en-US" sz="2600" dirty="0"/>
              <a:t>Plans that bid below target receive a portion of the difference or a “rebate” which they must use to provide supplemental benefits</a:t>
            </a:r>
          </a:p>
          <a:p>
            <a:pPr lvl="1">
              <a:spcBef>
                <a:spcPts val="0"/>
              </a:spcBef>
              <a:spcAft>
                <a:spcPts val="1200"/>
              </a:spcAft>
            </a:pPr>
            <a:r>
              <a:rPr lang="en-US" sz="2600" dirty="0"/>
              <a:t>Higher quality plans (5-star rating system) receive more of the rebate and therefore are able to provide richer supplemental benefits</a:t>
            </a:r>
          </a:p>
          <a:p>
            <a:pPr lvl="1">
              <a:spcBef>
                <a:spcPts val="0"/>
              </a:spcBef>
              <a:spcAft>
                <a:spcPts val="1200"/>
              </a:spcAft>
            </a:pPr>
            <a:endParaRPr lang="en-US" sz="2000" dirty="0"/>
          </a:p>
          <a:p>
            <a:pPr>
              <a:spcBef>
                <a:spcPts val="0"/>
              </a:spcBef>
              <a:spcAft>
                <a:spcPts val="1200"/>
              </a:spcAft>
            </a:pPr>
            <a:endParaRPr lang="en-US" sz="2400" dirty="0"/>
          </a:p>
        </p:txBody>
      </p:sp>
    </p:spTree>
    <p:extLst>
      <p:ext uri="{BB962C8B-B14F-4D97-AF65-F5344CB8AC3E}">
        <p14:creationId xmlns:p14="http://schemas.microsoft.com/office/powerpoint/2010/main" val="142793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6FE8AAE-15A6-5A08-ABC8-BA883C3F9EA2}"/>
              </a:ext>
            </a:extLst>
          </p:cNvPr>
          <p:cNvGraphicFramePr>
            <a:graphicFrameLocks noGrp="1"/>
          </p:cNvGraphicFramePr>
          <p:nvPr>
            <p:extLst>
              <p:ext uri="{D42A27DB-BD31-4B8C-83A1-F6EECF244321}">
                <p14:modId xmlns:p14="http://schemas.microsoft.com/office/powerpoint/2010/main" val="646176838"/>
              </p:ext>
            </p:extLst>
          </p:nvPr>
        </p:nvGraphicFramePr>
        <p:xfrm>
          <a:off x="941070" y="579120"/>
          <a:ext cx="6444613" cy="5293986"/>
        </p:xfrm>
        <a:graphic>
          <a:graphicData uri="http://schemas.openxmlformats.org/drawingml/2006/table">
            <a:tbl>
              <a:tblPr firstRow="1" bandRow="1">
                <a:tableStyleId>{5C22544A-7EE6-4342-B048-85BDC9FD1C3A}</a:tableStyleId>
              </a:tblPr>
              <a:tblGrid>
                <a:gridCol w="4171950">
                  <a:extLst>
                    <a:ext uri="{9D8B030D-6E8A-4147-A177-3AD203B41FA5}">
                      <a16:colId xmlns:a16="http://schemas.microsoft.com/office/drawing/2014/main" val="4129560947"/>
                    </a:ext>
                  </a:extLst>
                </a:gridCol>
                <a:gridCol w="2272663">
                  <a:extLst>
                    <a:ext uri="{9D8B030D-6E8A-4147-A177-3AD203B41FA5}">
                      <a16:colId xmlns:a16="http://schemas.microsoft.com/office/drawing/2014/main" val="419165438"/>
                    </a:ext>
                  </a:extLst>
                </a:gridCol>
              </a:tblGrid>
              <a:tr h="676275">
                <a:tc>
                  <a:txBody>
                    <a:bodyPr/>
                    <a:lstStyle/>
                    <a:p>
                      <a:r>
                        <a:rPr lang="en-US" dirty="0"/>
                        <a:t>Key MA Application Milestones</a:t>
                      </a:r>
                    </a:p>
                  </a:txBody>
                  <a:tcPr/>
                </a:tc>
                <a:tc>
                  <a:txBody>
                    <a:bodyPr/>
                    <a:lstStyle/>
                    <a:p>
                      <a:r>
                        <a:rPr lang="en-US" dirty="0"/>
                        <a:t>Date</a:t>
                      </a:r>
                    </a:p>
                  </a:txBody>
                  <a:tcPr/>
                </a:tc>
                <a:extLst>
                  <a:ext uri="{0D108BD9-81ED-4DB2-BD59-A6C34878D82A}">
                    <a16:rowId xmlns:a16="http://schemas.microsoft.com/office/drawing/2014/main" val="3560302156"/>
                  </a:ext>
                </a:extLst>
              </a:tr>
              <a:tr h="370840">
                <a:tc>
                  <a:txBody>
                    <a:bodyPr/>
                    <a:lstStyle/>
                    <a:p>
                      <a:r>
                        <a:rPr lang="en-US" dirty="0"/>
                        <a:t>Application Deadline</a:t>
                      </a:r>
                    </a:p>
                  </a:txBody>
                  <a:tcPr/>
                </a:tc>
                <a:tc>
                  <a:txBody>
                    <a:bodyPr/>
                    <a:lstStyle/>
                    <a:p>
                      <a:r>
                        <a:rPr lang="en-US" dirty="0"/>
                        <a:t>Mid- February </a:t>
                      </a:r>
                    </a:p>
                  </a:txBody>
                  <a:tcPr/>
                </a:tc>
                <a:extLst>
                  <a:ext uri="{0D108BD9-81ED-4DB2-BD59-A6C34878D82A}">
                    <a16:rowId xmlns:a16="http://schemas.microsoft.com/office/drawing/2014/main" val="3255672930"/>
                  </a:ext>
                </a:extLst>
              </a:tr>
              <a:tr h="370840">
                <a:tc>
                  <a:txBody>
                    <a:bodyPr/>
                    <a:lstStyle/>
                    <a:p>
                      <a:r>
                        <a:rPr lang="en-US" dirty="0"/>
                        <a:t>Part C &amp; D Deficiency Emails – Initial review results</a:t>
                      </a:r>
                    </a:p>
                  </a:txBody>
                  <a:tcPr/>
                </a:tc>
                <a:tc>
                  <a:txBody>
                    <a:bodyPr/>
                    <a:lstStyle/>
                    <a:p>
                      <a:r>
                        <a:rPr lang="en-US" dirty="0"/>
                        <a:t>Late March</a:t>
                      </a:r>
                    </a:p>
                  </a:txBody>
                  <a:tcPr/>
                </a:tc>
                <a:extLst>
                  <a:ext uri="{0D108BD9-81ED-4DB2-BD59-A6C34878D82A}">
                    <a16:rowId xmlns:a16="http://schemas.microsoft.com/office/drawing/2014/main" val="1096201967"/>
                  </a:ext>
                </a:extLst>
              </a:tr>
              <a:tr h="370840">
                <a:tc>
                  <a:txBody>
                    <a:bodyPr/>
                    <a:lstStyle/>
                    <a:p>
                      <a:r>
                        <a:rPr lang="en-US" dirty="0"/>
                        <a:t>Part C &amp; D Notices of Intent to Deny or Approve– 2nd round of review results</a:t>
                      </a:r>
                    </a:p>
                  </a:txBody>
                  <a:tcPr/>
                </a:tc>
                <a:tc>
                  <a:txBody>
                    <a:bodyPr/>
                    <a:lstStyle/>
                    <a:p>
                      <a:r>
                        <a:rPr lang="en-US" dirty="0"/>
                        <a:t>Late April</a:t>
                      </a:r>
                    </a:p>
                  </a:txBody>
                  <a:tcPr/>
                </a:tc>
                <a:extLst>
                  <a:ext uri="{0D108BD9-81ED-4DB2-BD59-A6C34878D82A}">
                    <a16:rowId xmlns:a16="http://schemas.microsoft.com/office/drawing/2014/main" val="2516806854"/>
                  </a:ext>
                </a:extLst>
              </a:tr>
              <a:tr h="370840">
                <a:tc>
                  <a:txBody>
                    <a:bodyPr/>
                    <a:lstStyle/>
                    <a:p>
                      <a:r>
                        <a:rPr lang="en-US" dirty="0"/>
                        <a:t>Formulary Submission Window</a:t>
                      </a:r>
                    </a:p>
                  </a:txBody>
                  <a:tcPr/>
                </a:tc>
                <a:tc>
                  <a:txBody>
                    <a:bodyPr/>
                    <a:lstStyle/>
                    <a:p>
                      <a:r>
                        <a:rPr lang="en-US" dirty="0"/>
                        <a:t>Mid-May to mid-June</a:t>
                      </a:r>
                    </a:p>
                  </a:txBody>
                  <a:tcPr/>
                </a:tc>
                <a:extLst>
                  <a:ext uri="{0D108BD9-81ED-4DB2-BD59-A6C34878D82A}">
                    <a16:rowId xmlns:a16="http://schemas.microsoft.com/office/drawing/2014/main" val="2361276058"/>
                  </a:ext>
                </a:extLst>
              </a:tr>
              <a:tr h="370840">
                <a:tc>
                  <a:txBody>
                    <a:bodyPr/>
                    <a:lstStyle/>
                    <a:p>
                      <a:pPr lvl="0">
                        <a:buNone/>
                      </a:pPr>
                      <a:r>
                        <a:rPr lang="en-US" dirty="0"/>
                        <a:t>Part C &amp; D Conditional Approval/Denial</a:t>
                      </a:r>
                    </a:p>
                  </a:txBody>
                  <a:tcPr/>
                </a:tc>
                <a:tc>
                  <a:txBody>
                    <a:bodyPr/>
                    <a:lstStyle/>
                    <a:p>
                      <a:r>
                        <a:rPr lang="en-US" dirty="0"/>
                        <a:t>Late May</a:t>
                      </a:r>
                    </a:p>
                  </a:txBody>
                  <a:tcPr/>
                </a:tc>
                <a:extLst>
                  <a:ext uri="{0D108BD9-81ED-4DB2-BD59-A6C34878D82A}">
                    <a16:rowId xmlns:a16="http://schemas.microsoft.com/office/drawing/2014/main" val="3669896728"/>
                  </a:ext>
                </a:extLst>
              </a:tr>
              <a:tr h="370840">
                <a:tc>
                  <a:txBody>
                    <a:bodyPr/>
                    <a:lstStyle/>
                    <a:p>
                      <a:r>
                        <a:rPr lang="en-US" dirty="0"/>
                        <a:t>Service Area Verification</a:t>
                      </a:r>
                    </a:p>
                  </a:txBody>
                  <a:tcPr/>
                </a:tc>
                <a:tc>
                  <a:txBody>
                    <a:bodyPr/>
                    <a:lstStyle/>
                    <a:p>
                      <a:pPr lvl="0">
                        <a:buNone/>
                      </a:pPr>
                      <a:r>
                        <a:rPr lang="en-US" dirty="0"/>
                        <a:t>Early June</a:t>
                      </a:r>
                    </a:p>
                  </a:txBody>
                  <a:tcPr/>
                </a:tc>
                <a:extLst>
                  <a:ext uri="{0D108BD9-81ED-4DB2-BD59-A6C34878D82A}">
                    <a16:rowId xmlns:a16="http://schemas.microsoft.com/office/drawing/2014/main" val="3743274939"/>
                  </a:ext>
                </a:extLst>
              </a:tr>
              <a:tr h="370839">
                <a:tc>
                  <a:txBody>
                    <a:bodyPr/>
                    <a:lstStyle/>
                    <a:p>
                      <a:pPr lvl="0">
                        <a:buNone/>
                      </a:pPr>
                      <a:r>
                        <a:rPr lang="en-US" dirty="0"/>
                        <a:t>Bid Submission Deadline</a:t>
                      </a:r>
                    </a:p>
                  </a:txBody>
                  <a:tcPr/>
                </a:tc>
                <a:tc>
                  <a:txBody>
                    <a:bodyPr/>
                    <a:lstStyle/>
                    <a:p>
                      <a:pPr lvl="0">
                        <a:buNone/>
                      </a:pPr>
                      <a:r>
                        <a:rPr lang="en-US" dirty="0"/>
                        <a:t>Early June</a:t>
                      </a:r>
                    </a:p>
                  </a:txBody>
                  <a:tcPr/>
                </a:tc>
                <a:extLst>
                  <a:ext uri="{0D108BD9-81ED-4DB2-BD59-A6C34878D82A}">
                    <a16:rowId xmlns:a16="http://schemas.microsoft.com/office/drawing/2014/main" val="89560017"/>
                  </a:ext>
                </a:extLst>
              </a:tr>
              <a:tr h="370838">
                <a:tc>
                  <a:txBody>
                    <a:bodyPr/>
                    <a:lstStyle/>
                    <a:p>
                      <a:pPr lvl="0">
                        <a:buNone/>
                      </a:pPr>
                      <a:r>
                        <a:rPr lang="en-US" dirty="0"/>
                        <a:t>Systems Testing for New Sponsors</a:t>
                      </a:r>
                    </a:p>
                  </a:txBody>
                  <a:tcPr/>
                </a:tc>
                <a:tc>
                  <a:txBody>
                    <a:bodyPr/>
                    <a:lstStyle/>
                    <a:p>
                      <a:pPr lvl="0">
                        <a:buNone/>
                      </a:pPr>
                      <a:r>
                        <a:rPr lang="en-US" dirty="0"/>
                        <a:t>Summer</a:t>
                      </a:r>
                    </a:p>
                  </a:txBody>
                  <a:tcPr/>
                </a:tc>
                <a:extLst>
                  <a:ext uri="{0D108BD9-81ED-4DB2-BD59-A6C34878D82A}">
                    <a16:rowId xmlns:a16="http://schemas.microsoft.com/office/drawing/2014/main" val="737321271"/>
                  </a:ext>
                </a:extLst>
              </a:tr>
              <a:tr h="370838">
                <a:tc>
                  <a:txBody>
                    <a:bodyPr/>
                    <a:lstStyle/>
                    <a:p>
                      <a:pPr lvl="0">
                        <a:buNone/>
                      </a:pPr>
                      <a:r>
                        <a:rPr lang="en-US" dirty="0"/>
                        <a:t>Execute Contract</a:t>
                      </a:r>
                    </a:p>
                  </a:txBody>
                  <a:tcPr/>
                </a:tc>
                <a:tc>
                  <a:txBody>
                    <a:bodyPr/>
                    <a:lstStyle/>
                    <a:p>
                      <a:pPr lvl="0">
                        <a:buNone/>
                      </a:pPr>
                      <a:r>
                        <a:rPr lang="en-US" dirty="0"/>
                        <a:t>Early September</a:t>
                      </a:r>
                    </a:p>
                  </a:txBody>
                  <a:tcPr/>
                </a:tc>
                <a:extLst>
                  <a:ext uri="{0D108BD9-81ED-4DB2-BD59-A6C34878D82A}">
                    <a16:rowId xmlns:a16="http://schemas.microsoft.com/office/drawing/2014/main" val="3036147692"/>
                  </a:ext>
                </a:extLst>
              </a:tr>
              <a:tr h="370838">
                <a:tc>
                  <a:txBody>
                    <a:bodyPr/>
                    <a:lstStyle/>
                    <a:p>
                      <a:pPr lvl="0">
                        <a:buNone/>
                      </a:pPr>
                      <a:r>
                        <a:rPr lang="en-US" dirty="0"/>
                        <a:t>Open Enrollment Begins</a:t>
                      </a:r>
                    </a:p>
                  </a:txBody>
                  <a:tcPr/>
                </a:tc>
                <a:tc>
                  <a:txBody>
                    <a:bodyPr/>
                    <a:lstStyle/>
                    <a:p>
                      <a:pPr lvl="0">
                        <a:buNone/>
                      </a:pPr>
                      <a:r>
                        <a:rPr lang="en-US" dirty="0"/>
                        <a:t>October 15</a:t>
                      </a:r>
                    </a:p>
                  </a:txBody>
                  <a:tcPr/>
                </a:tc>
                <a:extLst>
                  <a:ext uri="{0D108BD9-81ED-4DB2-BD59-A6C34878D82A}">
                    <a16:rowId xmlns:a16="http://schemas.microsoft.com/office/drawing/2014/main" val="335117686"/>
                  </a:ext>
                </a:extLst>
              </a:tr>
              <a:tr h="370838">
                <a:tc>
                  <a:txBody>
                    <a:bodyPr/>
                    <a:lstStyle/>
                    <a:p>
                      <a:pPr lvl="0">
                        <a:buNone/>
                      </a:pPr>
                      <a:r>
                        <a:rPr lang="en-US" dirty="0"/>
                        <a:t>Open Enrollment Ends</a:t>
                      </a:r>
                    </a:p>
                  </a:txBody>
                  <a:tcPr/>
                </a:tc>
                <a:tc>
                  <a:txBody>
                    <a:bodyPr/>
                    <a:lstStyle/>
                    <a:p>
                      <a:pPr lvl="0">
                        <a:buNone/>
                      </a:pPr>
                      <a:r>
                        <a:rPr lang="en-US" dirty="0"/>
                        <a:t>December 7</a:t>
                      </a:r>
                    </a:p>
                  </a:txBody>
                  <a:tcPr/>
                </a:tc>
                <a:extLst>
                  <a:ext uri="{0D108BD9-81ED-4DB2-BD59-A6C34878D82A}">
                    <a16:rowId xmlns:a16="http://schemas.microsoft.com/office/drawing/2014/main" val="1845127149"/>
                  </a:ext>
                </a:extLst>
              </a:tr>
            </a:tbl>
          </a:graphicData>
        </a:graphic>
      </p:graphicFrame>
    </p:spTree>
    <p:extLst>
      <p:ext uri="{BB962C8B-B14F-4D97-AF65-F5344CB8AC3E}">
        <p14:creationId xmlns:p14="http://schemas.microsoft.com/office/powerpoint/2010/main" val="107354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2715-C648-4EBD-91B6-62312278987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C68461E-301B-40A6-AE98-BC62479218A3}"/>
              </a:ext>
            </a:extLst>
          </p:cNvPr>
          <p:cNvSpPr>
            <a:spLocks noGrp="1"/>
          </p:cNvSpPr>
          <p:nvPr>
            <p:ph idx="1"/>
          </p:nvPr>
        </p:nvSpPr>
        <p:spPr>
          <a:xfrm>
            <a:off x="457200" y="1600201"/>
            <a:ext cx="8229600" cy="3877733"/>
          </a:xfrm>
        </p:spPr>
        <p:txBody>
          <a:bodyPr vert="horz" lIns="91440" tIns="45720" rIns="91440" bIns="45720" rtlCol="0" anchor="t">
            <a:normAutofit/>
          </a:bodyPr>
          <a:lstStyle/>
          <a:p>
            <a:pPr marL="0" indent="0">
              <a:buNone/>
            </a:pPr>
            <a:r>
              <a:rPr lang="en-US" sz="2400" dirty="0"/>
              <a:t>In 2012, LeadingAge produced its first managed care toolkit. By 2022, the managed care landscape has been dramatically altered impacting many more older adults and the providers who serve them:</a:t>
            </a:r>
          </a:p>
          <a:p>
            <a:pPr lvl="1"/>
            <a:r>
              <a:rPr lang="en-US" sz="2000" dirty="0"/>
              <a:t>Medicare Advantage enrollment has grown to 45%</a:t>
            </a:r>
            <a:r>
              <a:rPr lang="en-US" sz="2000" baseline="30000" dirty="0"/>
              <a:t>1</a:t>
            </a:r>
            <a:endParaRPr lang="en-US" sz="2000" baseline="30000" dirty="0">
              <a:cs typeface="Calibri"/>
            </a:endParaRPr>
          </a:p>
          <a:p>
            <a:pPr lvl="1"/>
            <a:r>
              <a:rPr lang="en-US" sz="2000" dirty="0"/>
              <a:t>Medicaid Managed LTSS is in 24 states</a:t>
            </a:r>
            <a:r>
              <a:rPr lang="en-US" sz="2000" baseline="30000" dirty="0"/>
              <a:t>2, 5</a:t>
            </a:r>
            <a:r>
              <a:rPr lang="en-US" sz="2000" dirty="0"/>
              <a:t> </a:t>
            </a:r>
            <a:endParaRPr lang="en-US" sz="2000" baseline="30000" dirty="0"/>
          </a:p>
          <a:p>
            <a:pPr lvl="1"/>
            <a:r>
              <a:rPr lang="en-US" sz="2000" dirty="0"/>
              <a:t>Medicare-Medicaid Programs through the Financial Alignment Initiative are in 13 states</a:t>
            </a:r>
            <a:r>
              <a:rPr lang="en-US" sz="2000" baseline="30000" dirty="0"/>
              <a:t>3</a:t>
            </a:r>
            <a:endParaRPr lang="en-US" sz="2000" baseline="30000">
              <a:cs typeface="Calibri"/>
            </a:endParaRPr>
          </a:p>
          <a:p>
            <a:pPr lvl="1"/>
            <a:r>
              <a:rPr lang="en-US" sz="2000" dirty="0">
                <a:cs typeface="Calibri"/>
              </a:rPr>
              <a:t>Over 11 million Medicare beneficiaries were enrolled in Accountable Care Organizations in 2022</a:t>
            </a:r>
            <a:r>
              <a:rPr lang="en-US" sz="2000" baseline="30000" dirty="0">
                <a:cs typeface="Calibri"/>
              </a:rPr>
              <a:t>4 </a:t>
            </a:r>
          </a:p>
          <a:p>
            <a:pPr marL="57150" indent="0">
              <a:buNone/>
            </a:pPr>
            <a:endParaRPr lang="en-US" sz="2400" dirty="0">
              <a:cs typeface="Calibri"/>
            </a:endParaRPr>
          </a:p>
        </p:txBody>
      </p:sp>
      <p:sp>
        <p:nvSpPr>
          <p:cNvPr id="4" name="TextBox 3"/>
          <p:cNvSpPr txBox="1"/>
          <p:nvPr/>
        </p:nvSpPr>
        <p:spPr>
          <a:xfrm>
            <a:off x="193699" y="5765991"/>
            <a:ext cx="6426199" cy="954107"/>
          </a:xfrm>
          <a:prstGeom prst="rect">
            <a:avLst/>
          </a:prstGeom>
          <a:noFill/>
        </p:spPr>
        <p:txBody>
          <a:bodyPr wrap="square" lIns="91440" tIns="45720" rIns="91440" bIns="45720" rtlCol="0" anchor="t">
            <a:spAutoFit/>
          </a:bodyPr>
          <a:lstStyle/>
          <a:p>
            <a:r>
              <a:rPr lang="en-US" sz="1400" baseline="30000" dirty="0">
                <a:latin typeface="Arial"/>
                <a:cs typeface="Arial"/>
              </a:rPr>
              <a:t>1</a:t>
            </a:r>
            <a:r>
              <a:rPr lang="en-US" baseline="30000" dirty="0">
                <a:latin typeface="Arial"/>
                <a:cs typeface="Arial"/>
              </a:rPr>
              <a:t> </a:t>
            </a:r>
            <a:r>
              <a:rPr lang="en-US" sz="900" dirty="0">
                <a:latin typeface="Arial"/>
                <a:cs typeface="Arial"/>
                <a:hlinkClick r:id="rId2"/>
              </a:rPr>
              <a:t>https://www.chartis.com/insights/medicare-advantage-enrollment-continues-surge-increasingly-complex-and-competitive</a:t>
            </a:r>
            <a:endParaRPr lang="en-US" sz="900" dirty="0">
              <a:latin typeface="Arial"/>
              <a:cs typeface="Arial"/>
            </a:endParaRPr>
          </a:p>
          <a:p>
            <a:r>
              <a:rPr lang="en-US" sz="900" dirty="0">
                <a:latin typeface="Arial"/>
                <a:cs typeface="Arial"/>
              </a:rPr>
              <a:t>2  </a:t>
            </a:r>
            <a:r>
              <a:rPr lang="en-US" sz="900" dirty="0">
                <a:latin typeface="Arial"/>
                <a:cs typeface="Arial"/>
                <a:hlinkClick r:id="rId3"/>
              </a:rPr>
              <a:t>http://www.advancingstates.org/sites/nasuad/files/2021%20-%20Demonstrating%20the%20Value%20of%20MLTSS.pdf</a:t>
            </a:r>
            <a:r>
              <a:rPr lang="en-US" sz="900" dirty="0">
                <a:latin typeface="Arial"/>
                <a:cs typeface="Arial"/>
              </a:rPr>
              <a:t> </a:t>
            </a:r>
            <a:endParaRPr lang="en-US" sz="900"/>
          </a:p>
          <a:p>
            <a:r>
              <a:rPr lang="en-US" sz="900" dirty="0">
                <a:latin typeface="Arial"/>
                <a:cs typeface="Arial"/>
              </a:rPr>
              <a:t>3 </a:t>
            </a:r>
            <a:r>
              <a:rPr lang="en-US" sz="900" dirty="0">
                <a:latin typeface="Arial"/>
                <a:cs typeface="Arial"/>
                <a:hlinkClick r:id="rId4"/>
              </a:rPr>
              <a:t>https://innovation.cms.gov/innovation-models/financial-alignment</a:t>
            </a:r>
            <a:endParaRPr lang="en-US" sz="900" dirty="0">
              <a:latin typeface="Arial"/>
              <a:cs typeface="Arial"/>
            </a:endParaRPr>
          </a:p>
          <a:p>
            <a:r>
              <a:rPr lang="en-US" sz="900" dirty="0">
                <a:latin typeface="Arial"/>
                <a:cs typeface="Arial"/>
              </a:rPr>
              <a:t>4 </a:t>
            </a:r>
            <a:r>
              <a:rPr lang="en-US" sz="900" dirty="0">
                <a:latin typeface="Arial"/>
                <a:cs typeface="Arial"/>
                <a:hlinkClick r:id="rId5"/>
              </a:rPr>
              <a:t>https://www.cms.gov/files/document/2022-shared-savings-program-fast-facts.pdf</a:t>
            </a:r>
            <a:r>
              <a:rPr lang="en-US" sz="900" dirty="0">
                <a:latin typeface="Arial"/>
                <a:cs typeface="Arial"/>
              </a:rPr>
              <a:t> </a:t>
            </a:r>
          </a:p>
          <a:p>
            <a:r>
              <a:rPr lang="en-US" sz="900" dirty="0">
                <a:latin typeface="Arial"/>
                <a:cs typeface="Arial"/>
              </a:rPr>
              <a:t>5 </a:t>
            </a:r>
            <a:r>
              <a:rPr lang="en-US" sz="900" dirty="0">
                <a:latin typeface="Arial"/>
                <a:cs typeface="Arial"/>
                <a:hlinkClick r:id="rId6"/>
              </a:rPr>
              <a:t>https://www.kff.org/medicaid/issue-brief/10-things-to-know-about-medicaid-managed-care/</a:t>
            </a:r>
            <a:r>
              <a:rPr lang="en-US" sz="900" dirty="0">
                <a:latin typeface="Arial"/>
                <a:cs typeface="Arial"/>
              </a:rPr>
              <a:t> </a:t>
            </a:r>
            <a:endParaRPr lang="en-US" sz="900" dirty="0"/>
          </a:p>
          <a:p>
            <a:endParaRPr lang="en-US" sz="800" dirty="0"/>
          </a:p>
        </p:txBody>
      </p:sp>
    </p:spTree>
    <p:extLst>
      <p:ext uri="{BB962C8B-B14F-4D97-AF65-F5344CB8AC3E}">
        <p14:creationId xmlns:p14="http://schemas.microsoft.com/office/powerpoint/2010/main" val="312809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44874-B757-439B-897B-131517EEBE08}"/>
              </a:ext>
            </a:extLst>
          </p:cNvPr>
          <p:cNvSpPr>
            <a:spLocks noGrp="1"/>
          </p:cNvSpPr>
          <p:nvPr>
            <p:ph type="title"/>
          </p:nvPr>
        </p:nvSpPr>
        <p:spPr>
          <a:xfrm>
            <a:off x="457200" y="274638"/>
            <a:ext cx="8229600" cy="847580"/>
          </a:xfrm>
          <a:noFill/>
        </p:spPr>
        <p:txBody>
          <a:bodyPr>
            <a:normAutofit/>
          </a:bodyPr>
          <a:lstStyle/>
          <a:p>
            <a:r>
              <a:rPr lang="en-US" sz="4000" dirty="0"/>
              <a:t>How it works – Plan Payment </a:t>
            </a:r>
          </a:p>
        </p:txBody>
      </p:sp>
      <p:sp>
        <p:nvSpPr>
          <p:cNvPr id="4" name="Content Placeholder 3">
            <a:extLst>
              <a:ext uri="{FF2B5EF4-FFF2-40B4-BE49-F238E27FC236}">
                <a16:creationId xmlns:a16="http://schemas.microsoft.com/office/drawing/2014/main" id="{78206BEF-C44E-444B-9982-B4532FBAC76A}"/>
              </a:ext>
            </a:extLst>
          </p:cNvPr>
          <p:cNvSpPr>
            <a:spLocks noGrp="1"/>
          </p:cNvSpPr>
          <p:nvPr>
            <p:ph idx="1"/>
          </p:nvPr>
        </p:nvSpPr>
        <p:spPr>
          <a:xfrm>
            <a:off x="411480" y="1189759"/>
            <a:ext cx="8229600" cy="4620491"/>
          </a:xfrm>
        </p:spPr>
        <p:txBody>
          <a:bodyPr vert="horz" lIns="91440" tIns="45720" rIns="91440" bIns="45720" rtlCol="0" anchor="t">
            <a:noAutofit/>
          </a:bodyPr>
          <a:lstStyle/>
          <a:p>
            <a:pPr>
              <a:spcBef>
                <a:spcPts val="0"/>
              </a:spcBef>
              <a:spcAft>
                <a:spcPts val="1200"/>
              </a:spcAft>
            </a:pPr>
            <a:r>
              <a:rPr lang="en-US" sz="2000" b="1" dirty="0"/>
              <a:t>Fixed Monthly Payment Per Enrollee: </a:t>
            </a:r>
            <a:r>
              <a:rPr lang="en-US" sz="2000" dirty="0"/>
              <a:t>CMS pays MA or SNP plan per member per month (PMPM) -- to cover Medicare Part A, B, &amp; D services</a:t>
            </a:r>
          </a:p>
          <a:p>
            <a:pPr lvl="1">
              <a:spcBef>
                <a:spcPts val="0"/>
              </a:spcBef>
              <a:spcAft>
                <a:spcPts val="1200"/>
              </a:spcAft>
            </a:pPr>
            <a:r>
              <a:rPr lang="en-US" sz="1800" dirty="0"/>
              <a:t>Risk adjusted Payment: based off Hierarchical Condition Categories (HCCs) that adjust for health expenditure risk; this is set annually</a:t>
            </a:r>
          </a:p>
          <a:p>
            <a:pPr lvl="1">
              <a:spcBef>
                <a:spcPts val="0"/>
              </a:spcBef>
              <a:spcAft>
                <a:spcPts val="1200"/>
              </a:spcAft>
            </a:pPr>
            <a:r>
              <a:rPr lang="en-US" sz="1800" dirty="0"/>
              <a:t>Assessment and documentation of enrollees’ needs are critical to maximize payment</a:t>
            </a:r>
          </a:p>
          <a:p>
            <a:pPr>
              <a:spcBef>
                <a:spcPts val="0"/>
              </a:spcBef>
              <a:spcAft>
                <a:spcPts val="1200"/>
              </a:spcAft>
            </a:pPr>
            <a:r>
              <a:rPr lang="en-US" sz="2000" b="1" dirty="0"/>
              <a:t>Bonus payments: </a:t>
            </a:r>
            <a:r>
              <a:rPr lang="en-US" sz="2000" dirty="0"/>
              <a:t>MA plans receive 5% bonus if their performance on 5-star quality rating system measures is 4 stars or higher</a:t>
            </a:r>
          </a:p>
          <a:p>
            <a:pPr lvl="1">
              <a:spcBef>
                <a:spcPts val="0"/>
              </a:spcBef>
              <a:spcAft>
                <a:spcPts val="1200"/>
              </a:spcAft>
            </a:pPr>
            <a:r>
              <a:rPr lang="en-US" sz="1800" dirty="0">
                <a:solidFill>
                  <a:srgbClr val="292929"/>
                </a:solidFill>
                <a:ea typeface="Calibri"/>
                <a:cs typeface="Calibri"/>
              </a:rPr>
              <a:t>67% of MA-PD plans have a 4 star or higher rating in 2022</a:t>
            </a:r>
            <a:endParaRPr lang="en-US" sz="1800" dirty="0">
              <a:solidFill>
                <a:srgbClr val="292929"/>
              </a:solidFill>
              <a:ea typeface="Calibri"/>
              <a:cs typeface="Calibri"/>
              <a:sym typeface="Calibri"/>
            </a:endParaRPr>
          </a:p>
          <a:p>
            <a:pPr lvl="1">
              <a:spcBef>
                <a:spcPts val="0"/>
              </a:spcBef>
              <a:spcAft>
                <a:spcPts val="1200"/>
              </a:spcAft>
            </a:pPr>
            <a:r>
              <a:rPr lang="en-US" sz="1800" dirty="0">
                <a:solidFill>
                  <a:srgbClr val="292929"/>
                </a:solidFill>
                <a:ea typeface="Calibri"/>
                <a:cs typeface="Calibri"/>
                <a:sym typeface="Calibri"/>
              </a:rPr>
              <a:t>MA-PD plans rated on up to 40 unique quality and performance measures</a:t>
            </a:r>
            <a:endParaRPr lang="en-US" sz="1800" dirty="0">
              <a:solidFill>
                <a:srgbClr val="292929"/>
              </a:solidFill>
              <a:ea typeface="Calibri"/>
              <a:cs typeface="Calibri"/>
            </a:endParaRPr>
          </a:p>
          <a:p>
            <a:pPr lvl="1">
              <a:spcBef>
                <a:spcPts val="0"/>
              </a:spcBef>
              <a:spcAft>
                <a:spcPts val="1200"/>
              </a:spcAft>
            </a:pPr>
            <a:r>
              <a:rPr lang="en-US" sz="2000" dirty="0">
                <a:solidFill>
                  <a:srgbClr val="292929"/>
                </a:solidFill>
                <a:ea typeface="Calibri"/>
                <a:cs typeface="Calibri"/>
                <a:sym typeface="Calibri"/>
              </a:rPr>
              <a:t>5-star plans can market year-round not just during annual enrollment</a:t>
            </a:r>
          </a:p>
          <a:p>
            <a:pPr lvl="0">
              <a:spcBef>
                <a:spcPts val="0"/>
              </a:spcBef>
              <a:spcAft>
                <a:spcPts val="1200"/>
              </a:spcAft>
            </a:pPr>
            <a:r>
              <a:rPr lang="en-US" sz="2000" dirty="0">
                <a:solidFill>
                  <a:prstClr val="black"/>
                </a:solidFill>
              </a:rPr>
              <a:t>Greater flexibility how care is delivered and what can be paid for (e.g., Can waive 3-day hospital stay to receive SNF care)</a:t>
            </a:r>
          </a:p>
          <a:p>
            <a:pPr marL="0" indent="0">
              <a:spcBef>
                <a:spcPts val="0"/>
              </a:spcBef>
              <a:spcAft>
                <a:spcPts val="1200"/>
              </a:spcAft>
              <a:buNone/>
            </a:pPr>
            <a:br>
              <a:rPr lang="en-US" dirty="0">
                <a:solidFill>
                  <a:srgbClr val="292929"/>
                </a:solidFill>
                <a:ea typeface="Calibri"/>
                <a:cs typeface="Calibri"/>
                <a:sym typeface="Calibri"/>
              </a:rPr>
            </a:br>
            <a:endParaRPr lang="en-US" dirty="0">
              <a:solidFill>
                <a:srgbClr val="292929"/>
              </a:solidFill>
              <a:ea typeface="Calibri"/>
              <a:cs typeface="Calibri"/>
              <a:sym typeface="Calibri"/>
            </a:endParaRPr>
          </a:p>
        </p:txBody>
      </p:sp>
    </p:spTree>
    <p:extLst>
      <p:ext uri="{BB962C8B-B14F-4D97-AF65-F5344CB8AC3E}">
        <p14:creationId xmlns:p14="http://schemas.microsoft.com/office/powerpoint/2010/main" val="1659002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a:t>Plan bids</a:t>
            </a: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21</a:t>
            </a:fld>
            <a:endParaRPr lang="en-US" dirty="0">
              <a:solidFill>
                <a:prstClr val="black"/>
              </a:solidFill>
            </a:endParaRPr>
          </a:p>
        </p:txBody>
      </p:sp>
      <p:sp>
        <p:nvSpPr>
          <p:cNvPr id="5" name="Rectangle 4"/>
          <p:cNvSpPr/>
          <p:nvPr/>
        </p:nvSpPr>
        <p:spPr>
          <a:xfrm>
            <a:off x="304800" y="1374359"/>
            <a:ext cx="8229600" cy="4678204"/>
          </a:xfrm>
          <a:prstGeom prst="rect">
            <a:avLst/>
          </a:prstGeom>
        </p:spPr>
        <p:txBody>
          <a:bodyPr wrap="square">
            <a:spAutoFit/>
          </a:bodyPr>
          <a:lstStyle/>
          <a:p>
            <a:pPr marL="285750" indent="-285750">
              <a:spcAft>
                <a:spcPts val="1800"/>
              </a:spcAft>
              <a:buFont typeface="Arial" panose="020B0604020202020204" pitchFamily="34" charset="0"/>
              <a:buChar char="•"/>
            </a:pPr>
            <a:r>
              <a:rPr lang="en-US" sz="1600" dirty="0">
                <a:latin typeface="+mn-lt"/>
              </a:rPr>
              <a:t>Plans submit “bids” based on estimated costs per enrollee for services covered under Medicare Parts A and B</a:t>
            </a:r>
          </a:p>
          <a:p>
            <a:pPr marL="742950" lvl="1" indent="-285750">
              <a:spcAft>
                <a:spcPts val="1800"/>
              </a:spcAft>
              <a:buFont typeface="Arial" panose="020B0604020202020204" pitchFamily="34" charset="0"/>
              <a:buChar char="‒"/>
            </a:pPr>
            <a:r>
              <a:rPr lang="en-US" sz="1600" dirty="0">
                <a:latin typeface="+mn-lt"/>
              </a:rPr>
              <a:t>CMS accepts all bids meeting the necessary requirements</a:t>
            </a:r>
          </a:p>
          <a:p>
            <a:pPr marL="742950" lvl="1" indent="-285750">
              <a:spcAft>
                <a:spcPts val="1800"/>
              </a:spcAft>
              <a:buFont typeface="Arial" panose="020B0604020202020204" pitchFamily="34" charset="0"/>
              <a:buChar char="‒"/>
            </a:pPr>
            <a:r>
              <a:rPr lang="en-US" sz="1600" dirty="0">
                <a:latin typeface="+mn-lt"/>
              </a:rPr>
              <a:t>Bids are compared to benchmark amounts </a:t>
            </a:r>
          </a:p>
          <a:p>
            <a:pPr marL="285750" indent="-285750">
              <a:spcAft>
                <a:spcPts val="1800"/>
              </a:spcAft>
              <a:buFont typeface="Arial" panose="020B0604020202020204" pitchFamily="34" charset="0"/>
              <a:buChar char="•"/>
            </a:pPr>
            <a:r>
              <a:rPr lang="en-US" sz="1600" dirty="0">
                <a:latin typeface="+mn-lt"/>
              </a:rPr>
              <a:t>Benchmarks are set by a formula established in statute and vary by county (or region in the case of regional PPOs). </a:t>
            </a:r>
          </a:p>
          <a:p>
            <a:pPr marL="742950" lvl="1" indent="-285750">
              <a:spcAft>
                <a:spcPts val="1800"/>
              </a:spcAft>
              <a:buFont typeface="Arial" panose="020B0604020202020204" pitchFamily="34" charset="0"/>
              <a:buChar char="‒"/>
            </a:pPr>
            <a:r>
              <a:rPr lang="en-US" sz="1600" dirty="0">
                <a:latin typeface="+mn-lt"/>
              </a:rPr>
              <a:t>Monthly beneficiary premium cost: If a plan’s bid is higher than the benchmark, enrollees pay the difference between the benchmark and the bid in the form of a monthly premium, in addition to the Medicare Part B premium</a:t>
            </a:r>
          </a:p>
          <a:p>
            <a:pPr marL="742950" lvl="1" indent="-285750">
              <a:spcAft>
                <a:spcPts val="1800"/>
              </a:spcAft>
              <a:buFont typeface="Arial" panose="020B0604020202020204" pitchFamily="34" charset="0"/>
              <a:buChar char="‒"/>
            </a:pPr>
            <a:r>
              <a:rPr lang="en-US" sz="1600" dirty="0">
                <a:latin typeface="+mn-lt"/>
              </a:rPr>
              <a:t>Supplemental benefits: If the bid is lower than the benchmark, the plan and Medicare split the difference between the bid and the benchmark; the plan’s share is known as a “rebate,” which must be used to provide supplemental benefits to enrollees</a:t>
            </a:r>
          </a:p>
          <a:p>
            <a:pPr marL="285750" indent="-285750">
              <a:spcAft>
                <a:spcPts val="1800"/>
              </a:spcAft>
              <a:buFont typeface="Arial" panose="020B0604020202020204" pitchFamily="34" charset="0"/>
              <a:buChar char="•"/>
            </a:pPr>
            <a:r>
              <a:rPr lang="en-US" sz="1600" dirty="0">
                <a:latin typeface="+mn-lt"/>
              </a:rPr>
              <a:t>Payments to plans are then adjusted based on enrollees’ risk profiles</a:t>
            </a:r>
          </a:p>
        </p:txBody>
      </p:sp>
    </p:spTree>
    <p:extLst>
      <p:ext uri="{BB962C8B-B14F-4D97-AF65-F5344CB8AC3E}">
        <p14:creationId xmlns:p14="http://schemas.microsoft.com/office/powerpoint/2010/main" val="196956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B6A55-1525-47D7-8E09-86A0DE60B341}"/>
              </a:ext>
            </a:extLst>
          </p:cNvPr>
          <p:cNvSpPr>
            <a:spLocks noGrp="1"/>
          </p:cNvSpPr>
          <p:nvPr>
            <p:ph type="title"/>
          </p:nvPr>
        </p:nvSpPr>
        <p:spPr/>
        <p:txBody>
          <a:bodyPr>
            <a:normAutofit/>
          </a:bodyPr>
          <a:lstStyle/>
          <a:p>
            <a:r>
              <a:rPr lang="en-US" dirty="0"/>
              <a:t>Factors Impacting MA Payments</a:t>
            </a:r>
          </a:p>
        </p:txBody>
      </p:sp>
      <p:sp>
        <p:nvSpPr>
          <p:cNvPr id="7" name="Content Placeholder 6">
            <a:extLst>
              <a:ext uri="{FF2B5EF4-FFF2-40B4-BE49-F238E27FC236}">
                <a16:creationId xmlns:a16="http://schemas.microsoft.com/office/drawing/2014/main" id="{DC7A5F02-D506-43CB-8B7C-2E80756E7714}"/>
              </a:ext>
            </a:extLst>
          </p:cNvPr>
          <p:cNvSpPr>
            <a:spLocks noGrp="1"/>
          </p:cNvSpPr>
          <p:nvPr>
            <p:ph sz="half" idx="1"/>
          </p:nvPr>
        </p:nvSpPr>
        <p:spPr>
          <a:xfrm>
            <a:off x="457200" y="1460644"/>
            <a:ext cx="4285281" cy="4863955"/>
          </a:xfrm>
        </p:spPr>
        <p:txBody>
          <a:bodyPr vert="horz" lIns="91440" tIns="45720" rIns="91440" bIns="45720" rtlCol="0" anchor="t">
            <a:normAutofit fontScale="92500" lnSpcReduction="10000"/>
          </a:bodyPr>
          <a:lstStyle/>
          <a:p>
            <a:pPr marL="0" indent="0">
              <a:buNone/>
            </a:pPr>
            <a:endParaRPr lang="en-US" sz="1400" b="1" dirty="0"/>
          </a:p>
          <a:p>
            <a:pPr>
              <a:spcBef>
                <a:spcPts val="0"/>
              </a:spcBef>
              <a:spcAft>
                <a:spcPts val="1200"/>
              </a:spcAft>
            </a:pPr>
            <a:r>
              <a:rPr lang="en-US" sz="1400" b="1" dirty="0"/>
              <a:t>CMS county benchmark payment rate: </a:t>
            </a:r>
            <a:r>
              <a:rPr lang="en-US" sz="1400" dirty="0"/>
              <a:t>Published annually by CMS based upon original Medicare FFS spending</a:t>
            </a:r>
          </a:p>
          <a:p>
            <a:pPr>
              <a:spcAft>
                <a:spcPts val="1200"/>
              </a:spcAft>
            </a:pPr>
            <a:r>
              <a:rPr lang="en-US" sz="1400" b="1" dirty="0"/>
              <a:t>Beneficiary risk score </a:t>
            </a:r>
            <a:r>
              <a:rPr lang="en-US" sz="1400" dirty="0"/>
              <a:t>(estimated cost of care): A beneficiary’s risk score for a year is a measure of expected health status</a:t>
            </a:r>
          </a:p>
          <a:p>
            <a:pPr lvl="1">
              <a:spcAft>
                <a:spcPts val="1200"/>
              </a:spcAft>
            </a:pPr>
            <a:r>
              <a:rPr lang="en-US" sz="1400" dirty="0"/>
              <a:t>Calculated using Hierarchical Condition Categories (HCCs) – grouping of diagnoses codes from year prior to the payment year– and demographic factors like age and Medicaid eligibility. </a:t>
            </a:r>
          </a:p>
          <a:p>
            <a:pPr>
              <a:spcBef>
                <a:spcPts val="0"/>
              </a:spcBef>
              <a:spcAft>
                <a:spcPts val="1200"/>
              </a:spcAft>
            </a:pPr>
            <a:r>
              <a:rPr lang="en-US" sz="1400" b="1" dirty="0"/>
              <a:t>Quality Bonus Payment: </a:t>
            </a:r>
            <a:r>
              <a:rPr lang="en-US" sz="1400" dirty="0"/>
              <a:t>MA plans receive 5% bonus if their performance on 5-star quality rating system measures is 4 stars or higher</a:t>
            </a:r>
            <a:endParaRPr lang="en-US" sz="1400" b="1" dirty="0"/>
          </a:p>
          <a:p>
            <a:pPr>
              <a:spcBef>
                <a:spcPts val="0"/>
              </a:spcBef>
              <a:spcAft>
                <a:spcPts val="1200"/>
              </a:spcAft>
            </a:pPr>
            <a:r>
              <a:rPr lang="en-US" sz="1400" b="1" dirty="0"/>
              <a:t>Normalization: </a:t>
            </a:r>
            <a:r>
              <a:rPr lang="en-US" sz="1400" dirty="0"/>
              <a:t>CMS divides each MA plan’s average risk score by a normalization factor to calculate the final risk score, which determines plan payments</a:t>
            </a:r>
          </a:p>
          <a:p>
            <a:pPr>
              <a:spcBef>
                <a:spcPts val="0"/>
              </a:spcBef>
              <a:spcAft>
                <a:spcPts val="1200"/>
              </a:spcAft>
            </a:pPr>
            <a:r>
              <a:rPr lang="en-US" sz="1400" b="1" dirty="0"/>
              <a:t>Coding intensity adjustment</a:t>
            </a:r>
            <a:r>
              <a:rPr lang="en-US" sz="1400" dirty="0"/>
              <a:t>: Mandatory annual reduction in risk scores to account for variation in coding practices between MA and Medicare FFS. </a:t>
            </a:r>
            <a:endParaRPr lang="en-US" sz="1400" b="1" dirty="0"/>
          </a:p>
        </p:txBody>
      </p:sp>
      <p:sp>
        <p:nvSpPr>
          <p:cNvPr id="9" name="Rectangle 8">
            <a:extLst>
              <a:ext uri="{FF2B5EF4-FFF2-40B4-BE49-F238E27FC236}">
                <a16:creationId xmlns:a16="http://schemas.microsoft.com/office/drawing/2014/main" id="{64EBE376-79A5-4B5D-ACFF-6CDB0A5051B7}"/>
              </a:ext>
            </a:extLst>
          </p:cNvPr>
          <p:cNvSpPr/>
          <p:nvPr/>
        </p:nvSpPr>
        <p:spPr>
          <a:xfrm>
            <a:off x="5176434" y="1600203"/>
            <a:ext cx="3316637" cy="3062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County Benchmark Payment Rate</a:t>
            </a:r>
          </a:p>
        </p:txBody>
      </p:sp>
      <p:sp>
        <p:nvSpPr>
          <p:cNvPr id="11" name="Rectangle 10">
            <a:extLst>
              <a:ext uri="{FF2B5EF4-FFF2-40B4-BE49-F238E27FC236}">
                <a16:creationId xmlns:a16="http://schemas.microsoft.com/office/drawing/2014/main" id="{0471D437-F652-45B8-A47E-A473E3FC9A41}"/>
              </a:ext>
            </a:extLst>
          </p:cNvPr>
          <p:cNvSpPr/>
          <p:nvPr/>
        </p:nvSpPr>
        <p:spPr>
          <a:xfrm>
            <a:off x="5199678" y="2337521"/>
            <a:ext cx="3316637" cy="33990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Beneficiary Risk Score</a:t>
            </a:r>
          </a:p>
        </p:txBody>
      </p:sp>
      <p:sp>
        <p:nvSpPr>
          <p:cNvPr id="17" name="Rectangle 16">
            <a:extLst>
              <a:ext uri="{FF2B5EF4-FFF2-40B4-BE49-F238E27FC236}">
                <a16:creationId xmlns:a16="http://schemas.microsoft.com/office/drawing/2014/main" id="{7E2FB151-9C5D-4D8B-9CBD-4A15D35518A2}"/>
              </a:ext>
            </a:extLst>
          </p:cNvPr>
          <p:cNvSpPr/>
          <p:nvPr/>
        </p:nvSpPr>
        <p:spPr>
          <a:xfrm>
            <a:off x="5176432" y="3968643"/>
            <a:ext cx="3316637" cy="3399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Coding Intensity Adjustment</a:t>
            </a:r>
          </a:p>
        </p:txBody>
      </p:sp>
      <p:sp>
        <p:nvSpPr>
          <p:cNvPr id="19" name="Rectangle 18">
            <a:extLst>
              <a:ext uri="{FF2B5EF4-FFF2-40B4-BE49-F238E27FC236}">
                <a16:creationId xmlns:a16="http://schemas.microsoft.com/office/drawing/2014/main" id="{9C741491-407D-4B80-B7FF-BD22D3A5583F}"/>
              </a:ext>
            </a:extLst>
          </p:cNvPr>
          <p:cNvSpPr/>
          <p:nvPr/>
        </p:nvSpPr>
        <p:spPr>
          <a:xfrm>
            <a:off x="5176432" y="4885823"/>
            <a:ext cx="3316637" cy="9144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Per Member Per Month Medicare Advantage Payment</a:t>
            </a:r>
          </a:p>
        </p:txBody>
      </p:sp>
      <p:sp>
        <p:nvSpPr>
          <p:cNvPr id="20" name="Rectangle 19">
            <a:extLst>
              <a:ext uri="{FF2B5EF4-FFF2-40B4-BE49-F238E27FC236}">
                <a16:creationId xmlns:a16="http://schemas.microsoft.com/office/drawing/2014/main" id="{B2B5586D-6FFA-416D-92A0-4CA9F5362D26}"/>
              </a:ext>
            </a:extLst>
          </p:cNvPr>
          <p:cNvSpPr/>
          <p:nvPr/>
        </p:nvSpPr>
        <p:spPr>
          <a:xfrm>
            <a:off x="5199678" y="3181207"/>
            <a:ext cx="3293391" cy="33990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Quality Bonus Payment </a:t>
            </a:r>
          </a:p>
        </p:txBody>
      </p:sp>
      <p:sp>
        <p:nvSpPr>
          <p:cNvPr id="3" name="Arrow: Down 2">
            <a:extLst>
              <a:ext uri="{FF2B5EF4-FFF2-40B4-BE49-F238E27FC236}">
                <a16:creationId xmlns:a16="http://schemas.microsoft.com/office/drawing/2014/main" id="{FBF572D4-F3AE-4E8D-8B4C-72FEF21AEA67}"/>
              </a:ext>
            </a:extLst>
          </p:cNvPr>
          <p:cNvSpPr/>
          <p:nvPr/>
        </p:nvSpPr>
        <p:spPr>
          <a:xfrm>
            <a:off x="6692438" y="1990139"/>
            <a:ext cx="228600" cy="280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A9CB5227-7480-4E49-BFBF-52B4652FE168}"/>
              </a:ext>
            </a:extLst>
          </p:cNvPr>
          <p:cNvSpPr/>
          <p:nvPr/>
        </p:nvSpPr>
        <p:spPr>
          <a:xfrm>
            <a:off x="6692438" y="2774039"/>
            <a:ext cx="228600" cy="280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676F6A7-DD4A-4456-B211-B67B94CFAAA2}"/>
              </a:ext>
            </a:extLst>
          </p:cNvPr>
          <p:cNvSpPr/>
          <p:nvPr/>
        </p:nvSpPr>
        <p:spPr>
          <a:xfrm>
            <a:off x="6692438" y="3593785"/>
            <a:ext cx="228600" cy="2801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987F81-891D-4899-9A59-4EF68A8E23ED}"/>
              </a:ext>
            </a:extLst>
          </p:cNvPr>
          <p:cNvSpPr txBox="1"/>
          <p:nvPr/>
        </p:nvSpPr>
        <p:spPr>
          <a:xfrm>
            <a:off x="6660919" y="4349365"/>
            <a:ext cx="260119" cy="523220"/>
          </a:xfrm>
          <a:prstGeom prst="rect">
            <a:avLst/>
          </a:prstGeom>
          <a:noFill/>
        </p:spPr>
        <p:txBody>
          <a:bodyPr wrap="square" rtlCol="0">
            <a:spAutoFit/>
          </a:bodyPr>
          <a:lstStyle/>
          <a:p>
            <a:pPr algn="ctr"/>
            <a:r>
              <a:rPr lang="en-US" sz="2800" b="1" dirty="0"/>
              <a:t>=</a:t>
            </a:r>
          </a:p>
        </p:txBody>
      </p:sp>
    </p:spTree>
    <p:extLst>
      <p:ext uri="{BB962C8B-B14F-4D97-AF65-F5344CB8AC3E}">
        <p14:creationId xmlns:p14="http://schemas.microsoft.com/office/powerpoint/2010/main" val="499448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52400" y="304800"/>
            <a:ext cx="8686800" cy="627061"/>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i="0" u="none" strike="noStrike" cap="none" dirty="0">
                <a:ea typeface="Calibri"/>
                <a:cs typeface="Calibri"/>
                <a:sym typeface="Calibri"/>
              </a:rPr>
              <a:t>Medicare Advantage: Star Ratings</a:t>
            </a:r>
          </a:p>
        </p:txBody>
      </p:sp>
      <p:sp>
        <p:nvSpPr>
          <p:cNvPr id="262" name="Shape 262"/>
          <p:cNvSpPr txBox="1">
            <a:spLocks noGrp="1"/>
          </p:cNvSpPr>
          <p:nvPr>
            <p:ph idx="1"/>
          </p:nvPr>
        </p:nvSpPr>
        <p:spPr>
          <a:xfrm>
            <a:off x="278027" y="1012609"/>
            <a:ext cx="7660627" cy="5295201"/>
          </a:xfrm>
          <a:prstGeom prst="rect">
            <a:avLst/>
          </a:prstGeom>
          <a:noFill/>
          <a:ln>
            <a:noFill/>
          </a:ln>
        </p:spPr>
        <p:txBody>
          <a:bodyPr lIns="91375" tIns="45675" rIns="91375" bIns="45675" anchor="t" anchorCtr="0">
            <a:noAutofit/>
          </a:bodyPr>
          <a:lstStyle/>
          <a:p>
            <a:pPr indent="-187325">
              <a:spcBef>
                <a:spcPts val="0"/>
              </a:spcBef>
              <a:spcAft>
                <a:spcPts val="1200"/>
              </a:spcAft>
            </a:pPr>
            <a:r>
              <a:rPr lang="en-US" sz="1800" dirty="0">
                <a:solidFill>
                  <a:srgbClr val="292929"/>
                </a:solidFill>
                <a:ea typeface="Calibri"/>
                <a:cs typeface="Calibri"/>
                <a:sym typeface="Calibri"/>
              </a:rPr>
              <a:t>Medicare Advantage 5-Star Rating system has three important impacts</a:t>
            </a:r>
            <a:endParaRPr lang="en-US" sz="1800" dirty="0">
              <a:solidFill>
                <a:srgbClr val="292929"/>
              </a:solidFill>
              <a:ea typeface="Calibri"/>
              <a:cs typeface="Calibri"/>
            </a:endParaRPr>
          </a:p>
          <a:p>
            <a:pPr lvl="1" indent="-187325">
              <a:spcBef>
                <a:spcPts val="0"/>
              </a:spcBef>
              <a:spcAft>
                <a:spcPts val="1200"/>
              </a:spcAft>
            </a:pPr>
            <a:r>
              <a:rPr lang="en-US" sz="1600" b="1" dirty="0">
                <a:solidFill>
                  <a:srgbClr val="292929"/>
                </a:solidFill>
                <a:ea typeface="Calibri"/>
                <a:cs typeface="Calibri"/>
                <a:sym typeface="Calibri"/>
              </a:rPr>
              <a:t>Bonus payments: </a:t>
            </a:r>
            <a:r>
              <a:rPr lang="en-US" sz="1600" dirty="0">
                <a:solidFill>
                  <a:srgbClr val="292929"/>
                </a:solidFill>
                <a:ea typeface="Calibri"/>
                <a:cs typeface="Calibri"/>
                <a:sym typeface="Calibri"/>
              </a:rPr>
              <a:t>Plans with at least a 4-star rating can qualify for federal bonus payments of up to 5%</a:t>
            </a:r>
          </a:p>
          <a:p>
            <a:pPr lvl="1" indent="-187325">
              <a:spcBef>
                <a:spcPts val="0"/>
              </a:spcBef>
              <a:spcAft>
                <a:spcPts val="1200"/>
              </a:spcAft>
            </a:pPr>
            <a:r>
              <a:rPr lang="en-US" sz="1600" b="1" dirty="0">
                <a:solidFill>
                  <a:srgbClr val="292929"/>
                </a:solidFill>
                <a:ea typeface="Calibri"/>
                <a:cs typeface="Calibri"/>
                <a:sym typeface="Calibri"/>
              </a:rPr>
              <a:t>Higher Rebate: </a:t>
            </a:r>
            <a:r>
              <a:rPr lang="en-US" sz="1600" dirty="0">
                <a:solidFill>
                  <a:srgbClr val="292929"/>
                </a:solidFill>
                <a:ea typeface="Calibri"/>
                <a:cs typeface="Calibri"/>
                <a:sym typeface="Calibri"/>
              </a:rPr>
              <a:t>The higher the quality score, the greater the percentage (50-70%) of the rebate a plan gets to keep if it is under the bid benchmark, which translates into more dollars for supplemental benefits</a:t>
            </a:r>
          </a:p>
          <a:p>
            <a:pPr lvl="1" indent="-187325">
              <a:spcBef>
                <a:spcPts val="0"/>
              </a:spcBef>
              <a:spcAft>
                <a:spcPts val="1200"/>
              </a:spcAft>
            </a:pPr>
            <a:r>
              <a:rPr lang="en-US" sz="1600" b="1" dirty="0">
                <a:solidFill>
                  <a:srgbClr val="292929"/>
                </a:solidFill>
                <a:ea typeface="Calibri"/>
                <a:cs typeface="Calibri"/>
                <a:sym typeface="Calibri"/>
              </a:rPr>
              <a:t>Enrollment</a:t>
            </a:r>
            <a:r>
              <a:rPr lang="en-US" sz="1600" dirty="0">
                <a:solidFill>
                  <a:srgbClr val="292929"/>
                </a:solidFill>
                <a:ea typeface="Calibri"/>
                <a:cs typeface="Calibri"/>
                <a:sym typeface="Calibri"/>
              </a:rPr>
              <a:t>: 5-star rated plans can enroll beneficiaries throughout the year not just open enrollment and special election periods</a:t>
            </a:r>
          </a:p>
          <a:p>
            <a:pPr indent="-187325">
              <a:spcBef>
                <a:spcPts val="0"/>
              </a:spcBef>
              <a:spcAft>
                <a:spcPts val="1200"/>
              </a:spcAft>
            </a:pPr>
            <a:r>
              <a:rPr lang="en-US" sz="1800" dirty="0">
                <a:solidFill>
                  <a:srgbClr val="292929"/>
                </a:solidFill>
                <a:ea typeface="Calibri"/>
                <a:cs typeface="Calibri"/>
                <a:sym typeface="Calibri"/>
              </a:rPr>
              <a:t>CMS assigns star ratings to plans, as a way to track and drive improvements in Medicare quality annually</a:t>
            </a:r>
          </a:p>
          <a:p>
            <a:pPr lvl="1" indent="-187325">
              <a:spcBef>
                <a:spcPts val="0"/>
              </a:spcBef>
              <a:spcAft>
                <a:spcPts val="1200"/>
              </a:spcAft>
            </a:pPr>
            <a:r>
              <a:rPr lang="en-US" sz="1600" dirty="0">
                <a:solidFill>
                  <a:srgbClr val="292929"/>
                </a:solidFill>
                <a:ea typeface="Calibri"/>
                <a:cs typeface="Calibri"/>
                <a:sym typeface="Calibri"/>
              </a:rPr>
              <a:t>Medicare Advantage plans are rated on 28 unique quality measures falling into 5 domains plus an additional 12 measures in 4 domains if it also offers prescription drug coverage</a:t>
            </a:r>
          </a:p>
          <a:p>
            <a:pPr indent="-187325">
              <a:spcBef>
                <a:spcPts val="0"/>
              </a:spcBef>
              <a:spcAft>
                <a:spcPts val="1200"/>
              </a:spcAft>
            </a:pPr>
            <a:r>
              <a:rPr lang="en-US" sz="1800" dirty="0">
                <a:solidFill>
                  <a:srgbClr val="292929"/>
                </a:solidFill>
                <a:ea typeface="Calibri"/>
                <a:cs typeface="Calibri"/>
                <a:sym typeface="Calibri"/>
              </a:rPr>
              <a:t>CMS annually reviews the star rating measures based upon measure reliability, clinical recommendations, stakeholder feedback, and data issues. </a:t>
            </a:r>
          </a:p>
          <a:p>
            <a:pPr indent="-187325">
              <a:spcBef>
                <a:spcPts val="0"/>
              </a:spcBef>
              <a:spcAft>
                <a:spcPts val="1200"/>
              </a:spcAft>
            </a:pPr>
            <a:r>
              <a:rPr lang="en-US" sz="1800" dirty="0">
                <a:solidFill>
                  <a:srgbClr val="292929"/>
                </a:solidFill>
                <a:ea typeface="Calibri"/>
                <a:cs typeface="Calibri"/>
                <a:sym typeface="Calibri"/>
              </a:rPr>
              <a:t>MA and PDP plan ratings published annually in October.</a:t>
            </a:r>
            <a:endParaRPr lang="en-US" sz="1800" b="0" i="0" u="none" strike="noStrike" cap="none" dirty="0">
              <a:solidFill>
                <a:srgbClr val="292929"/>
              </a:solidFill>
              <a:latin typeface="Calibri"/>
              <a:ea typeface="Calibri"/>
              <a:cs typeface="Calibri"/>
              <a:sym typeface="Calibri"/>
            </a:endParaRPr>
          </a:p>
        </p:txBody>
      </p:sp>
    </p:spTree>
    <p:extLst>
      <p:ext uri="{BB962C8B-B14F-4D97-AF65-F5344CB8AC3E}">
        <p14:creationId xmlns:p14="http://schemas.microsoft.com/office/powerpoint/2010/main" val="146640500"/>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52400" y="304800"/>
            <a:ext cx="8686800" cy="627061"/>
          </a:xfrm>
          <a:prstGeom prst="rect">
            <a:avLst/>
          </a:prstGeom>
          <a:noFill/>
          <a:ln>
            <a:noFill/>
          </a:ln>
        </p:spPr>
        <p:txBody>
          <a:bodyPr lIns="91425" tIns="45700" rIns="91425" bIns="45700" anchor="ctr" anchorCtr="0">
            <a:noAutofit/>
          </a:bodyPr>
          <a:lstStyle/>
          <a:p>
            <a:pPr marL="0" marR="0" lvl="0" indent="0" rtl="0">
              <a:spcBef>
                <a:spcPts val="0"/>
              </a:spcBef>
              <a:spcAft>
                <a:spcPts val="0"/>
              </a:spcAft>
              <a:buSzPct val="25000"/>
              <a:buNone/>
            </a:pPr>
            <a:r>
              <a:rPr lang="en-US" sz="3600" dirty="0">
                <a:ea typeface="Calibri"/>
                <a:cs typeface="Calibri"/>
                <a:sym typeface="Calibri"/>
              </a:rPr>
              <a:t>Medicare</a:t>
            </a:r>
            <a:r>
              <a:rPr lang="en-US" sz="3600" i="0" u="none" strike="noStrike" cap="none" dirty="0">
                <a:ea typeface="Calibri"/>
                <a:cs typeface="Calibri"/>
                <a:sym typeface="Calibri"/>
              </a:rPr>
              <a:t> Advantage: Star Ratings</a:t>
            </a:r>
          </a:p>
        </p:txBody>
      </p:sp>
      <p:pic>
        <p:nvPicPr>
          <p:cNvPr id="2" name="Content Placeholder 1"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16778" b="117"/>
          <a:stretch/>
        </p:blipFill>
        <p:spPr>
          <a:xfrm>
            <a:off x="855875" y="1595325"/>
            <a:ext cx="7157485" cy="4308195"/>
          </a:xfrm>
          <a:prstGeom prst="rect">
            <a:avLst/>
          </a:prstGeom>
          <a:noFill/>
          <a:ln>
            <a:noFill/>
          </a:ln>
        </p:spPr>
      </p:pic>
      <p:sp>
        <p:nvSpPr>
          <p:cNvPr id="3" name="TextBox 2">
            <a:extLst>
              <a:ext uri="{FF2B5EF4-FFF2-40B4-BE49-F238E27FC236}">
                <a16:creationId xmlns:a16="http://schemas.microsoft.com/office/drawing/2014/main" id="{36A7B51E-FBBB-C67C-30EE-1D5327EF5B97}"/>
              </a:ext>
            </a:extLst>
          </p:cNvPr>
          <p:cNvSpPr txBox="1"/>
          <p:nvPr/>
        </p:nvSpPr>
        <p:spPr>
          <a:xfrm>
            <a:off x="575116" y="1103510"/>
            <a:ext cx="7988206" cy="400110"/>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alibri"/>
                <a:cs typeface="Arial"/>
              </a:rPr>
              <a:t>By 2022, 67% of MA-PD plans had achieved a 4-star or higher rating. </a:t>
            </a:r>
            <a:endParaRPr lang="en-US" sz="2000" dirty="0">
              <a:latin typeface="Calibri"/>
            </a:endParaRPr>
          </a:p>
        </p:txBody>
      </p:sp>
    </p:spTree>
    <p:extLst>
      <p:ext uri="{BB962C8B-B14F-4D97-AF65-F5344CB8AC3E}">
        <p14:creationId xmlns:p14="http://schemas.microsoft.com/office/powerpoint/2010/main" val="902934262"/>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3895-975B-4C32-B280-FFDE4A22AAF4}"/>
              </a:ext>
            </a:extLst>
          </p:cNvPr>
          <p:cNvSpPr>
            <a:spLocks noGrp="1"/>
          </p:cNvSpPr>
          <p:nvPr>
            <p:ph type="title"/>
          </p:nvPr>
        </p:nvSpPr>
        <p:spPr>
          <a:xfrm>
            <a:off x="457200" y="274638"/>
            <a:ext cx="8229600" cy="542347"/>
          </a:xfrm>
        </p:spPr>
        <p:txBody>
          <a:bodyPr>
            <a:normAutofit fontScale="90000"/>
          </a:bodyPr>
          <a:lstStyle/>
          <a:p>
            <a:r>
              <a:rPr lang="en-US" dirty="0"/>
              <a:t>Adjusting for Risk</a:t>
            </a:r>
          </a:p>
        </p:txBody>
      </p:sp>
      <p:sp>
        <p:nvSpPr>
          <p:cNvPr id="4" name="Slide Number Placeholder 3">
            <a:extLst>
              <a:ext uri="{FF2B5EF4-FFF2-40B4-BE49-F238E27FC236}">
                <a16:creationId xmlns:a16="http://schemas.microsoft.com/office/drawing/2014/main" id="{7A49B669-2C8C-432E-B410-7DC28A2BA120}"/>
              </a:ext>
            </a:extLst>
          </p:cNvPr>
          <p:cNvSpPr>
            <a:spLocks noGrp="1"/>
          </p:cNvSpPr>
          <p:nvPr>
            <p:ph type="sldNum" sz="quarter" idx="12"/>
          </p:nvPr>
        </p:nvSpPr>
        <p:spPr/>
        <p:txBody>
          <a:bodyPr/>
          <a:lstStyle/>
          <a:p>
            <a:fld id="{8ED21966-C764-4C40-97C3-3CEDFB59A7F5}" type="slidenum">
              <a:rPr lang="en-US" smtClean="0">
                <a:solidFill>
                  <a:prstClr val="black"/>
                </a:solidFill>
              </a:rPr>
              <a:pPr/>
              <a:t>25</a:t>
            </a:fld>
            <a:endParaRPr lang="en-US" dirty="0">
              <a:solidFill>
                <a:prstClr val="black"/>
              </a:solidFill>
            </a:endParaRPr>
          </a:p>
        </p:txBody>
      </p:sp>
      <p:sp>
        <p:nvSpPr>
          <p:cNvPr id="21" name="Content Placeholder 6">
            <a:extLst>
              <a:ext uri="{FF2B5EF4-FFF2-40B4-BE49-F238E27FC236}">
                <a16:creationId xmlns:a16="http://schemas.microsoft.com/office/drawing/2014/main" id="{BC441642-2987-4FBF-9C3F-F5F2DFF4133B}"/>
              </a:ext>
            </a:extLst>
          </p:cNvPr>
          <p:cNvSpPr txBox="1">
            <a:spLocks/>
          </p:cNvSpPr>
          <p:nvPr/>
        </p:nvSpPr>
        <p:spPr>
          <a:xfrm>
            <a:off x="362311" y="936221"/>
            <a:ext cx="8419377" cy="674753"/>
          </a:xfrm>
          <a:prstGeom prst="rect">
            <a:avLst/>
          </a:prstGeom>
        </p:spPr>
        <p:txBody>
          <a:bodyPr vert="horz" lIns="91430" tIns="45715" rIns="91430" bIns="45715" rtlCol="0" anchor="t" anchorCtr="0">
            <a:noAutofit/>
          </a:bodyPr>
          <a:lstStyle>
            <a:lvl1pPr marL="0" indent="0" algn="l" defTabSz="457149" rtl="0" eaLnBrk="1" latinLnBrk="0" hangingPunct="1">
              <a:spcBef>
                <a:spcPct val="20000"/>
              </a:spcBef>
              <a:buClr>
                <a:schemeClr val="accent1"/>
              </a:buClr>
              <a:buFont typeface="Arial"/>
              <a:buNone/>
              <a:defRPr lang="en-US" sz="2000" i="1" kern="1200">
                <a:solidFill>
                  <a:schemeClr val="accent3"/>
                </a:solidFill>
                <a:latin typeface="+mn-lt"/>
                <a:ea typeface="+mn-ea"/>
                <a:cs typeface="Arial"/>
              </a:defRPr>
            </a:lvl1pPr>
            <a:lvl2pPr marL="284163" indent="0" algn="l" defTabSz="457149" rtl="0" eaLnBrk="1" latinLnBrk="0" hangingPunct="1">
              <a:spcBef>
                <a:spcPct val="20000"/>
              </a:spcBef>
              <a:buFont typeface="Arial"/>
              <a:buNone/>
              <a:defRPr lang="en-US" sz="2000" kern="1200">
                <a:solidFill>
                  <a:schemeClr val="accent2"/>
                </a:solidFill>
                <a:latin typeface="+mn-lt"/>
                <a:ea typeface="+mn-ea"/>
                <a:cs typeface="Arial"/>
              </a:defRPr>
            </a:lvl2pPr>
            <a:lvl3pPr marL="630237" indent="0" algn="l" defTabSz="457149" rtl="0" eaLnBrk="1" latinLnBrk="0" hangingPunct="1">
              <a:spcBef>
                <a:spcPct val="20000"/>
              </a:spcBef>
              <a:buClr>
                <a:schemeClr val="accent3"/>
              </a:buClr>
              <a:buFont typeface="Arial"/>
              <a:buNone/>
              <a:defRPr lang="en-US" sz="2000" kern="1200">
                <a:solidFill>
                  <a:schemeClr val="accent2"/>
                </a:solidFill>
                <a:latin typeface="+mn-lt"/>
                <a:ea typeface="+mn-ea"/>
                <a:cs typeface="Arial"/>
              </a:defRPr>
            </a:lvl3pPr>
            <a:lvl4pPr marL="914400" indent="0" algn="l" defTabSz="457149" rtl="0" eaLnBrk="1" latinLnBrk="0" hangingPunct="1">
              <a:spcBef>
                <a:spcPct val="20000"/>
              </a:spcBef>
              <a:buClr>
                <a:schemeClr val="tx1"/>
              </a:buClr>
              <a:buFont typeface="Arial" panose="020B0604020202020204" pitchFamily="34" charset="0"/>
              <a:buNone/>
              <a:defRPr lang="en-US" sz="2000" kern="1200">
                <a:solidFill>
                  <a:schemeClr val="accent2"/>
                </a:solidFill>
                <a:latin typeface="+mn-lt"/>
                <a:ea typeface="+mn-ea"/>
                <a:cs typeface="Arial"/>
              </a:defRPr>
            </a:lvl4pPr>
            <a:lvl5pPr marL="2057174" indent="-228575" algn="l" defTabSz="457149" rtl="0" eaLnBrk="1" latinLnBrk="0" hangingPunct="1">
              <a:spcBef>
                <a:spcPct val="20000"/>
              </a:spcBef>
              <a:buFont typeface="Arial"/>
              <a:buChar char="»"/>
              <a:defRPr lang="en-US" sz="2000" kern="1200" dirty="0">
                <a:solidFill>
                  <a:schemeClr val="tx1"/>
                </a:solidFill>
                <a:latin typeface="+mn-lt"/>
                <a:ea typeface="+mn-ea"/>
                <a:cs typeface="Arial"/>
              </a:defRPr>
            </a:lvl5pPr>
            <a:lvl6pPr marL="2514323"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74"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23"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73"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49" rtl="0" eaLnBrk="1" fontAlgn="auto" latinLnBrk="0" hangingPunct="1">
              <a:lnSpc>
                <a:spcPct val="100000"/>
              </a:lnSpc>
              <a:spcBef>
                <a:spcPct val="20000"/>
              </a:spcBef>
              <a:spcAft>
                <a:spcPts val="0"/>
              </a:spcAft>
              <a:buClr>
                <a:srgbClr val="2F6485"/>
              </a:buClr>
              <a:buSzTx/>
              <a:buFont typeface="Arial"/>
              <a:buNone/>
              <a:tabLst/>
              <a:defRPr/>
            </a:pPr>
            <a:r>
              <a:rPr kumimoji="0" lang="en-US" sz="2000" b="0" i="0" u="none" strike="noStrike" kern="1200" cap="none" spc="0" normalizeH="0" baseline="0" noProof="0" dirty="0">
                <a:ln>
                  <a:noFill/>
                </a:ln>
                <a:solidFill>
                  <a:schemeClr val="tx1"/>
                </a:solidFill>
                <a:effectLst/>
                <a:uLnTx/>
                <a:uFillTx/>
                <a:ea typeface="+mn-ea"/>
                <a:cs typeface="Arial"/>
              </a:rPr>
              <a:t>CMS uses risk adjustment to pay plans for the healthcare risk of the beneficiaries they enroll, paying plans more for higher cost beneficiaries </a:t>
            </a:r>
          </a:p>
        </p:txBody>
      </p:sp>
      <p:sp>
        <p:nvSpPr>
          <p:cNvPr id="23" name="Rectangle 22">
            <a:extLst>
              <a:ext uri="{FF2B5EF4-FFF2-40B4-BE49-F238E27FC236}">
                <a16:creationId xmlns:a16="http://schemas.microsoft.com/office/drawing/2014/main" id="{7F420139-C242-420A-B96F-B9B497ECAA2D}"/>
              </a:ext>
            </a:extLst>
          </p:cNvPr>
          <p:cNvSpPr/>
          <p:nvPr/>
        </p:nvSpPr>
        <p:spPr>
          <a:xfrm>
            <a:off x="3069997" y="2462470"/>
            <a:ext cx="1467868" cy="1350758"/>
          </a:xfrm>
          <a:prstGeom prst="rect">
            <a:avLst/>
          </a:prstGeom>
          <a:noFill/>
          <a:ln w="9525" cap="flat" cmpd="sng" algn="ctr">
            <a:solidFill>
              <a:srgbClr val="558ED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58ED5"/>
                </a:solidFill>
                <a:effectLst/>
                <a:uLnTx/>
                <a:uFillTx/>
                <a:latin typeface="+mn-lt"/>
                <a:ea typeface="+mn-ea"/>
                <a:cs typeface="+mn-cs"/>
              </a:rPr>
              <a:t>Health plan member</a:t>
            </a:r>
            <a:br>
              <a:rPr kumimoji="0" lang="en-US" sz="1400" b="0" i="0" u="none" strike="noStrike" kern="0" cap="none" spc="0" normalizeH="0" baseline="0" noProof="0" dirty="0">
                <a:ln>
                  <a:noFill/>
                </a:ln>
                <a:solidFill>
                  <a:srgbClr val="558ED5"/>
                </a:solidFill>
                <a:effectLst/>
                <a:uLnTx/>
                <a:uFillTx/>
                <a:latin typeface="+mn-lt"/>
                <a:ea typeface="+mn-ea"/>
                <a:cs typeface="+mn-cs"/>
              </a:rPr>
            </a:br>
            <a:r>
              <a:rPr kumimoji="0" lang="en-US" sz="1400" b="0" i="0" u="none" strike="noStrike" kern="0" cap="none" spc="0" normalizeH="0" baseline="0" noProof="0" dirty="0">
                <a:ln>
                  <a:noFill/>
                </a:ln>
                <a:solidFill>
                  <a:srgbClr val="558ED5"/>
                </a:solidFill>
                <a:effectLst/>
                <a:uLnTx/>
                <a:uFillTx/>
                <a:latin typeface="+mn-lt"/>
                <a:ea typeface="+mn-ea"/>
                <a:cs typeface="+mn-cs"/>
              </a:rPr>
              <a:t> basic premium</a:t>
            </a:r>
          </a:p>
        </p:txBody>
      </p:sp>
      <p:sp>
        <p:nvSpPr>
          <p:cNvPr id="24" name="Rectangle 23">
            <a:extLst>
              <a:ext uri="{FF2B5EF4-FFF2-40B4-BE49-F238E27FC236}">
                <a16:creationId xmlns:a16="http://schemas.microsoft.com/office/drawing/2014/main" id="{824F8523-E1E2-49FB-8925-7701B0283503}"/>
              </a:ext>
            </a:extLst>
          </p:cNvPr>
          <p:cNvSpPr/>
          <p:nvPr/>
        </p:nvSpPr>
        <p:spPr>
          <a:xfrm>
            <a:off x="4863259" y="2462470"/>
            <a:ext cx="2314119" cy="1350758"/>
          </a:xfrm>
          <a:prstGeom prst="rect">
            <a:avLst/>
          </a:prstGeom>
          <a:noFill/>
          <a:ln w="9525" cap="flat" cmpd="sng" algn="ctr">
            <a:solidFill>
              <a:srgbClr val="558ED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58ED5"/>
                </a:solidFill>
                <a:effectLst/>
                <a:uLnTx/>
                <a:uFillTx/>
                <a:latin typeface="+mn-lt"/>
                <a:ea typeface="+mn-ea"/>
                <a:cs typeface="+mn-cs"/>
              </a:rPr>
              <a:t>Rebate = </a:t>
            </a:r>
          </a:p>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58ED5"/>
                </a:solidFill>
                <a:effectLst/>
                <a:uLnTx/>
                <a:uFillTx/>
                <a:latin typeface="+mn-lt"/>
                <a:ea typeface="+mn-ea"/>
                <a:cs typeface="+mn-cs"/>
              </a:rPr>
              <a:t>0.5 to 0.7</a:t>
            </a:r>
          </a:p>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558ED5"/>
                </a:solidFill>
                <a:effectLst/>
                <a:uLnTx/>
                <a:uFillTx/>
                <a:latin typeface="+mn-lt"/>
                <a:ea typeface="+mn-ea"/>
                <a:cs typeface="+mn-cs"/>
              </a:rPr>
              <a:t>(varies by plan star ratings) </a:t>
            </a:r>
          </a:p>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58ED5"/>
                </a:solidFill>
                <a:effectLst/>
                <a:uLnTx/>
                <a:uFillTx/>
                <a:latin typeface="+mn-lt"/>
                <a:ea typeface="+mn-ea"/>
                <a:cs typeface="+mn-cs"/>
              </a:rPr>
              <a:t>x </a:t>
            </a:r>
          </a:p>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558ED5"/>
                </a:solidFill>
                <a:effectLst/>
                <a:uLnTx/>
                <a:uFillTx/>
                <a:latin typeface="+mn-lt"/>
                <a:ea typeface="+mn-ea"/>
                <a:cs typeface="+mn-cs"/>
              </a:rPr>
              <a:t>(risk adjusted benchmark-actual benchmark) </a:t>
            </a:r>
          </a:p>
        </p:txBody>
      </p:sp>
      <p:sp>
        <p:nvSpPr>
          <p:cNvPr id="25" name="Rectangle 24">
            <a:extLst>
              <a:ext uri="{FF2B5EF4-FFF2-40B4-BE49-F238E27FC236}">
                <a16:creationId xmlns:a16="http://schemas.microsoft.com/office/drawing/2014/main" id="{26A4EDC4-89A0-4070-A609-96E51CE23E4B}"/>
              </a:ext>
            </a:extLst>
          </p:cNvPr>
          <p:cNvSpPr/>
          <p:nvPr/>
        </p:nvSpPr>
        <p:spPr>
          <a:xfrm>
            <a:off x="7464077" y="2462470"/>
            <a:ext cx="1000920" cy="1350758"/>
          </a:xfrm>
          <a:prstGeom prst="rect">
            <a:avLst/>
          </a:prstGeom>
          <a:noFill/>
          <a:ln w="9525" cap="flat" cmpd="sng" algn="ctr">
            <a:solidFill>
              <a:srgbClr val="558ED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58ED5"/>
                </a:solidFill>
                <a:effectLst/>
                <a:uLnTx/>
                <a:uFillTx/>
                <a:latin typeface="+mn-lt"/>
                <a:ea typeface="+mn-ea"/>
                <a:cs typeface="+mn-cs"/>
              </a:rPr>
              <a:t>Monthly Payment to Plan</a:t>
            </a:r>
          </a:p>
        </p:txBody>
      </p:sp>
      <p:sp>
        <p:nvSpPr>
          <p:cNvPr id="34" name="Rectangle 33">
            <a:extLst>
              <a:ext uri="{FF2B5EF4-FFF2-40B4-BE49-F238E27FC236}">
                <a16:creationId xmlns:a16="http://schemas.microsoft.com/office/drawing/2014/main" id="{619DCEE6-ACC1-48B2-B306-E97F981433AE}"/>
              </a:ext>
            </a:extLst>
          </p:cNvPr>
          <p:cNvSpPr/>
          <p:nvPr/>
        </p:nvSpPr>
        <p:spPr>
          <a:xfrm>
            <a:off x="679001" y="1730210"/>
            <a:ext cx="2103542" cy="2871082"/>
          </a:xfrm>
          <a:prstGeom prst="rect">
            <a:avLst/>
          </a:prstGeom>
          <a:noFill/>
          <a:ln w="9525" cap="flat" cmpd="sng" algn="ctr">
            <a:solidFill>
              <a:srgbClr val="77933C"/>
            </a:solidFill>
            <a:prstDash val="dash"/>
          </a:ln>
          <a:effectLst/>
        </p:spPr>
        <p:txBody>
          <a:bodyPr rtlCol="0" anchor="t"/>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7933C"/>
                </a:solidFill>
                <a:effectLst/>
                <a:uLnTx/>
                <a:uFillTx/>
                <a:latin typeface="+mn-lt"/>
                <a:ea typeface="+mn-ea"/>
                <a:cs typeface="+mn-cs"/>
              </a:rPr>
              <a:t>Risk Adjustment</a:t>
            </a:r>
          </a:p>
        </p:txBody>
      </p:sp>
      <p:sp>
        <p:nvSpPr>
          <p:cNvPr id="35" name="Rectangle 34">
            <a:extLst>
              <a:ext uri="{FF2B5EF4-FFF2-40B4-BE49-F238E27FC236}">
                <a16:creationId xmlns:a16="http://schemas.microsoft.com/office/drawing/2014/main" id="{8B8249B6-1069-4362-A631-6CCD62137E66}"/>
              </a:ext>
            </a:extLst>
          </p:cNvPr>
          <p:cNvSpPr/>
          <p:nvPr/>
        </p:nvSpPr>
        <p:spPr>
          <a:xfrm>
            <a:off x="789633" y="2100640"/>
            <a:ext cx="634201" cy="2285226"/>
          </a:xfrm>
          <a:prstGeom prst="rect">
            <a:avLst/>
          </a:prstGeom>
          <a:noFill/>
          <a:ln w="9525" cap="flat" cmpd="sng" algn="ctr">
            <a:solidFill>
              <a:srgbClr val="558ED5"/>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58ED5"/>
                </a:solidFill>
                <a:effectLst/>
                <a:uLnTx/>
                <a:uFillTx/>
                <a:latin typeface="+mn-lt"/>
                <a:ea typeface="+mn-ea"/>
                <a:cs typeface="+mn-cs"/>
              </a:rPr>
              <a:t>Base rate</a:t>
            </a:r>
          </a:p>
        </p:txBody>
      </p:sp>
      <p:sp>
        <p:nvSpPr>
          <p:cNvPr id="36" name="Rectangle 35">
            <a:extLst>
              <a:ext uri="{FF2B5EF4-FFF2-40B4-BE49-F238E27FC236}">
                <a16:creationId xmlns:a16="http://schemas.microsoft.com/office/drawing/2014/main" id="{ACD83F96-24B5-40D6-A942-638AA86085DC}"/>
              </a:ext>
            </a:extLst>
          </p:cNvPr>
          <p:cNvSpPr/>
          <p:nvPr/>
        </p:nvSpPr>
        <p:spPr>
          <a:xfrm>
            <a:off x="1680772" y="2100639"/>
            <a:ext cx="1000921" cy="2285226"/>
          </a:xfrm>
          <a:prstGeom prst="rect">
            <a:avLst/>
          </a:prstGeom>
          <a:noFill/>
          <a:ln w="9525" cap="flat" cmpd="sng" algn="ctr">
            <a:solidFill>
              <a:srgbClr val="77933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77933C"/>
                </a:solidFill>
                <a:effectLst/>
                <a:uLnTx/>
                <a:uFillTx/>
                <a:latin typeface="+mn-lt"/>
                <a:ea typeface="+mn-ea"/>
                <a:cs typeface="+mn-cs"/>
              </a:rPr>
              <a:t>CMS-HCC risk Score</a:t>
            </a:r>
          </a:p>
        </p:txBody>
      </p:sp>
      <p:sp>
        <p:nvSpPr>
          <p:cNvPr id="27" name="Rectangle 26">
            <a:extLst>
              <a:ext uri="{FF2B5EF4-FFF2-40B4-BE49-F238E27FC236}">
                <a16:creationId xmlns:a16="http://schemas.microsoft.com/office/drawing/2014/main" id="{1F903F5B-EBCB-489F-B21D-690784854096}"/>
              </a:ext>
            </a:extLst>
          </p:cNvPr>
          <p:cNvSpPr/>
          <p:nvPr/>
        </p:nvSpPr>
        <p:spPr>
          <a:xfrm>
            <a:off x="1680773" y="5374067"/>
            <a:ext cx="4857445" cy="395724"/>
          </a:xfrm>
          <a:prstGeom prst="rect">
            <a:avLst/>
          </a:prstGeom>
          <a:noFill/>
          <a:ln w="9525" cap="flat" cmpd="sng" algn="ctr">
            <a:solidFill>
              <a:srgbClr val="77933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7933C"/>
                </a:solidFill>
                <a:effectLst/>
                <a:uLnTx/>
                <a:uFillTx/>
                <a:latin typeface="+mn-lt"/>
                <a:ea typeface="+mn-ea"/>
                <a:cs typeface="+mn-cs"/>
              </a:rPr>
              <a:t>Patient Characteristics from the Prior Year:</a:t>
            </a:r>
            <a:endParaRPr kumimoji="0" lang="en-US" sz="1400" b="0" i="0" u="none" strike="noStrike" kern="0" cap="none" spc="0" normalizeH="0" baseline="0" noProof="0" dirty="0">
              <a:ln>
                <a:noFill/>
              </a:ln>
              <a:solidFill>
                <a:srgbClr val="77933C"/>
              </a:solidFill>
              <a:effectLst/>
              <a:uLnTx/>
              <a:uFillTx/>
              <a:latin typeface="+mn-lt"/>
              <a:ea typeface="+mn-ea"/>
              <a:cs typeface="+mn-cs"/>
            </a:endParaRPr>
          </a:p>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77933C"/>
                </a:solidFill>
                <a:effectLst/>
                <a:uLnTx/>
                <a:uFillTx/>
                <a:latin typeface="+mn-lt"/>
                <a:ea typeface="+mn-ea"/>
                <a:cs typeface="+mn-cs"/>
              </a:rPr>
              <a:t>Diagnoses, age, sex, Medicaid status, working aged, disabled status</a:t>
            </a:r>
          </a:p>
        </p:txBody>
      </p:sp>
      <p:sp>
        <p:nvSpPr>
          <p:cNvPr id="28" name="Equals 27">
            <a:extLst>
              <a:ext uri="{FF2B5EF4-FFF2-40B4-BE49-F238E27FC236}">
                <a16:creationId xmlns:a16="http://schemas.microsoft.com/office/drawing/2014/main" id="{BF9C4E06-1BB2-4A1E-82E8-D6F523E14289}"/>
              </a:ext>
            </a:extLst>
          </p:cNvPr>
          <p:cNvSpPr/>
          <p:nvPr/>
        </p:nvSpPr>
        <p:spPr>
          <a:xfrm>
            <a:off x="7209898" y="3060526"/>
            <a:ext cx="225960" cy="154645"/>
          </a:xfrm>
          <a:prstGeom prst="mathEqual">
            <a:avLst/>
          </a:prstGeom>
          <a:solidFill>
            <a:schemeClr val="bg1">
              <a:lumMod val="50000"/>
            </a:schemeClr>
          </a:solidFill>
          <a:ln w="9525" cap="flat" cmpd="sng" algn="ctr">
            <a:noFill/>
            <a:prstDash val="solid"/>
          </a:ln>
          <a:effectLst/>
        </p:spPr>
        <p:txBody>
          <a:bodyPr rtlCol="0" anchor="ctr"/>
          <a:lstStyle/>
          <a:p>
            <a:pPr marL="0" marR="0" lvl="0" indent="0" algn="ctr" defTabSz="45714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343434"/>
              </a:solidFill>
              <a:effectLst/>
              <a:uLnTx/>
              <a:uFillTx/>
              <a:latin typeface="+mn-lt"/>
              <a:ea typeface="+mn-ea"/>
              <a:cs typeface="+mn-cs"/>
            </a:endParaRPr>
          </a:p>
        </p:txBody>
      </p:sp>
      <p:sp>
        <p:nvSpPr>
          <p:cNvPr id="29" name="Plus Sign 28">
            <a:extLst>
              <a:ext uri="{FF2B5EF4-FFF2-40B4-BE49-F238E27FC236}">
                <a16:creationId xmlns:a16="http://schemas.microsoft.com/office/drawing/2014/main" id="{70C2DCD7-9729-4497-959C-E9B108A27F5C}"/>
              </a:ext>
            </a:extLst>
          </p:cNvPr>
          <p:cNvSpPr/>
          <p:nvPr/>
        </p:nvSpPr>
        <p:spPr>
          <a:xfrm>
            <a:off x="4599429" y="3065656"/>
            <a:ext cx="180720" cy="144386"/>
          </a:xfrm>
          <a:prstGeom prst="mathPlus">
            <a:avLst/>
          </a:prstGeom>
          <a:solidFill>
            <a:schemeClr val="bg1">
              <a:lumMod val="50000"/>
            </a:schemeClr>
          </a:solidFill>
          <a:ln w="9525" cap="flat" cmpd="sng" algn="ctr">
            <a:noFill/>
            <a:prstDash val="solid"/>
          </a:ln>
          <a:effectLst/>
        </p:spPr>
        <p:txBody>
          <a:bodyPr rtlCol="0" anchor="ctr"/>
          <a:lstStyle/>
          <a:p>
            <a:pPr marL="0" marR="0" lvl="0" indent="0" algn="ctr" defTabSz="45714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n-lt"/>
              <a:ea typeface="+mn-ea"/>
              <a:cs typeface="+mn-cs"/>
            </a:endParaRPr>
          </a:p>
        </p:txBody>
      </p:sp>
      <p:sp>
        <p:nvSpPr>
          <p:cNvPr id="30" name="Plus Sign 29">
            <a:extLst>
              <a:ext uri="{FF2B5EF4-FFF2-40B4-BE49-F238E27FC236}">
                <a16:creationId xmlns:a16="http://schemas.microsoft.com/office/drawing/2014/main" id="{2A69C204-50CE-4020-913E-7B52AC9A45D6}"/>
              </a:ext>
            </a:extLst>
          </p:cNvPr>
          <p:cNvSpPr/>
          <p:nvPr/>
        </p:nvSpPr>
        <p:spPr>
          <a:xfrm>
            <a:off x="2829640" y="3065656"/>
            <a:ext cx="180720" cy="144386"/>
          </a:xfrm>
          <a:prstGeom prst="mathPlus">
            <a:avLst/>
          </a:prstGeom>
          <a:solidFill>
            <a:schemeClr val="bg1">
              <a:lumMod val="50000"/>
            </a:schemeClr>
          </a:solidFill>
          <a:ln w="9525" cap="flat" cmpd="sng" algn="ctr">
            <a:noFill/>
            <a:prstDash val="solid"/>
          </a:ln>
          <a:effectLst/>
        </p:spPr>
        <p:txBody>
          <a:bodyPr rtlCol="0" anchor="ctr"/>
          <a:lstStyle/>
          <a:p>
            <a:pPr marL="0" marR="0" lvl="0" indent="0" algn="ctr" defTabSz="45714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n-lt"/>
              <a:ea typeface="+mn-ea"/>
              <a:cs typeface="+mn-cs"/>
            </a:endParaRPr>
          </a:p>
        </p:txBody>
      </p:sp>
      <p:sp>
        <p:nvSpPr>
          <p:cNvPr id="31" name="Multiplication Sign 30">
            <a:extLst>
              <a:ext uri="{FF2B5EF4-FFF2-40B4-BE49-F238E27FC236}">
                <a16:creationId xmlns:a16="http://schemas.microsoft.com/office/drawing/2014/main" id="{C6EAB89C-4783-4F61-BF83-C8DAB9CB69F3}"/>
              </a:ext>
            </a:extLst>
          </p:cNvPr>
          <p:cNvSpPr/>
          <p:nvPr/>
        </p:nvSpPr>
        <p:spPr>
          <a:xfrm>
            <a:off x="1487378" y="3080969"/>
            <a:ext cx="152121" cy="169565"/>
          </a:xfrm>
          <a:prstGeom prst="mathMultiply">
            <a:avLst/>
          </a:prstGeom>
          <a:solidFill>
            <a:schemeClr val="bg1">
              <a:lumMod val="50000"/>
            </a:schemeClr>
          </a:solidFill>
          <a:ln w="9525" cap="flat" cmpd="sng" algn="ctr">
            <a:noFill/>
            <a:prstDash val="solid"/>
          </a:ln>
          <a:effectLst/>
        </p:spPr>
        <p:txBody>
          <a:bodyPr rtlCol="0" anchor="ctr"/>
          <a:lstStyle/>
          <a:p>
            <a:pPr marL="0" marR="0" lvl="0" indent="0" algn="ctr" defTabSz="45714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mn-lt"/>
              <a:ea typeface="+mn-ea"/>
              <a:cs typeface="+mn-cs"/>
            </a:endParaRPr>
          </a:p>
        </p:txBody>
      </p:sp>
      <p:cxnSp>
        <p:nvCxnSpPr>
          <p:cNvPr id="32" name="Straight Arrow Connector 31">
            <a:extLst>
              <a:ext uri="{FF2B5EF4-FFF2-40B4-BE49-F238E27FC236}">
                <a16:creationId xmlns:a16="http://schemas.microsoft.com/office/drawing/2014/main" id="{1E2AB76C-20E4-4237-A9ED-A2CDB229CE6A}"/>
              </a:ext>
            </a:extLst>
          </p:cNvPr>
          <p:cNvCxnSpPr>
            <a:cxnSpLocks/>
          </p:cNvCxnSpPr>
          <p:nvPr/>
        </p:nvCxnSpPr>
        <p:spPr>
          <a:xfrm flipV="1">
            <a:off x="2181233" y="4408450"/>
            <a:ext cx="1" cy="965616"/>
          </a:xfrm>
          <a:prstGeom prst="straightConnector1">
            <a:avLst/>
          </a:prstGeom>
          <a:noFill/>
          <a:ln w="25400" cap="flat" cmpd="sng" algn="ctr">
            <a:solidFill>
              <a:srgbClr val="77933C"/>
            </a:solidFill>
            <a:prstDash val="solid"/>
            <a:tailEnd type="triangle"/>
          </a:ln>
          <a:effectLst/>
        </p:spPr>
      </p:cxnSp>
      <p:sp>
        <p:nvSpPr>
          <p:cNvPr id="33" name="Rectangle 32">
            <a:extLst>
              <a:ext uri="{FF2B5EF4-FFF2-40B4-BE49-F238E27FC236}">
                <a16:creationId xmlns:a16="http://schemas.microsoft.com/office/drawing/2014/main" id="{64417599-82DC-431F-9EAE-D40C24E03F88}"/>
              </a:ext>
            </a:extLst>
          </p:cNvPr>
          <p:cNvSpPr/>
          <p:nvPr/>
        </p:nvSpPr>
        <p:spPr>
          <a:xfrm>
            <a:off x="1663333" y="4720528"/>
            <a:ext cx="1035799" cy="494473"/>
          </a:xfrm>
          <a:prstGeom prst="rect">
            <a:avLst/>
          </a:prstGeom>
          <a:solidFill>
            <a:sysClr val="window" lastClr="FFFFFF"/>
          </a:solidFill>
          <a:ln w="9525" cap="flat" cmpd="sng" algn="ctr">
            <a:solidFill>
              <a:srgbClr val="77933C"/>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4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7933C"/>
                </a:solidFill>
                <a:effectLst/>
                <a:uLnTx/>
                <a:uFillTx/>
                <a:latin typeface="+mn-lt"/>
                <a:ea typeface="+mn-ea"/>
                <a:cs typeface="+mn-cs"/>
              </a:rPr>
              <a:t>CMS-HCC</a:t>
            </a:r>
          </a:p>
        </p:txBody>
      </p:sp>
      <p:sp>
        <p:nvSpPr>
          <p:cNvPr id="37" name="TextBox 36">
            <a:extLst>
              <a:ext uri="{FF2B5EF4-FFF2-40B4-BE49-F238E27FC236}">
                <a16:creationId xmlns:a16="http://schemas.microsoft.com/office/drawing/2014/main" id="{597B6700-26AA-437F-A061-9D52308CF3D7}"/>
              </a:ext>
            </a:extLst>
          </p:cNvPr>
          <p:cNvSpPr txBox="1"/>
          <p:nvPr/>
        </p:nvSpPr>
        <p:spPr>
          <a:xfrm>
            <a:off x="152400" y="6128326"/>
            <a:ext cx="6601054" cy="400110"/>
          </a:xfrm>
          <a:prstGeom prst="rect">
            <a:avLst/>
          </a:prstGeom>
          <a:noFill/>
        </p:spPr>
        <p:txBody>
          <a:bodyPr wrap="square" rtlCol="0">
            <a:spAutoFit/>
          </a:bodyPr>
          <a:lstStyle/>
          <a:p>
            <a:r>
              <a:rPr lang="en-US" sz="1000" dirty="0">
                <a:latin typeface="+mn-lt"/>
              </a:rPr>
              <a:t>Source: </a:t>
            </a:r>
            <a:r>
              <a:rPr lang="en-US" sz="1000" dirty="0" err="1">
                <a:latin typeface="+mn-lt"/>
              </a:rPr>
              <a:t>MedPAC</a:t>
            </a:r>
            <a:r>
              <a:rPr lang="en-US" sz="1000" dirty="0">
                <a:latin typeface="+mn-lt"/>
              </a:rPr>
              <a:t>. Medicare Advantage Program Payment System. Figure 1 Medicare Advantage payment system for nondrug benefits, 2018. </a:t>
            </a:r>
            <a:r>
              <a:rPr lang="en-US" sz="1000" dirty="0">
                <a:latin typeface="+mn-lt"/>
                <a:hlinkClick r:id="rId3"/>
              </a:rPr>
              <a:t>http://medpac.gov/-documents-/payment-basics/page/2</a:t>
            </a:r>
            <a:r>
              <a:rPr lang="en-US" sz="1000" dirty="0">
                <a:latin typeface="+mn-lt"/>
              </a:rPr>
              <a:t> </a:t>
            </a:r>
            <a:endParaRPr lang="en-US" sz="1000" i="1" dirty="0">
              <a:latin typeface="+mn-lt"/>
            </a:endParaRPr>
          </a:p>
        </p:txBody>
      </p:sp>
    </p:spTree>
    <p:extLst>
      <p:ext uri="{BB962C8B-B14F-4D97-AF65-F5344CB8AC3E}">
        <p14:creationId xmlns:p14="http://schemas.microsoft.com/office/powerpoint/2010/main" val="410865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70CD-68B6-4A66-975C-06FE235823B8}"/>
              </a:ext>
            </a:extLst>
          </p:cNvPr>
          <p:cNvSpPr>
            <a:spLocks noGrp="1"/>
          </p:cNvSpPr>
          <p:nvPr>
            <p:ph type="title"/>
          </p:nvPr>
        </p:nvSpPr>
        <p:spPr/>
        <p:txBody>
          <a:bodyPr/>
          <a:lstStyle/>
          <a:p>
            <a:r>
              <a:rPr lang="en-US" dirty="0"/>
              <a:t>PMPM &amp; Medical Loss Ratio</a:t>
            </a:r>
          </a:p>
        </p:txBody>
      </p:sp>
      <p:sp>
        <p:nvSpPr>
          <p:cNvPr id="3" name="Content Placeholder 2">
            <a:extLst>
              <a:ext uri="{FF2B5EF4-FFF2-40B4-BE49-F238E27FC236}">
                <a16:creationId xmlns:a16="http://schemas.microsoft.com/office/drawing/2014/main" id="{1A0E7EC6-2AC5-489E-9372-D484FFA773BF}"/>
              </a:ext>
            </a:extLst>
          </p:cNvPr>
          <p:cNvSpPr>
            <a:spLocks noGrp="1"/>
          </p:cNvSpPr>
          <p:nvPr>
            <p:ph idx="1"/>
          </p:nvPr>
        </p:nvSpPr>
        <p:spPr>
          <a:xfrm>
            <a:off x="457199" y="1421513"/>
            <a:ext cx="5168686" cy="4983162"/>
          </a:xfrm>
        </p:spPr>
        <p:txBody>
          <a:bodyPr>
            <a:noAutofit/>
          </a:bodyPr>
          <a:lstStyle/>
          <a:p>
            <a:r>
              <a:rPr lang="en-US" sz="1800" dirty="0"/>
              <a:t>MA Plans receive a per member per month payment (PMPM) from CMS to provide Medicare services. </a:t>
            </a:r>
          </a:p>
          <a:p>
            <a:r>
              <a:rPr lang="en-US" sz="1800" b="1" dirty="0"/>
              <a:t>Medical Loss Ratio (MLR</a:t>
            </a:r>
            <a:r>
              <a:rPr lang="en-US" sz="1800" dirty="0"/>
              <a:t>): Requires that a certain proportion of the PMPM be spent on medical costs and quality improvement vs. administrative expense</a:t>
            </a:r>
          </a:p>
          <a:p>
            <a:pPr lvl="1"/>
            <a:r>
              <a:rPr lang="en-US" sz="1600" dirty="0"/>
              <a:t>85% must be spent on care</a:t>
            </a:r>
          </a:p>
          <a:p>
            <a:pPr lvl="2"/>
            <a:r>
              <a:rPr lang="en-US" sz="1600" dirty="0"/>
              <a:t>Payments for covered services </a:t>
            </a:r>
          </a:p>
          <a:p>
            <a:pPr lvl="2"/>
            <a:r>
              <a:rPr lang="en-US" sz="1600" dirty="0"/>
              <a:t>Drug costs</a:t>
            </a:r>
          </a:p>
          <a:p>
            <a:pPr lvl="2"/>
            <a:r>
              <a:rPr lang="en-US" sz="1600" dirty="0"/>
              <a:t>Incentive and bonus payments made to providers</a:t>
            </a:r>
          </a:p>
          <a:p>
            <a:pPr lvl="2"/>
            <a:r>
              <a:rPr lang="en-US" sz="1600" dirty="0"/>
              <a:t>Capitated PMPM to SNF for preventive care, care management, etc. = New SNF Revenue </a:t>
            </a:r>
          </a:p>
          <a:p>
            <a:pPr lvl="1"/>
            <a:endParaRPr lang="en-US" sz="1600" dirty="0"/>
          </a:p>
          <a:p>
            <a:pPr lvl="1"/>
            <a:r>
              <a:rPr lang="en-US" sz="1600" dirty="0"/>
              <a:t>15% is used on Administrative costs and profit for the plan.</a:t>
            </a:r>
          </a:p>
          <a:p>
            <a:pPr marL="457200" lvl="1" indent="0">
              <a:buNone/>
            </a:pPr>
            <a:endParaRPr lang="en-US" sz="1800" dirty="0"/>
          </a:p>
        </p:txBody>
      </p:sp>
      <p:graphicFrame>
        <p:nvGraphicFramePr>
          <p:cNvPr id="6" name="Chart 5">
            <a:extLst>
              <a:ext uri="{FF2B5EF4-FFF2-40B4-BE49-F238E27FC236}">
                <a16:creationId xmlns:a16="http://schemas.microsoft.com/office/drawing/2014/main" id="{A476F356-0882-4454-AF37-9C7D823EA801}"/>
              </a:ext>
            </a:extLst>
          </p:cNvPr>
          <p:cNvGraphicFramePr/>
          <p:nvPr>
            <p:extLst>
              <p:ext uri="{D42A27DB-BD31-4B8C-83A1-F6EECF244321}">
                <p14:modId xmlns:p14="http://schemas.microsoft.com/office/powerpoint/2010/main" val="3113677448"/>
              </p:ext>
            </p:extLst>
          </p:nvPr>
        </p:nvGraphicFramePr>
        <p:xfrm>
          <a:off x="5625885" y="1600200"/>
          <a:ext cx="3060915" cy="3560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3210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C81C-BBA7-4B86-B9C5-2F1D4F6B491A}"/>
              </a:ext>
            </a:extLst>
          </p:cNvPr>
          <p:cNvSpPr>
            <a:spLocks noGrp="1"/>
          </p:cNvSpPr>
          <p:nvPr>
            <p:ph type="title"/>
          </p:nvPr>
        </p:nvSpPr>
        <p:spPr/>
        <p:txBody>
          <a:bodyPr>
            <a:normAutofit fontScale="90000"/>
          </a:bodyPr>
          <a:lstStyle/>
          <a:p>
            <a:r>
              <a:rPr lang="en-US" dirty="0"/>
              <a:t>Medical Loss Ratio Allowable Expenses </a:t>
            </a:r>
          </a:p>
        </p:txBody>
      </p:sp>
      <p:graphicFrame>
        <p:nvGraphicFramePr>
          <p:cNvPr id="8" name="Diagram 7">
            <a:extLst>
              <a:ext uri="{FF2B5EF4-FFF2-40B4-BE49-F238E27FC236}">
                <a16:creationId xmlns:a16="http://schemas.microsoft.com/office/drawing/2014/main" id="{B8E755B8-2609-64E9-89BF-8348533DBC30}"/>
              </a:ext>
            </a:extLst>
          </p:cNvPr>
          <p:cNvGraphicFramePr/>
          <p:nvPr>
            <p:extLst>
              <p:ext uri="{D42A27DB-BD31-4B8C-83A1-F6EECF244321}">
                <p14:modId xmlns:p14="http://schemas.microsoft.com/office/powerpoint/2010/main" val="2203335196"/>
              </p:ext>
            </p:extLst>
          </p:nvPr>
        </p:nvGraphicFramePr>
        <p:xfrm>
          <a:off x="838200" y="1417638"/>
          <a:ext cx="7239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21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0ADA-7ABE-4218-8C4A-7DB8E8B7675C}"/>
              </a:ext>
            </a:extLst>
          </p:cNvPr>
          <p:cNvSpPr>
            <a:spLocks noGrp="1"/>
          </p:cNvSpPr>
          <p:nvPr>
            <p:ph type="title"/>
          </p:nvPr>
        </p:nvSpPr>
        <p:spPr/>
        <p:txBody>
          <a:bodyPr>
            <a:normAutofit/>
          </a:bodyPr>
          <a:lstStyle/>
          <a:p>
            <a:r>
              <a:rPr lang="en-US" sz="3200" b="1" dirty="0"/>
              <a:t>Federal Policy Changes Expanded MA Supplemental Benefits</a:t>
            </a:r>
            <a:endParaRPr lang="en-US" sz="3200" dirty="0"/>
          </a:p>
        </p:txBody>
      </p:sp>
      <p:graphicFrame>
        <p:nvGraphicFramePr>
          <p:cNvPr id="4" name="Content Placeholder 3">
            <a:extLst>
              <a:ext uri="{FF2B5EF4-FFF2-40B4-BE49-F238E27FC236}">
                <a16:creationId xmlns:a16="http://schemas.microsoft.com/office/drawing/2014/main" id="{784AC1EC-3CB9-4DFB-8BF3-21B28F81E55C}"/>
              </a:ext>
            </a:extLst>
          </p:cNvPr>
          <p:cNvGraphicFramePr>
            <a:graphicFrameLocks noGrp="1"/>
          </p:cNvGraphicFramePr>
          <p:nvPr>
            <p:ph idx="1"/>
          </p:nvPr>
        </p:nvGraphicFramePr>
        <p:xfrm>
          <a:off x="762000" y="1421421"/>
          <a:ext cx="7279531" cy="4382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157C66B-ED4C-4BB5-BBEC-9F4B6DC98AEA}"/>
              </a:ext>
            </a:extLst>
          </p:cNvPr>
          <p:cNvSpPr txBox="1"/>
          <p:nvPr/>
        </p:nvSpPr>
        <p:spPr>
          <a:xfrm>
            <a:off x="444230" y="5828888"/>
            <a:ext cx="5956570" cy="830997"/>
          </a:xfrm>
          <a:prstGeom prst="rect">
            <a:avLst/>
          </a:prstGeom>
          <a:noFill/>
        </p:spPr>
        <p:txBody>
          <a:bodyPr wrap="square" rtlCol="0">
            <a:spAutoFit/>
          </a:bodyPr>
          <a:lstStyle/>
          <a:p>
            <a:r>
              <a:rPr lang="en-US" sz="1600" dirty="0"/>
              <a:t>*A plan must apply by March 1 the year prior to when it wants to test one or more VBID options (e.g. 3/1/23 VBID application for CY2024 plan)</a:t>
            </a:r>
          </a:p>
        </p:txBody>
      </p:sp>
      <p:sp>
        <p:nvSpPr>
          <p:cNvPr id="5" name="Slide Number Placeholder 4">
            <a:extLst>
              <a:ext uri="{FF2B5EF4-FFF2-40B4-BE49-F238E27FC236}">
                <a16:creationId xmlns:a16="http://schemas.microsoft.com/office/drawing/2014/main" id="{C46E7C5C-809F-4C7C-AC0F-6047EA0BD5EF}"/>
              </a:ext>
            </a:extLst>
          </p:cNvPr>
          <p:cNvSpPr>
            <a:spLocks noGrp="1"/>
          </p:cNvSpPr>
          <p:nvPr>
            <p:ph type="sldNum" sz="quarter" idx="12"/>
          </p:nvPr>
        </p:nvSpPr>
        <p:spPr/>
        <p:txBody>
          <a:bodyPr/>
          <a:lstStyle/>
          <a:p>
            <a:fld id="{8ED21966-C764-4C40-97C3-3CEDFB59A7F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435722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3C2F-753C-49EC-B478-99C7F6445DE3}"/>
              </a:ext>
            </a:extLst>
          </p:cNvPr>
          <p:cNvSpPr>
            <a:spLocks noGrp="1"/>
          </p:cNvSpPr>
          <p:nvPr>
            <p:ph type="title"/>
          </p:nvPr>
        </p:nvSpPr>
        <p:spPr>
          <a:xfrm>
            <a:off x="644557" y="381000"/>
            <a:ext cx="7854886" cy="631937"/>
          </a:xfrm>
        </p:spPr>
        <p:txBody>
          <a:bodyPr>
            <a:normAutofit fontScale="90000"/>
          </a:bodyPr>
          <a:lstStyle/>
          <a:p>
            <a:r>
              <a:rPr lang="en-US" sz="2800" b="1" dirty="0"/>
              <a:t>What you need to know: </a:t>
            </a:r>
            <a:br>
              <a:rPr lang="en-US" sz="2800" b="1" dirty="0"/>
            </a:br>
            <a:r>
              <a:rPr lang="en-US" sz="2800" b="1" i="1" dirty="0"/>
              <a:t>Supplemental Benefits Are Not Available to All </a:t>
            </a:r>
          </a:p>
        </p:txBody>
      </p:sp>
      <p:sp>
        <p:nvSpPr>
          <p:cNvPr id="3" name="Content Placeholder 2">
            <a:extLst>
              <a:ext uri="{FF2B5EF4-FFF2-40B4-BE49-F238E27FC236}">
                <a16:creationId xmlns:a16="http://schemas.microsoft.com/office/drawing/2014/main" id="{86C6C0DA-0C4A-43BC-B3D5-A804B5AD4694}"/>
              </a:ext>
            </a:extLst>
          </p:cNvPr>
          <p:cNvSpPr>
            <a:spLocks noGrp="1"/>
          </p:cNvSpPr>
          <p:nvPr>
            <p:ph type="body" sz="quarter" idx="14"/>
          </p:nvPr>
        </p:nvSpPr>
        <p:spPr>
          <a:xfrm>
            <a:off x="643592" y="1317126"/>
            <a:ext cx="7854886" cy="4931273"/>
          </a:xfrm>
        </p:spPr>
        <p:txBody>
          <a:bodyPr>
            <a:noAutofit/>
          </a:bodyPr>
          <a:lstStyle/>
          <a:p>
            <a:pPr>
              <a:spcBef>
                <a:spcPts val="0"/>
              </a:spcBef>
              <a:spcAft>
                <a:spcPts val="1800"/>
              </a:spcAft>
            </a:pPr>
            <a:r>
              <a:rPr lang="en-US" sz="2400" b="1" dirty="0">
                <a:latin typeface="+mn-lt"/>
              </a:rPr>
              <a:t>The opportunity for new revenue for providers by delivering MA supplemental benefits is currently very limited but growing each year.</a:t>
            </a:r>
          </a:p>
          <a:p>
            <a:pPr marL="177800" lvl="1" indent="0">
              <a:spcBef>
                <a:spcPts val="0"/>
              </a:spcBef>
              <a:spcAft>
                <a:spcPts val="900"/>
              </a:spcAft>
              <a:buNone/>
            </a:pPr>
            <a:r>
              <a:rPr lang="en-US" sz="2400" dirty="0">
                <a:cs typeface="Arial" panose="020B0604020202020204" pitchFamily="34" charset="0"/>
              </a:rPr>
              <a:t>  Expanded supplemental benefits are not available to all</a:t>
            </a:r>
          </a:p>
          <a:p>
            <a:pPr marL="685800" lvl="2" indent="-207963">
              <a:spcBef>
                <a:spcPts val="0"/>
              </a:spcBef>
              <a:spcAft>
                <a:spcPts val="900"/>
              </a:spcAft>
            </a:pPr>
            <a:r>
              <a:rPr lang="en-US" sz="2000" dirty="0">
                <a:solidFill>
                  <a:schemeClr val="accent5">
                    <a:lumMod val="75000"/>
                  </a:schemeClr>
                </a:solidFill>
                <a:cs typeface="Arial" panose="020B0604020202020204" pitchFamily="34" charset="0"/>
              </a:rPr>
              <a:t>25% of MA plans are offering SSBCI benefits</a:t>
            </a:r>
          </a:p>
          <a:p>
            <a:pPr marL="685800" lvl="2" indent="-207963">
              <a:spcBef>
                <a:spcPts val="0"/>
              </a:spcBef>
              <a:spcAft>
                <a:spcPts val="900"/>
              </a:spcAft>
            </a:pPr>
            <a:r>
              <a:rPr lang="en-US" sz="2000" dirty="0">
                <a:solidFill>
                  <a:schemeClr val="accent5">
                    <a:lumMod val="75000"/>
                  </a:schemeClr>
                </a:solidFill>
                <a:cs typeface="Arial" panose="020B0604020202020204" pitchFamily="34" charset="0"/>
              </a:rPr>
              <a:t>19% are offering Expanded Primarily Health-Related Benefits(EPHRB)</a:t>
            </a:r>
          </a:p>
          <a:p>
            <a:pPr marL="685800" lvl="2" indent="-207963">
              <a:spcBef>
                <a:spcPts val="0"/>
              </a:spcBef>
              <a:spcAft>
                <a:spcPts val="900"/>
              </a:spcAft>
            </a:pPr>
            <a:r>
              <a:rPr lang="en-US" sz="2000" dirty="0">
                <a:solidFill>
                  <a:schemeClr val="accent5">
                    <a:lumMod val="75000"/>
                  </a:schemeClr>
                </a:solidFill>
                <a:cs typeface="Arial" panose="020B0604020202020204" pitchFamily="34" charset="0"/>
              </a:rPr>
              <a:t>More prevalent on east and west coasts (2022)</a:t>
            </a:r>
          </a:p>
          <a:p>
            <a:pPr marL="685800" lvl="2" indent="-207963">
              <a:spcBef>
                <a:spcPts val="0"/>
              </a:spcBef>
              <a:spcAft>
                <a:spcPts val="900"/>
              </a:spcAft>
            </a:pPr>
            <a:r>
              <a:rPr lang="en-US" sz="2000" dirty="0">
                <a:solidFill>
                  <a:schemeClr val="accent5">
                    <a:lumMod val="75000"/>
                  </a:schemeClr>
                </a:solidFill>
                <a:cs typeface="Arial" panose="020B0604020202020204" pitchFamily="34" charset="0"/>
              </a:rPr>
              <a:t>Only 83% of counties have at least one plan offering one or more of these benefits</a:t>
            </a:r>
          </a:p>
          <a:p>
            <a:pPr marL="1143000" lvl="3" indent="-207963">
              <a:spcBef>
                <a:spcPts val="0"/>
              </a:spcBef>
              <a:spcAft>
                <a:spcPts val="900"/>
              </a:spcAft>
            </a:pPr>
            <a:r>
              <a:rPr lang="en-US" sz="1600" dirty="0">
                <a:solidFill>
                  <a:schemeClr val="accent5">
                    <a:lumMod val="75000"/>
                  </a:schemeClr>
                </a:solidFill>
                <a:cs typeface="Arial" panose="020B0604020202020204" pitchFamily="34" charset="0"/>
              </a:rPr>
              <a:t>However, 98% of beneficiaries reside in a county with at least one plan offering these benefits</a:t>
            </a:r>
          </a:p>
          <a:p>
            <a:pPr marL="1143000" lvl="3" indent="-207963">
              <a:spcBef>
                <a:spcPts val="0"/>
              </a:spcBef>
              <a:spcAft>
                <a:spcPts val="900"/>
              </a:spcAft>
            </a:pPr>
            <a:endParaRPr lang="en-US" sz="1600" dirty="0">
              <a:solidFill>
                <a:schemeClr val="accent5">
                  <a:lumMod val="75000"/>
                </a:schemeClr>
              </a:solidFill>
              <a:cs typeface="Arial" panose="020B0604020202020204" pitchFamily="34" charset="0"/>
            </a:endParaRPr>
          </a:p>
          <a:p>
            <a:pPr marL="457200" lvl="1" indent="0">
              <a:spcBef>
                <a:spcPts val="0"/>
              </a:spcBef>
              <a:spcAft>
                <a:spcPts val="900"/>
              </a:spcAft>
              <a:buNone/>
            </a:pPr>
            <a:endParaRPr lang="en-US" sz="2400" dirty="0">
              <a:solidFill>
                <a:schemeClr val="accent5">
                  <a:lumMod val="75000"/>
                </a:schemeClr>
              </a:solidFill>
              <a:cs typeface="Arial" panose="020B0604020202020204" pitchFamily="34" charset="0"/>
            </a:endParaRPr>
          </a:p>
        </p:txBody>
      </p:sp>
      <p:sp>
        <p:nvSpPr>
          <p:cNvPr id="4" name="Slide Number Placeholder 3">
            <a:extLst>
              <a:ext uri="{FF2B5EF4-FFF2-40B4-BE49-F238E27FC236}">
                <a16:creationId xmlns:a16="http://schemas.microsoft.com/office/drawing/2014/main" id="{A5C61A17-F61B-4EE4-8CB9-AB6ADBA437D1}"/>
              </a:ext>
            </a:extLst>
          </p:cNvPr>
          <p:cNvSpPr>
            <a:spLocks noGrp="1"/>
          </p:cNvSpPr>
          <p:nvPr>
            <p:ph type="sldNum" sz="quarter" idx="4294967295"/>
          </p:nvPr>
        </p:nvSpPr>
        <p:spPr>
          <a:xfrm>
            <a:off x="6974193" y="6557603"/>
            <a:ext cx="2133600" cy="275035"/>
          </a:xfrm>
        </p:spPr>
        <p:txBody>
          <a:bodyPr/>
          <a:lstStyle/>
          <a:p>
            <a:pPr defTabSz="685783"/>
            <a:r>
              <a:rPr lang="en-US" dirty="0">
                <a:solidFill>
                  <a:prstClr val="black"/>
                </a:solidFill>
                <a:latin typeface="Arial" charset="0"/>
                <a:cs typeface="Arial" charset="0"/>
              </a:rPr>
              <a:t>8</a:t>
            </a:r>
          </a:p>
        </p:txBody>
      </p:sp>
    </p:spTree>
    <p:extLst>
      <p:ext uri="{BB962C8B-B14F-4D97-AF65-F5344CB8AC3E}">
        <p14:creationId xmlns:p14="http://schemas.microsoft.com/office/powerpoint/2010/main" val="121333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B9316A7-455E-504C-DC9F-655924C944E1}"/>
              </a:ext>
            </a:extLst>
          </p:cNvPr>
          <p:cNvSpPr>
            <a:spLocks noGrp="1"/>
          </p:cNvSpPr>
          <p:nvPr>
            <p:ph type="title"/>
          </p:nvPr>
        </p:nvSpPr>
        <p:spPr/>
        <p:txBody>
          <a:bodyPr>
            <a:normAutofit/>
          </a:bodyPr>
          <a:lstStyle/>
          <a:p>
            <a:r>
              <a:rPr lang="en-US" dirty="0">
                <a:ea typeface="+mj-lt"/>
                <a:cs typeface="+mj-lt"/>
              </a:rPr>
              <a:t>The Managed Care Environment</a:t>
            </a:r>
            <a:endParaRPr lang="en-US" dirty="0"/>
          </a:p>
        </p:txBody>
      </p:sp>
      <p:graphicFrame>
        <p:nvGraphicFramePr>
          <p:cNvPr id="4" name="Diagram 3">
            <a:extLst>
              <a:ext uri="{FF2B5EF4-FFF2-40B4-BE49-F238E27FC236}">
                <a16:creationId xmlns:a16="http://schemas.microsoft.com/office/drawing/2014/main" id="{9DCC79D5-315D-274A-B6FC-CF2DFBE59765}"/>
              </a:ext>
            </a:extLst>
          </p:cNvPr>
          <p:cNvGraphicFramePr/>
          <p:nvPr>
            <p:extLst>
              <p:ext uri="{D42A27DB-BD31-4B8C-83A1-F6EECF244321}">
                <p14:modId xmlns:p14="http://schemas.microsoft.com/office/powerpoint/2010/main" val="129727858"/>
              </p:ext>
            </p:extLst>
          </p:nvPr>
        </p:nvGraphicFramePr>
        <p:xfrm>
          <a:off x="395068" y="1965610"/>
          <a:ext cx="7921964" cy="235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9B41DDE-77C3-9242-A7FC-085351B5677A}"/>
              </a:ext>
            </a:extLst>
          </p:cNvPr>
          <p:cNvSpPr txBox="1"/>
          <p:nvPr/>
        </p:nvSpPr>
        <p:spPr>
          <a:xfrm>
            <a:off x="733839" y="4589710"/>
            <a:ext cx="7670560" cy="1131079"/>
          </a:xfrm>
          <a:prstGeom prst="rect">
            <a:avLst/>
          </a:prstGeom>
          <a:noFill/>
        </p:spPr>
        <p:txBody>
          <a:bodyPr wrap="square" lIns="91440" tIns="45720" rIns="91440" bIns="45720" rtlCol="0" anchor="t">
            <a:spAutoFit/>
          </a:bodyPr>
          <a:lstStyle/>
          <a:p>
            <a:pPr algn="ctr"/>
            <a:r>
              <a:rPr lang="en-US" i="1" dirty="0"/>
              <a:t>By 2030, all Medicare beneficiaries will be in an accountable care relationship with accountability for quality and total cost of care.  </a:t>
            </a:r>
            <a:br>
              <a:rPr lang="en-US" i="1" dirty="0"/>
            </a:br>
            <a:br>
              <a:rPr lang="en-US" i="1" dirty="0"/>
            </a:br>
            <a:r>
              <a:rPr lang="en-US" sz="1350" dirty="0"/>
              <a:t>-- </a:t>
            </a:r>
            <a:r>
              <a:rPr lang="en-US" sz="1350" b="1" dirty="0"/>
              <a:t>Center for Medicare and Medicaid/ Center for Medicare and Medicaid Innovation </a:t>
            </a:r>
            <a:endParaRPr lang="en-US" dirty="0"/>
          </a:p>
        </p:txBody>
      </p:sp>
    </p:spTree>
    <p:extLst>
      <p:ext uri="{BB962C8B-B14F-4D97-AF65-F5344CB8AC3E}">
        <p14:creationId xmlns:p14="http://schemas.microsoft.com/office/powerpoint/2010/main" val="378087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07B5A0-2002-404A-91E8-7349AD85B445}"/>
              </a:ext>
            </a:extLst>
          </p:cNvPr>
          <p:cNvSpPr>
            <a:spLocks noGrp="1"/>
          </p:cNvSpPr>
          <p:nvPr>
            <p:ph type="title"/>
          </p:nvPr>
        </p:nvSpPr>
        <p:spPr>
          <a:xfrm>
            <a:off x="851798" y="354773"/>
            <a:ext cx="7651376" cy="941948"/>
          </a:xfrm>
          <a:noFill/>
        </p:spPr>
        <p:txBody>
          <a:bodyPr>
            <a:noAutofit/>
          </a:bodyPr>
          <a:lstStyle/>
          <a:p>
            <a:r>
              <a:rPr lang="en-US" sz="2400" b="1" dirty="0">
                <a:latin typeface="Arial" panose="020B0604020202020204" pitchFamily="34" charset="0"/>
                <a:cs typeface="Arial" panose="020B0604020202020204" pitchFamily="34" charset="0"/>
              </a:rPr>
              <a:t>Expanded Primarily Health-Related Benefits</a:t>
            </a:r>
          </a:p>
        </p:txBody>
      </p:sp>
      <p:sp>
        <p:nvSpPr>
          <p:cNvPr id="3" name="Content Placeholder 2">
            <a:extLst>
              <a:ext uri="{FF2B5EF4-FFF2-40B4-BE49-F238E27FC236}">
                <a16:creationId xmlns:a16="http://schemas.microsoft.com/office/drawing/2014/main" id="{61858C2C-7175-4188-91BF-BAD8B23ADB11}"/>
              </a:ext>
            </a:extLst>
          </p:cNvPr>
          <p:cNvSpPr>
            <a:spLocks noGrp="1"/>
          </p:cNvSpPr>
          <p:nvPr>
            <p:ph idx="1"/>
          </p:nvPr>
        </p:nvSpPr>
        <p:spPr>
          <a:xfrm>
            <a:off x="5992660" y="2057400"/>
            <a:ext cx="2585197" cy="2487793"/>
          </a:xfrm>
          <a:solidFill>
            <a:schemeClr val="accent6">
              <a:lumMod val="60000"/>
              <a:lumOff val="40000"/>
            </a:schemeClr>
          </a:solidFill>
        </p:spPr>
        <p:txBody>
          <a:bodyPr>
            <a:normAutofit lnSpcReduction="10000"/>
          </a:bodyPr>
          <a:lstStyle/>
          <a:p>
            <a:pPr marL="0" indent="0" algn="ctr">
              <a:buNone/>
            </a:pPr>
            <a:r>
              <a:rPr lang="en-US" sz="2000" dirty="0"/>
              <a:t>New interpretation </a:t>
            </a:r>
            <a:r>
              <a:rPr lang="en-US" sz="2000" u="sng" dirty="0"/>
              <a:t>does not include </a:t>
            </a:r>
            <a:r>
              <a:rPr lang="en-US" sz="2000" dirty="0"/>
              <a:t>items or services that are </a:t>
            </a:r>
            <a:r>
              <a:rPr lang="en-US" sz="2000" b="1" i="1" dirty="0"/>
              <a:t>“solely or primarily used for cosmetic, comfort, general use, or social determinant purposes.”</a:t>
            </a:r>
          </a:p>
          <a:p>
            <a:pPr algn="ctr"/>
            <a:endParaRPr lang="en-US" sz="2000" b="1" i="1" dirty="0"/>
          </a:p>
          <a:p>
            <a:pPr lvl="1" algn="ctr"/>
            <a:endParaRPr lang="en-US" sz="2000" b="1" i="1" dirty="0"/>
          </a:p>
          <a:p>
            <a:pPr algn="ctr"/>
            <a:endParaRPr lang="en-US" sz="2000" b="1" i="1" dirty="0"/>
          </a:p>
        </p:txBody>
      </p:sp>
      <p:sp>
        <p:nvSpPr>
          <p:cNvPr id="2" name="Slide Number Placeholder 1">
            <a:extLst>
              <a:ext uri="{FF2B5EF4-FFF2-40B4-BE49-F238E27FC236}">
                <a16:creationId xmlns:a16="http://schemas.microsoft.com/office/drawing/2014/main" id="{7F929655-2E88-46AF-A6B8-A16FB0CED761}"/>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fld id="{93AE1883-0942-4AA3-9DB2-9C7C3A0314B1}" type="slidenum">
              <a:rPr lang="en-US" smtClean="0"/>
              <a:pPr defTabSz="685783"/>
              <a:t>30</a:t>
            </a:fld>
            <a:endParaRPr lang="en-US" dirty="0">
              <a:solidFill>
                <a:prstClr val="black"/>
              </a:solidFill>
              <a:latin typeface="Arial" charset="0"/>
              <a:cs typeface="Arial" charset="0"/>
            </a:endParaRPr>
          </a:p>
        </p:txBody>
      </p:sp>
      <p:sp>
        <p:nvSpPr>
          <p:cNvPr id="5" name="TextBox 4">
            <a:extLst>
              <a:ext uri="{FF2B5EF4-FFF2-40B4-BE49-F238E27FC236}">
                <a16:creationId xmlns:a16="http://schemas.microsoft.com/office/drawing/2014/main" id="{1BA0297F-0AD8-4256-8F1F-83F13BFEBA28}"/>
              </a:ext>
            </a:extLst>
          </p:cNvPr>
          <p:cNvSpPr txBox="1"/>
          <p:nvPr/>
        </p:nvSpPr>
        <p:spPr>
          <a:xfrm>
            <a:off x="6234829" y="4876800"/>
            <a:ext cx="2100857" cy="646331"/>
          </a:xfrm>
          <a:prstGeom prst="rect">
            <a:avLst/>
          </a:prstGeom>
          <a:noFill/>
        </p:spPr>
        <p:txBody>
          <a:bodyPr wrap="square" rtlCol="0">
            <a:spAutoFit/>
          </a:bodyPr>
          <a:lstStyle/>
          <a:p>
            <a:pPr defTabSz="685783"/>
            <a:r>
              <a:rPr lang="en-US" sz="900" dirty="0">
                <a:solidFill>
                  <a:prstClr val="black"/>
                </a:solidFill>
              </a:rPr>
              <a:t>Source:  April 27, 2018 CMS subregulatory guidance on reinterpretation of “primarily health- related”</a:t>
            </a:r>
          </a:p>
        </p:txBody>
      </p:sp>
      <p:sp>
        <p:nvSpPr>
          <p:cNvPr id="6" name="Content Placeholder 2">
            <a:extLst>
              <a:ext uri="{FF2B5EF4-FFF2-40B4-BE49-F238E27FC236}">
                <a16:creationId xmlns:a16="http://schemas.microsoft.com/office/drawing/2014/main" id="{131F80AA-E363-4020-8EF3-5B5CCE0A5AF3}"/>
              </a:ext>
            </a:extLst>
          </p:cNvPr>
          <p:cNvSpPr txBox="1">
            <a:spLocks/>
          </p:cNvSpPr>
          <p:nvPr/>
        </p:nvSpPr>
        <p:spPr>
          <a:xfrm>
            <a:off x="851799" y="1500293"/>
            <a:ext cx="4787002" cy="45195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68" indent="-257168" defTabSz="685783">
              <a:spcBef>
                <a:spcPts val="1013"/>
              </a:spcBef>
            </a:pPr>
            <a:r>
              <a:rPr lang="en-US" sz="2000" dirty="0">
                <a:solidFill>
                  <a:prstClr val="black"/>
                </a:solidFill>
                <a:latin typeface="Calibri"/>
              </a:rPr>
              <a:t>Adult Day Services</a:t>
            </a:r>
          </a:p>
          <a:p>
            <a:pPr marL="257168" indent="-257168" defTabSz="685783">
              <a:spcBef>
                <a:spcPts val="1013"/>
              </a:spcBef>
            </a:pPr>
            <a:r>
              <a:rPr lang="en-US" sz="2000" dirty="0">
                <a:solidFill>
                  <a:prstClr val="black"/>
                </a:solidFill>
                <a:latin typeface="Calibri"/>
              </a:rPr>
              <a:t>Home-based palliative care (life expectancy &gt; 6 months)</a:t>
            </a:r>
          </a:p>
          <a:p>
            <a:pPr marL="257168" indent="-257168" defTabSz="685783">
              <a:spcBef>
                <a:spcPts val="1013"/>
              </a:spcBef>
            </a:pPr>
            <a:r>
              <a:rPr lang="en-US" sz="2000" dirty="0">
                <a:solidFill>
                  <a:prstClr val="black"/>
                </a:solidFill>
                <a:latin typeface="Calibri"/>
              </a:rPr>
              <a:t>In-home support services for short periods of ADL/IADL assistance needed due to medical condition or disability</a:t>
            </a:r>
          </a:p>
          <a:p>
            <a:pPr marL="257168" indent="-257168" defTabSz="685783">
              <a:spcBef>
                <a:spcPts val="1013"/>
              </a:spcBef>
            </a:pPr>
            <a:r>
              <a:rPr lang="en-US" sz="2000" dirty="0">
                <a:solidFill>
                  <a:prstClr val="black"/>
                </a:solidFill>
                <a:latin typeface="Calibri"/>
              </a:rPr>
              <a:t>Pain management (medically-approved, non-opioid)</a:t>
            </a:r>
          </a:p>
          <a:p>
            <a:pPr marL="257168" indent="-257168" defTabSz="685783">
              <a:spcBef>
                <a:spcPts val="1013"/>
              </a:spcBef>
            </a:pPr>
            <a:r>
              <a:rPr lang="en-US" sz="2000" dirty="0">
                <a:solidFill>
                  <a:prstClr val="black"/>
                </a:solidFill>
                <a:latin typeface="Calibri"/>
              </a:rPr>
              <a:t>Memory Fitness benefit</a:t>
            </a:r>
          </a:p>
          <a:p>
            <a:pPr marL="257168" indent="-257168" defTabSz="685783">
              <a:spcBef>
                <a:spcPts val="1013"/>
              </a:spcBef>
            </a:pPr>
            <a:r>
              <a:rPr lang="en-US" sz="2000" dirty="0">
                <a:solidFill>
                  <a:prstClr val="black"/>
                </a:solidFill>
                <a:latin typeface="Calibri"/>
              </a:rPr>
              <a:t>Home &amp; Bath Safety device &amp; modifications</a:t>
            </a:r>
          </a:p>
          <a:p>
            <a:pPr marL="257168" indent="-257168" defTabSz="685783">
              <a:spcBef>
                <a:spcPts val="1013"/>
              </a:spcBef>
            </a:pPr>
            <a:r>
              <a:rPr lang="en-US" sz="2000" dirty="0">
                <a:solidFill>
                  <a:prstClr val="black"/>
                </a:solidFill>
                <a:latin typeface="Calibri"/>
              </a:rPr>
              <a:t>Transportation to help with health needs</a:t>
            </a:r>
          </a:p>
          <a:p>
            <a:pPr marL="257168" indent="-257168" algn="r" defTabSz="685783">
              <a:spcBef>
                <a:spcPts val="1013"/>
              </a:spcBef>
            </a:pPr>
            <a:endParaRPr lang="en-US" sz="2000" dirty="0">
              <a:solidFill>
                <a:prstClr val="black"/>
              </a:solidFill>
              <a:latin typeface="Calibri"/>
            </a:endParaRPr>
          </a:p>
        </p:txBody>
      </p:sp>
    </p:spTree>
    <p:extLst>
      <p:ext uri="{BB962C8B-B14F-4D97-AF65-F5344CB8AC3E}">
        <p14:creationId xmlns:p14="http://schemas.microsoft.com/office/powerpoint/2010/main" val="2221292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62CD-FE1F-4545-AE97-113747301641}"/>
              </a:ext>
            </a:extLst>
          </p:cNvPr>
          <p:cNvSpPr>
            <a:spLocks noGrp="1"/>
          </p:cNvSpPr>
          <p:nvPr>
            <p:ph type="title"/>
          </p:nvPr>
        </p:nvSpPr>
        <p:spPr>
          <a:xfrm>
            <a:off x="644389" y="381000"/>
            <a:ext cx="7886700" cy="747734"/>
          </a:xfrm>
          <a:noFill/>
        </p:spPr>
        <p:txBody>
          <a:bodyPr>
            <a:noAutofit/>
          </a:bodyPr>
          <a:lstStyle/>
          <a:p>
            <a:r>
              <a:rPr lang="en-US" sz="2400" b="1" dirty="0">
                <a:latin typeface="Arial" panose="020B0604020202020204" pitchFamily="34" charset="0"/>
                <a:cs typeface="Arial" panose="020B0604020202020204" pitchFamily="34" charset="0"/>
              </a:rPr>
              <a:t>Special Supplemental Benefits for Chronically Ill</a:t>
            </a:r>
          </a:p>
        </p:txBody>
      </p:sp>
      <p:sp>
        <p:nvSpPr>
          <p:cNvPr id="3" name="Content Placeholder 2">
            <a:extLst>
              <a:ext uri="{FF2B5EF4-FFF2-40B4-BE49-F238E27FC236}">
                <a16:creationId xmlns:a16="http://schemas.microsoft.com/office/drawing/2014/main" id="{1FA7B0F1-830E-4A80-8934-119F93B5F21D}"/>
              </a:ext>
            </a:extLst>
          </p:cNvPr>
          <p:cNvSpPr>
            <a:spLocks noGrp="1"/>
          </p:cNvSpPr>
          <p:nvPr>
            <p:ph idx="1"/>
          </p:nvPr>
        </p:nvSpPr>
        <p:spPr>
          <a:xfrm>
            <a:off x="4476811" y="1309554"/>
            <a:ext cx="4262718" cy="4052772"/>
          </a:xfrm>
        </p:spPr>
        <p:txBody>
          <a:bodyPr>
            <a:noAutofit/>
          </a:bodyPr>
          <a:lstStyle/>
          <a:p>
            <a:pPr>
              <a:spcAft>
                <a:spcPts val="900"/>
              </a:spcAft>
            </a:pPr>
            <a:r>
              <a:rPr lang="en-US" sz="2000" dirty="0"/>
              <a:t>Home-delivered meals beyond a limited basis</a:t>
            </a:r>
          </a:p>
          <a:p>
            <a:pPr>
              <a:spcAft>
                <a:spcPts val="900"/>
              </a:spcAft>
            </a:pPr>
            <a:r>
              <a:rPr lang="en-US" sz="2000" dirty="0"/>
              <a:t>Food and produce</a:t>
            </a:r>
          </a:p>
          <a:p>
            <a:pPr>
              <a:spcAft>
                <a:spcPts val="900"/>
              </a:spcAft>
            </a:pPr>
            <a:r>
              <a:rPr lang="en-US" sz="2000" dirty="0"/>
              <a:t>Non-medical transportation </a:t>
            </a:r>
          </a:p>
          <a:p>
            <a:pPr>
              <a:spcAft>
                <a:spcPts val="900"/>
              </a:spcAft>
            </a:pPr>
            <a:r>
              <a:rPr lang="en-US" sz="2000" dirty="0"/>
              <a:t>Capital or structural improvements</a:t>
            </a:r>
          </a:p>
          <a:p>
            <a:pPr>
              <a:spcAft>
                <a:spcPts val="900"/>
              </a:spcAft>
            </a:pPr>
            <a:r>
              <a:rPr lang="en-US" sz="2000" dirty="0"/>
              <a:t>Indoor air quality equipment &amp; services</a:t>
            </a:r>
          </a:p>
          <a:p>
            <a:pPr>
              <a:spcAft>
                <a:spcPts val="900"/>
              </a:spcAft>
            </a:pPr>
            <a:r>
              <a:rPr lang="en-US" sz="2000" dirty="0"/>
              <a:t>Pest control</a:t>
            </a:r>
          </a:p>
          <a:p>
            <a:pPr>
              <a:spcAft>
                <a:spcPts val="900"/>
              </a:spcAft>
            </a:pPr>
            <a:r>
              <a:rPr lang="en-US" sz="2000" dirty="0"/>
              <a:t>Social needs benefits</a:t>
            </a:r>
          </a:p>
          <a:p>
            <a:pPr>
              <a:spcAft>
                <a:spcPts val="900"/>
              </a:spcAft>
            </a:pPr>
            <a:r>
              <a:rPr lang="en-US" sz="2000" dirty="0"/>
              <a:t>Services supporting self-direction</a:t>
            </a:r>
          </a:p>
        </p:txBody>
      </p:sp>
      <p:sp>
        <p:nvSpPr>
          <p:cNvPr id="4" name="Slide Number Placeholder 3">
            <a:extLst>
              <a:ext uri="{FF2B5EF4-FFF2-40B4-BE49-F238E27FC236}">
                <a16:creationId xmlns:a16="http://schemas.microsoft.com/office/drawing/2014/main" id="{42102A24-1BE9-4241-A5BF-4339CACC3527}"/>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fld id="{93AE1883-0942-4AA3-9DB2-9C7C3A0314B1}" type="slidenum">
              <a:rPr lang="en-US" smtClean="0"/>
              <a:pPr defTabSz="685783"/>
              <a:t>31</a:t>
            </a:fld>
            <a:endParaRPr lang="en-US" dirty="0">
              <a:solidFill>
                <a:prstClr val="black"/>
              </a:solidFill>
              <a:latin typeface="Arial" charset="0"/>
              <a:cs typeface="Arial" charset="0"/>
            </a:endParaRPr>
          </a:p>
        </p:txBody>
      </p:sp>
      <p:sp>
        <p:nvSpPr>
          <p:cNvPr id="5" name="TextBox 4">
            <a:extLst>
              <a:ext uri="{FF2B5EF4-FFF2-40B4-BE49-F238E27FC236}">
                <a16:creationId xmlns:a16="http://schemas.microsoft.com/office/drawing/2014/main" id="{19D7D3DA-6723-480A-93F9-AB58A5DC09A2}"/>
              </a:ext>
            </a:extLst>
          </p:cNvPr>
          <p:cNvSpPr txBox="1"/>
          <p:nvPr/>
        </p:nvSpPr>
        <p:spPr>
          <a:xfrm>
            <a:off x="644389" y="1752600"/>
            <a:ext cx="3539938" cy="3793346"/>
          </a:xfrm>
          <a:prstGeom prst="rect">
            <a:avLst/>
          </a:prstGeom>
          <a:solidFill>
            <a:schemeClr val="accent5">
              <a:lumMod val="40000"/>
              <a:lumOff val="60000"/>
            </a:schemeClr>
          </a:solidFill>
        </p:spPr>
        <p:txBody>
          <a:bodyPr wrap="square" rtlCol="0">
            <a:spAutoFit/>
          </a:bodyPr>
          <a:lstStyle/>
          <a:p>
            <a:pPr defTabSz="685783">
              <a:spcAft>
                <a:spcPts val="900"/>
              </a:spcAft>
            </a:pPr>
            <a:r>
              <a:rPr lang="en-US" sz="2000" b="1" dirty="0">
                <a:solidFill>
                  <a:prstClr val="black"/>
                </a:solidFill>
                <a:latin typeface="Calibri"/>
              </a:rPr>
              <a:t>Eligible Chronically Ill Enrollee:</a:t>
            </a:r>
          </a:p>
          <a:p>
            <a:pPr marL="214308" indent="-214308" defTabSz="685783">
              <a:spcAft>
                <a:spcPts val="900"/>
              </a:spcAft>
              <a:buFont typeface="Arial" panose="020B0604020202020204" pitchFamily="34" charset="0"/>
              <a:buChar char="•"/>
            </a:pPr>
            <a:r>
              <a:rPr lang="en-US" dirty="0">
                <a:solidFill>
                  <a:prstClr val="black"/>
                </a:solidFill>
                <a:latin typeface="Calibri"/>
              </a:rPr>
              <a:t>One or more co-morbid and medically complex chronic conditions that is life threatening or significantly limits the overall health or function of the enrollee;</a:t>
            </a:r>
          </a:p>
          <a:p>
            <a:pPr marL="214308" indent="-214308" defTabSz="685783">
              <a:spcAft>
                <a:spcPts val="900"/>
              </a:spcAft>
              <a:buFont typeface="Arial" panose="020B0604020202020204" pitchFamily="34" charset="0"/>
              <a:buChar char="•"/>
            </a:pPr>
            <a:r>
              <a:rPr lang="en-US" dirty="0">
                <a:solidFill>
                  <a:prstClr val="black"/>
                </a:solidFill>
                <a:latin typeface="Calibri"/>
              </a:rPr>
              <a:t>High risk of hospitalization or other adverse health outcomes AND</a:t>
            </a:r>
          </a:p>
          <a:p>
            <a:pPr marL="214308" indent="-214308" defTabSz="685783">
              <a:spcAft>
                <a:spcPts val="900"/>
              </a:spcAft>
              <a:buFont typeface="Arial" panose="020B0604020202020204" pitchFamily="34" charset="0"/>
              <a:buChar char="•"/>
            </a:pPr>
            <a:r>
              <a:rPr lang="en-US" dirty="0">
                <a:solidFill>
                  <a:prstClr val="black"/>
                </a:solidFill>
                <a:latin typeface="Calibri"/>
              </a:rPr>
              <a:t>Requires intensive care coordination</a:t>
            </a:r>
          </a:p>
        </p:txBody>
      </p:sp>
    </p:spTree>
    <p:extLst>
      <p:ext uri="{BB962C8B-B14F-4D97-AF65-F5344CB8AC3E}">
        <p14:creationId xmlns:p14="http://schemas.microsoft.com/office/powerpoint/2010/main" val="208025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B605A3-4C08-45C6-B215-F1368EB620DF}"/>
              </a:ext>
            </a:extLst>
          </p:cNvPr>
          <p:cNvSpPr>
            <a:spLocks noGrp="1"/>
          </p:cNvSpPr>
          <p:nvPr>
            <p:ph type="title"/>
          </p:nvPr>
        </p:nvSpPr>
        <p:spPr/>
        <p:txBody>
          <a:bodyPr>
            <a:noAutofit/>
          </a:bodyPr>
          <a:lstStyle/>
          <a:p>
            <a:r>
              <a:rPr lang="en-US" sz="3600" dirty="0"/>
              <a:t>Trends in Expanded Supplemental Benefits Offerings</a:t>
            </a:r>
          </a:p>
        </p:txBody>
      </p:sp>
      <p:graphicFrame>
        <p:nvGraphicFramePr>
          <p:cNvPr id="7" name="Table 6">
            <a:extLst>
              <a:ext uri="{FF2B5EF4-FFF2-40B4-BE49-F238E27FC236}">
                <a16:creationId xmlns:a16="http://schemas.microsoft.com/office/drawing/2014/main" id="{5EF545B0-593A-4A81-9548-987FB5B980D9}"/>
              </a:ext>
            </a:extLst>
          </p:cNvPr>
          <p:cNvGraphicFramePr>
            <a:graphicFrameLocks noGrp="1"/>
          </p:cNvGraphicFramePr>
          <p:nvPr/>
        </p:nvGraphicFramePr>
        <p:xfrm>
          <a:off x="221471" y="1587069"/>
          <a:ext cx="8701058" cy="3990889"/>
        </p:xfrm>
        <a:graphic>
          <a:graphicData uri="http://schemas.openxmlformats.org/drawingml/2006/table">
            <a:tbl>
              <a:tblPr>
                <a:tableStyleId>{5C22544A-7EE6-4342-B048-85BDC9FD1C3A}</a:tableStyleId>
              </a:tblPr>
              <a:tblGrid>
                <a:gridCol w="582590">
                  <a:extLst>
                    <a:ext uri="{9D8B030D-6E8A-4147-A177-3AD203B41FA5}">
                      <a16:colId xmlns:a16="http://schemas.microsoft.com/office/drawing/2014/main" val="2829654346"/>
                    </a:ext>
                  </a:extLst>
                </a:gridCol>
                <a:gridCol w="3577791">
                  <a:extLst>
                    <a:ext uri="{9D8B030D-6E8A-4147-A177-3AD203B41FA5}">
                      <a16:colId xmlns:a16="http://schemas.microsoft.com/office/drawing/2014/main" val="222042135"/>
                    </a:ext>
                  </a:extLst>
                </a:gridCol>
                <a:gridCol w="1513559">
                  <a:extLst>
                    <a:ext uri="{9D8B030D-6E8A-4147-A177-3AD203B41FA5}">
                      <a16:colId xmlns:a16="http://schemas.microsoft.com/office/drawing/2014/main" val="401406868"/>
                    </a:ext>
                  </a:extLst>
                </a:gridCol>
                <a:gridCol w="1513559">
                  <a:extLst>
                    <a:ext uri="{9D8B030D-6E8A-4147-A177-3AD203B41FA5}">
                      <a16:colId xmlns:a16="http://schemas.microsoft.com/office/drawing/2014/main" val="1523786709"/>
                    </a:ext>
                  </a:extLst>
                </a:gridCol>
                <a:gridCol w="1513559">
                  <a:extLst>
                    <a:ext uri="{9D8B030D-6E8A-4147-A177-3AD203B41FA5}">
                      <a16:colId xmlns:a16="http://schemas.microsoft.com/office/drawing/2014/main" val="3243193556"/>
                    </a:ext>
                  </a:extLst>
                </a:gridCol>
              </a:tblGrid>
              <a:tr h="399419">
                <a:tc>
                  <a:txBody>
                    <a:bodyPr/>
                    <a:lstStyle/>
                    <a:p>
                      <a:pPr marL="0" algn="l" defTabSz="457149" rtl="0" eaLnBrk="1" fontAlgn="b" latinLnBrk="0" hangingPunct="1"/>
                      <a:endParaRPr lang="en-US" sz="900" b="0" kern="1200">
                        <a:solidFill>
                          <a:schemeClr val="tx1">
                            <a:lumMod val="85000"/>
                            <a:lumOff val="15000"/>
                          </a:schemeClr>
                        </a:solidFill>
                        <a:latin typeface="+mj-lt"/>
                        <a:ea typeface="+mn-ea"/>
                        <a:cs typeface="+mn-cs"/>
                      </a:endParaRPr>
                    </a:p>
                  </a:txBody>
                  <a:tcPr marL="2360" marR="2360" marT="2360" marB="0" anchor="ctr">
                    <a:noFill/>
                  </a:tcPr>
                </a:tc>
                <a:tc>
                  <a:txBody>
                    <a:bodyPr/>
                    <a:lstStyle/>
                    <a:p>
                      <a:pPr marL="0" algn="l" defTabSz="457149" rtl="0" eaLnBrk="1" fontAlgn="b" latinLnBrk="0" hangingPunct="1"/>
                      <a:r>
                        <a:rPr lang="en-US" sz="1200" b="0" kern="1200">
                          <a:solidFill>
                            <a:schemeClr val="bg1"/>
                          </a:solidFill>
                          <a:latin typeface="+mj-lt"/>
                          <a:ea typeface="+mn-ea"/>
                          <a:cs typeface="+mn-cs"/>
                        </a:rPr>
                        <a:t>   Benefit</a:t>
                      </a:r>
                    </a:p>
                  </a:txBody>
                  <a:tcPr marL="2360" marR="2360" marT="2360" marB="0" anchor="ctr">
                    <a:solidFill>
                      <a:schemeClr val="accent1"/>
                    </a:solidFill>
                  </a:tcPr>
                </a:tc>
                <a:tc>
                  <a:txBody>
                    <a:bodyPr/>
                    <a:lstStyle/>
                    <a:p>
                      <a:pPr algn="ctr" fontAlgn="b"/>
                      <a:r>
                        <a:rPr lang="en-US" sz="1200" b="0" i="0" u="none" strike="noStrike">
                          <a:solidFill>
                            <a:schemeClr val="bg1"/>
                          </a:solidFill>
                          <a:effectLst/>
                          <a:latin typeface="+mj-lt"/>
                        </a:rPr>
                        <a:t>Number of Plans Offering in 2020:</a:t>
                      </a:r>
                    </a:p>
                  </a:txBody>
                  <a:tcPr marL="2360" marR="2360" marT="2360" marB="0" anchor="ctr">
                    <a:solidFill>
                      <a:schemeClr val="accent1"/>
                    </a:solidFill>
                  </a:tcPr>
                </a:tc>
                <a:tc>
                  <a:txBody>
                    <a:bodyPr/>
                    <a:lstStyle/>
                    <a:p>
                      <a:pPr algn="ctr" fontAlgn="b"/>
                      <a:r>
                        <a:rPr lang="en-US" sz="1200" b="0" i="0" u="none" strike="noStrike">
                          <a:solidFill>
                            <a:schemeClr val="bg1"/>
                          </a:solidFill>
                          <a:effectLst/>
                          <a:latin typeface="+mj-lt"/>
                        </a:rPr>
                        <a:t>Number of Plans Offering in 2021:</a:t>
                      </a:r>
                    </a:p>
                  </a:txBody>
                  <a:tcPr marL="2360" marR="2360" marT="2360" marB="0" anchor="ctr">
                    <a:solidFill>
                      <a:schemeClr val="accent1"/>
                    </a:solidFill>
                  </a:tcPr>
                </a:tc>
                <a:tc>
                  <a:txBody>
                    <a:bodyPr/>
                    <a:lstStyle/>
                    <a:p>
                      <a:pPr algn="ctr" fontAlgn="b"/>
                      <a:r>
                        <a:rPr lang="en-US" sz="1200" b="0" i="0" u="none" strike="noStrike">
                          <a:solidFill>
                            <a:schemeClr val="bg1"/>
                          </a:solidFill>
                          <a:effectLst/>
                          <a:latin typeface="+mj-lt"/>
                        </a:rPr>
                        <a:t>Number of Plans Offering in 2022:</a:t>
                      </a:r>
                      <a:endParaRPr lang="en-US" sz="800" b="0" i="1" u="none" strike="noStrike">
                        <a:solidFill>
                          <a:schemeClr val="bg1"/>
                        </a:solidFill>
                        <a:effectLst/>
                        <a:latin typeface="+mj-lt"/>
                      </a:endParaRPr>
                    </a:p>
                  </a:txBody>
                  <a:tcPr marL="2360" marR="2360" marT="2360" marB="0" anchor="ctr">
                    <a:solidFill>
                      <a:schemeClr val="accent1"/>
                    </a:solidFill>
                  </a:tcPr>
                </a:tc>
                <a:extLst>
                  <a:ext uri="{0D108BD9-81ED-4DB2-BD59-A6C34878D82A}">
                    <a16:rowId xmlns:a16="http://schemas.microsoft.com/office/drawing/2014/main" val="2919481655"/>
                  </a:ext>
                </a:extLst>
              </a:tr>
              <a:tr h="165100">
                <a:tc rowSpan="6">
                  <a:txBody>
                    <a:bodyPr/>
                    <a:lstStyle/>
                    <a:p>
                      <a:pPr algn="ctr" fontAlgn="b"/>
                      <a:r>
                        <a:rPr lang="en-US" sz="1000" b="0" i="0" u="none" strike="noStrike" dirty="0">
                          <a:solidFill>
                            <a:schemeClr val="tx1">
                              <a:lumMod val="85000"/>
                              <a:lumOff val="15000"/>
                            </a:schemeClr>
                          </a:solidFill>
                          <a:effectLst/>
                          <a:latin typeface="+mj-lt"/>
                        </a:rPr>
                        <a:t>Expanded Primarily Health-Related Benefits (EPHRB)</a:t>
                      </a:r>
                    </a:p>
                  </a:txBody>
                  <a:tcPr marL="3572" marR="3572" marT="3572" marB="0" vert="vert270" anchor="ctr">
                    <a:lnB w="9525" cap="flat" cmpd="sng" algn="ctr">
                      <a:solidFill>
                        <a:schemeClr val="accent3"/>
                      </a:solidFill>
                      <a:prstDash val="solid"/>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In-Home Support Services</a:t>
                      </a:r>
                    </a:p>
                  </a:txBody>
                  <a:tcPr marL="3572" marR="3572" marT="3572" marB="0" anchor="ctr">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223</a:t>
                      </a:r>
                    </a:p>
                  </a:txBody>
                  <a:tcPr marL="3572" marR="3572" marT="3572" marB="0" anchor="ctr">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429</a:t>
                      </a:r>
                    </a:p>
                  </a:txBody>
                  <a:tcPr marL="3572" marR="3572" marT="3572" marB="0" anchor="ctr">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729</a:t>
                      </a:r>
                    </a:p>
                  </a:txBody>
                  <a:tcPr marL="3572" marR="3572" marT="3572" marB="0" anchor="ctr">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361399924"/>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solidFill>
                      <a:srgbClr val="F0F3F6"/>
                    </a:solidFill>
                  </a:tcPr>
                </a:tc>
                <a:tc>
                  <a:txBody>
                    <a:bodyPr/>
                    <a:lstStyle/>
                    <a:p>
                      <a:pPr algn="l" fontAlgn="b"/>
                      <a:r>
                        <a:rPr lang="en-US" sz="1000" b="0" i="0" u="none" strike="noStrike" dirty="0">
                          <a:solidFill>
                            <a:srgbClr val="000000"/>
                          </a:solidFill>
                          <a:effectLst/>
                          <a:latin typeface="+mj-lt"/>
                        </a:rPr>
                        <a:t>   Adult Day Health Services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84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127</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50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092671134"/>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solidFill>
                      <a:srgbClr val="F0F3F6"/>
                    </a:solidFill>
                  </a:tcPr>
                </a:tc>
                <a:tc>
                  <a:txBody>
                    <a:bodyPr/>
                    <a:lstStyle/>
                    <a:p>
                      <a:pPr algn="l" fontAlgn="b"/>
                      <a:r>
                        <a:rPr lang="en-US" sz="1000" b="0" i="0" u="none" strike="noStrike">
                          <a:solidFill>
                            <a:srgbClr val="000000"/>
                          </a:solidFill>
                          <a:effectLst/>
                          <a:latin typeface="+mj-lt"/>
                        </a:rPr>
                        <a:t>   Home-Based Palliative Care</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61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134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147</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586616646"/>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solidFill>
                      <a:srgbClr val="F0F3F6"/>
                    </a:solidFill>
                  </a:tcPr>
                </a:tc>
                <a:tc>
                  <a:txBody>
                    <a:bodyPr/>
                    <a:lstStyle/>
                    <a:p>
                      <a:pPr algn="l" fontAlgn="b"/>
                      <a:r>
                        <a:rPr lang="en-US" sz="1000" b="0" i="0" u="none" strike="noStrike">
                          <a:solidFill>
                            <a:srgbClr val="000000"/>
                          </a:solidFill>
                          <a:effectLst/>
                          <a:latin typeface="+mj-lt"/>
                        </a:rPr>
                        <a:t>   Support for Caregivers of Enrollees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125</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95</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160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4117106664"/>
                  </a:ext>
                </a:extLst>
              </a:tr>
              <a:tr h="293346">
                <a:tc vMerge="1">
                  <a:txBody>
                    <a:bodyPr/>
                    <a:lstStyle/>
                    <a:p>
                      <a:pPr algn="l" fontAlgn="b"/>
                      <a:endParaRPr lang="en-US" sz="1100" b="0" i="0" u="none" strike="noStrike">
                        <a:solidFill>
                          <a:srgbClr val="000000"/>
                        </a:solidFill>
                        <a:effectLst/>
                        <a:latin typeface="+mj-lt"/>
                      </a:endParaRPr>
                    </a:p>
                  </a:txBody>
                  <a:tcPr marL="4763" marR="4763" marT="4763" marB="0" anchor="ctr">
                    <a:solidFill>
                      <a:srgbClr val="F0F3F6"/>
                    </a:solidFill>
                  </a:tcPr>
                </a:tc>
                <a:tc>
                  <a:txBody>
                    <a:bodyPr/>
                    <a:lstStyle/>
                    <a:p>
                      <a:pPr algn="l" fontAlgn="b"/>
                      <a:r>
                        <a:rPr lang="en-US" sz="1000" b="0" i="0" u="none" strike="noStrike" dirty="0">
                          <a:solidFill>
                            <a:srgbClr val="000000"/>
                          </a:solidFill>
                          <a:effectLst/>
                          <a:latin typeface="+mj-lt"/>
                        </a:rPr>
                        <a:t>   Therapeutic Massage</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221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170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183</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1561431444"/>
                  </a:ext>
                </a:extLst>
              </a:tr>
              <a:tr h="326324">
                <a:tc vMerge="1">
                  <a:txBody>
                    <a:bodyPr/>
                    <a:lstStyle/>
                    <a:p>
                      <a:pPr algn="l" fontAlgn="b"/>
                      <a:endParaRPr lang="en-US" sz="1100" b="0" i="0" u="none" strike="noStrike">
                        <a:solidFill>
                          <a:schemeClr val="accent6"/>
                        </a:solidFill>
                        <a:effectLst/>
                        <a:latin typeface="+mj-lt"/>
                      </a:endParaRPr>
                    </a:p>
                  </a:txBody>
                  <a:tcPr marL="4763" marR="4763" marT="4763" marB="0" anchor="ctr">
                    <a:solidFill>
                      <a:srgbClr val="F0F3F6"/>
                    </a:solidFill>
                  </a:tcPr>
                </a:tc>
                <a:tc>
                  <a:txBody>
                    <a:bodyPr/>
                    <a:lstStyle/>
                    <a:p>
                      <a:pPr algn="l" fontAlgn="b"/>
                      <a:r>
                        <a:rPr lang="en-US" sz="1000" b="0" i="0" u="none" strike="noStrike" dirty="0">
                          <a:solidFill>
                            <a:srgbClr val="C00000"/>
                          </a:solidFill>
                          <a:effectLst/>
                          <a:latin typeface="+mj-lt"/>
                        </a:rPr>
                        <a:t>   TOTAL (offering at least 1 Expanded Primarily  </a:t>
                      </a:r>
                    </a:p>
                    <a:p>
                      <a:pPr algn="l" fontAlgn="b"/>
                      <a:r>
                        <a:rPr lang="en-US" sz="1000" b="0" i="0" u="none" strike="noStrike" dirty="0">
                          <a:solidFill>
                            <a:srgbClr val="C00000"/>
                          </a:solidFill>
                          <a:effectLst/>
                          <a:latin typeface="+mj-lt"/>
                        </a:rPr>
                        <a:t>   Health-Related Benefit):</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solid"/>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490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solid"/>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731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solid"/>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1,034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solid"/>
                      <a:round/>
                      <a:headEnd type="none" w="med" len="med"/>
                      <a:tailEnd type="none" w="med" len="med"/>
                    </a:lnB>
                    <a:solidFill>
                      <a:srgbClr val="F0F3F6"/>
                    </a:solidFill>
                  </a:tcPr>
                </a:tc>
                <a:extLst>
                  <a:ext uri="{0D108BD9-81ED-4DB2-BD59-A6C34878D82A}">
                    <a16:rowId xmlns:a16="http://schemas.microsoft.com/office/drawing/2014/main" val="395681758"/>
                  </a:ext>
                </a:extLst>
              </a:tr>
              <a:tr h="165100">
                <a:tc rowSpan="14">
                  <a:txBody>
                    <a:bodyPr/>
                    <a:lstStyle/>
                    <a:p>
                      <a:pPr algn="ctr" fontAlgn="b"/>
                      <a:r>
                        <a:rPr lang="en-US" sz="1000" b="0" i="0" u="none" strike="noStrike" dirty="0">
                          <a:solidFill>
                            <a:schemeClr val="tx1">
                              <a:lumMod val="85000"/>
                              <a:lumOff val="15000"/>
                            </a:schemeClr>
                          </a:solidFill>
                          <a:effectLst/>
                          <a:latin typeface="+mj-lt"/>
                        </a:rPr>
                        <a:t>Special Supplemental Benefits for the Chronically Ill (SSBCI)</a:t>
                      </a:r>
                    </a:p>
                  </a:txBody>
                  <a:tcPr marL="3572" marR="3572" marT="3572" marB="0" vert="vert270" anchor="ctr">
                    <a:lnT w="9525" cap="flat" cmpd="sng" algn="ctr">
                      <a:solidFill>
                        <a:schemeClr val="accent3"/>
                      </a:solidFill>
                      <a:prstDash val="solid"/>
                      <a:round/>
                      <a:headEnd type="none" w="med" len="med"/>
                      <a:tailEnd type="none" w="med" len="med"/>
                    </a:lnT>
                    <a:lnB w="6350" cap="flat" cmpd="sng" algn="ctr">
                      <a:noFill/>
                      <a:prstDash val="solid"/>
                      <a:round/>
                      <a:headEnd type="none" w="med" len="med"/>
                      <a:tailEnd type="none" w="med" len="med"/>
                    </a:lnB>
                    <a:solidFill>
                      <a:srgbClr val="F0F3F6"/>
                    </a:solidFill>
                  </a:tcPr>
                </a:tc>
                <a:tc>
                  <a:txBody>
                    <a:bodyPr/>
                    <a:lstStyle/>
                    <a:p>
                      <a:pPr algn="l" fontAlgn="b"/>
                      <a:r>
                        <a:rPr lang="en-US" sz="1000" b="0" i="0" u="none" strike="noStrike" dirty="0">
                          <a:solidFill>
                            <a:srgbClr val="000000"/>
                          </a:solidFill>
                          <a:effectLst/>
                          <a:latin typeface="+mj-lt"/>
                        </a:rPr>
                        <a:t>   Food and Produce</a:t>
                      </a:r>
                    </a:p>
                  </a:txBody>
                  <a:tcPr marL="3572" marR="3572" marT="3572" marB="0" anchor="ctr">
                    <a:lnT w="9525" cap="flat" cmpd="sng" algn="ctr">
                      <a:solidFill>
                        <a:schemeClr val="accent3"/>
                      </a:solidFill>
                      <a:prstDash val="solid"/>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101</a:t>
                      </a:r>
                    </a:p>
                  </a:txBody>
                  <a:tcPr marL="3572" marR="3572" marT="3572" marB="0" anchor="ctr">
                    <a:lnT w="9525" cap="flat" cmpd="sng" algn="ctr">
                      <a:solidFill>
                        <a:schemeClr val="accent3"/>
                      </a:solidFill>
                      <a:prstDash val="solid"/>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345</a:t>
                      </a:r>
                    </a:p>
                  </a:txBody>
                  <a:tcPr marL="3572" marR="3572" marT="3572" marB="0" anchor="ctr">
                    <a:lnT w="9525" cap="flat" cmpd="sng" algn="ctr">
                      <a:solidFill>
                        <a:schemeClr val="accent3"/>
                      </a:solidFill>
                      <a:prstDash val="solid"/>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763</a:t>
                      </a:r>
                    </a:p>
                  </a:txBody>
                  <a:tcPr marL="3572" marR="3572" marT="3572" marB="0" anchor="ctr">
                    <a:lnT w="9525" cap="flat" cmpd="sng" algn="ctr">
                      <a:solidFill>
                        <a:schemeClr val="accent3"/>
                      </a:solidFill>
                      <a:prstDash val="solid"/>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2339189068"/>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Meals (beyond limited basis)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71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371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403</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1631386030"/>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Pest Control</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118</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208</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326</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6151559"/>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Transportation for Non-Medical Needs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88</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177</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375</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351832317"/>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Indoor Air Quality Equipment and Services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52</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140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166</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1186889099"/>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Social Needs Benefit</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211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244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2653018089"/>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Complementary Therapies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0</a:t>
                      </a:r>
                    </a:p>
                  </a:txBody>
                  <a:tcPr marL="3572" marR="3572" marT="3572" marB="0" anchor="ctr">
                    <a:lnR w="6350" cap="flat" cmpd="sng" algn="ctr">
                      <a:solidFill>
                        <a:schemeClr val="bg1"/>
                      </a:solidFill>
                      <a:prstDash val="solid"/>
                      <a:round/>
                      <a:headEnd type="none" w="med" len="med"/>
                      <a:tailEnd type="none" w="med" len="med"/>
                    </a:ln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123</a:t>
                      </a:r>
                    </a:p>
                  </a:txBody>
                  <a:tcPr marL="3572" marR="3572" marT="3572" marB="0" anchor="ctr">
                    <a:lnL w="6350" cap="flat" cmpd="sng" algn="ctr">
                      <a:solidFill>
                        <a:schemeClr val="bg1"/>
                      </a:solidFill>
                      <a:prstDash val="solid"/>
                      <a:round/>
                      <a:headEnd type="none" w="med" len="med"/>
                      <a:tailEnd type="none" w="med" len="med"/>
                    </a:lnL>
                    <a:lnR w="12700" cmpd="sng">
                      <a:noFill/>
                    </a:ln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2292353740"/>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Services Supporting Self-Direction</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20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96</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151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1630521042"/>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Structural Home Modifications</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44</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42</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57</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4032925888"/>
                  </a:ext>
                </a:extLst>
              </a:tr>
              <a:tr h="165100">
                <a:tc vMerge="1">
                  <a:txBody>
                    <a:bodyPr/>
                    <a:lstStyle/>
                    <a:p>
                      <a:pPr algn="l" fontAlgn="b"/>
                      <a:endParaRPr lang="en-US" sz="1100" b="0" i="0"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General Supports for Living</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67</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150</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328</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562239609"/>
                  </a:ext>
                </a:extLst>
              </a:tr>
              <a:tr h="165100">
                <a:tc vMerge="1">
                  <a:txBody>
                    <a:bodyPr/>
                    <a:lstStyle/>
                    <a:p>
                      <a:pPr algn="l" fontAlgn="b"/>
                      <a:endParaRPr lang="en-US" sz="1100" b="0" i="1" u="none" strike="noStrike">
                        <a:solidFill>
                          <a:srgbClr val="000000"/>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a:solidFill>
                            <a:srgbClr val="000000"/>
                          </a:solidFill>
                          <a:effectLst/>
                          <a:latin typeface="+mj-lt"/>
                        </a:rPr>
                        <a:t>   “Other” Non-Primarily Health-Related SSBCI </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51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191</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000000"/>
                          </a:solidFill>
                          <a:effectLst/>
                          <a:latin typeface="+mj-lt"/>
                        </a:rPr>
                        <a:t>359</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278273525"/>
                  </a:ext>
                </a:extLst>
              </a:tr>
              <a:tr h="165100">
                <a:tc vMerge="1">
                  <a:txBody>
                    <a:bodyPr/>
                    <a:lstStyle/>
                    <a:p>
                      <a:pPr algn="l" fontAlgn="b"/>
                      <a:endParaRPr lang="en-US" sz="1100" b="0" i="0" u="none" strike="noStrike">
                        <a:solidFill>
                          <a:schemeClr val="accent6"/>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0" i="0" u="none" strike="noStrike" dirty="0">
                          <a:solidFill>
                            <a:srgbClr val="C00000"/>
                          </a:solidFill>
                          <a:effectLst/>
                          <a:latin typeface="+mj-lt"/>
                        </a:rPr>
                        <a:t>   TOTAL (offering Non-Primarily Health-Related SSBCI):</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C00000"/>
                          </a:solidFill>
                          <a:effectLst/>
                          <a:latin typeface="+mj-lt"/>
                        </a:rPr>
                        <a:t>245</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a:solidFill>
                            <a:srgbClr val="C00000"/>
                          </a:solidFill>
                          <a:effectLst/>
                          <a:latin typeface="+mj-lt"/>
                        </a:rPr>
                        <a:t>812</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1,126</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3401973801"/>
                  </a:ext>
                </a:extLst>
              </a:tr>
              <a:tr h="165100">
                <a:tc vMerge="1">
                  <a:txBody>
                    <a:bodyPr/>
                    <a:lstStyle/>
                    <a:p>
                      <a:pPr algn="l" fontAlgn="b"/>
                      <a:endParaRPr lang="en-US" sz="1100" b="1" i="0" u="none" strike="noStrike">
                        <a:solidFill>
                          <a:schemeClr val="tx1"/>
                        </a:solidFill>
                        <a:effectLst/>
                        <a:latin typeface="+mj-lt"/>
                      </a:endParaRPr>
                    </a:p>
                  </a:txBody>
                  <a:tcPr marL="4763" marR="4763" marT="4763" marB="0" anchor="ctr">
                    <a:lnT w="6350" cap="flat" cmpd="sng" algn="ctr">
                      <a:solidFill>
                        <a:schemeClr val="accent3"/>
                      </a:solidFill>
                      <a:prstDash val="solid"/>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l" fontAlgn="b"/>
                      <a:r>
                        <a:rPr lang="en-US" sz="1000" b="1" i="0" u="none" strike="noStrike" dirty="0">
                          <a:solidFill>
                            <a:srgbClr val="000000"/>
                          </a:solidFill>
                          <a:effectLst/>
                          <a:latin typeface="+mj-lt"/>
                        </a:rPr>
                        <a:t>   </a:t>
                      </a:r>
                      <a:r>
                        <a:rPr lang="en-US" sz="1000" b="0" i="0" u="none" strike="noStrike" dirty="0">
                          <a:solidFill>
                            <a:srgbClr val="000000"/>
                          </a:solidFill>
                          <a:effectLst/>
                          <a:latin typeface="+mj-lt"/>
                        </a:rPr>
                        <a:t>Offering Only Primarily Health-Related SSBCI</a:t>
                      </a:r>
                      <a:endParaRPr lang="en-US" sz="1000" b="1" i="0" u="none" strike="noStrike" dirty="0">
                        <a:solidFill>
                          <a:srgbClr val="000000"/>
                        </a:solidFill>
                        <a:effectLst/>
                        <a:latin typeface="+mj-lt"/>
                      </a:endParaRP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22</a:t>
                      </a:r>
                    </a:p>
                  </a:txBody>
                  <a:tcPr marL="3572" marR="3572" marT="3572" marB="0" anchor="ct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111</a:t>
                      </a:r>
                    </a:p>
                  </a:txBody>
                  <a:tcPr marL="3572" marR="3572" marT="3572" marB="0" anchor="ctr">
                    <a:lnR w="9525" cap="flat" cmpd="sng" algn="ctr">
                      <a:solidFill>
                        <a:schemeClr val="bg1"/>
                      </a:solidFill>
                      <a:prstDash val="solid"/>
                      <a:round/>
                      <a:headEnd type="none" w="med" len="med"/>
                      <a:tailEnd type="none" w="med" len="med"/>
                    </a:ln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tc>
                  <a:txBody>
                    <a:bodyPr/>
                    <a:lstStyle/>
                    <a:p>
                      <a:pPr algn="ctr" fontAlgn="b"/>
                      <a:r>
                        <a:rPr lang="en-US" sz="1000" b="0" i="0" u="none" strike="noStrike" dirty="0">
                          <a:solidFill>
                            <a:srgbClr val="000000"/>
                          </a:solidFill>
                          <a:effectLst/>
                          <a:latin typeface="+mj-lt"/>
                        </a:rPr>
                        <a:t>166</a:t>
                      </a:r>
                    </a:p>
                  </a:txBody>
                  <a:tcPr marL="3572" marR="3572" marT="3572" marB="0" anchor="ctr">
                    <a:lnL w="9525" cap="flat" cmpd="sng" algn="ctr">
                      <a:solidFill>
                        <a:schemeClr val="bg1"/>
                      </a:solidFill>
                      <a:prstDash val="solid"/>
                      <a:round/>
                      <a:headEnd type="none" w="med" len="med"/>
                      <a:tailEnd type="none" w="med" len="med"/>
                    </a:lnL>
                    <a:lnR w="12700" cmpd="sng">
                      <a:noFill/>
                    </a:lnR>
                    <a:lnT w="9525" cap="flat" cmpd="sng" algn="ctr">
                      <a:solidFill>
                        <a:schemeClr val="accent3"/>
                      </a:solidFill>
                      <a:prstDash val="dot"/>
                      <a:round/>
                      <a:headEnd type="none" w="med" len="med"/>
                      <a:tailEnd type="none" w="med" len="med"/>
                    </a:lnT>
                    <a:lnB w="9525" cap="flat" cmpd="sng" algn="ctr">
                      <a:solidFill>
                        <a:schemeClr val="accent3"/>
                      </a:solidFill>
                      <a:prstDash val="dot"/>
                      <a:round/>
                      <a:headEnd type="none" w="med" len="med"/>
                      <a:tailEnd type="none" w="med" len="med"/>
                    </a:lnB>
                    <a:solidFill>
                      <a:srgbClr val="F0F3F6"/>
                    </a:solidFill>
                  </a:tcPr>
                </a:tc>
                <a:extLst>
                  <a:ext uri="{0D108BD9-81ED-4DB2-BD59-A6C34878D82A}">
                    <a16:rowId xmlns:a16="http://schemas.microsoft.com/office/drawing/2014/main" val="4163928218"/>
                  </a:ext>
                </a:extLst>
              </a:tr>
              <a:tr h="165100">
                <a:tc vMerge="1">
                  <a:txBody>
                    <a:bodyPr/>
                    <a:lstStyle/>
                    <a:p>
                      <a:pPr algn="l" fontAlgn="b"/>
                      <a:endParaRPr lang="en-US" sz="1100" b="1" i="0" u="none" strike="noStrike">
                        <a:solidFill>
                          <a:schemeClr val="accent6"/>
                        </a:solidFill>
                        <a:effectLst/>
                        <a:latin typeface="+mj-lt"/>
                      </a:endParaRPr>
                    </a:p>
                  </a:txBody>
                  <a:tcPr marL="4763" marR="4763" marT="4763" marB="0" anchor="ctr">
                    <a:lnT w="9525" cap="flat" cmpd="sng" algn="ctr">
                      <a:solidFill>
                        <a:schemeClr val="accent3"/>
                      </a:solidFill>
                      <a:prstDash val="dot"/>
                      <a:round/>
                      <a:headEnd type="none" w="med" len="med"/>
                      <a:tailEnd type="none" w="med" len="med"/>
                    </a:lnT>
                    <a:lnB w="6350" cap="flat" cmpd="sng" algn="ctr">
                      <a:solidFill>
                        <a:schemeClr val="accent3"/>
                      </a:solidFill>
                      <a:prstDash val="solid"/>
                      <a:round/>
                      <a:headEnd type="none" w="med" len="med"/>
                      <a:tailEnd type="none" w="med" len="med"/>
                    </a:lnB>
                    <a:solidFill>
                      <a:srgbClr val="F0F3F6"/>
                    </a:solidFill>
                  </a:tcPr>
                </a:tc>
                <a:tc>
                  <a:txBody>
                    <a:bodyPr/>
                    <a:lstStyle/>
                    <a:p>
                      <a:pPr algn="l" fontAlgn="b"/>
                      <a:r>
                        <a:rPr lang="en-US" sz="1000" b="1" i="0" u="none" strike="noStrike" dirty="0">
                          <a:solidFill>
                            <a:srgbClr val="C00000"/>
                          </a:solidFill>
                          <a:effectLst/>
                          <a:latin typeface="+mj-lt"/>
                        </a:rPr>
                        <a:t>   </a:t>
                      </a:r>
                      <a:r>
                        <a:rPr lang="en-US" sz="1000" b="0" i="0" u="none" strike="noStrike" dirty="0">
                          <a:solidFill>
                            <a:srgbClr val="C00000"/>
                          </a:solidFill>
                          <a:effectLst/>
                          <a:latin typeface="+mj-lt"/>
                        </a:rPr>
                        <a:t>TOTAL (offering any SSBCI):</a:t>
                      </a:r>
                      <a:endParaRPr lang="en-US" sz="1000" b="1" i="0" u="none" strike="noStrike" dirty="0">
                        <a:solidFill>
                          <a:srgbClr val="C00000"/>
                        </a:solidFill>
                        <a:effectLst/>
                        <a:latin typeface="+mj-lt"/>
                      </a:endParaRPr>
                    </a:p>
                  </a:txBody>
                  <a:tcPr marL="3572" marR="3572" marT="3572" marB="0" anchor="ctr">
                    <a:lnT w="9525" cap="flat" cmpd="sng" algn="ctr">
                      <a:solidFill>
                        <a:schemeClr val="accent3"/>
                      </a:solidFill>
                      <a:prstDash val="dot"/>
                      <a:round/>
                      <a:headEnd type="none" w="med" len="med"/>
                      <a:tailEnd type="none" w="med" len="med"/>
                    </a:lnT>
                    <a:lnB w="6350" cap="flat" cmpd="sng" algn="ctr">
                      <a:noFill/>
                      <a:prstDash val="solid"/>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267</a:t>
                      </a:r>
                    </a:p>
                  </a:txBody>
                  <a:tcPr marL="3572" marR="3572" marT="3572" marB="0" anchor="ctr">
                    <a:lnT w="9525" cap="flat" cmpd="sng" algn="ctr">
                      <a:solidFill>
                        <a:schemeClr val="accent3"/>
                      </a:solidFill>
                      <a:prstDash val="dot"/>
                      <a:round/>
                      <a:headEnd type="none" w="med" len="med"/>
                      <a:tailEnd type="none" w="med" len="med"/>
                    </a:lnT>
                    <a:lnB w="6350" cap="flat" cmpd="sng" algn="ctr">
                      <a:noFill/>
                      <a:prstDash val="solid"/>
                      <a:round/>
                      <a:headEnd type="none" w="med" len="med"/>
                      <a:tailEnd type="none" w="med" len="med"/>
                    </a:lnB>
                    <a:solidFill>
                      <a:srgbClr val="F0F3F6"/>
                    </a:solidFill>
                  </a:tcPr>
                </a:tc>
                <a:tc>
                  <a:txBody>
                    <a:bodyPr/>
                    <a:lstStyle/>
                    <a:p>
                      <a:pPr algn="ctr" fontAlgn="b"/>
                      <a:r>
                        <a:rPr lang="en-US" sz="1000" b="0" i="0" u="none" strike="noStrike" dirty="0">
                          <a:solidFill>
                            <a:srgbClr val="C00000"/>
                          </a:solidFill>
                          <a:effectLst/>
                          <a:latin typeface="+mj-lt"/>
                        </a:rPr>
                        <a:t>923</a:t>
                      </a:r>
                    </a:p>
                  </a:txBody>
                  <a:tcPr marL="3572" marR="3572" marT="3572" marB="0" anchor="ctr">
                    <a:lnT w="9525" cap="flat" cmpd="sng" algn="ctr">
                      <a:solidFill>
                        <a:schemeClr val="accent3"/>
                      </a:solidFill>
                      <a:prstDash val="dot"/>
                      <a:round/>
                      <a:headEnd type="none" w="med" len="med"/>
                      <a:tailEnd type="none" w="med" len="med"/>
                    </a:lnT>
                    <a:lnB w="6350" cap="flat" cmpd="sng" algn="ctr">
                      <a:noFill/>
                      <a:prstDash val="solid"/>
                      <a:round/>
                      <a:headEnd type="none" w="med" len="med"/>
                      <a:tailEnd type="none" w="med" len="med"/>
                    </a:lnB>
                    <a:solidFill>
                      <a:srgbClr val="F0F3F6"/>
                    </a:solidFill>
                  </a:tcPr>
                </a:tc>
                <a:tc>
                  <a:txBody>
                    <a:bodyPr/>
                    <a:lstStyle/>
                    <a:p>
                      <a:pPr algn="ctr" fontAlgn="b"/>
                      <a:r>
                        <a:rPr lang="en-US" sz="1000" b="0" i="0" u="none" strike="noStrike" dirty="0">
                          <a:solidFill>
                            <a:schemeClr val="accent6"/>
                          </a:solidFill>
                          <a:effectLst/>
                          <a:latin typeface="+mj-lt"/>
                        </a:rPr>
                        <a:t>1,292</a:t>
                      </a:r>
                    </a:p>
                  </a:txBody>
                  <a:tcPr marL="3572" marR="3572" marT="3572" marB="0" anchor="ctr">
                    <a:lnT w="9525" cap="flat" cmpd="sng" algn="ctr">
                      <a:solidFill>
                        <a:schemeClr val="accent3"/>
                      </a:solidFill>
                      <a:prstDash val="dot"/>
                      <a:round/>
                      <a:headEnd type="none" w="med" len="med"/>
                      <a:tailEnd type="none" w="med" len="med"/>
                    </a:lnT>
                    <a:lnB w="6350" cap="flat" cmpd="sng" algn="ctr">
                      <a:noFill/>
                      <a:prstDash val="solid"/>
                      <a:round/>
                      <a:headEnd type="none" w="med" len="med"/>
                      <a:tailEnd type="none" w="med" len="med"/>
                    </a:lnB>
                    <a:solidFill>
                      <a:srgbClr val="F0F3F6"/>
                    </a:solidFill>
                  </a:tcPr>
                </a:tc>
                <a:extLst>
                  <a:ext uri="{0D108BD9-81ED-4DB2-BD59-A6C34878D82A}">
                    <a16:rowId xmlns:a16="http://schemas.microsoft.com/office/drawing/2014/main" val="698928200"/>
                  </a:ext>
                </a:extLst>
              </a:tr>
            </a:tbl>
          </a:graphicData>
        </a:graphic>
      </p:graphicFrame>
      <p:sp>
        <p:nvSpPr>
          <p:cNvPr id="11" name="TextBox 10">
            <a:extLst>
              <a:ext uri="{FF2B5EF4-FFF2-40B4-BE49-F238E27FC236}">
                <a16:creationId xmlns:a16="http://schemas.microsoft.com/office/drawing/2014/main" id="{BFFBA932-73D7-40C7-A409-4653C469DF67}"/>
              </a:ext>
            </a:extLst>
          </p:cNvPr>
          <p:cNvSpPr txBox="1"/>
          <p:nvPr/>
        </p:nvSpPr>
        <p:spPr>
          <a:xfrm>
            <a:off x="457200" y="5662675"/>
            <a:ext cx="5951120" cy="196208"/>
          </a:xfrm>
          <a:prstGeom prst="rect">
            <a:avLst/>
          </a:prstGeom>
          <a:noFill/>
        </p:spPr>
        <p:txBody>
          <a:bodyPr wrap="square">
            <a:spAutoFit/>
          </a:bodyPr>
          <a:lstStyle/>
          <a:p>
            <a:pPr defTabSz="342862" fontAlgn="auto">
              <a:spcBef>
                <a:spcPts val="0"/>
              </a:spcBef>
              <a:spcAft>
                <a:spcPts val="0"/>
              </a:spcAft>
              <a:defRPr/>
            </a:pPr>
            <a:r>
              <a:rPr lang="en-US" sz="675" b="1" dirty="0">
                <a:solidFill>
                  <a:srgbClr val="000000"/>
                </a:solidFill>
                <a:latin typeface="Tahoma"/>
                <a:cs typeface="+mn-cs"/>
              </a:rPr>
              <a:t>Note: </a:t>
            </a:r>
            <a:r>
              <a:rPr lang="en-US" sz="675" dirty="0">
                <a:solidFill>
                  <a:srgbClr val="000000"/>
                </a:solidFill>
                <a:latin typeface="Tahoma"/>
                <a:cs typeface="+mn-cs"/>
              </a:rPr>
              <a:t>For all analyses, a ‘plan’ is defined as the combination of a Contract Number, Plan ID, and Segment ID. </a:t>
            </a:r>
          </a:p>
        </p:txBody>
      </p:sp>
      <p:sp>
        <p:nvSpPr>
          <p:cNvPr id="6" name="TextBox 5">
            <a:extLst>
              <a:ext uri="{FF2B5EF4-FFF2-40B4-BE49-F238E27FC236}">
                <a16:creationId xmlns:a16="http://schemas.microsoft.com/office/drawing/2014/main" id="{87E61E1F-B5C7-4F4F-BEB0-5CD63910C0E1}"/>
              </a:ext>
            </a:extLst>
          </p:cNvPr>
          <p:cNvSpPr txBox="1"/>
          <p:nvPr/>
        </p:nvSpPr>
        <p:spPr>
          <a:xfrm>
            <a:off x="838200" y="5943600"/>
            <a:ext cx="5501039" cy="438582"/>
          </a:xfrm>
          <a:prstGeom prst="rect">
            <a:avLst/>
          </a:prstGeom>
          <a:noFill/>
        </p:spPr>
        <p:txBody>
          <a:bodyPr wrap="square" rtlCol="0">
            <a:spAutoFit/>
          </a:bodyPr>
          <a:lstStyle/>
          <a:p>
            <a:pPr defTabSz="342862" fontAlgn="auto">
              <a:spcBef>
                <a:spcPts val="0"/>
              </a:spcBef>
              <a:spcAft>
                <a:spcPts val="0"/>
              </a:spcAft>
              <a:defRPr/>
            </a:pPr>
            <a:r>
              <a:rPr lang="en-US" sz="750" dirty="0">
                <a:solidFill>
                  <a:srgbClr val="343434"/>
                </a:solidFill>
                <a:latin typeface="Tahoma"/>
                <a:cs typeface="+mn-cs"/>
              </a:rPr>
              <a:t>Sources: ATI Advisory analysis of CMS PBP files, excludes Employer Group Health Plans (EGHPs), Prescription Drug Plans (PDPs), Medicaid-Medicaid Plans (MMPs), Part B-only plans, and PACE. Analyses capture benefits that are filed under specific variables for the benefits above and do not capture benefits filed under “Other” categories, except for SSBCI benefits. </a:t>
            </a:r>
          </a:p>
        </p:txBody>
      </p:sp>
    </p:spTree>
    <p:extLst>
      <p:ext uri="{BB962C8B-B14F-4D97-AF65-F5344CB8AC3E}">
        <p14:creationId xmlns:p14="http://schemas.microsoft.com/office/powerpoint/2010/main" val="3747606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6FEC-BA2E-4043-9077-FF3028F52452}"/>
              </a:ext>
            </a:extLst>
          </p:cNvPr>
          <p:cNvSpPr>
            <a:spLocks noGrp="1"/>
          </p:cNvSpPr>
          <p:nvPr>
            <p:ph type="title"/>
          </p:nvPr>
        </p:nvSpPr>
        <p:spPr/>
        <p:txBody>
          <a:bodyPr>
            <a:noAutofit/>
          </a:bodyPr>
          <a:lstStyle/>
          <a:p>
            <a:r>
              <a:rPr lang="en-US" sz="3600" dirty="0"/>
              <a:t>How it works – Provider</a:t>
            </a:r>
            <a:br>
              <a:rPr lang="en-US" sz="3600" dirty="0"/>
            </a:br>
            <a:r>
              <a:rPr lang="en-US" sz="3600" dirty="0"/>
              <a:t>Contracting with a MA Plan</a:t>
            </a:r>
          </a:p>
        </p:txBody>
      </p:sp>
      <p:sp>
        <p:nvSpPr>
          <p:cNvPr id="3" name="Content Placeholder 2">
            <a:extLst>
              <a:ext uri="{FF2B5EF4-FFF2-40B4-BE49-F238E27FC236}">
                <a16:creationId xmlns:a16="http://schemas.microsoft.com/office/drawing/2014/main" id="{5EBF4811-C36D-4AC4-AA71-795A73587D51}"/>
              </a:ext>
            </a:extLst>
          </p:cNvPr>
          <p:cNvSpPr>
            <a:spLocks noGrp="1"/>
          </p:cNvSpPr>
          <p:nvPr>
            <p:ph idx="1"/>
          </p:nvPr>
        </p:nvSpPr>
        <p:spPr>
          <a:xfrm>
            <a:off x="457200" y="1600200"/>
            <a:ext cx="8229600" cy="4983162"/>
          </a:xfrm>
        </p:spPr>
        <p:txBody>
          <a:bodyPr vert="horz" lIns="91440" tIns="45720" rIns="91440" bIns="45720" rtlCol="0" anchor="t">
            <a:normAutofit fontScale="92500" lnSpcReduction="10000"/>
          </a:bodyPr>
          <a:lstStyle/>
          <a:p>
            <a:pPr marL="0" indent="0">
              <a:spcAft>
                <a:spcPts val="1200"/>
              </a:spcAft>
              <a:buNone/>
            </a:pPr>
            <a:r>
              <a:rPr lang="en-US" sz="1600" dirty="0"/>
              <a:t>To be part of a MA plan network a provider/organization must have a signed agreement or contract. The terms of the contract will need to be negotiated. </a:t>
            </a:r>
          </a:p>
          <a:p>
            <a:pPr>
              <a:spcAft>
                <a:spcPts val="1200"/>
              </a:spcAft>
            </a:pPr>
            <a:r>
              <a:rPr lang="en-US" sz="1600" b="1" dirty="0"/>
              <a:t>Provider Network Adequacy: </a:t>
            </a:r>
            <a:r>
              <a:rPr lang="en-US" sz="1600" dirty="0"/>
              <a:t>MA plans must contract with a sufficient number of providers by type for their plan service area</a:t>
            </a:r>
          </a:p>
          <a:p>
            <a:pPr lvl="1">
              <a:spcAft>
                <a:spcPts val="1200"/>
              </a:spcAft>
            </a:pPr>
            <a:r>
              <a:rPr lang="en-US" sz="1600" dirty="0"/>
              <a:t>Plans are not required to contract with all providers</a:t>
            </a:r>
            <a:endParaRPr lang="en-US" sz="1600" dirty="0">
              <a:cs typeface="Calibri"/>
            </a:endParaRPr>
          </a:p>
          <a:p>
            <a:pPr lvl="1">
              <a:spcAft>
                <a:spcPts val="1200"/>
              </a:spcAft>
            </a:pPr>
            <a:r>
              <a:rPr lang="en-US" sz="1600" dirty="0"/>
              <a:t>In more remote or rural areas, this can be a leverage point for providers in their negotiations with the plan</a:t>
            </a:r>
            <a:endParaRPr lang="en-US" sz="1600" dirty="0">
              <a:cs typeface="Calibri"/>
            </a:endParaRPr>
          </a:p>
          <a:p>
            <a:pPr>
              <a:spcAft>
                <a:spcPts val="1200"/>
              </a:spcAft>
            </a:pPr>
            <a:r>
              <a:rPr lang="en-US" sz="1600" b="1" dirty="0"/>
              <a:t>Provider rates: </a:t>
            </a:r>
            <a:r>
              <a:rPr lang="en-US" sz="1600" dirty="0"/>
              <a:t>Plans negotiate rates with providers they seek to include in their network; CMS does </a:t>
            </a:r>
            <a:r>
              <a:rPr lang="en-US" sz="1600" u="sng" dirty="0"/>
              <a:t>not</a:t>
            </a:r>
            <a:r>
              <a:rPr lang="en-US" sz="1600" dirty="0"/>
              <a:t> set these rates. In many cases, the rates reflect a percentage of Medicare FFS (usually less). Some plans have value-based or pay-for-performance arrangements with providers. </a:t>
            </a:r>
          </a:p>
          <a:p>
            <a:pPr>
              <a:spcAft>
                <a:spcPts val="1200"/>
              </a:spcAft>
            </a:pPr>
            <a:r>
              <a:rPr lang="en-US" sz="1600" b="1" dirty="0"/>
              <a:t>Credentialing</a:t>
            </a:r>
            <a:r>
              <a:rPr lang="en-US" sz="1600" dirty="0"/>
              <a:t>: All providers wishing to contract with a MA plan must go through a credentialing process; providers cannot be included in the plan’s network until this process is completed</a:t>
            </a:r>
          </a:p>
          <a:p>
            <a:pPr>
              <a:spcAft>
                <a:spcPts val="1200"/>
              </a:spcAft>
            </a:pPr>
            <a:r>
              <a:rPr lang="en-US" sz="1600" b="1" dirty="0"/>
              <a:t>Marketing of MA plans: </a:t>
            </a:r>
            <a:r>
              <a:rPr lang="en-US" sz="1600" dirty="0"/>
              <a:t>There are specific regulatory limits on when and where plans can market to potential enrollees and </a:t>
            </a:r>
            <a:br>
              <a:rPr lang="en-US" sz="1600" dirty="0"/>
            </a:br>
            <a:r>
              <a:rPr lang="en-US" sz="1600" dirty="0"/>
              <a:t>how/if providers may be engaged in this activity. </a:t>
            </a:r>
          </a:p>
          <a:p>
            <a:pPr lvl="1">
              <a:spcAft>
                <a:spcPts val="1200"/>
              </a:spcAft>
            </a:pPr>
            <a:r>
              <a:rPr lang="en-US" sz="1600" dirty="0"/>
              <a:t>More information on marketing guidelines can be found </a:t>
            </a:r>
            <a:r>
              <a:rPr lang="en-US" sz="1600" dirty="0">
                <a:hlinkClick r:id="rId2"/>
              </a:rPr>
              <a:t>here</a:t>
            </a:r>
            <a:r>
              <a:rPr lang="en-US" sz="1600" dirty="0"/>
              <a:t>.  </a:t>
            </a:r>
            <a:endParaRPr lang="en-US" sz="1600">
              <a:cs typeface="Calibri"/>
            </a:endParaRPr>
          </a:p>
        </p:txBody>
      </p:sp>
      <p:sp>
        <p:nvSpPr>
          <p:cNvPr id="4" name="Slide Number Placeholder 3">
            <a:extLst>
              <a:ext uri="{FF2B5EF4-FFF2-40B4-BE49-F238E27FC236}">
                <a16:creationId xmlns:a16="http://schemas.microsoft.com/office/drawing/2014/main" id="{89319E84-DC5D-4341-80A9-A80963D6F16A}"/>
              </a:ext>
            </a:extLst>
          </p:cNvPr>
          <p:cNvSpPr>
            <a:spLocks noGrp="1"/>
          </p:cNvSpPr>
          <p:nvPr>
            <p:ph type="sldNum" sz="quarter" idx="12"/>
          </p:nvPr>
        </p:nvSpPr>
        <p:spPr/>
        <p:txBody>
          <a:bodyPr/>
          <a:lstStyle/>
          <a:p>
            <a:fld id="{8ED21966-C764-4C40-97C3-3CEDFB59A7F5}"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84521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E0E9-F3F9-C2FB-7C83-6B9F37ECB822}"/>
              </a:ext>
            </a:extLst>
          </p:cNvPr>
          <p:cNvSpPr>
            <a:spLocks noGrp="1"/>
          </p:cNvSpPr>
          <p:nvPr>
            <p:ph type="title"/>
          </p:nvPr>
        </p:nvSpPr>
        <p:spPr>
          <a:xfrm>
            <a:off x="457200" y="274638"/>
            <a:ext cx="8229600" cy="1143000"/>
          </a:xfrm>
        </p:spPr>
        <p:txBody>
          <a:bodyPr anchor="ctr">
            <a:normAutofit fontScale="90000"/>
          </a:bodyPr>
          <a:lstStyle/>
          <a:p>
            <a:r>
              <a:rPr lang="en-US" dirty="0"/>
              <a:t>Impacts of MA on PAC Utilization for High Need, High Cost Beneficiaries</a:t>
            </a:r>
          </a:p>
        </p:txBody>
      </p:sp>
      <p:sp>
        <p:nvSpPr>
          <p:cNvPr id="15" name="Content Placeholder 2">
            <a:extLst>
              <a:ext uri="{FF2B5EF4-FFF2-40B4-BE49-F238E27FC236}">
                <a16:creationId xmlns:a16="http://schemas.microsoft.com/office/drawing/2014/main" id="{BDA95F94-808E-1485-81D8-127E6AF265A9}"/>
              </a:ext>
            </a:extLst>
          </p:cNvPr>
          <p:cNvSpPr>
            <a:spLocks noGrp="1"/>
          </p:cNvSpPr>
          <p:nvPr>
            <p:ph sz="half" idx="1"/>
          </p:nvPr>
        </p:nvSpPr>
        <p:spPr>
          <a:xfrm>
            <a:off x="457200" y="1600201"/>
            <a:ext cx="4038600" cy="1523999"/>
          </a:xfrm>
          <a:solidFill>
            <a:schemeClr val="accent6">
              <a:lumMod val="20000"/>
              <a:lumOff val="80000"/>
            </a:schemeClr>
          </a:solidFill>
        </p:spPr>
        <p:txBody>
          <a:bodyPr>
            <a:normAutofit fontScale="92500" lnSpcReduction="20000"/>
          </a:bodyPr>
          <a:lstStyle/>
          <a:p>
            <a:pPr marL="0" indent="0">
              <a:spcAft>
                <a:spcPts val="600"/>
              </a:spcAft>
              <a:buNone/>
            </a:pPr>
            <a:r>
              <a:rPr lang="en-US" sz="2400" dirty="0"/>
              <a:t>MA plans are increasingly using third-party Post Acute Care Management Companies, like Optum and </a:t>
            </a:r>
            <a:r>
              <a:rPr lang="en-US" sz="2400" dirty="0" err="1"/>
              <a:t>NaviHealth</a:t>
            </a:r>
            <a:r>
              <a:rPr lang="en-US" sz="2400" dirty="0"/>
              <a:t>, to impact care delivery and utilization.</a:t>
            </a:r>
          </a:p>
        </p:txBody>
      </p:sp>
      <p:sp>
        <p:nvSpPr>
          <p:cNvPr id="4" name="Slide Number Placeholder 3">
            <a:extLst>
              <a:ext uri="{FF2B5EF4-FFF2-40B4-BE49-F238E27FC236}">
                <a16:creationId xmlns:a16="http://schemas.microsoft.com/office/drawing/2014/main" id="{CD7A92CB-D7A5-EEA5-1D34-8EF29E91B906}"/>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ED21966-C764-4C40-97C3-3CEDFB59A7F5}" type="slidenum">
              <a:rPr lang="en-US" smtClean="0">
                <a:solidFill>
                  <a:prstClr val="black"/>
                </a:solidFill>
              </a:rPr>
              <a:pPr>
                <a:spcAft>
                  <a:spcPts val="600"/>
                </a:spcAft>
              </a:pPr>
              <a:t>34</a:t>
            </a:fld>
            <a:endParaRPr lang="en-US">
              <a:solidFill>
                <a:prstClr val="black"/>
              </a:solidFill>
            </a:endParaRPr>
          </a:p>
        </p:txBody>
      </p:sp>
      <p:graphicFrame>
        <p:nvGraphicFramePr>
          <p:cNvPr id="16" name="Content Placeholder 2">
            <a:extLst>
              <a:ext uri="{FF2B5EF4-FFF2-40B4-BE49-F238E27FC236}">
                <a16:creationId xmlns:a16="http://schemas.microsoft.com/office/drawing/2014/main" id="{4C8EB974-83D5-807D-4E50-1FCFA8A12B7D}"/>
              </a:ext>
            </a:extLst>
          </p:cNvPr>
          <p:cNvGraphicFramePr>
            <a:graphicFrameLocks noGrp="1"/>
          </p:cNvGraphicFramePr>
          <p:nvPr>
            <p:ph sz="half" idx="2"/>
          </p:nvPr>
        </p:nvGraphicFramePr>
        <p:xfrm>
          <a:off x="4648202" y="1360489"/>
          <a:ext cx="4038600" cy="4311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B851FB1-1E04-1759-AF8D-DDC3DCF46C88}"/>
              </a:ext>
            </a:extLst>
          </p:cNvPr>
          <p:cNvSpPr txBox="1"/>
          <p:nvPr/>
        </p:nvSpPr>
        <p:spPr>
          <a:xfrm>
            <a:off x="609600" y="6094413"/>
            <a:ext cx="5715000" cy="461665"/>
          </a:xfrm>
          <a:prstGeom prst="rect">
            <a:avLst/>
          </a:prstGeom>
          <a:noFill/>
        </p:spPr>
        <p:txBody>
          <a:bodyPr wrap="square" rtlCol="0">
            <a:spAutoFit/>
          </a:bodyPr>
          <a:lstStyle/>
          <a:p>
            <a:r>
              <a:rPr lang="en-US" sz="1200" dirty="0"/>
              <a:t>Source: </a:t>
            </a:r>
            <a:r>
              <a:rPr lang="en-US" sz="1200" dirty="0">
                <a:hlinkClick r:id="rId8"/>
              </a:rPr>
              <a:t>https://bettermedicarealliance.org/wp-content/uploads/2020/12/BMA-High-Need-Report.pdf</a:t>
            </a:r>
            <a:r>
              <a:rPr lang="en-US" sz="1200" dirty="0"/>
              <a:t> </a:t>
            </a:r>
          </a:p>
        </p:txBody>
      </p:sp>
      <p:sp>
        <p:nvSpPr>
          <p:cNvPr id="3" name="Round Diagonal Corner Rectangle 2">
            <a:extLst>
              <a:ext uri="{FF2B5EF4-FFF2-40B4-BE49-F238E27FC236}">
                <a16:creationId xmlns:a16="http://schemas.microsoft.com/office/drawing/2014/main" id="{23203623-A74C-653D-3B12-0427AFEAB71A}"/>
              </a:ext>
            </a:extLst>
          </p:cNvPr>
          <p:cNvSpPr/>
          <p:nvPr/>
        </p:nvSpPr>
        <p:spPr>
          <a:xfrm>
            <a:off x="609600" y="3306763"/>
            <a:ext cx="3505200" cy="27876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spcAft>
                <a:spcPts val="600"/>
              </a:spcAft>
              <a:buNone/>
            </a:pPr>
            <a:r>
              <a:rPr lang="en-US" b="1" dirty="0"/>
              <a:t>TIP: </a:t>
            </a:r>
            <a:r>
              <a:rPr lang="en-US" dirty="0"/>
              <a:t>Providers should familiarize themselves with all policies and procedures referred to in their contract with a plan.</a:t>
            </a:r>
          </a:p>
          <a:p>
            <a:pPr marL="0" indent="0">
              <a:spcAft>
                <a:spcPts val="600"/>
              </a:spcAft>
              <a:buNone/>
            </a:pPr>
            <a:r>
              <a:rPr lang="en-US" dirty="0"/>
              <a:t>The use of these third-party entities is often referenced in these supplemental, separate documents. </a:t>
            </a:r>
          </a:p>
        </p:txBody>
      </p:sp>
    </p:spTree>
    <p:extLst>
      <p:ext uri="{BB962C8B-B14F-4D97-AF65-F5344CB8AC3E}">
        <p14:creationId xmlns:p14="http://schemas.microsoft.com/office/powerpoint/2010/main" val="675570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D59B-D004-4387-816A-741D36C2887D}"/>
              </a:ext>
            </a:extLst>
          </p:cNvPr>
          <p:cNvSpPr>
            <a:spLocks noGrp="1"/>
          </p:cNvSpPr>
          <p:nvPr>
            <p:ph type="title"/>
          </p:nvPr>
        </p:nvSpPr>
        <p:spPr>
          <a:xfrm>
            <a:off x="457200" y="274638"/>
            <a:ext cx="8229600" cy="792162"/>
          </a:xfrm>
        </p:spPr>
        <p:txBody>
          <a:bodyPr>
            <a:noAutofit/>
          </a:bodyPr>
          <a:lstStyle/>
          <a:p>
            <a:r>
              <a:rPr lang="en-US" sz="3600" dirty="0"/>
              <a:t>How it Works – Provider</a:t>
            </a:r>
            <a:br>
              <a:rPr lang="en-US" sz="3600" dirty="0"/>
            </a:br>
            <a:r>
              <a:rPr lang="en-US" sz="3200" dirty="0"/>
              <a:t>Network Adequacy</a:t>
            </a:r>
            <a:endParaRPr lang="en-US" sz="3600" dirty="0"/>
          </a:p>
        </p:txBody>
      </p:sp>
      <p:sp>
        <p:nvSpPr>
          <p:cNvPr id="3" name="Content Placeholder 2">
            <a:extLst>
              <a:ext uri="{FF2B5EF4-FFF2-40B4-BE49-F238E27FC236}">
                <a16:creationId xmlns:a16="http://schemas.microsoft.com/office/drawing/2014/main" id="{417F6BAE-3C94-4A2B-8E0F-ADA6833C3A08}"/>
              </a:ext>
            </a:extLst>
          </p:cNvPr>
          <p:cNvSpPr>
            <a:spLocks noGrp="1"/>
          </p:cNvSpPr>
          <p:nvPr>
            <p:ph idx="1"/>
          </p:nvPr>
        </p:nvSpPr>
        <p:spPr>
          <a:xfrm>
            <a:off x="457200" y="2682876"/>
            <a:ext cx="8229600" cy="3443287"/>
          </a:xfrm>
        </p:spPr>
        <p:txBody>
          <a:bodyPr>
            <a:normAutofit/>
          </a:bodyPr>
          <a:lstStyle/>
          <a:p>
            <a:r>
              <a:rPr lang="en-US" sz="2000" dirty="0"/>
              <a:t>Network adequacy requirements are set annually by CMS at the county-level based on:</a:t>
            </a:r>
          </a:p>
          <a:p>
            <a:pPr lvl="1"/>
            <a:r>
              <a:rPr lang="en-US" sz="1800" dirty="0"/>
              <a:t>Number of eligible beneficiaries in the county</a:t>
            </a:r>
          </a:p>
          <a:p>
            <a:pPr lvl="1"/>
            <a:r>
              <a:rPr lang="en-US" sz="1800" dirty="0"/>
              <a:t>“Patterns of care” must be consistent or better than traditional patterns</a:t>
            </a:r>
          </a:p>
          <a:p>
            <a:pPr lvl="1"/>
            <a:r>
              <a:rPr lang="en-US" sz="1800" dirty="0"/>
              <a:t>Time and distance limits established</a:t>
            </a:r>
          </a:p>
        </p:txBody>
      </p:sp>
      <p:sp>
        <p:nvSpPr>
          <p:cNvPr id="4" name="Slide Number Placeholder 3">
            <a:extLst>
              <a:ext uri="{FF2B5EF4-FFF2-40B4-BE49-F238E27FC236}">
                <a16:creationId xmlns:a16="http://schemas.microsoft.com/office/drawing/2014/main" id="{E9EF3933-773A-45D4-9EFB-EE7BA340451A}"/>
              </a:ext>
            </a:extLst>
          </p:cNvPr>
          <p:cNvSpPr>
            <a:spLocks noGrp="1"/>
          </p:cNvSpPr>
          <p:nvPr>
            <p:ph type="sldNum" sz="quarter" idx="12"/>
          </p:nvPr>
        </p:nvSpPr>
        <p:spPr/>
        <p:txBody>
          <a:bodyPr/>
          <a:lstStyle/>
          <a:p>
            <a:fld id="{8ED21966-C764-4C40-97C3-3CEDFB59A7F5}" type="slidenum">
              <a:rPr lang="en-US" smtClean="0">
                <a:solidFill>
                  <a:prstClr val="black"/>
                </a:solidFill>
              </a:rPr>
              <a:pPr/>
              <a:t>35</a:t>
            </a:fld>
            <a:endParaRPr lang="en-US" dirty="0">
              <a:solidFill>
                <a:prstClr val="black"/>
              </a:solidFill>
            </a:endParaRPr>
          </a:p>
        </p:txBody>
      </p:sp>
      <p:sp>
        <p:nvSpPr>
          <p:cNvPr id="5" name="Rectangle 4">
            <a:extLst>
              <a:ext uri="{FF2B5EF4-FFF2-40B4-BE49-F238E27FC236}">
                <a16:creationId xmlns:a16="http://schemas.microsoft.com/office/drawing/2014/main" id="{76BA7CB0-1BFF-465D-B53D-6CA51A1CF62D}"/>
              </a:ext>
            </a:extLst>
          </p:cNvPr>
          <p:cNvSpPr/>
          <p:nvPr/>
        </p:nvSpPr>
        <p:spPr>
          <a:xfrm>
            <a:off x="457200" y="13033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dirty="0"/>
          </a:p>
          <a:p>
            <a:pPr algn="ctr"/>
            <a:r>
              <a:rPr lang="en-US" sz="2000" dirty="0"/>
              <a:t>In most cases, MA plans must ensure “at least 90% of enrollees within a county can access care within specific time and distance maximums and established provider/organization minimums</a:t>
            </a:r>
          </a:p>
          <a:p>
            <a:pPr algn="ctr"/>
            <a:endParaRPr lang="en-US" sz="2000" dirty="0"/>
          </a:p>
        </p:txBody>
      </p:sp>
      <p:sp>
        <p:nvSpPr>
          <p:cNvPr id="6" name="TextBox 5">
            <a:extLst>
              <a:ext uri="{FF2B5EF4-FFF2-40B4-BE49-F238E27FC236}">
                <a16:creationId xmlns:a16="http://schemas.microsoft.com/office/drawing/2014/main" id="{3B841535-7DD2-4D07-B52F-5F9EE2F4AE06}"/>
              </a:ext>
            </a:extLst>
          </p:cNvPr>
          <p:cNvSpPr txBox="1"/>
          <p:nvPr/>
        </p:nvSpPr>
        <p:spPr>
          <a:xfrm>
            <a:off x="457200" y="6010424"/>
            <a:ext cx="5891784" cy="461665"/>
          </a:xfrm>
          <a:prstGeom prst="rect">
            <a:avLst/>
          </a:prstGeom>
          <a:noFill/>
        </p:spPr>
        <p:txBody>
          <a:bodyPr wrap="square" rtlCol="0">
            <a:spAutoFit/>
          </a:bodyPr>
          <a:lstStyle/>
          <a:p>
            <a:pPr marL="0" indent="0">
              <a:buNone/>
            </a:pPr>
            <a:r>
              <a:rPr lang="en-US" sz="1200" dirty="0"/>
              <a:t>Published here annually: </a:t>
            </a:r>
            <a:r>
              <a:rPr lang="en-US" sz="1200" dirty="0">
                <a:hlinkClick r:id="rId2"/>
              </a:rPr>
              <a:t>https://www.cms.gov/Medicare/Medicare-Advantage/MedicareAdvantageApps/index.html?redirect=/MedicareAdvantageApps/</a:t>
            </a:r>
            <a:r>
              <a:rPr lang="en-US" sz="1200" dirty="0"/>
              <a:t>.</a:t>
            </a:r>
          </a:p>
        </p:txBody>
      </p:sp>
      <p:graphicFrame>
        <p:nvGraphicFramePr>
          <p:cNvPr id="7" name="Table 6">
            <a:extLst>
              <a:ext uri="{FF2B5EF4-FFF2-40B4-BE49-F238E27FC236}">
                <a16:creationId xmlns:a16="http://schemas.microsoft.com/office/drawing/2014/main" id="{4D379576-C54B-4B2A-9A37-A32D74B3B001}"/>
              </a:ext>
            </a:extLst>
          </p:cNvPr>
          <p:cNvGraphicFramePr>
            <a:graphicFrameLocks noGrp="1"/>
          </p:cNvGraphicFramePr>
          <p:nvPr>
            <p:extLst>
              <p:ext uri="{D42A27DB-BD31-4B8C-83A1-F6EECF244321}">
                <p14:modId xmlns:p14="http://schemas.microsoft.com/office/powerpoint/2010/main" val="2079129425"/>
              </p:ext>
            </p:extLst>
          </p:nvPr>
        </p:nvGraphicFramePr>
        <p:xfrm>
          <a:off x="1320546" y="4458696"/>
          <a:ext cx="5588508" cy="1112520"/>
        </p:xfrm>
        <a:graphic>
          <a:graphicData uri="http://schemas.openxmlformats.org/drawingml/2006/table">
            <a:tbl>
              <a:tblPr firstRow="1" bandRow="1">
                <a:tableStyleId>{F5AB1C69-6EDB-4FF4-983F-18BD219EF322}</a:tableStyleId>
              </a:tblPr>
              <a:tblGrid>
                <a:gridCol w="2083308">
                  <a:extLst>
                    <a:ext uri="{9D8B030D-6E8A-4147-A177-3AD203B41FA5}">
                      <a16:colId xmlns:a16="http://schemas.microsoft.com/office/drawing/2014/main" val="3294685098"/>
                    </a:ext>
                  </a:extLst>
                </a:gridCol>
                <a:gridCol w="1642364">
                  <a:extLst>
                    <a:ext uri="{9D8B030D-6E8A-4147-A177-3AD203B41FA5}">
                      <a16:colId xmlns:a16="http://schemas.microsoft.com/office/drawing/2014/main" val="1676822951"/>
                    </a:ext>
                  </a:extLst>
                </a:gridCol>
                <a:gridCol w="1862836">
                  <a:extLst>
                    <a:ext uri="{9D8B030D-6E8A-4147-A177-3AD203B41FA5}">
                      <a16:colId xmlns:a16="http://schemas.microsoft.com/office/drawing/2014/main" val="397522573"/>
                    </a:ext>
                  </a:extLst>
                </a:gridCol>
              </a:tblGrid>
              <a:tr h="370840">
                <a:tc>
                  <a:txBody>
                    <a:bodyPr/>
                    <a:lstStyle/>
                    <a:p>
                      <a:endParaRPr lang="en-US" sz="1600" dirty="0"/>
                    </a:p>
                  </a:txBody>
                  <a:tcPr/>
                </a:tc>
                <a:tc>
                  <a:txBody>
                    <a:bodyPr/>
                    <a:lstStyle/>
                    <a:p>
                      <a:r>
                        <a:rPr lang="en-US" sz="1600" dirty="0"/>
                        <a:t>Time (minutes)</a:t>
                      </a:r>
                    </a:p>
                  </a:txBody>
                  <a:tcPr/>
                </a:tc>
                <a:tc>
                  <a:txBody>
                    <a:bodyPr/>
                    <a:lstStyle/>
                    <a:p>
                      <a:r>
                        <a:rPr lang="en-US" sz="1600" dirty="0"/>
                        <a:t>Distance (miles)</a:t>
                      </a:r>
                    </a:p>
                  </a:txBody>
                  <a:tcPr/>
                </a:tc>
                <a:extLst>
                  <a:ext uri="{0D108BD9-81ED-4DB2-BD59-A6C34878D82A}">
                    <a16:rowId xmlns:a16="http://schemas.microsoft.com/office/drawing/2014/main" val="115235827"/>
                  </a:ext>
                </a:extLst>
              </a:tr>
              <a:tr h="370840">
                <a:tc>
                  <a:txBody>
                    <a:bodyPr/>
                    <a:lstStyle/>
                    <a:p>
                      <a:r>
                        <a:rPr lang="en-US" sz="1600" dirty="0"/>
                        <a:t>SNFs</a:t>
                      </a:r>
                    </a:p>
                  </a:txBody>
                  <a:tcPr/>
                </a:tc>
                <a:tc>
                  <a:txBody>
                    <a:bodyPr/>
                    <a:lstStyle/>
                    <a:p>
                      <a:r>
                        <a:rPr lang="en-US" sz="1600" dirty="0"/>
                        <a:t>20 to 190</a:t>
                      </a:r>
                    </a:p>
                  </a:txBody>
                  <a:tcPr/>
                </a:tc>
                <a:tc>
                  <a:txBody>
                    <a:bodyPr/>
                    <a:lstStyle/>
                    <a:p>
                      <a:r>
                        <a:rPr lang="en-US" sz="1600" dirty="0"/>
                        <a:t>20 to 220</a:t>
                      </a:r>
                    </a:p>
                  </a:txBody>
                  <a:tcPr/>
                </a:tc>
                <a:extLst>
                  <a:ext uri="{0D108BD9-81ED-4DB2-BD59-A6C34878D82A}">
                    <a16:rowId xmlns:a16="http://schemas.microsoft.com/office/drawing/2014/main" val="2521551259"/>
                  </a:ext>
                </a:extLst>
              </a:tr>
              <a:tr h="370840">
                <a:tc>
                  <a:txBody>
                    <a:bodyPr/>
                    <a:lstStyle/>
                    <a:p>
                      <a:r>
                        <a:rPr lang="en-US" sz="1600" dirty="0"/>
                        <a:t>Acute Care Hospital</a:t>
                      </a:r>
                    </a:p>
                  </a:txBody>
                  <a:tcPr/>
                </a:tc>
                <a:tc>
                  <a:txBody>
                    <a:bodyPr/>
                    <a:lstStyle/>
                    <a:p>
                      <a:r>
                        <a:rPr lang="en-US" sz="1600" dirty="0"/>
                        <a:t>10 to 170</a:t>
                      </a:r>
                    </a:p>
                  </a:txBody>
                  <a:tcPr/>
                </a:tc>
                <a:tc>
                  <a:txBody>
                    <a:bodyPr/>
                    <a:lstStyle/>
                    <a:p>
                      <a:r>
                        <a:rPr lang="en-US" sz="1600" dirty="0"/>
                        <a:t>10 to 200</a:t>
                      </a:r>
                    </a:p>
                  </a:txBody>
                  <a:tcPr/>
                </a:tc>
                <a:extLst>
                  <a:ext uri="{0D108BD9-81ED-4DB2-BD59-A6C34878D82A}">
                    <a16:rowId xmlns:a16="http://schemas.microsoft.com/office/drawing/2014/main" val="4081727831"/>
                  </a:ext>
                </a:extLst>
              </a:tr>
            </a:tbl>
          </a:graphicData>
        </a:graphic>
      </p:graphicFrame>
      <p:sp>
        <p:nvSpPr>
          <p:cNvPr id="8" name="TextBox 7">
            <a:extLst>
              <a:ext uri="{FF2B5EF4-FFF2-40B4-BE49-F238E27FC236}">
                <a16:creationId xmlns:a16="http://schemas.microsoft.com/office/drawing/2014/main" id="{84915D0F-A3DD-4B1A-9D71-7CDEEBB6136D}"/>
              </a:ext>
            </a:extLst>
          </p:cNvPr>
          <p:cNvSpPr txBox="1"/>
          <p:nvPr/>
        </p:nvSpPr>
        <p:spPr>
          <a:xfrm>
            <a:off x="7086600" y="4498633"/>
            <a:ext cx="1600200" cy="830997"/>
          </a:xfrm>
          <a:prstGeom prst="rect">
            <a:avLst/>
          </a:prstGeom>
          <a:noFill/>
        </p:spPr>
        <p:txBody>
          <a:bodyPr wrap="square" rtlCol="0">
            <a:spAutoFit/>
          </a:bodyPr>
          <a:lstStyle/>
          <a:p>
            <a:r>
              <a:rPr lang="en-US" sz="1600" i="1" dirty="0"/>
              <a:t>Substantially vary by county &amp; provider type</a:t>
            </a:r>
          </a:p>
        </p:txBody>
      </p:sp>
    </p:spTree>
    <p:extLst>
      <p:ext uri="{BB962C8B-B14F-4D97-AF65-F5344CB8AC3E}">
        <p14:creationId xmlns:p14="http://schemas.microsoft.com/office/powerpoint/2010/main" val="2952433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8E36E-11BA-DB4A-B451-F6527FECB563}"/>
              </a:ext>
            </a:extLst>
          </p:cNvPr>
          <p:cNvSpPr>
            <a:spLocks noGrp="1"/>
          </p:cNvSpPr>
          <p:nvPr>
            <p:ph type="title"/>
          </p:nvPr>
        </p:nvSpPr>
        <p:spPr>
          <a:xfrm>
            <a:off x="457200" y="274638"/>
            <a:ext cx="8229600" cy="777875"/>
          </a:xfrm>
        </p:spPr>
        <p:txBody>
          <a:bodyPr>
            <a:noAutofit/>
          </a:bodyPr>
          <a:lstStyle/>
          <a:p>
            <a:r>
              <a:rPr lang="en-US" sz="3600" dirty="0"/>
              <a:t>Network Adequacy Policy Changes for 2021 and Beyond</a:t>
            </a:r>
          </a:p>
        </p:txBody>
      </p:sp>
      <p:sp>
        <p:nvSpPr>
          <p:cNvPr id="3" name="Content Placeholder 2">
            <a:extLst>
              <a:ext uri="{FF2B5EF4-FFF2-40B4-BE49-F238E27FC236}">
                <a16:creationId xmlns:a16="http://schemas.microsoft.com/office/drawing/2014/main" id="{6F0D6D8C-D2CA-7B46-ADBE-B8F3B6BBD53E}"/>
              </a:ext>
            </a:extLst>
          </p:cNvPr>
          <p:cNvSpPr>
            <a:spLocks noGrp="1"/>
          </p:cNvSpPr>
          <p:nvPr>
            <p:ph idx="1"/>
          </p:nvPr>
        </p:nvSpPr>
        <p:spPr>
          <a:xfrm>
            <a:off x="457200" y="1417638"/>
            <a:ext cx="8293100" cy="4938712"/>
          </a:xfrm>
        </p:spPr>
        <p:txBody>
          <a:bodyPr>
            <a:normAutofit/>
          </a:bodyPr>
          <a:lstStyle/>
          <a:p>
            <a:r>
              <a:rPr lang="en-US" sz="1600" dirty="0"/>
              <a:t>CMS made the following policy changes in 2021, which made it easier for plans to achieve network adequacy especially in rural areas where the impacts of these changes could be cumulative. </a:t>
            </a:r>
          </a:p>
          <a:p>
            <a:pPr lvl="1"/>
            <a:r>
              <a:rPr lang="en-US" sz="1600" dirty="0"/>
              <a:t>Lower adequacy standard for Rural Counties – 85% of enrollees have access within time and distance standards (see prior slide) vs. 90%</a:t>
            </a:r>
          </a:p>
          <a:p>
            <a:pPr lvl="1"/>
            <a:r>
              <a:rPr lang="en-US" sz="1600" dirty="0"/>
              <a:t>10% credits for telehealth for certain specialties </a:t>
            </a:r>
          </a:p>
          <a:p>
            <a:pPr lvl="1"/>
            <a:r>
              <a:rPr lang="en-US" sz="1600" dirty="0"/>
              <a:t>10% credit for areas with CON</a:t>
            </a:r>
          </a:p>
          <a:p>
            <a:r>
              <a:rPr lang="en-US" sz="1600" dirty="0"/>
              <a:t>Beginning in 2024, new plan applicants need only meet a reduced network adequacy standard (e.g. using a 10-percentage point credit and Letters of Intent from providers) at time of application and review. However, must be fully compliant by the beginning of the plan year. </a:t>
            </a:r>
          </a:p>
          <a:p>
            <a:pPr lvl="1"/>
            <a:endParaRPr lang="en-US" sz="1400" dirty="0"/>
          </a:p>
        </p:txBody>
      </p:sp>
      <p:sp>
        <p:nvSpPr>
          <p:cNvPr id="4" name="Slide Number Placeholder 3">
            <a:extLst>
              <a:ext uri="{FF2B5EF4-FFF2-40B4-BE49-F238E27FC236}">
                <a16:creationId xmlns:a16="http://schemas.microsoft.com/office/drawing/2014/main" id="{58298BBB-A383-1347-B6DE-0A5EB7FE76C4}"/>
              </a:ext>
            </a:extLst>
          </p:cNvPr>
          <p:cNvSpPr>
            <a:spLocks noGrp="1"/>
          </p:cNvSpPr>
          <p:nvPr>
            <p:ph type="sldNum" sz="quarter" idx="12"/>
          </p:nvPr>
        </p:nvSpPr>
        <p:spPr/>
        <p:txBody>
          <a:bodyPr/>
          <a:lstStyle/>
          <a:p>
            <a:fld id="{8ED21966-C764-4C40-97C3-3CEDFB59A7F5}" type="slidenum">
              <a:rPr lang="en-US" smtClean="0">
                <a:solidFill>
                  <a:prstClr val="black"/>
                </a:solidFill>
              </a:rPr>
              <a:pPr/>
              <a:t>36</a:t>
            </a:fld>
            <a:endParaRPr lang="en-US" dirty="0">
              <a:solidFill>
                <a:prstClr val="black"/>
              </a:solidFill>
            </a:endParaRPr>
          </a:p>
        </p:txBody>
      </p:sp>
      <p:sp>
        <p:nvSpPr>
          <p:cNvPr id="5" name="TextBox 4">
            <a:extLst>
              <a:ext uri="{FF2B5EF4-FFF2-40B4-BE49-F238E27FC236}">
                <a16:creationId xmlns:a16="http://schemas.microsoft.com/office/drawing/2014/main" id="{86559C98-AD85-7A42-B54D-A345237ACA78}"/>
              </a:ext>
            </a:extLst>
          </p:cNvPr>
          <p:cNvSpPr txBox="1"/>
          <p:nvPr/>
        </p:nvSpPr>
        <p:spPr>
          <a:xfrm>
            <a:off x="1372486" y="4275854"/>
            <a:ext cx="6399028" cy="1532334"/>
          </a:xfrm>
          <a:prstGeom prst="round2DiagRect">
            <a:avLst/>
          </a:prstGeom>
          <a:solidFill>
            <a:schemeClr val="accent3">
              <a:lumMod val="40000"/>
              <a:lumOff val="60000"/>
            </a:schemeClr>
          </a:solidFill>
        </p:spPr>
        <p:txBody>
          <a:bodyPr wrap="square" rtlCol="0">
            <a:spAutoFit/>
          </a:bodyPr>
          <a:lstStyle/>
          <a:p>
            <a:pPr algn="ctr"/>
            <a:r>
              <a:rPr lang="en-US" sz="1400" b="1" dirty="0"/>
              <a:t>CMS in 2021 Final Rule noted plans cannot seek a network adequacy exception if providers refuse to contract with them: </a:t>
            </a:r>
            <a:br>
              <a:rPr lang="en-US" sz="1400" b="1" dirty="0"/>
            </a:br>
            <a:r>
              <a:rPr lang="en-US" sz="1400" dirty="0"/>
              <a:t>“We maintain that the ‘inability to contract’ with an available provider or facility is not a valid justification for an exception. Therefore, we will generally not accept a [plans’] assertion that it cannot meet our network adequacy criteria because providers/facilities are not willing to contract with in. “</a:t>
            </a:r>
          </a:p>
        </p:txBody>
      </p:sp>
    </p:spTree>
    <p:extLst>
      <p:ext uri="{BB962C8B-B14F-4D97-AF65-F5344CB8AC3E}">
        <p14:creationId xmlns:p14="http://schemas.microsoft.com/office/powerpoint/2010/main" val="411004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5DAB-2591-42AC-9A66-2B8834104101}"/>
              </a:ext>
            </a:extLst>
          </p:cNvPr>
          <p:cNvSpPr>
            <a:spLocks noGrp="1"/>
          </p:cNvSpPr>
          <p:nvPr>
            <p:ph type="title"/>
          </p:nvPr>
        </p:nvSpPr>
        <p:spPr>
          <a:xfrm>
            <a:off x="457200" y="274638"/>
            <a:ext cx="8229600" cy="944562"/>
          </a:xfrm>
        </p:spPr>
        <p:txBody>
          <a:bodyPr>
            <a:normAutofit fontScale="90000"/>
          </a:bodyPr>
          <a:lstStyle/>
          <a:p>
            <a:r>
              <a:rPr lang="en-US" dirty="0"/>
              <a:t>How it Works – Provider</a:t>
            </a:r>
            <a:br>
              <a:rPr lang="en-US" dirty="0"/>
            </a:br>
            <a:r>
              <a:rPr lang="en-US" i="1" dirty="0"/>
              <a:t>Rates/Payment</a:t>
            </a:r>
            <a:endParaRPr lang="en-US" dirty="0"/>
          </a:p>
        </p:txBody>
      </p:sp>
      <p:sp>
        <p:nvSpPr>
          <p:cNvPr id="3" name="Content Placeholder 2">
            <a:extLst>
              <a:ext uri="{FF2B5EF4-FFF2-40B4-BE49-F238E27FC236}">
                <a16:creationId xmlns:a16="http://schemas.microsoft.com/office/drawing/2014/main" id="{BD11ECC1-3C95-4495-BCA6-F6953E3B6E52}"/>
              </a:ext>
            </a:extLst>
          </p:cNvPr>
          <p:cNvSpPr>
            <a:spLocks noGrp="1"/>
          </p:cNvSpPr>
          <p:nvPr>
            <p:ph idx="1"/>
          </p:nvPr>
        </p:nvSpPr>
        <p:spPr>
          <a:xfrm>
            <a:off x="457200" y="1524000"/>
            <a:ext cx="8229600" cy="4602163"/>
          </a:xfrm>
        </p:spPr>
        <p:txBody>
          <a:bodyPr>
            <a:noAutofit/>
          </a:bodyPr>
          <a:lstStyle/>
          <a:p>
            <a:pPr>
              <a:spcAft>
                <a:spcPts val="1200"/>
              </a:spcAft>
            </a:pPr>
            <a:r>
              <a:rPr lang="en-US" sz="2000" b="1" dirty="0"/>
              <a:t>Rates are negotiated</a:t>
            </a:r>
            <a:r>
              <a:rPr lang="en-US" sz="2000" dirty="0"/>
              <a:t>, examples may include: </a:t>
            </a:r>
          </a:p>
          <a:p>
            <a:pPr lvl="1">
              <a:spcAft>
                <a:spcPts val="1200"/>
              </a:spcAft>
            </a:pPr>
            <a:r>
              <a:rPr lang="en-US" sz="2000" b="1" dirty="0"/>
              <a:t>% of Medicare Fee-For-Service: </a:t>
            </a:r>
            <a:r>
              <a:rPr lang="en-US" sz="2000" dirty="0"/>
              <a:t>e.g. 75% of PDPM rate for SNF</a:t>
            </a:r>
          </a:p>
          <a:p>
            <a:pPr lvl="1">
              <a:spcAft>
                <a:spcPts val="1200"/>
              </a:spcAft>
            </a:pPr>
            <a:r>
              <a:rPr lang="en-US" sz="2000" b="1" dirty="0"/>
              <a:t>Tiered or clustered payment rates: </a:t>
            </a:r>
            <a:r>
              <a:rPr lang="en-US" sz="2000" dirty="0"/>
              <a:t>often groups of PDPM or RUGs collapsed into 3-5 pricing levels</a:t>
            </a:r>
          </a:p>
          <a:p>
            <a:pPr lvl="1">
              <a:spcAft>
                <a:spcPts val="1200"/>
              </a:spcAft>
            </a:pPr>
            <a:r>
              <a:rPr lang="en-US" sz="2000" b="1" dirty="0"/>
              <a:t>Pay for performance payment: </a:t>
            </a:r>
            <a:r>
              <a:rPr lang="en-US" sz="2000" dirty="0"/>
              <a:t>maybe set up as a bonus or earn back a withhold to get to full rate based upon quality performance</a:t>
            </a:r>
          </a:p>
          <a:p>
            <a:pPr lvl="1">
              <a:spcAft>
                <a:spcPts val="1200"/>
              </a:spcAft>
            </a:pPr>
            <a:r>
              <a:rPr lang="en-US" sz="2000" b="1" dirty="0"/>
              <a:t>Other gainsharing arrangement: </a:t>
            </a:r>
            <a:r>
              <a:rPr lang="en-US" sz="2000" dirty="0"/>
              <a:t>e.g., provider paid a flat, episodic cost for all post-acute care for a certain diagnosis such as a lower extremity joint replacement rehabilitation</a:t>
            </a:r>
            <a:endParaRPr lang="en-US" sz="2000" b="1" dirty="0"/>
          </a:p>
          <a:p>
            <a:pPr marL="0" indent="0">
              <a:buNone/>
            </a:pPr>
            <a:endParaRPr lang="en-US" sz="2000" dirty="0"/>
          </a:p>
        </p:txBody>
      </p:sp>
      <p:sp>
        <p:nvSpPr>
          <p:cNvPr id="4" name="Slide Number Placeholder 3">
            <a:extLst>
              <a:ext uri="{FF2B5EF4-FFF2-40B4-BE49-F238E27FC236}">
                <a16:creationId xmlns:a16="http://schemas.microsoft.com/office/drawing/2014/main" id="{733EE403-F6AB-4A5E-8EA8-E5A510EBB511}"/>
              </a:ext>
            </a:extLst>
          </p:cNvPr>
          <p:cNvSpPr>
            <a:spLocks noGrp="1"/>
          </p:cNvSpPr>
          <p:nvPr>
            <p:ph type="sldNum" sz="quarter" idx="12"/>
          </p:nvPr>
        </p:nvSpPr>
        <p:spPr/>
        <p:txBody>
          <a:bodyPr/>
          <a:lstStyle/>
          <a:p>
            <a:fld id="{8ED21966-C764-4C40-97C3-3CEDFB59A7F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17025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5DAB-2591-42AC-9A66-2B8834104101}"/>
              </a:ext>
            </a:extLst>
          </p:cNvPr>
          <p:cNvSpPr>
            <a:spLocks noGrp="1"/>
          </p:cNvSpPr>
          <p:nvPr>
            <p:ph type="title"/>
          </p:nvPr>
        </p:nvSpPr>
        <p:spPr>
          <a:xfrm>
            <a:off x="190500" y="349251"/>
            <a:ext cx="8763000" cy="944562"/>
          </a:xfrm>
        </p:spPr>
        <p:txBody>
          <a:bodyPr>
            <a:normAutofit fontScale="90000"/>
          </a:bodyPr>
          <a:lstStyle/>
          <a:p>
            <a:r>
              <a:rPr lang="en-US" dirty="0"/>
              <a:t>How it Works – Provider</a:t>
            </a:r>
            <a:br>
              <a:rPr lang="en-US" dirty="0"/>
            </a:br>
            <a:r>
              <a:rPr lang="en-US" dirty="0"/>
              <a:t>Rates/Payment (continued)</a:t>
            </a:r>
          </a:p>
        </p:txBody>
      </p:sp>
      <p:sp>
        <p:nvSpPr>
          <p:cNvPr id="3" name="Content Placeholder 2">
            <a:extLst>
              <a:ext uri="{FF2B5EF4-FFF2-40B4-BE49-F238E27FC236}">
                <a16:creationId xmlns:a16="http://schemas.microsoft.com/office/drawing/2014/main" id="{BD11ECC1-3C95-4495-BCA6-F6953E3B6E52}"/>
              </a:ext>
            </a:extLst>
          </p:cNvPr>
          <p:cNvSpPr>
            <a:spLocks noGrp="1"/>
          </p:cNvSpPr>
          <p:nvPr>
            <p:ph idx="1"/>
          </p:nvPr>
        </p:nvSpPr>
        <p:spPr>
          <a:xfrm>
            <a:off x="457200" y="1524000"/>
            <a:ext cx="8229600" cy="4602163"/>
          </a:xfrm>
        </p:spPr>
        <p:txBody>
          <a:bodyPr>
            <a:noAutofit/>
          </a:bodyPr>
          <a:lstStyle/>
          <a:p>
            <a:pPr>
              <a:spcAft>
                <a:spcPts val="1200"/>
              </a:spcAft>
            </a:pPr>
            <a:r>
              <a:rPr lang="en-US" sz="2000" dirty="0"/>
              <a:t>Plans will likely have a boilerplate contract and a plan network manager will be seeking to sign up their required network providers quickly and with little change to the contract</a:t>
            </a:r>
          </a:p>
          <a:p>
            <a:pPr>
              <a:spcAft>
                <a:spcPts val="1200"/>
              </a:spcAft>
            </a:pPr>
            <a:r>
              <a:rPr lang="en-US" sz="2000" dirty="0"/>
              <a:t>Providers interested in alternative payment arrangements or contract terms will typically need to escalate these discussions to someone higher up in the MA plan management hierarchy.   </a:t>
            </a:r>
          </a:p>
          <a:p>
            <a:pPr lvl="1">
              <a:spcAft>
                <a:spcPts val="1200"/>
              </a:spcAft>
            </a:pPr>
            <a:r>
              <a:rPr lang="en-US" sz="2000" dirty="0"/>
              <a:t>They will want to see evidence that your organization can deliver the better value you’re asking to get paid for.</a:t>
            </a:r>
          </a:p>
          <a:p>
            <a:pPr lvl="1">
              <a:spcAft>
                <a:spcPts val="1200"/>
              </a:spcAft>
            </a:pPr>
            <a:r>
              <a:rPr lang="en-US" sz="2000" dirty="0"/>
              <a:t>Providers may be able to get paid for supplemental or subcontracted </a:t>
            </a:r>
            <a:br>
              <a:rPr lang="en-US" sz="2000" dirty="0"/>
            </a:br>
            <a:r>
              <a:rPr lang="en-US" sz="2000" dirty="0"/>
              <a:t>services offered by the plan such as:  care management, wellness </a:t>
            </a:r>
            <a:br>
              <a:rPr lang="en-US" sz="2000" dirty="0"/>
            </a:br>
            <a:r>
              <a:rPr lang="en-US" sz="2000" dirty="0"/>
              <a:t>services, etc. </a:t>
            </a:r>
          </a:p>
          <a:p>
            <a:endParaRPr lang="en-US" dirty="0"/>
          </a:p>
        </p:txBody>
      </p:sp>
      <p:sp>
        <p:nvSpPr>
          <p:cNvPr id="4" name="Slide Number Placeholder 3">
            <a:extLst>
              <a:ext uri="{FF2B5EF4-FFF2-40B4-BE49-F238E27FC236}">
                <a16:creationId xmlns:a16="http://schemas.microsoft.com/office/drawing/2014/main" id="{733EE403-F6AB-4A5E-8EA8-E5A510EBB511}"/>
              </a:ext>
            </a:extLst>
          </p:cNvPr>
          <p:cNvSpPr>
            <a:spLocks noGrp="1"/>
          </p:cNvSpPr>
          <p:nvPr>
            <p:ph type="sldNum" sz="quarter" idx="12"/>
          </p:nvPr>
        </p:nvSpPr>
        <p:spPr/>
        <p:txBody>
          <a:bodyPr/>
          <a:lstStyle/>
          <a:p>
            <a:fld id="{8ED21966-C764-4C40-97C3-3CEDFB59A7F5}"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86263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21D2-72F4-4DA8-B13D-663E609EAED2}"/>
              </a:ext>
            </a:extLst>
          </p:cNvPr>
          <p:cNvSpPr>
            <a:spLocks noGrp="1"/>
          </p:cNvSpPr>
          <p:nvPr>
            <p:ph type="title"/>
          </p:nvPr>
        </p:nvSpPr>
        <p:spPr>
          <a:xfrm>
            <a:off x="628650" y="360219"/>
            <a:ext cx="7886700" cy="380769"/>
          </a:xfrm>
        </p:spPr>
        <p:txBody>
          <a:bodyPr>
            <a:normAutofit fontScale="90000"/>
          </a:bodyPr>
          <a:lstStyle/>
          <a:p>
            <a:r>
              <a:rPr lang="en-US" dirty="0"/>
              <a:t>MA/SNP Development Timeline</a:t>
            </a:r>
          </a:p>
        </p:txBody>
      </p:sp>
      <p:sp>
        <p:nvSpPr>
          <p:cNvPr id="4" name="Slide Number Placeholder 3">
            <a:extLst>
              <a:ext uri="{FF2B5EF4-FFF2-40B4-BE49-F238E27FC236}">
                <a16:creationId xmlns:a16="http://schemas.microsoft.com/office/drawing/2014/main" id="{E61E1D32-9DB6-4E28-8F64-DBCDA6615AA7}"/>
              </a:ext>
            </a:extLst>
          </p:cNvPr>
          <p:cNvSpPr>
            <a:spLocks noGrp="1"/>
          </p:cNvSpPr>
          <p:nvPr>
            <p:ph type="sldNum" sz="quarter" idx="12"/>
          </p:nvPr>
        </p:nvSpPr>
        <p:spPr>
          <a:xfrm>
            <a:off x="7262105" y="6455062"/>
            <a:ext cx="1600200" cy="273844"/>
          </a:xfrm>
          <a:prstGeom prst="rect">
            <a:avLst/>
          </a:prstGeom>
        </p:spPr>
        <p:txBody>
          <a:bodyPr vert="horz" lIns="68580" tIns="34290" rIns="68580" bIns="34290" rtlCol="0" anchor="ctr"/>
          <a:lstStyle>
            <a:defPPr>
              <a:defRPr lang="en-US"/>
            </a:defPPr>
            <a:lvl1pPr algn="r" rtl="0" fontAlgn="base">
              <a:spcBef>
                <a:spcPct val="0"/>
              </a:spcBef>
              <a:spcAft>
                <a:spcPct val="0"/>
              </a:spcAft>
              <a:defRPr sz="900" kern="1200">
                <a:solidFill>
                  <a:schemeClr val="tx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fld id="{8ED21966-C764-4C40-97C3-3CEDFB59A7F5}" type="slidenum">
              <a:rPr lang="en-US" sz="1100" smtClean="0">
                <a:solidFill>
                  <a:prstClr val="black"/>
                </a:solidFill>
              </a:rPr>
              <a:pPr/>
              <a:t>39</a:t>
            </a:fld>
            <a:endParaRPr lang="en-US" sz="1100" dirty="0">
              <a:solidFill>
                <a:prstClr val="black"/>
              </a:solidFill>
            </a:endParaRPr>
          </a:p>
        </p:txBody>
      </p:sp>
      <p:grpSp>
        <p:nvGrpSpPr>
          <p:cNvPr id="5" name="Group 4">
            <a:extLst>
              <a:ext uri="{FF2B5EF4-FFF2-40B4-BE49-F238E27FC236}">
                <a16:creationId xmlns:a16="http://schemas.microsoft.com/office/drawing/2014/main" id="{14634FBD-BB8B-4B21-90EC-25442E991784}"/>
              </a:ext>
            </a:extLst>
          </p:cNvPr>
          <p:cNvGrpSpPr/>
          <p:nvPr/>
        </p:nvGrpSpPr>
        <p:grpSpPr>
          <a:xfrm>
            <a:off x="555751" y="1683906"/>
            <a:ext cx="7886700" cy="4266535"/>
            <a:chOff x="1578501" y="1790508"/>
            <a:chExt cx="9034998" cy="4763317"/>
          </a:xfrm>
        </p:grpSpPr>
        <p:sp>
          <p:nvSpPr>
            <p:cNvPr id="49" name="TextBox 48">
              <a:extLst>
                <a:ext uri="{FF2B5EF4-FFF2-40B4-BE49-F238E27FC236}">
                  <a16:creationId xmlns:a16="http://schemas.microsoft.com/office/drawing/2014/main" id="{ED884BFD-F4B0-4350-89EE-3BE57D2DF479}"/>
                </a:ext>
              </a:extLst>
            </p:cNvPr>
            <p:cNvSpPr txBox="1"/>
            <p:nvPr/>
          </p:nvSpPr>
          <p:spPr>
            <a:xfrm>
              <a:off x="6126423" y="4570587"/>
              <a:ext cx="2718475" cy="1747401"/>
            </a:xfrm>
            <a:prstGeom prst="rect">
              <a:avLst/>
            </a:prstGeom>
            <a:noFill/>
            <a:ln>
              <a:solidFill>
                <a:schemeClr val="tx1">
                  <a:lumMod val="85000"/>
                  <a:lumOff val="15000"/>
                </a:schemeClr>
              </a:solidFill>
            </a:ln>
          </p:spPr>
          <p:txBody>
            <a:bodyPr wrap="square" rtlCol="0">
              <a:spAutoFit/>
            </a:bodyPr>
            <a:lstStyle/>
            <a:p>
              <a:r>
                <a:rPr lang="en-US" sz="1000" b="1" dirty="0">
                  <a:solidFill>
                    <a:schemeClr val="tx1">
                      <a:lumMod val="65000"/>
                      <a:lumOff val="35000"/>
                    </a:schemeClr>
                  </a:solidFill>
                </a:rPr>
                <a:t>Operational Readiness </a:t>
              </a:r>
            </a:p>
            <a:p>
              <a:pPr marL="128588" indent="-128588">
                <a:buFont typeface="Arial" panose="020B0604020202020204" pitchFamily="34" charset="0"/>
                <a:buChar char="•"/>
              </a:pPr>
              <a:r>
                <a:rPr lang="en-US" sz="1000" dirty="0"/>
                <a:t>Orientation for facility administration, clinic staff, and attending physicians </a:t>
              </a:r>
            </a:p>
            <a:p>
              <a:pPr marL="128588" indent="-128588">
                <a:buFont typeface="Arial" panose="020B0604020202020204" pitchFamily="34" charset="0"/>
                <a:buChar char="•"/>
              </a:pPr>
              <a:r>
                <a:rPr lang="en-US" sz="1000" dirty="0"/>
                <a:t>Hospital protocols and care model</a:t>
              </a:r>
            </a:p>
            <a:p>
              <a:pPr marL="128588" indent="-128588">
                <a:buFont typeface="Arial" panose="020B0604020202020204" pitchFamily="34" charset="0"/>
                <a:buChar char="•"/>
              </a:pPr>
              <a:r>
                <a:rPr lang="en-US" sz="1000" dirty="0"/>
                <a:t>Recruiting and training NPs</a:t>
              </a:r>
            </a:p>
            <a:p>
              <a:pPr marL="128588" indent="-128588">
                <a:buFont typeface="Arial" panose="020B0604020202020204" pitchFamily="34" charset="0"/>
                <a:buChar char="•"/>
              </a:pPr>
              <a:r>
                <a:rPr lang="en-US" sz="1000" dirty="0"/>
                <a:t>Testing for claims submission with provider training partners</a:t>
              </a:r>
            </a:p>
            <a:p>
              <a:pPr marL="128588" indent="-128588">
                <a:buFont typeface="Arial" panose="020B0604020202020204" pitchFamily="34" charset="0"/>
                <a:buChar char="•"/>
              </a:pPr>
              <a:endParaRPr lang="en-US" sz="1000" dirty="0"/>
            </a:p>
          </p:txBody>
        </p:sp>
        <p:grpSp>
          <p:nvGrpSpPr>
            <p:cNvPr id="3" name="Group 2">
              <a:extLst>
                <a:ext uri="{FF2B5EF4-FFF2-40B4-BE49-F238E27FC236}">
                  <a16:creationId xmlns:a16="http://schemas.microsoft.com/office/drawing/2014/main" id="{812ED707-BF1A-4C57-8F00-8A20520AB2F2}"/>
                </a:ext>
              </a:extLst>
            </p:cNvPr>
            <p:cNvGrpSpPr/>
            <p:nvPr/>
          </p:nvGrpSpPr>
          <p:grpSpPr>
            <a:xfrm>
              <a:off x="1578501" y="1790508"/>
              <a:ext cx="9034998" cy="4763317"/>
              <a:chOff x="1641967" y="1497892"/>
              <a:chExt cx="9034998" cy="4763317"/>
            </a:xfrm>
          </p:grpSpPr>
          <p:sp>
            <p:nvSpPr>
              <p:cNvPr id="43" name="Arrow: Right 42">
                <a:extLst>
                  <a:ext uri="{FF2B5EF4-FFF2-40B4-BE49-F238E27FC236}">
                    <a16:creationId xmlns:a16="http://schemas.microsoft.com/office/drawing/2014/main" id="{17ED2E53-F984-4565-B0BF-0B7FC43CECCE}"/>
                  </a:ext>
                </a:extLst>
              </p:cNvPr>
              <p:cNvSpPr/>
              <p:nvPr/>
            </p:nvSpPr>
            <p:spPr>
              <a:xfrm>
                <a:off x="1641967" y="2898920"/>
                <a:ext cx="9034998" cy="1162681"/>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44" name="TextBox 43">
                <a:extLst>
                  <a:ext uri="{FF2B5EF4-FFF2-40B4-BE49-F238E27FC236}">
                    <a16:creationId xmlns:a16="http://schemas.microsoft.com/office/drawing/2014/main" id="{C10A7502-9965-4C50-96B2-EF7C5306173E}"/>
                  </a:ext>
                </a:extLst>
              </p:cNvPr>
              <p:cNvSpPr txBox="1"/>
              <p:nvPr/>
            </p:nvSpPr>
            <p:spPr>
              <a:xfrm>
                <a:off x="1713899" y="1497892"/>
                <a:ext cx="2931449" cy="1501651"/>
              </a:xfrm>
              <a:prstGeom prst="rect">
                <a:avLst/>
              </a:prstGeom>
              <a:noFill/>
              <a:ln>
                <a:solidFill>
                  <a:schemeClr val="accent1"/>
                </a:solidFill>
              </a:ln>
            </p:spPr>
            <p:txBody>
              <a:bodyPr wrap="square" rtlCol="0">
                <a:noAutofit/>
              </a:bodyPr>
              <a:lstStyle/>
              <a:p>
                <a:r>
                  <a:rPr lang="en-US" sz="1000" b="1" dirty="0">
                    <a:solidFill>
                      <a:schemeClr val="tx2"/>
                    </a:solidFill>
                  </a:rPr>
                  <a:t>Initial Due Diligence</a:t>
                </a:r>
              </a:p>
              <a:p>
                <a:pPr marL="128588" indent="-128588">
                  <a:buFont typeface="Arial" panose="020B0604020202020204" pitchFamily="34" charset="0"/>
                  <a:buChar char="•"/>
                </a:pPr>
                <a:r>
                  <a:rPr lang="en-US" sz="1000" dirty="0"/>
                  <a:t>State HMO or license requirements</a:t>
                </a:r>
              </a:p>
              <a:p>
                <a:pPr marL="128588" indent="-128588">
                  <a:buFont typeface="Arial" panose="020B0604020202020204" pitchFamily="34" charset="0"/>
                  <a:buChar char="•"/>
                </a:pPr>
                <a:r>
                  <a:rPr lang="en-US" sz="1000" dirty="0"/>
                  <a:t>Macro political and market environment</a:t>
                </a:r>
              </a:p>
              <a:p>
                <a:pPr marL="128588" indent="-128588">
                  <a:buFont typeface="Arial" panose="020B0604020202020204" pitchFamily="34" charset="0"/>
                  <a:buChar char="•"/>
                </a:pPr>
                <a:r>
                  <a:rPr lang="en-US" sz="1000" dirty="0"/>
                  <a:t>Organizational self-assessment</a:t>
                </a:r>
              </a:p>
              <a:p>
                <a:pPr marL="128588" indent="-128588">
                  <a:buFont typeface="Arial" panose="020B0604020202020204" pitchFamily="34" charset="0"/>
                  <a:buChar char="•"/>
                </a:pPr>
                <a:r>
                  <a:rPr lang="en-US" sz="1000" dirty="0"/>
                  <a:t>Diligence on operational &amp; financial requirements</a:t>
                </a:r>
              </a:p>
            </p:txBody>
          </p:sp>
          <p:sp>
            <p:nvSpPr>
              <p:cNvPr id="45" name="TextBox 44">
                <a:extLst>
                  <a:ext uri="{FF2B5EF4-FFF2-40B4-BE49-F238E27FC236}">
                    <a16:creationId xmlns:a16="http://schemas.microsoft.com/office/drawing/2014/main" id="{F363F4A9-EE88-404D-B69F-5292BD38F6C3}"/>
                  </a:ext>
                </a:extLst>
              </p:cNvPr>
              <p:cNvSpPr txBox="1"/>
              <p:nvPr/>
            </p:nvSpPr>
            <p:spPr>
              <a:xfrm>
                <a:off x="4758600" y="1497892"/>
                <a:ext cx="2765612" cy="1383358"/>
              </a:xfrm>
              <a:prstGeom prst="rect">
                <a:avLst/>
              </a:prstGeom>
              <a:noFill/>
              <a:ln>
                <a:solidFill>
                  <a:schemeClr val="accent3">
                    <a:lumMod val="75000"/>
                  </a:schemeClr>
                </a:solidFill>
              </a:ln>
            </p:spPr>
            <p:txBody>
              <a:bodyPr wrap="square" rtlCol="0">
                <a:noAutofit/>
              </a:bodyPr>
              <a:lstStyle/>
              <a:p>
                <a:r>
                  <a:rPr lang="en-US" sz="1000" b="1" dirty="0">
                    <a:solidFill>
                      <a:schemeClr val="accent3"/>
                    </a:solidFill>
                  </a:rPr>
                  <a:t>Application and Bid Process </a:t>
                </a:r>
              </a:p>
              <a:p>
                <a:pPr marL="128588" indent="-128588">
                  <a:buFont typeface="Arial" panose="020B0604020202020204" pitchFamily="34" charset="0"/>
                  <a:buChar char="•"/>
                </a:pPr>
                <a:r>
                  <a:rPr lang="en-US" sz="1000" b="1" dirty="0">
                    <a:solidFill>
                      <a:srgbClr val="FF0000"/>
                    </a:solidFill>
                  </a:rPr>
                  <a:t>Formulate bid models</a:t>
                </a:r>
              </a:p>
              <a:p>
                <a:pPr marL="128588" indent="-128588">
                  <a:buFont typeface="Arial" panose="020B0604020202020204" pitchFamily="34" charset="0"/>
                  <a:buChar char="•"/>
                </a:pPr>
                <a:r>
                  <a:rPr lang="en-US" sz="1000" dirty="0"/>
                  <a:t>Initial and Service Area Expansion applications submitted February </a:t>
                </a:r>
              </a:p>
              <a:p>
                <a:pPr marL="128588" indent="-128588">
                  <a:buFont typeface="Arial" panose="020B0604020202020204" pitchFamily="34" charset="0"/>
                  <a:buChar char="•"/>
                </a:pPr>
                <a:r>
                  <a:rPr lang="en-US" sz="1000" dirty="0"/>
                  <a:t>Prepare for CMS site visit </a:t>
                </a:r>
              </a:p>
              <a:p>
                <a:pPr marL="128588" indent="-128588">
                  <a:buFont typeface="Arial" panose="020B0604020202020204" pitchFamily="34" charset="0"/>
                  <a:buChar char="•"/>
                </a:pPr>
                <a:r>
                  <a:rPr lang="en-US" sz="1000" dirty="0"/>
                  <a:t>Model of Care renewals - February</a:t>
                </a:r>
              </a:p>
            </p:txBody>
          </p:sp>
          <p:sp>
            <p:nvSpPr>
              <p:cNvPr id="46" name="TextBox 45">
                <a:extLst>
                  <a:ext uri="{FF2B5EF4-FFF2-40B4-BE49-F238E27FC236}">
                    <a16:creationId xmlns:a16="http://schemas.microsoft.com/office/drawing/2014/main" id="{4FC50623-988F-43F0-AABC-EF4B07B3F601}"/>
                  </a:ext>
                </a:extLst>
              </p:cNvPr>
              <p:cNvSpPr txBox="1"/>
              <p:nvPr/>
            </p:nvSpPr>
            <p:spPr>
              <a:xfrm>
                <a:off x="7632263" y="1497892"/>
                <a:ext cx="2785319" cy="1383359"/>
              </a:xfrm>
              <a:prstGeom prst="rect">
                <a:avLst/>
              </a:prstGeom>
              <a:noFill/>
              <a:ln>
                <a:solidFill>
                  <a:schemeClr val="accent1"/>
                </a:solidFill>
              </a:ln>
            </p:spPr>
            <p:txBody>
              <a:bodyPr wrap="square" rtlCol="0">
                <a:spAutoFit/>
              </a:bodyPr>
              <a:lstStyle/>
              <a:p>
                <a:r>
                  <a:rPr lang="en-US" sz="1000" b="1" dirty="0">
                    <a:solidFill>
                      <a:schemeClr val="accent1"/>
                    </a:solidFill>
                  </a:rPr>
                  <a:t>Implementation</a:t>
                </a:r>
                <a:r>
                  <a:rPr lang="en-US" sz="1000" b="1" dirty="0"/>
                  <a:t> </a:t>
                </a:r>
              </a:p>
              <a:p>
                <a:pPr marL="128588" indent="-128588">
                  <a:buFont typeface="Arial" panose="020B0604020202020204" pitchFamily="34" charset="0"/>
                  <a:buChar char="•"/>
                </a:pPr>
                <a:r>
                  <a:rPr lang="en-US" sz="1000" dirty="0"/>
                  <a:t>Initiate marketing and enrollment process – October 1</a:t>
                </a:r>
              </a:p>
              <a:p>
                <a:pPr marL="128588" indent="-128588">
                  <a:buFont typeface="Arial" panose="020B0604020202020204" pitchFamily="34" charset="0"/>
                  <a:buChar char="•"/>
                </a:pPr>
                <a:r>
                  <a:rPr lang="en-US" sz="1000" dirty="0"/>
                  <a:t>Conduct initial assessments and risk stratification </a:t>
                </a:r>
              </a:p>
              <a:p>
                <a:pPr marL="128588" indent="-128588">
                  <a:buFont typeface="Arial" panose="020B0604020202020204" pitchFamily="34" charset="0"/>
                  <a:buChar char="•"/>
                </a:pPr>
                <a:r>
                  <a:rPr lang="en-US" sz="1000" dirty="0"/>
                  <a:t>Interface key EMR and other systems</a:t>
                </a:r>
              </a:p>
            </p:txBody>
          </p:sp>
          <p:sp>
            <p:nvSpPr>
              <p:cNvPr id="47" name="TextBox 46">
                <a:extLst>
                  <a:ext uri="{FF2B5EF4-FFF2-40B4-BE49-F238E27FC236}">
                    <a16:creationId xmlns:a16="http://schemas.microsoft.com/office/drawing/2014/main" id="{F99BE1E5-EC33-4105-9236-117F2DE3BC11}"/>
                  </a:ext>
                </a:extLst>
              </p:cNvPr>
              <p:cNvSpPr txBox="1"/>
              <p:nvPr/>
            </p:nvSpPr>
            <p:spPr>
              <a:xfrm>
                <a:off x="3191576" y="4149767"/>
                <a:ext cx="2762370" cy="2111442"/>
              </a:xfrm>
              <a:prstGeom prst="rect">
                <a:avLst/>
              </a:prstGeom>
              <a:noFill/>
              <a:ln>
                <a:solidFill>
                  <a:schemeClr val="accent2"/>
                </a:solidFill>
              </a:ln>
            </p:spPr>
            <p:txBody>
              <a:bodyPr wrap="square" rtlCol="0">
                <a:spAutoFit/>
              </a:bodyPr>
              <a:lstStyle/>
              <a:p>
                <a:r>
                  <a:rPr lang="en-US" sz="1000" b="1" dirty="0">
                    <a:solidFill>
                      <a:schemeClr val="accent2"/>
                    </a:solidFill>
                  </a:rPr>
                  <a:t>Formation</a:t>
                </a:r>
              </a:p>
              <a:p>
                <a:pPr marL="128588" indent="-128588">
                  <a:buFont typeface="Arial" panose="020B0604020202020204" pitchFamily="34" charset="0"/>
                  <a:buChar char="•"/>
                </a:pPr>
                <a:r>
                  <a:rPr lang="en-US" sz="1000" dirty="0"/>
                  <a:t>Form entity and execute organizational documents</a:t>
                </a:r>
              </a:p>
              <a:p>
                <a:pPr marL="128588" indent="-128588">
                  <a:buFont typeface="Arial" panose="020B0604020202020204" pitchFamily="34" charset="0"/>
                  <a:buChar char="•"/>
                </a:pPr>
                <a:r>
                  <a:rPr lang="en-US" sz="1000" dirty="0"/>
                  <a:t>Formulate initial application and configure Model of Care</a:t>
                </a:r>
              </a:p>
              <a:p>
                <a:pPr marL="128588" indent="-128588">
                  <a:buFont typeface="Arial" panose="020B0604020202020204" pitchFamily="34" charset="0"/>
                  <a:buChar char="•"/>
                </a:pPr>
                <a:r>
                  <a:rPr lang="en-US" sz="1000" dirty="0"/>
                  <a:t>Draft and submit state license application</a:t>
                </a:r>
              </a:p>
              <a:p>
                <a:pPr marL="128588" indent="-128588">
                  <a:buFont typeface="Arial" panose="020B0604020202020204" pitchFamily="34" charset="0"/>
                  <a:buChar char="•"/>
                </a:pPr>
                <a:r>
                  <a:rPr lang="en-US" sz="1000" b="1" dirty="0">
                    <a:solidFill>
                      <a:srgbClr val="FF0000"/>
                    </a:solidFill>
                  </a:rPr>
                  <a:t>Initiate provider network development </a:t>
                </a:r>
              </a:p>
              <a:p>
                <a:pPr marL="128588" indent="-128588">
                  <a:buFont typeface="Arial" panose="020B0604020202020204" pitchFamily="34" charset="0"/>
                  <a:buChar char="•"/>
                </a:pPr>
                <a:r>
                  <a:rPr lang="en-US" sz="1000" dirty="0"/>
                  <a:t>Submit formal letter of intent November </a:t>
                </a:r>
              </a:p>
            </p:txBody>
          </p:sp>
          <p:sp>
            <p:nvSpPr>
              <p:cNvPr id="48" name="TextBox 47">
                <a:extLst>
                  <a:ext uri="{FF2B5EF4-FFF2-40B4-BE49-F238E27FC236}">
                    <a16:creationId xmlns:a16="http://schemas.microsoft.com/office/drawing/2014/main" id="{55C5E08D-79AC-40F8-9E26-CF81AC14B52F}"/>
                  </a:ext>
                </a:extLst>
              </p:cNvPr>
              <p:cNvSpPr txBox="1"/>
              <p:nvPr/>
            </p:nvSpPr>
            <p:spPr>
              <a:xfrm>
                <a:off x="9063552" y="4124741"/>
                <a:ext cx="1613401" cy="771790"/>
              </a:xfrm>
              <a:prstGeom prst="rect">
                <a:avLst/>
              </a:prstGeom>
              <a:noFill/>
              <a:ln>
                <a:solidFill>
                  <a:schemeClr val="accent6">
                    <a:lumMod val="75000"/>
                  </a:schemeClr>
                </a:solidFill>
              </a:ln>
            </p:spPr>
            <p:txBody>
              <a:bodyPr wrap="square" rtlCol="0">
                <a:noAutofit/>
              </a:bodyPr>
              <a:lstStyle/>
              <a:p>
                <a:r>
                  <a:rPr lang="en-US" sz="1000" b="1" dirty="0">
                    <a:solidFill>
                      <a:schemeClr val="accent6">
                        <a:lumMod val="75000"/>
                      </a:schemeClr>
                    </a:solidFill>
                  </a:rPr>
                  <a:t>Go Live</a:t>
                </a:r>
              </a:p>
              <a:p>
                <a:pPr marL="128588" indent="-128588">
                  <a:buFont typeface="Arial" panose="020B0604020202020204" pitchFamily="34" charset="0"/>
                  <a:buChar char="•"/>
                </a:pPr>
                <a:r>
                  <a:rPr lang="en-US" sz="1000" dirty="0"/>
                  <a:t>Full operational go live </a:t>
                </a:r>
              </a:p>
            </p:txBody>
          </p:sp>
          <p:sp>
            <p:nvSpPr>
              <p:cNvPr id="50" name="Arrow: Pentagon 49">
                <a:extLst>
                  <a:ext uri="{FF2B5EF4-FFF2-40B4-BE49-F238E27FC236}">
                    <a16:creationId xmlns:a16="http://schemas.microsoft.com/office/drawing/2014/main" id="{FEA95AF3-25D5-4F80-90B5-515F4ED60C15}"/>
                  </a:ext>
                </a:extLst>
              </p:cNvPr>
              <p:cNvSpPr/>
              <p:nvPr/>
            </p:nvSpPr>
            <p:spPr>
              <a:xfrm>
                <a:off x="1716540" y="3274821"/>
                <a:ext cx="1398136" cy="407154"/>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June - August</a:t>
                </a:r>
              </a:p>
            </p:txBody>
          </p:sp>
          <p:sp>
            <p:nvSpPr>
              <p:cNvPr id="51" name="Arrow: Pentagon 50">
                <a:extLst>
                  <a:ext uri="{FF2B5EF4-FFF2-40B4-BE49-F238E27FC236}">
                    <a16:creationId xmlns:a16="http://schemas.microsoft.com/office/drawing/2014/main" id="{082CA33A-31CF-44B1-9BA8-C5D566DE25A3}"/>
                  </a:ext>
                </a:extLst>
              </p:cNvPr>
              <p:cNvSpPr/>
              <p:nvPr/>
            </p:nvSpPr>
            <p:spPr>
              <a:xfrm>
                <a:off x="3186036" y="3288580"/>
                <a:ext cx="1398137" cy="407154"/>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August -November</a:t>
                </a:r>
              </a:p>
            </p:txBody>
          </p:sp>
          <p:sp>
            <p:nvSpPr>
              <p:cNvPr id="52" name="Arrow: Pentagon 51">
                <a:extLst>
                  <a:ext uri="{FF2B5EF4-FFF2-40B4-BE49-F238E27FC236}">
                    <a16:creationId xmlns:a16="http://schemas.microsoft.com/office/drawing/2014/main" id="{42C0F9E2-951B-43DF-8F22-CD9BF1CE6291}"/>
                  </a:ext>
                </a:extLst>
              </p:cNvPr>
              <p:cNvSpPr/>
              <p:nvPr/>
            </p:nvSpPr>
            <p:spPr>
              <a:xfrm>
                <a:off x="4753057" y="3263555"/>
                <a:ext cx="1395536" cy="407155"/>
              </a:xfrm>
              <a:prstGeom prst="homePlat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December - June</a:t>
                </a:r>
              </a:p>
            </p:txBody>
          </p:sp>
          <p:sp>
            <p:nvSpPr>
              <p:cNvPr id="53" name="Arrow: Pentagon 52">
                <a:extLst>
                  <a:ext uri="{FF2B5EF4-FFF2-40B4-BE49-F238E27FC236}">
                    <a16:creationId xmlns:a16="http://schemas.microsoft.com/office/drawing/2014/main" id="{F2B3C8D4-E2B3-4FA5-9AFF-620B98B9C62F}"/>
                  </a:ext>
                </a:extLst>
              </p:cNvPr>
              <p:cNvSpPr/>
              <p:nvPr/>
            </p:nvSpPr>
            <p:spPr>
              <a:xfrm>
                <a:off x="6189889" y="3263555"/>
                <a:ext cx="1395536" cy="407155"/>
              </a:xfrm>
              <a:prstGeom prst="homePlat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June - August</a:t>
                </a:r>
              </a:p>
            </p:txBody>
          </p:sp>
          <p:sp>
            <p:nvSpPr>
              <p:cNvPr id="54" name="Arrow: Pentagon 53">
                <a:extLst>
                  <a:ext uri="{FF2B5EF4-FFF2-40B4-BE49-F238E27FC236}">
                    <a16:creationId xmlns:a16="http://schemas.microsoft.com/office/drawing/2014/main" id="{33BE3E10-0501-4FB1-848F-F9A7664F6F4D}"/>
                  </a:ext>
                </a:extLst>
              </p:cNvPr>
              <p:cNvSpPr/>
              <p:nvPr/>
            </p:nvSpPr>
            <p:spPr>
              <a:xfrm>
                <a:off x="7626722" y="3263555"/>
                <a:ext cx="1395537" cy="407155"/>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September - December</a:t>
                </a:r>
              </a:p>
            </p:txBody>
          </p:sp>
          <p:sp>
            <p:nvSpPr>
              <p:cNvPr id="55" name="Arrow: Pentagon 54">
                <a:extLst>
                  <a:ext uri="{FF2B5EF4-FFF2-40B4-BE49-F238E27FC236}">
                    <a16:creationId xmlns:a16="http://schemas.microsoft.com/office/drawing/2014/main" id="{402FDD25-A551-4DE4-A1F3-C5BA5A1170D5}"/>
                  </a:ext>
                </a:extLst>
              </p:cNvPr>
              <p:cNvSpPr/>
              <p:nvPr/>
            </p:nvSpPr>
            <p:spPr>
              <a:xfrm>
                <a:off x="9063554" y="3263555"/>
                <a:ext cx="1395537" cy="407155"/>
              </a:xfrm>
              <a:prstGeom prst="homePlat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January</a:t>
                </a:r>
              </a:p>
            </p:txBody>
          </p:sp>
          <p:cxnSp>
            <p:nvCxnSpPr>
              <p:cNvPr id="56" name="Straight Connector 55">
                <a:extLst>
                  <a:ext uri="{FF2B5EF4-FFF2-40B4-BE49-F238E27FC236}">
                    <a16:creationId xmlns:a16="http://schemas.microsoft.com/office/drawing/2014/main" id="{871ED9B4-B90F-490D-A0D7-14A281AC2ACD}"/>
                  </a:ext>
                </a:extLst>
              </p:cNvPr>
              <p:cNvCxnSpPr>
                <a:cxnSpLocks/>
                <a:endCxn id="50" idx="1"/>
              </p:cNvCxnSpPr>
              <p:nvPr/>
            </p:nvCxnSpPr>
            <p:spPr>
              <a:xfrm>
                <a:off x="1713899" y="2999543"/>
                <a:ext cx="2641" cy="478855"/>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511E243-62A5-4B33-9423-A611C432AB6D}"/>
                  </a:ext>
                </a:extLst>
              </p:cNvPr>
              <p:cNvCxnSpPr/>
              <p:nvPr/>
            </p:nvCxnSpPr>
            <p:spPr>
              <a:xfrm>
                <a:off x="3191576" y="3479366"/>
                <a:ext cx="0" cy="771790"/>
              </a:xfrm>
              <a:prstGeom prst="line">
                <a:avLst/>
              </a:prstGeom>
              <a:ln w="952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84C237D-D48B-4A22-A770-DC1BD2D56665}"/>
                  </a:ext>
                </a:extLst>
              </p:cNvPr>
              <p:cNvCxnSpPr/>
              <p:nvPr/>
            </p:nvCxnSpPr>
            <p:spPr>
              <a:xfrm>
                <a:off x="4758600" y="2605288"/>
                <a:ext cx="0" cy="771790"/>
              </a:xfrm>
              <a:prstGeom prst="line">
                <a:avLst/>
              </a:prstGeom>
              <a:ln w="9525">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DE0C432-BB47-447A-B685-82986489FAB8}"/>
                  </a:ext>
                </a:extLst>
              </p:cNvPr>
              <p:cNvCxnSpPr/>
              <p:nvPr/>
            </p:nvCxnSpPr>
            <p:spPr>
              <a:xfrm>
                <a:off x="6195431" y="3553823"/>
                <a:ext cx="0" cy="771790"/>
              </a:xfrm>
              <a:prstGeom prst="line">
                <a:avLst/>
              </a:prstGeom>
              <a:ln w="952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94D635E-D754-4761-A7D2-CF7B30C5E7B7}"/>
                  </a:ext>
                </a:extLst>
              </p:cNvPr>
              <p:cNvCxnSpPr/>
              <p:nvPr/>
            </p:nvCxnSpPr>
            <p:spPr>
              <a:xfrm>
                <a:off x="7632263" y="2682551"/>
                <a:ext cx="0" cy="771790"/>
              </a:xfrm>
              <a:prstGeom prst="line">
                <a:avLst/>
              </a:prstGeom>
              <a:ln w="9525">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5D7F97E-D410-4011-B19E-B2076CDE98C3}"/>
                  </a:ext>
                </a:extLst>
              </p:cNvPr>
              <p:cNvCxnSpPr/>
              <p:nvPr/>
            </p:nvCxnSpPr>
            <p:spPr>
              <a:xfrm>
                <a:off x="9069095" y="3364536"/>
                <a:ext cx="0" cy="771790"/>
              </a:xfrm>
              <a:prstGeom prst="line">
                <a:avLst/>
              </a:prstGeom>
              <a:ln w="952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23" name="Content Placeholder 6">
            <a:extLst>
              <a:ext uri="{FF2B5EF4-FFF2-40B4-BE49-F238E27FC236}">
                <a16:creationId xmlns:a16="http://schemas.microsoft.com/office/drawing/2014/main" id="{729ACFB3-B36E-4F2A-B15A-3039EDC8E73C}"/>
              </a:ext>
            </a:extLst>
          </p:cNvPr>
          <p:cNvSpPr txBox="1">
            <a:spLocks/>
          </p:cNvSpPr>
          <p:nvPr/>
        </p:nvSpPr>
        <p:spPr>
          <a:xfrm>
            <a:off x="624776" y="1160025"/>
            <a:ext cx="8224829" cy="557941"/>
          </a:xfrm>
          <a:prstGeom prst="rect">
            <a:avLst/>
          </a:prstGeom>
        </p:spPr>
        <p:txBody>
          <a:bodyPr vert="horz" lIns="68573" tIns="34286" rIns="68573" bIns="34286" rtlCol="0" anchor="t" anchorCtr="0">
            <a:noAutofit/>
          </a:bodyPr>
          <a:lstStyle>
            <a:lvl1pPr marL="0" indent="0" algn="l" defTabSz="457149" rtl="0" eaLnBrk="1" latinLnBrk="0" hangingPunct="1">
              <a:spcBef>
                <a:spcPct val="20000"/>
              </a:spcBef>
              <a:buClr>
                <a:schemeClr val="accent1"/>
              </a:buClr>
              <a:buFont typeface="Arial"/>
              <a:buNone/>
              <a:defRPr lang="en-US" sz="2000" i="1" kern="1200">
                <a:solidFill>
                  <a:schemeClr val="accent3"/>
                </a:solidFill>
                <a:latin typeface="+mn-lt"/>
                <a:ea typeface="+mn-ea"/>
                <a:cs typeface="Arial"/>
              </a:defRPr>
            </a:lvl1pPr>
            <a:lvl2pPr marL="284163" indent="0" algn="l" defTabSz="457149" rtl="0" eaLnBrk="1" latinLnBrk="0" hangingPunct="1">
              <a:spcBef>
                <a:spcPct val="20000"/>
              </a:spcBef>
              <a:buFont typeface="Arial"/>
              <a:buNone/>
              <a:defRPr lang="en-US" sz="2000" kern="1200">
                <a:solidFill>
                  <a:schemeClr val="accent2"/>
                </a:solidFill>
                <a:latin typeface="+mn-lt"/>
                <a:ea typeface="+mn-ea"/>
                <a:cs typeface="Arial"/>
              </a:defRPr>
            </a:lvl2pPr>
            <a:lvl3pPr marL="630237" indent="0" algn="l" defTabSz="457149" rtl="0" eaLnBrk="1" latinLnBrk="0" hangingPunct="1">
              <a:spcBef>
                <a:spcPct val="20000"/>
              </a:spcBef>
              <a:buClr>
                <a:schemeClr val="accent3"/>
              </a:buClr>
              <a:buFont typeface="Arial"/>
              <a:buNone/>
              <a:defRPr lang="en-US" sz="2000" kern="1200">
                <a:solidFill>
                  <a:schemeClr val="accent2"/>
                </a:solidFill>
                <a:latin typeface="+mn-lt"/>
                <a:ea typeface="+mn-ea"/>
                <a:cs typeface="Arial"/>
              </a:defRPr>
            </a:lvl3pPr>
            <a:lvl4pPr marL="914400" indent="0" algn="l" defTabSz="457149" rtl="0" eaLnBrk="1" latinLnBrk="0" hangingPunct="1">
              <a:spcBef>
                <a:spcPct val="20000"/>
              </a:spcBef>
              <a:buClr>
                <a:schemeClr val="tx1"/>
              </a:buClr>
              <a:buFont typeface="Arial" panose="020B0604020202020204" pitchFamily="34" charset="0"/>
              <a:buNone/>
              <a:defRPr lang="en-US" sz="2000" kern="1200">
                <a:solidFill>
                  <a:schemeClr val="accent2"/>
                </a:solidFill>
                <a:latin typeface="+mn-lt"/>
                <a:ea typeface="+mn-ea"/>
                <a:cs typeface="Arial"/>
              </a:defRPr>
            </a:lvl4pPr>
            <a:lvl5pPr marL="2057174" indent="-228575" algn="l" defTabSz="457149" rtl="0" eaLnBrk="1" latinLnBrk="0" hangingPunct="1">
              <a:spcBef>
                <a:spcPct val="20000"/>
              </a:spcBef>
              <a:buFont typeface="Arial"/>
              <a:buChar char="»"/>
              <a:defRPr lang="en-US" sz="2000" kern="1200" dirty="0">
                <a:solidFill>
                  <a:schemeClr val="tx1"/>
                </a:solidFill>
                <a:latin typeface="+mn-lt"/>
                <a:ea typeface="+mn-ea"/>
                <a:cs typeface="Arial"/>
              </a:defRPr>
            </a:lvl5pPr>
            <a:lvl6pPr marL="2514323"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74"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23"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73"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2F6485"/>
              </a:buClr>
              <a:defRPr/>
            </a:pPr>
            <a:endParaRPr lang="en-US" sz="1200" dirty="0">
              <a:solidFill>
                <a:srgbClr val="6B6B6B"/>
              </a:solidFill>
            </a:endParaRPr>
          </a:p>
        </p:txBody>
      </p:sp>
      <p:pic>
        <p:nvPicPr>
          <p:cNvPr id="8" name="Picture 7">
            <a:extLst>
              <a:ext uri="{FF2B5EF4-FFF2-40B4-BE49-F238E27FC236}">
                <a16:creationId xmlns:a16="http://schemas.microsoft.com/office/drawing/2014/main" id="{C6D22FFC-7507-4EE4-8104-03A5E0DFC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53" y="6081738"/>
            <a:ext cx="1461578" cy="564440"/>
          </a:xfrm>
          <a:prstGeom prst="rect">
            <a:avLst/>
          </a:prstGeom>
        </p:spPr>
      </p:pic>
      <p:sp>
        <p:nvSpPr>
          <p:cNvPr id="6" name="TextBox 5">
            <a:extLst>
              <a:ext uri="{FF2B5EF4-FFF2-40B4-BE49-F238E27FC236}">
                <a16:creationId xmlns:a16="http://schemas.microsoft.com/office/drawing/2014/main" id="{06A35085-F5D6-4E63-AD8E-0ECFE80E7E42}"/>
              </a:ext>
            </a:extLst>
          </p:cNvPr>
          <p:cNvSpPr txBox="1"/>
          <p:nvPr/>
        </p:nvSpPr>
        <p:spPr>
          <a:xfrm>
            <a:off x="566672" y="907559"/>
            <a:ext cx="8604781" cy="584775"/>
          </a:xfrm>
          <a:prstGeom prst="rect">
            <a:avLst/>
          </a:prstGeom>
          <a:noFill/>
          <a:ln>
            <a:noFill/>
          </a:ln>
        </p:spPr>
        <p:txBody>
          <a:bodyPr wrap="square" rtlCol="0">
            <a:spAutoFit/>
          </a:bodyPr>
          <a:lstStyle/>
          <a:p>
            <a:pPr algn="ctr"/>
            <a:r>
              <a:rPr lang="en-US" sz="1600" i="1" dirty="0">
                <a:solidFill>
                  <a:srgbClr val="FF0000"/>
                </a:solidFill>
              </a:rPr>
              <a:t>Red text highlights key tasks and times of year when plans make decisions about: benefits to be offered and with which providers they will contract for services.</a:t>
            </a:r>
          </a:p>
        </p:txBody>
      </p:sp>
    </p:spTree>
    <p:extLst>
      <p:ext uri="{BB962C8B-B14F-4D97-AF65-F5344CB8AC3E}">
        <p14:creationId xmlns:p14="http://schemas.microsoft.com/office/powerpoint/2010/main" val="39248214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74" y="76801"/>
            <a:ext cx="7886700" cy="994172"/>
          </a:xfrm>
        </p:spPr>
        <p:txBody>
          <a:bodyPr>
            <a:noAutofit/>
          </a:bodyPr>
          <a:lstStyle/>
          <a:p>
            <a:r>
              <a:rPr lang="en-US" sz="3600" dirty="0"/>
              <a:t>Changing Payment and Delivery Environment</a:t>
            </a:r>
          </a:p>
        </p:txBody>
      </p:sp>
      <p:sp>
        <p:nvSpPr>
          <p:cNvPr id="3" name="Content Placeholder 2"/>
          <p:cNvSpPr>
            <a:spLocks noGrp="1"/>
          </p:cNvSpPr>
          <p:nvPr>
            <p:ph idx="1"/>
          </p:nvPr>
        </p:nvSpPr>
        <p:spPr>
          <a:xfrm>
            <a:off x="628650" y="1224365"/>
            <a:ext cx="7886700" cy="5346429"/>
          </a:xfrm>
        </p:spPr>
        <p:txBody>
          <a:bodyPr vert="horz" lIns="91440" tIns="45720" rIns="91440" bIns="45720" rtlCol="0" anchor="t">
            <a:normAutofit fontScale="55000" lnSpcReduction="20000"/>
          </a:bodyPr>
          <a:lstStyle/>
          <a:p>
            <a:pPr marL="0" indent="0">
              <a:spcBef>
                <a:spcPts val="0"/>
              </a:spcBef>
              <a:spcAft>
                <a:spcPts val="1200"/>
              </a:spcAft>
              <a:buNone/>
            </a:pPr>
            <a:r>
              <a:rPr lang="en-US" sz="2600" dirty="0"/>
              <a:t>Medicare Advantage is one piece of a broader federal policy direction to improve health care outcomes, lower costs and to provide greater spending predictability to government payers. </a:t>
            </a:r>
          </a:p>
          <a:p>
            <a:pPr marL="0" indent="0">
              <a:spcBef>
                <a:spcPts val="0"/>
              </a:spcBef>
              <a:spcAft>
                <a:spcPts val="1200"/>
              </a:spcAft>
              <a:buNone/>
            </a:pPr>
            <a:r>
              <a:rPr lang="en-US" sz="2600" dirty="0"/>
              <a:t>These policy shifts are having the following impacts on the delivery of health care services to older adults: </a:t>
            </a:r>
          </a:p>
          <a:p>
            <a:pPr>
              <a:spcBef>
                <a:spcPts val="0"/>
              </a:spcBef>
              <a:spcAft>
                <a:spcPts val="1200"/>
              </a:spcAft>
            </a:pPr>
            <a:r>
              <a:rPr lang="en-US" sz="2500" b="1" dirty="0"/>
              <a:t>New payment models place increasing proportions of providers’ revenue at-risk based upon provider performance and care outcomes</a:t>
            </a:r>
            <a:endParaRPr lang="en-US" sz="2500" b="1" dirty="0">
              <a:cs typeface="Calibri"/>
            </a:endParaRPr>
          </a:p>
          <a:p>
            <a:pPr lvl="1">
              <a:spcBef>
                <a:spcPts val="0"/>
              </a:spcBef>
              <a:spcAft>
                <a:spcPts val="1200"/>
              </a:spcAft>
            </a:pPr>
            <a:r>
              <a:rPr lang="en-US" sz="2200" dirty="0"/>
              <a:t>Value based payment programs (e.g., up to 2% of SNFs Medicare rates)</a:t>
            </a:r>
            <a:endParaRPr lang="en-US" sz="2200" dirty="0">
              <a:cs typeface="Calibri"/>
            </a:endParaRPr>
          </a:p>
          <a:p>
            <a:pPr lvl="1">
              <a:spcBef>
                <a:spcPts val="0"/>
              </a:spcBef>
              <a:spcAft>
                <a:spcPts val="1200"/>
              </a:spcAft>
            </a:pPr>
            <a:r>
              <a:rPr lang="en-US" sz="2200" dirty="0"/>
              <a:t>Risk-based models being tested: Bundled Payment, Accountable Care Organizations, and Medical Homes</a:t>
            </a:r>
          </a:p>
          <a:p>
            <a:pPr lvl="1">
              <a:spcBef>
                <a:spcPts val="0"/>
              </a:spcBef>
              <a:spcAft>
                <a:spcPts val="1200"/>
              </a:spcAft>
            </a:pPr>
            <a:r>
              <a:rPr lang="en-US" sz="2200" dirty="0"/>
              <a:t>Medicare Advantage and Special Needs Plans</a:t>
            </a:r>
          </a:p>
          <a:p>
            <a:pPr>
              <a:spcBef>
                <a:spcPts val="0"/>
              </a:spcBef>
              <a:spcAft>
                <a:spcPts val="1200"/>
              </a:spcAft>
            </a:pPr>
            <a:r>
              <a:rPr lang="en-US" sz="2500" b="1" dirty="0"/>
              <a:t>Changing Care Delivery Patterns: </a:t>
            </a:r>
            <a:r>
              <a:rPr lang="en-US" sz="2500" dirty="0"/>
              <a:t>Managed care models succeed by altering the amount and type of care and services provided </a:t>
            </a:r>
            <a:endParaRPr lang="en-US" sz="2500">
              <a:cs typeface="Calibri"/>
            </a:endParaRPr>
          </a:p>
          <a:p>
            <a:pPr lvl="1">
              <a:spcBef>
                <a:spcPts val="0"/>
              </a:spcBef>
              <a:spcAft>
                <a:spcPts val="1200"/>
              </a:spcAft>
            </a:pPr>
            <a:r>
              <a:rPr lang="en-US" sz="2200" dirty="0">
                <a:cs typeface="Calibri"/>
              </a:rPr>
              <a:t>Avoidance of unnecessary hospitalizations through early identification and intervention (e.g. preventative care)</a:t>
            </a:r>
          </a:p>
          <a:p>
            <a:pPr lvl="1">
              <a:spcBef>
                <a:spcPts val="0"/>
              </a:spcBef>
              <a:spcAft>
                <a:spcPts val="1200"/>
              </a:spcAft>
            </a:pPr>
            <a:r>
              <a:rPr lang="en-US" sz="2200" dirty="0"/>
              <a:t>Fewer SNF stays and home health visits</a:t>
            </a:r>
            <a:endParaRPr lang="en-US">
              <a:cs typeface="Calibri"/>
            </a:endParaRPr>
          </a:p>
          <a:p>
            <a:pPr lvl="1">
              <a:spcBef>
                <a:spcPts val="0"/>
              </a:spcBef>
              <a:spcAft>
                <a:spcPts val="1200"/>
              </a:spcAft>
            </a:pPr>
            <a:r>
              <a:rPr lang="en-US" sz="2200" dirty="0">
                <a:cs typeface="Calibri"/>
              </a:rPr>
              <a:t>Shorter lengths of stay within SNFs</a:t>
            </a:r>
          </a:p>
          <a:p>
            <a:pPr lvl="1">
              <a:spcBef>
                <a:spcPts val="0"/>
              </a:spcBef>
              <a:spcAft>
                <a:spcPts val="1200"/>
              </a:spcAft>
            </a:pPr>
            <a:r>
              <a:rPr lang="en-US" sz="2200" dirty="0"/>
              <a:t>Prior</a:t>
            </a:r>
            <a:r>
              <a:rPr lang="en-US" sz="2200" dirty="0">
                <a:cs typeface="Calibri"/>
              </a:rPr>
              <a:t> authorizations and other utilization management tools are used by plans to lower costs</a:t>
            </a:r>
          </a:p>
          <a:p>
            <a:pPr lvl="1">
              <a:spcBef>
                <a:spcPts val="0"/>
              </a:spcBef>
              <a:spcAft>
                <a:spcPts val="1200"/>
              </a:spcAft>
            </a:pPr>
            <a:r>
              <a:rPr lang="en-US" sz="2200" dirty="0">
                <a:cs typeface="Calibri"/>
              </a:rPr>
              <a:t>Plans use third party organizations to deploy post-acute care delivery changes including substitutions of care to lower cost settings</a:t>
            </a:r>
            <a:endParaRPr lang="en-US"/>
          </a:p>
          <a:p>
            <a:pPr>
              <a:spcBef>
                <a:spcPts val="0"/>
              </a:spcBef>
              <a:spcAft>
                <a:spcPts val="1200"/>
              </a:spcAft>
            </a:pPr>
            <a:r>
              <a:rPr lang="en-US" sz="2600" dirty="0"/>
              <a:t>MA plans increasingly are seeking to narrow, preferred provider networks, </a:t>
            </a:r>
            <a:br>
              <a:rPr lang="en-US" sz="2600" dirty="0"/>
            </a:br>
            <a:r>
              <a:rPr lang="en-US" sz="2600" dirty="0"/>
              <a:t>often excluding smaller/single site providers</a:t>
            </a:r>
            <a:endParaRPr lang="en-US" sz="2600">
              <a:cs typeface="Calibri"/>
            </a:endParaRPr>
          </a:p>
          <a:p>
            <a:pPr>
              <a:spcBef>
                <a:spcPts val="0"/>
              </a:spcBef>
              <a:spcAft>
                <a:spcPts val="1200"/>
              </a:spcAft>
            </a:pPr>
            <a:r>
              <a:rPr lang="en-US" sz="2500" dirty="0"/>
              <a:t>Plans are achieving savings by changing care delivery patterns and paying </a:t>
            </a:r>
            <a:br>
              <a:rPr lang="en-US" sz="2500" dirty="0"/>
            </a:br>
            <a:r>
              <a:rPr lang="en-US" sz="2500" dirty="0"/>
              <a:t>providers less than Original Medicare </a:t>
            </a:r>
            <a:endParaRPr lang="en-US" sz="2500">
              <a:cs typeface="Calibri"/>
            </a:endParaRPr>
          </a:p>
        </p:txBody>
      </p:sp>
      <p:sp>
        <p:nvSpPr>
          <p:cNvPr id="4" name="Slide Number Placeholder 3"/>
          <p:cNvSpPr>
            <a:spLocks noGrp="1"/>
          </p:cNvSpPr>
          <p:nvPr>
            <p:ph type="sldNum" sz="quarter" idx="12"/>
          </p:nvPr>
        </p:nvSpPr>
        <p:spPr/>
        <p:txBody>
          <a:bodyPr/>
          <a:lstStyle/>
          <a:p>
            <a:fld id="{C5EB5BDF-7AE6-4483-B5C9-D24572945389}" type="slidenum">
              <a:rPr lang="en-US" smtClean="0"/>
              <a:pPr/>
              <a:t>4</a:t>
            </a:fld>
            <a:endParaRPr lang="en-US" dirty="0"/>
          </a:p>
        </p:txBody>
      </p:sp>
    </p:spTree>
    <p:extLst>
      <p:ext uri="{BB962C8B-B14F-4D97-AF65-F5344CB8AC3E}">
        <p14:creationId xmlns:p14="http://schemas.microsoft.com/office/powerpoint/2010/main" val="29220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F4D4C-D05B-4154-97BA-976315E42101}"/>
              </a:ext>
            </a:extLst>
          </p:cNvPr>
          <p:cNvSpPr>
            <a:spLocks noGrp="1"/>
          </p:cNvSpPr>
          <p:nvPr>
            <p:ph type="title"/>
          </p:nvPr>
        </p:nvSpPr>
        <p:spPr>
          <a:xfrm>
            <a:off x="457200" y="274638"/>
            <a:ext cx="8229600" cy="792162"/>
          </a:xfrm>
        </p:spPr>
        <p:txBody>
          <a:bodyPr>
            <a:noAutofit/>
          </a:bodyPr>
          <a:lstStyle/>
          <a:p>
            <a:r>
              <a:rPr lang="en-US" sz="3600" dirty="0"/>
              <a:t>How it Works – Provider</a:t>
            </a:r>
            <a:br>
              <a:rPr lang="en-US" sz="3600" dirty="0"/>
            </a:br>
            <a:r>
              <a:rPr lang="en-US" sz="3600" dirty="0"/>
              <a:t>Other Considerations</a:t>
            </a:r>
          </a:p>
        </p:txBody>
      </p:sp>
      <p:sp>
        <p:nvSpPr>
          <p:cNvPr id="3" name="Content Placeholder 2">
            <a:extLst>
              <a:ext uri="{FF2B5EF4-FFF2-40B4-BE49-F238E27FC236}">
                <a16:creationId xmlns:a16="http://schemas.microsoft.com/office/drawing/2014/main" id="{0B67F5C0-0348-4AA7-A4A1-30FA2FDC7AB6}"/>
              </a:ext>
            </a:extLst>
          </p:cNvPr>
          <p:cNvSpPr>
            <a:spLocks noGrp="1"/>
          </p:cNvSpPr>
          <p:nvPr>
            <p:ph idx="1"/>
          </p:nvPr>
        </p:nvSpPr>
        <p:spPr>
          <a:xfrm>
            <a:off x="457200" y="1600200"/>
            <a:ext cx="8229600" cy="4160838"/>
          </a:xfrm>
        </p:spPr>
        <p:txBody>
          <a:bodyPr>
            <a:noAutofit/>
          </a:bodyPr>
          <a:lstStyle/>
          <a:p>
            <a:pPr>
              <a:spcAft>
                <a:spcPts val="1200"/>
              </a:spcAft>
            </a:pPr>
            <a:r>
              <a:rPr lang="en-US" sz="2000" b="1" dirty="0"/>
              <a:t>Return to Home: </a:t>
            </a:r>
            <a:r>
              <a:rPr lang="en-US" sz="2000" dirty="0"/>
              <a:t>Skilled Nursing Facilities should be aware that MA plan members under law (42 CFR 422.133) are allowed to return to their “home skilled nursing facility” for extended care services  </a:t>
            </a:r>
          </a:p>
          <a:p>
            <a:pPr lvl="1">
              <a:spcAft>
                <a:spcPts val="1200"/>
              </a:spcAft>
            </a:pPr>
            <a:r>
              <a:rPr lang="en-US" sz="1600" b="1" dirty="0"/>
              <a:t>See issue brief entitled: </a:t>
            </a:r>
            <a:r>
              <a:rPr lang="en-US" sz="1600" i="1" dirty="0"/>
              <a:t>“Managed Care Contracts: Return to Home </a:t>
            </a:r>
            <a:r>
              <a:rPr lang="en-US" sz="1600" dirty="0"/>
              <a:t> at </a:t>
            </a:r>
            <a:r>
              <a:rPr lang="en-US" sz="1600" dirty="0">
                <a:hlinkClick r:id="rId2"/>
              </a:rPr>
              <a:t>www.leadingage.org/managedcaresolutions</a:t>
            </a:r>
            <a:r>
              <a:rPr lang="en-US" sz="1600" dirty="0"/>
              <a:t>  for more details.</a:t>
            </a:r>
            <a:endParaRPr lang="en-US" sz="1600" i="1" dirty="0"/>
          </a:p>
          <a:p>
            <a:pPr>
              <a:spcAft>
                <a:spcPts val="1200"/>
              </a:spcAft>
            </a:pPr>
            <a:r>
              <a:rPr lang="en-US" sz="2000" b="1" dirty="0"/>
              <a:t>Prompt Pay:</a:t>
            </a:r>
            <a:r>
              <a:rPr lang="en-US" sz="2000" dirty="0"/>
              <a:t> MA plans must pay 95% of clean claims within 30 days of receiving the claim from the provider/organization(see 42 CFR 422.502(c) 422.520 ) </a:t>
            </a:r>
          </a:p>
          <a:p>
            <a:endParaRPr lang="en-US" sz="2000" dirty="0"/>
          </a:p>
        </p:txBody>
      </p:sp>
      <p:sp>
        <p:nvSpPr>
          <p:cNvPr id="4" name="Slide Number Placeholder 3">
            <a:extLst>
              <a:ext uri="{FF2B5EF4-FFF2-40B4-BE49-F238E27FC236}">
                <a16:creationId xmlns:a16="http://schemas.microsoft.com/office/drawing/2014/main" id="{16052C75-9556-4FAC-B8EA-3485CD706D3F}"/>
              </a:ext>
            </a:extLst>
          </p:cNvPr>
          <p:cNvSpPr>
            <a:spLocks noGrp="1"/>
          </p:cNvSpPr>
          <p:nvPr>
            <p:ph type="sldNum" sz="quarter" idx="12"/>
          </p:nvPr>
        </p:nvSpPr>
        <p:spPr/>
        <p:txBody>
          <a:bodyPr/>
          <a:lstStyle/>
          <a:p>
            <a:fld id="{8ED21966-C764-4C40-97C3-3CEDFB59A7F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233007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D54B-5A40-436E-95A2-5073DB76D1F8}"/>
              </a:ext>
            </a:extLst>
          </p:cNvPr>
          <p:cNvSpPr>
            <a:spLocks noGrp="1"/>
          </p:cNvSpPr>
          <p:nvPr>
            <p:ph type="title"/>
          </p:nvPr>
        </p:nvSpPr>
        <p:spPr>
          <a:xfrm>
            <a:off x="838200" y="393022"/>
            <a:ext cx="7086600" cy="749300"/>
          </a:xfrm>
        </p:spPr>
        <p:txBody>
          <a:bodyPr>
            <a:normAutofit/>
          </a:bodyPr>
          <a:lstStyle/>
          <a:p>
            <a:pPr algn="ctr"/>
            <a:r>
              <a:rPr lang="en-US" sz="3600" b="0" dirty="0"/>
              <a:t>Credentialing</a:t>
            </a:r>
          </a:p>
        </p:txBody>
      </p:sp>
      <p:sp>
        <p:nvSpPr>
          <p:cNvPr id="3" name="Content Placeholder 2">
            <a:extLst>
              <a:ext uri="{FF2B5EF4-FFF2-40B4-BE49-F238E27FC236}">
                <a16:creationId xmlns:a16="http://schemas.microsoft.com/office/drawing/2014/main" id="{EA928C5C-A91A-4B05-8B65-346BD6D31312}"/>
              </a:ext>
            </a:extLst>
          </p:cNvPr>
          <p:cNvSpPr>
            <a:spLocks noGrp="1"/>
          </p:cNvSpPr>
          <p:nvPr>
            <p:ph idx="1"/>
          </p:nvPr>
        </p:nvSpPr>
        <p:spPr>
          <a:xfrm>
            <a:off x="3575050" y="1309042"/>
            <a:ext cx="5111750" cy="5211763"/>
          </a:xfrm>
        </p:spPr>
        <p:txBody>
          <a:bodyPr>
            <a:normAutofit fontScale="92500" lnSpcReduction="20000"/>
          </a:bodyPr>
          <a:lstStyle/>
          <a:p>
            <a:pPr>
              <a:spcAft>
                <a:spcPts val="1200"/>
              </a:spcAft>
            </a:pPr>
            <a:r>
              <a:rPr lang="en-US" sz="2000" dirty="0"/>
              <a:t>All providers who wish to contract with the a Medicare Advantage organization (MAO) must be credentialed</a:t>
            </a:r>
          </a:p>
          <a:p>
            <a:pPr>
              <a:spcAft>
                <a:spcPts val="1200"/>
              </a:spcAft>
            </a:pPr>
            <a:r>
              <a:rPr lang="en-US" sz="2000" dirty="0"/>
              <a:t>MAOs are required to have written policies and procedures for the selection and evaluation of health care professionals</a:t>
            </a:r>
          </a:p>
          <a:p>
            <a:pPr>
              <a:spcAft>
                <a:spcPts val="1200"/>
              </a:spcAft>
            </a:pPr>
            <a:r>
              <a:rPr lang="en-US" sz="2000" dirty="0"/>
              <a:t>Therefore, the materials that a provider will need to submit to the MAO </a:t>
            </a:r>
            <a:r>
              <a:rPr lang="en-US" sz="2000" u="sng" dirty="0"/>
              <a:t>may</a:t>
            </a:r>
            <a:r>
              <a:rPr lang="en-US" sz="2000" dirty="0"/>
              <a:t> vary and include:</a:t>
            </a:r>
          </a:p>
          <a:p>
            <a:pPr lvl="1">
              <a:spcAft>
                <a:spcPts val="1200"/>
              </a:spcAft>
            </a:pPr>
            <a:r>
              <a:rPr lang="en-US" sz="1800" dirty="0"/>
              <a:t>Written application (each plan will likely have their own)</a:t>
            </a:r>
          </a:p>
          <a:p>
            <a:pPr lvl="1">
              <a:spcAft>
                <a:spcPts val="1200"/>
              </a:spcAft>
            </a:pPr>
            <a:r>
              <a:rPr lang="en-US" sz="1800" dirty="0"/>
              <a:t>Medicare provider ID number (CCN or NPI)</a:t>
            </a:r>
          </a:p>
          <a:p>
            <a:pPr lvl="1">
              <a:spcAft>
                <a:spcPts val="1200"/>
              </a:spcAft>
            </a:pPr>
            <a:r>
              <a:rPr lang="en-US" sz="1800" dirty="0"/>
              <a:t>Proof of state licensure in good standing</a:t>
            </a:r>
          </a:p>
          <a:p>
            <a:pPr lvl="1">
              <a:spcAft>
                <a:spcPts val="1200"/>
              </a:spcAft>
            </a:pPr>
            <a:r>
              <a:rPr lang="en-US" sz="1800" dirty="0"/>
              <a:t>Proof of accreditation or meet MAO’s standards</a:t>
            </a:r>
          </a:p>
          <a:p>
            <a:pPr lvl="1">
              <a:spcAft>
                <a:spcPts val="1200"/>
              </a:spcAft>
            </a:pPr>
            <a:r>
              <a:rPr lang="en-US" sz="1800" dirty="0"/>
              <a:t>Site visits, as necessary</a:t>
            </a:r>
          </a:p>
          <a:p>
            <a:pPr lvl="1">
              <a:spcAft>
                <a:spcPts val="1200"/>
              </a:spcAft>
            </a:pPr>
            <a:endParaRPr lang="en-US" sz="1800" dirty="0"/>
          </a:p>
          <a:p>
            <a:pPr>
              <a:spcAft>
                <a:spcPts val="1200"/>
              </a:spcAft>
            </a:pPr>
            <a:endParaRPr lang="en-US" sz="2000" dirty="0"/>
          </a:p>
        </p:txBody>
      </p:sp>
      <p:sp>
        <p:nvSpPr>
          <p:cNvPr id="5" name="Text Placeholder 4">
            <a:extLst>
              <a:ext uri="{FF2B5EF4-FFF2-40B4-BE49-F238E27FC236}">
                <a16:creationId xmlns:a16="http://schemas.microsoft.com/office/drawing/2014/main" id="{30D3F65B-4E5E-4492-8D34-B43A21E7F63D}"/>
              </a:ext>
            </a:extLst>
          </p:cNvPr>
          <p:cNvSpPr>
            <a:spLocks noGrp="1"/>
          </p:cNvSpPr>
          <p:nvPr>
            <p:ph type="body" sz="half" idx="2"/>
          </p:nvPr>
        </p:nvSpPr>
        <p:spPr>
          <a:xfrm>
            <a:off x="457200" y="1600200"/>
            <a:ext cx="3008313" cy="4525963"/>
          </a:xfrm>
          <a:solidFill>
            <a:schemeClr val="accent5">
              <a:lumMod val="20000"/>
              <a:lumOff val="80000"/>
            </a:schemeClr>
          </a:solidFill>
        </p:spPr>
        <p:txBody>
          <a:bodyPr>
            <a:normAutofit/>
          </a:bodyPr>
          <a:lstStyle/>
          <a:p>
            <a:r>
              <a:rPr lang="en-US" sz="1800" dirty="0"/>
              <a:t>Credentialing is the review of qualifications and other relevant information pertaining to a health care professional who seeks appointment (in the case of an MAO directly employing health care professionals) or who seeks a contract or participation agreement with the MAO.</a:t>
            </a:r>
          </a:p>
          <a:p>
            <a:endParaRPr lang="en-US" dirty="0"/>
          </a:p>
        </p:txBody>
      </p:sp>
      <p:sp>
        <p:nvSpPr>
          <p:cNvPr id="4" name="Slide Number Placeholder 3">
            <a:extLst>
              <a:ext uri="{FF2B5EF4-FFF2-40B4-BE49-F238E27FC236}">
                <a16:creationId xmlns:a16="http://schemas.microsoft.com/office/drawing/2014/main" id="{1DC585B7-7440-4D4E-AD3B-C661F66D8FB3}"/>
              </a:ext>
            </a:extLst>
          </p:cNvPr>
          <p:cNvSpPr>
            <a:spLocks noGrp="1"/>
          </p:cNvSpPr>
          <p:nvPr>
            <p:ph type="sldNum" sz="quarter" idx="12"/>
          </p:nvPr>
        </p:nvSpPr>
        <p:spPr/>
        <p:txBody>
          <a:bodyPr/>
          <a:lstStyle/>
          <a:p>
            <a:fld id="{8ED21966-C764-4C40-97C3-3CEDFB59A7F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02520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7311-AAE8-46EC-9423-2FBF474BA14F}"/>
              </a:ext>
            </a:extLst>
          </p:cNvPr>
          <p:cNvSpPr>
            <a:spLocks noGrp="1"/>
          </p:cNvSpPr>
          <p:nvPr>
            <p:ph type="title"/>
          </p:nvPr>
        </p:nvSpPr>
        <p:spPr>
          <a:xfrm>
            <a:off x="457200" y="193122"/>
            <a:ext cx="8229600" cy="868362"/>
          </a:xfrm>
        </p:spPr>
        <p:txBody>
          <a:bodyPr>
            <a:noAutofit/>
          </a:bodyPr>
          <a:lstStyle/>
          <a:p>
            <a:r>
              <a:rPr lang="en-US" sz="3600" dirty="0"/>
              <a:t>How it </a:t>
            </a:r>
            <a:r>
              <a:rPr lang="en-US" sz="3600" dirty="0" err="1"/>
              <a:t>Works:Marketing</a:t>
            </a:r>
            <a:r>
              <a:rPr lang="en-US" sz="3600" dirty="0"/>
              <a:t> and Enrollment</a:t>
            </a:r>
          </a:p>
        </p:txBody>
      </p:sp>
      <p:sp>
        <p:nvSpPr>
          <p:cNvPr id="3" name="Content Placeholder 2">
            <a:extLst>
              <a:ext uri="{FF2B5EF4-FFF2-40B4-BE49-F238E27FC236}">
                <a16:creationId xmlns:a16="http://schemas.microsoft.com/office/drawing/2014/main" id="{7060D859-9822-4E3E-9378-9C8EB1CE361E}"/>
              </a:ext>
            </a:extLst>
          </p:cNvPr>
          <p:cNvSpPr>
            <a:spLocks noGrp="1"/>
          </p:cNvSpPr>
          <p:nvPr>
            <p:ph idx="1"/>
          </p:nvPr>
        </p:nvSpPr>
        <p:spPr>
          <a:xfrm>
            <a:off x="228600" y="1219200"/>
            <a:ext cx="8229600" cy="4648200"/>
          </a:xfrm>
        </p:spPr>
        <p:txBody>
          <a:bodyPr>
            <a:noAutofit/>
          </a:bodyPr>
          <a:lstStyle/>
          <a:p>
            <a:pPr>
              <a:spcAft>
                <a:spcPts val="1200"/>
              </a:spcAft>
            </a:pPr>
            <a:r>
              <a:rPr lang="en-US" sz="1600" dirty="0"/>
              <a:t>Related to providers, MAOs:</a:t>
            </a:r>
          </a:p>
          <a:p>
            <a:pPr lvl="1">
              <a:spcAft>
                <a:spcPts val="1200"/>
              </a:spcAft>
            </a:pPr>
            <a:r>
              <a:rPr lang="en-US" sz="1600" dirty="0"/>
              <a:t>Must limit any sales presentations or distribution/acceptance of plan materials to common areas in health care settings</a:t>
            </a:r>
          </a:p>
          <a:p>
            <a:pPr lvl="1">
              <a:spcAft>
                <a:spcPts val="1200"/>
              </a:spcAft>
            </a:pPr>
            <a:r>
              <a:rPr lang="en-US" sz="1600" dirty="0"/>
              <a:t>Can only display a provider co-branding partner’s name and/or logo on marketing materials if it is clearly stated that other providers are part of the network</a:t>
            </a:r>
          </a:p>
          <a:p>
            <a:pPr lvl="1">
              <a:spcAft>
                <a:spcPts val="1200"/>
              </a:spcAft>
            </a:pPr>
            <a:r>
              <a:rPr lang="en-US" sz="1600" dirty="0"/>
              <a:t>Can only use providers or provider groups to distribute printed information comparing the benefits of different health plans in cases where all contracted MA plans have their materials displayed and available</a:t>
            </a:r>
          </a:p>
          <a:p>
            <a:pPr>
              <a:spcAft>
                <a:spcPts val="1200"/>
              </a:spcAft>
            </a:pPr>
            <a:r>
              <a:rPr lang="en-US" sz="1600" dirty="0"/>
              <a:t>MAOs </a:t>
            </a:r>
            <a:r>
              <a:rPr lang="en-US" sz="1600" u="sng" dirty="0"/>
              <a:t>cannot</a:t>
            </a:r>
            <a:r>
              <a:rPr lang="en-US" sz="1600" dirty="0"/>
              <a:t> provide inducements to enroll such as cash, other monetary rebates, gifts, (unless nominal and offered to all potential enrollees), or meals</a:t>
            </a:r>
          </a:p>
          <a:p>
            <a:pPr>
              <a:spcAft>
                <a:spcPts val="1200"/>
              </a:spcAft>
            </a:pPr>
            <a:r>
              <a:rPr lang="en-US" sz="1600" dirty="0"/>
              <a:t>MAOs must limit their marketing to the MA plan itself during a visit, no cross selling of non-health care related products or marketing of other additional health related lines of plan business (unless previously identified or at a separate appointment)</a:t>
            </a:r>
          </a:p>
          <a:p>
            <a:pPr>
              <a:spcAft>
                <a:spcPts val="1200"/>
              </a:spcAft>
            </a:pPr>
            <a:r>
              <a:rPr lang="en-US" sz="1600" dirty="0"/>
              <a:t>MAOs are prohibited from: conducting sales presentations or </a:t>
            </a:r>
            <a:br>
              <a:rPr lang="en-US" sz="1600" dirty="0"/>
            </a:br>
            <a:r>
              <a:rPr lang="en-US" sz="1600" dirty="0"/>
              <a:t>distributing and accepting plan applications at educational events or </a:t>
            </a:r>
            <a:br>
              <a:rPr lang="en-US" sz="1600" dirty="0"/>
            </a:br>
            <a:r>
              <a:rPr lang="en-US" sz="1600" dirty="0"/>
              <a:t>soliciting enrollment door-to-door or other means of unsolicited contact</a:t>
            </a:r>
          </a:p>
          <a:p>
            <a:pPr lvl="1">
              <a:spcAft>
                <a:spcPts val="1200"/>
              </a:spcAft>
            </a:pPr>
            <a:endParaRPr lang="en-US" sz="1600" dirty="0"/>
          </a:p>
        </p:txBody>
      </p:sp>
      <p:sp>
        <p:nvSpPr>
          <p:cNvPr id="4" name="TextBox 3">
            <a:extLst>
              <a:ext uri="{FF2B5EF4-FFF2-40B4-BE49-F238E27FC236}">
                <a16:creationId xmlns:a16="http://schemas.microsoft.com/office/drawing/2014/main" id="{CC701C9F-9EBE-4DA1-BD20-F67A0A7A0CC6}"/>
              </a:ext>
            </a:extLst>
          </p:cNvPr>
          <p:cNvSpPr txBox="1"/>
          <p:nvPr/>
        </p:nvSpPr>
        <p:spPr>
          <a:xfrm>
            <a:off x="685800" y="6403268"/>
            <a:ext cx="3505200" cy="261610"/>
          </a:xfrm>
          <a:prstGeom prst="rect">
            <a:avLst/>
          </a:prstGeom>
          <a:noFill/>
        </p:spPr>
        <p:txBody>
          <a:bodyPr wrap="square" rtlCol="0">
            <a:spAutoFit/>
          </a:bodyPr>
          <a:lstStyle/>
          <a:p>
            <a:r>
              <a:rPr lang="en-US" sz="1100" dirty="0"/>
              <a:t>Source: 42 CFR 422.2263 </a:t>
            </a:r>
          </a:p>
        </p:txBody>
      </p:sp>
    </p:spTree>
    <p:extLst>
      <p:ext uri="{BB962C8B-B14F-4D97-AF65-F5344CB8AC3E}">
        <p14:creationId xmlns:p14="http://schemas.microsoft.com/office/powerpoint/2010/main" val="2499965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166C-6D18-977C-EF77-34D36A6156D6}"/>
              </a:ext>
            </a:extLst>
          </p:cNvPr>
          <p:cNvSpPr>
            <a:spLocks noGrp="1"/>
          </p:cNvSpPr>
          <p:nvPr>
            <p:ph type="title"/>
          </p:nvPr>
        </p:nvSpPr>
        <p:spPr/>
        <p:txBody>
          <a:bodyPr>
            <a:noAutofit/>
          </a:bodyPr>
          <a:lstStyle/>
          <a:p>
            <a:r>
              <a:rPr lang="en-US" sz="3600" dirty="0"/>
              <a:t>What providers can do related to MA Information</a:t>
            </a:r>
          </a:p>
        </p:txBody>
      </p:sp>
      <p:sp>
        <p:nvSpPr>
          <p:cNvPr id="3" name="Content Placeholder 2">
            <a:extLst>
              <a:ext uri="{FF2B5EF4-FFF2-40B4-BE49-F238E27FC236}">
                <a16:creationId xmlns:a16="http://schemas.microsoft.com/office/drawing/2014/main" id="{059B0A2D-DCC4-B7D0-E35A-3022D84CC130}"/>
              </a:ext>
            </a:extLst>
          </p:cNvPr>
          <p:cNvSpPr>
            <a:spLocks noGrp="1"/>
          </p:cNvSpPr>
          <p:nvPr>
            <p:ph idx="1"/>
          </p:nvPr>
        </p:nvSpPr>
        <p:spPr>
          <a:xfrm>
            <a:off x="457200" y="1600200"/>
            <a:ext cx="5638800" cy="4525963"/>
          </a:xfrm>
        </p:spPr>
        <p:txBody>
          <a:bodyPr>
            <a:normAutofit fontScale="55000" lnSpcReduction="20000"/>
          </a:bodyPr>
          <a:lstStyle/>
          <a:p>
            <a:pPr>
              <a:spcAft>
                <a:spcPts val="600"/>
              </a:spcAft>
            </a:pPr>
            <a:r>
              <a:rPr lang="en-US" dirty="0"/>
              <a:t>Distribute unaltered, printed material created by CMS (e.g. </a:t>
            </a:r>
            <a:r>
              <a:rPr lang="en-US" dirty="0" err="1"/>
              <a:t>PlanFinder</a:t>
            </a:r>
            <a:r>
              <a:rPr lang="en-US" dirty="0"/>
              <a:t>, Medicare &amp; You Handbook)</a:t>
            </a:r>
          </a:p>
          <a:p>
            <a:pPr>
              <a:spcAft>
                <a:spcPts val="600"/>
              </a:spcAft>
            </a:pPr>
            <a:r>
              <a:rPr lang="en-US" dirty="0"/>
              <a:t>Provide a list of MA organizations with which they contract or participate or both</a:t>
            </a:r>
          </a:p>
          <a:p>
            <a:pPr>
              <a:spcAft>
                <a:spcPts val="600"/>
              </a:spcAft>
            </a:pPr>
            <a:r>
              <a:rPr lang="en-US" dirty="0"/>
              <a:t>Answer questions or discuss merits of a MA plan(s), including cost sharing and benefit information </a:t>
            </a:r>
          </a:p>
          <a:p>
            <a:pPr>
              <a:spcAft>
                <a:spcPts val="600"/>
              </a:spcAft>
            </a:pPr>
            <a:r>
              <a:rPr lang="en-US" dirty="0"/>
              <a:t>Refer patients/residents to other information sources like the State Health Insurance Assistance Program or </a:t>
            </a:r>
            <a:r>
              <a:rPr lang="en-US" dirty="0" err="1"/>
              <a:t>Medicare.gov</a:t>
            </a:r>
            <a:endParaRPr lang="en-US" dirty="0"/>
          </a:p>
          <a:p>
            <a:pPr>
              <a:spcAft>
                <a:spcPts val="600"/>
              </a:spcAft>
            </a:pPr>
            <a:r>
              <a:rPr lang="en-US" dirty="0"/>
              <a:t>Refer to MA plan marketing materials available in common areas</a:t>
            </a:r>
          </a:p>
          <a:p>
            <a:pPr>
              <a:spcAft>
                <a:spcPts val="600"/>
              </a:spcAft>
            </a:pPr>
            <a:r>
              <a:rPr lang="en-US" dirty="0"/>
              <a:t>Provide information and assistance in applying for a MA plan</a:t>
            </a:r>
          </a:p>
          <a:p>
            <a:pPr>
              <a:spcAft>
                <a:spcPts val="600"/>
              </a:spcAft>
            </a:pPr>
            <a:r>
              <a:rPr lang="en-US" dirty="0"/>
              <a:t>Announce new or continuing affiliations with MAOs, once signed</a:t>
            </a:r>
          </a:p>
          <a:p>
            <a:pPr>
              <a:spcAft>
                <a:spcPts val="600"/>
              </a:spcAft>
            </a:pPr>
            <a:endParaRPr lang="en-US" dirty="0"/>
          </a:p>
        </p:txBody>
      </p:sp>
      <p:sp>
        <p:nvSpPr>
          <p:cNvPr id="4" name="Slide Number Placeholder 3">
            <a:extLst>
              <a:ext uri="{FF2B5EF4-FFF2-40B4-BE49-F238E27FC236}">
                <a16:creationId xmlns:a16="http://schemas.microsoft.com/office/drawing/2014/main" id="{70A95B34-8330-1EDE-3047-556B241E18BE}"/>
              </a:ext>
            </a:extLst>
          </p:cNvPr>
          <p:cNvSpPr>
            <a:spLocks noGrp="1"/>
          </p:cNvSpPr>
          <p:nvPr>
            <p:ph type="sldNum" sz="quarter" idx="12"/>
          </p:nvPr>
        </p:nvSpPr>
        <p:spPr/>
        <p:txBody>
          <a:bodyPr/>
          <a:lstStyle/>
          <a:p>
            <a:fld id="{8ED21966-C764-4C40-97C3-3CEDFB59A7F5}" type="slidenum">
              <a:rPr lang="en-US" smtClean="0">
                <a:solidFill>
                  <a:prstClr val="black"/>
                </a:solidFill>
              </a:rPr>
              <a:pPr/>
              <a:t>43</a:t>
            </a:fld>
            <a:endParaRPr lang="en-US" dirty="0">
              <a:solidFill>
                <a:prstClr val="black"/>
              </a:solidFill>
            </a:endParaRPr>
          </a:p>
        </p:txBody>
      </p:sp>
      <p:sp>
        <p:nvSpPr>
          <p:cNvPr id="5" name="TextBox 4">
            <a:extLst>
              <a:ext uri="{FF2B5EF4-FFF2-40B4-BE49-F238E27FC236}">
                <a16:creationId xmlns:a16="http://schemas.microsoft.com/office/drawing/2014/main" id="{F9E4C26A-22EB-B8A8-B052-D3432A0F4418}"/>
              </a:ext>
            </a:extLst>
          </p:cNvPr>
          <p:cNvSpPr txBox="1"/>
          <p:nvPr/>
        </p:nvSpPr>
        <p:spPr>
          <a:xfrm>
            <a:off x="6096000" y="990600"/>
            <a:ext cx="2743200" cy="4786848"/>
          </a:xfrm>
          <a:prstGeom prst="round2DiagRect">
            <a:avLst/>
          </a:prstGeom>
          <a:solidFill>
            <a:schemeClr val="accent1">
              <a:lumMod val="20000"/>
              <a:lumOff val="80000"/>
            </a:schemeClr>
          </a:solidFill>
        </p:spPr>
        <p:txBody>
          <a:bodyPr wrap="square" rtlCol="0">
            <a:spAutoFit/>
          </a:bodyPr>
          <a:lstStyle/>
          <a:p>
            <a:pPr algn="ctr"/>
            <a:r>
              <a:rPr lang="en-US" b="1" dirty="0"/>
              <a:t>TIP</a:t>
            </a:r>
            <a:r>
              <a:rPr lang="en-US" dirty="0"/>
              <a:t>: Providers may want to provide some of this information to families and/or their residents or consumers prior to Open Enrollment each year, (Oct. 15 – Dec. 7) to ensure they understand which plans you work with and know where to get unbiased information to compare plans and FFS. </a:t>
            </a:r>
          </a:p>
        </p:txBody>
      </p:sp>
      <p:sp>
        <p:nvSpPr>
          <p:cNvPr id="7" name="TextBox 6">
            <a:extLst>
              <a:ext uri="{FF2B5EF4-FFF2-40B4-BE49-F238E27FC236}">
                <a16:creationId xmlns:a16="http://schemas.microsoft.com/office/drawing/2014/main" id="{D596533F-BA9A-C752-30B2-4BFC1EF73287}"/>
              </a:ext>
            </a:extLst>
          </p:cNvPr>
          <p:cNvSpPr txBox="1"/>
          <p:nvPr/>
        </p:nvSpPr>
        <p:spPr>
          <a:xfrm>
            <a:off x="685800" y="6308725"/>
            <a:ext cx="3505200" cy="307777"/>
          </a:xfrm>
          <a:prstGeom prst="rect">
            <a:avLst/>
          </a:prstGeom>
          <a:noFill/>
        </p:spPr>
        <p:txBody>
          <a:bodyPr wrap="square" rtlCol="0">
            <a:spAutoFit/>
          </a:bodyPr>
          <a:lstStyle/>
          <a:p>
            <a:r>
              <a:rPr lang="en-US" sz="1400" dirty="0"/>
              <a:t>Source: 42 CFR 422.2266 </a:t>
            </a:r>
          </a:p>
        </p:txBody>
      </p:sp>
    </p:spTree>
    <p:extLst>
      <p:ext uri="{BB962C8B-B14F-4D97-AF65-F5344CB8AC3E}">
        <p14:creationId xmlns:p14="http://schemas.microsoft.com/office/powerpoint/2010/main" val="2930156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87E6-9DEC-B9E9-31A0-9DCACE590312}"/>
              </a:ext>
            </a:extLst>
          </p:cNvPr>
          <p:cNvSpPr>
            <a:spLocks noGrp="1"/>
          </p:cNvSpPr>
          <p:nvPr>
            <p:ph type="title"/>
          </p:nvPr>
        </p:nvSpPr>
        <p:spPr/>
        <p:txBody>
          <a:bodyPr>
            <a:normAutofit fontScale="90000"/>
          </a:bodyPr>
          <a:lstStyle/>
          <a:p>
            <a:r>
              <a:rPr lang="en-US" dirty="0"/>
              <a:t>Prohibited &amp; Permitted Actions on Behalf of the Plan</a:t>
            </a:r>
          </a:p>
        </p:txBody>
      </p:sp>
      <p:sp>
        <p:nvSpPr>
          <p:cNvPr id="3" name="Content Placeholder 2">
            <a:extLst>
              <a:ext uri="{FF2B5EF4-FFF2-40B4-BE49-F238E27FC236}">
                <a16:creationId xmlns:a16="http://schemas.microsoft.com/office/drawing/2014/main" id="{14938863-325A-DD24-6AA9-DDF5C4D83CD5}"/>
              </a:ext>
            </a:extLst>
          </p:cNvPr>
          <p:cNvSpPr>
            <a:spLocks noGrp="1"/>
          </p:cNvSpPr>
          <p:nvPr>
            <p:ph idx="1"/>
          </p:nvPr>
        </p:nvSpPr>
        <p:spPr>
          <a:xfrm>
            <a:off x="457200" y="2209800"/>
            <a:ext cx="4267196" cy="4373562"/>
          </a:xfrm>
        </p:spPr>
        <p:txBody>
          <a:bodyPr>
            <a:normAutofit fontScale="62500" lnSpcReduction="20000"/>
          </a:bodyPr>
          <a:lstStyle/>
          <a:p>
            <a:pPr marL="0" indent="0">
              <a:buNone/>
            </a:pPr>
            <a:r>
              <a:rPr lang="en-US" sz="2900" b="1" dirty="0"/>
              <a:t>Providers cannot:</a:t>
            </a:r>
          </a:p>
          <a:p>
            <a:pPr>
              <a:spcAft>
                <a:spcPts val="1200"/>
              </a:spcAft>
            </a:pPr>
            <a:r>
              <a:rPr lang="en-US" sz="2400" dirty="0"/>
              <a:t>Accept or collect scope of appointment forms, or Medicare enrollment applications</a:t>
            </a:r>
          </a:p>
          <a:p>
            <a:pPr>
              <a:spcAft>
                <a:spcPts val="1200"/>
              </a:spcAft>
            </a:pPr>
            <a:r>
              <a:rPr lang="en-US" sz="2400" dirty="0"/>
              <a:t>Make phone calls or direct, urge, or attempt to persuade their patients to enroll in a specific plan based upon their interests</a:t>
            </a:r>
          </a:p>
          <a:p>
            <a:pPr>
              <a:spcAft>
                <a:spcPts val="1200"/>
              </a:spcAft>
            </a:pPr>
            <a:r>
              <a:rPr lang="en-US" sz="2400" dirty="0"/>
              <a:t>Mail marketing materials for the MAO or distribute such materials or enrollment forms in care delivery areas</a:t>
            </a:r>
          </a:p>
          <a:p>
            <a:pPr>
              <a:spcAft>
                <a:spcPts val="1200"/>
              </a:spcAft>
            </a:pPr>
            <a:r>
              <a:rPr lang="en-US" sz="2400" dirty="0"/>
              <a:t>Offer inducements to enroll in a particular plan or to select them as provider</a:t>
            </a:r>
          </a:p>
          <a:p>
            <a:pPr>
              <a:spcAft>
                <a:spcPts val="1200"/>
              </a:spcAft>
            </a:pPr>
            <a:r>
              <a:rPr lang="en-US" sz="2400" dirty="0"/>
              <a:t>Conduct health screenings as a marketing activity</a:t>
            </a:r>
          </a:p>
          <a:p>
            <a:pPr>
              <a:spcAft>
                <a:spcPts val="1200"/>
              </a:spcAft>
            </a:pPr>
            <a:r>
              <a:rPr lang="en-US" sz="2400" dirty="0"/>
              <a:t>Be compensated by a MAO for marketing or enrollment activities on behalf of the MAO</a:t>
            </a:r>
          </a:p>
        </p:txBody>
      </p:sp>
      <p:sp>
        <p:nvSpPr>
          <p:cNvPr id="4" name="Slide Number Placeholder 3">
            <a:extLst>
              <a:ext uri="{FF2B5EF4-FFF2-40B4-BE49-F238E27FC236}">
                <a16:creationId xmlns:a16="http://schemas.microsoft.com/office/drawing/2014/main" id="{A65AA3C6-4B9D-A1FA-ED47-AA2DC292B746}"/>
              </a:ext>
            </a:extLst>
          </p:cNvPr>
          <p:cNvSpPr>
            <a:spLocks noGrp="1"/>
          </p:cNvSpPr>
          <p:nvPr>
            <p:ph type="sldNum" sz="quarter" idx="12"/>
          </p:nvPr>
        </p:nvSpPr>
        <p:spPr/>
        <p:txBody>
          <a:bodyPr/>
          <a:lstStyle/>
          <a:p>
            <a:fld id="{8ED21966-C764-4C40-97C3-3CEDFB59A7F5}" type="slidenum">
              <a:rPr lang="en-US" smtClean="0">
                <a:solidFill>
                  <a:prstClr val="black"/>
                </a:solidFill>
              </a:rPr>
              <a:pPr/>
              <a:t>44</a:t>
            </a:fld>
            <a:endParaRPr lang="en-US" dirty="0">
              <a:solidFill>
                <a:prstClr val="black"/>
              </a:solidFill>
            </a:endParaRPr>
          </a:p>
        </p:txBody>
      </p:sp>
      <p:sp>
        <p:nvSpPr>
          <p:cNvPr id="5" name="TextBox 4">
            <a:extLst>
              <a:ext uri="{FF2B5EF4-FFF2-40B4-BE49-F238E27FC236}">
                <a16:creationId xmlns:a16="http://schemas.microsoft.com/office/drawing/2014/main" id="{649E4BA3-BD89-5F2F-D17A-3DE6A90B3DDB}"/>
              </a:ext>
            </a:extLst>
          </p:cNvPr>
          <p:cNvSpPr txBox="1"/>
          <p:nvPr/>
        </p:nvSpPr>
        <p:spPr>
          <a:xfrm>
            <a:off x="5105400" y="2209800"/>
            <a:ext cx="3496340" cy="2308324"/>
          </a:xfrm>
          <a:prstGeom prst="rect">
            <a:avLst/>
          </a:prstGeom>
          <a:noFill/>
        </p:spPr>
        <p:txBody>
          <a:bodyPr wrap="square" rtlCol="0">
            <a:spAutoFit/>
          </a:bodyPr>
          <a:lstStyle/>
          <a:p>
            <a:r>
              <a:rPr lang="en-US" b="1" dirty="0">
                <a:latin typeface="+mn-lt"/>
              </a:rPr>
              <a:t>Providers can:</a:t>
            </a:r>
          </a:p>
          <a:p>
            <a:pPr marL="285750" indent="-285750">
              <a:buFont typeface="Arial" panose="020B0604020202020204" pitchFamily="34" charset="0"/>
              <a:buChar char="•"/>
            </a:pPr>
            <a:r>
              <a:rPr lang="en-US" dirty="0">
                <a:latin typeface="+mn-lt"/>
              </a:rPr>
              <a:t>Share or display plan </a:t>
            </a:r>
            <a:r>
              <a:rPr lang="en-US" b="1" i="1" dirty="0">
                <a:latin typeface="+mn-lt"/>
              </a:rPr>
              <a:t>communication</a:t>
            </a:r>
            <a:r>
              <a:rPr lang="en-US" dirty="0">
                <a:latin typeface="+mn-lt"/>
              </a:rPr>
              <a:t> materials including in care delivery areas </a:t>
            </a:r>
            <a:br>
              <a:rPr lang="en-US" dirty="0">
                <a:latin typeface="+mn-lt"/>
              </a:rPr>
            </a:br>
            <a:endParaRPr lang="en-US" dirty="0">
              <a:latin typeface="+mn-lt"/>
            </a:endParaRPr>
          </a:p>
          <a:p>
            <a:pPr marL="285750" indent="-285750">
              <a:buFont typeface="Arial" panose="020B0604020202020204" pitchFamily="34" charset="0"/>
              <a:buChar char="•"/>
            </a:pPr>
            <a:r>
              <a:rPr lang="en-US" dirty="0">
                <a:latin typeface="+mn-lt"/>
              </a:rPr>
              <a:t>Provide plan </a:t>
            </a:r>
            <a:r>
              <a:rPr lang="en-US" b="1" i="1" dirty="0">
                <a:latin typeface="+mn-lt"/>
              </a:rPr>
              <a:t>marketing</a:t>
            </a:r>
            <a:r>
              <a:rPr lang="en-US" dirty="0">
                <a:latin typeface="+mn-lt"/>
              </a:rPr>
              <a:t> materials and enrollment forms in common areas</a:t>
            </a:r>
          </a:p>
        </p:txBody>
      </p:sp>
      <p:sp>
        <p:nvSpPr>
          <p:cNvPr id="6" name="TextBox 5">
            <a:extLst>
              <a:ext uri="{FF2B5EF4-FFF2-40B4-BE49-F238E27FC236}">
                <a16:creationId xmlns:a16="http://schemas.microsoft.com/office/drawing/2014/main" id="{45CE2999-D699-47D1-EBD4-AF82649BC0FC}"/>
              </a:ext>
            </a:extLst>
          </p:cNvPr>
          <p:cNvSpPr txBox="1"/>
          <p:nvPr/>
        </p:nvSpPr>
        <p:spPr>
          <a:xfrm>
            <a:off x="457200" y="1503603"/>
            <a:ext cx="8305800" cy="646331"/>
          </a:xfrm>
          <a:prstGeom prst="rect">
            <a:avLst/>
          </a:prstGeom>
          <a:noFill/>
        </p:spPr>
        <p:txBody>
          <a:bodyPr wrap="square" rtlCol="0">
            <a:spAutoFit/>
          </a:bodyPr>
          <a:lstStyle/>
          <a:p>
            <a:r>
              <a:rPr lang="en-US" dirty="0"/>
              <a:t>Plan-initiated provider activities are those activities conducted by a provider at the request of an MAO.</a:t>
            </a:r>
          </a:p>
        </p:txBody>
      </p:sp>
      <p:cxnSp>
        <p:nvCxnSpPr>
          <p:cNvPr id="8" name="Straight Connector 7">
            <a:extLst>
              <a:ext uri="{FF2B5EF4-FFF2-40B4-BE49-F238E27FC236}">
                <a16:creationId xmlns:a16="http://schemas.microsoft.com/office/drawing/2014/main" id="{9DA5C9EE-E341-75C3-1C47-2BDFC8B4FB2C}"/>
              </a:ext>
            </a:extLst>
          </p:cNvPr>
          <p:cNvCxnSpPr>
            <a:cxnSpLocks/>
          </p:cNvCxnSpPr>
          <p:nvPr/>
        </p:nvCxnSpPr>
        <p:spPr>
          <a:xfrm>
            <a:off x="4800600" y="2590800"/>
            <a:ext cx="0" cy="3581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D90DACA-9E56-A435-6306-614723CA8F58}"/>
              </a:ext>
            </a:extLst>
          </p:cNvPr>
          <p:cNvSpPr txBox="1"/>
          <p:nvPr/>
        </p:nvSpPr>
        <p:spPr>
          <a:xfrm>
            <a:off x="685800" y="6394059"/>
            <a:ext cx="3505200" cy="261610"/>
          </a:xfrm>
          <a:prstGeom prst="rect">
            <a:avLst/>
          </a:prstGeom>
          <a:noFill/>
        </p:spPr>
        <p:txBody>
          <a:bodyPr wrap="square" rtlCol="0">
            <a:spAutoFit/>
          </a:bodyPr>
          <a:lstStyle/>
          <a:p>
            <a:r>
              <a:rPr lang="en-US" sz="1100" dirty="0"/>
              <a:t>Source: 42 CFR 422.2266 </a:t>
            </a:r>
          </a:p>
        </p:txBody>
      </p:sp>
    </p:spTree>
    <p:extLst>
      <p:ext uri="{BB962C8B-B14F-4D97-AF65-F5344CB8AC3E}">
        <p14:creationId xmlns:p14="http://schemas.microsoft.com/office/powerpoint/2010/main" val="116959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3771"/>
          </a:xfrm>
          <a:noFill/>
        </p:spPr>
        <p:txBody>
          <a:bodyPr>
            <a:normAutofit/>
          </a:bodyPr>
          <a:lstStyle/>
          <a:p>
            <a:r>
              <a:rPr lang="en-US" sz="3600" dirty="0"/>
              <a:t>How it Works – SNP Requirements</a:t>
            </a:r>
          </a:p>
        </p:txBody>
      </p:sp>
      <p:sp>
        <p:nvSpPr>
          <p:cNvPr id="3" name="Content Placeholder 2"/>
          <p:cNvSpPr>
            <a:spLocks noGrp="1"/>
          </p:cNvSpPr>
          <p:nvPr>
            <p:ph idx="1"/>
          </p:nvPr>
        </p:nvSpPr>
        <p:spPr>
          <a:xfrm>
            <a:off x="457200" y="1417638"/>
            <a:ext cx="8229600" cy="4708525"/>
          </a:xfrm>
        </p:spPr>
        <p:txBody>
          <a:bodyPr>
            <a:noAutofit/>
          </a:bodyPr>
          <a:lstStyle/>
          <a:p>
            <a:pPr>
              <a:spcBef>
                <a:spcPts val="0"/>
              </a:spcBef>
              <a:spcAft>
                <a:spcPts val="1200"/>
              </a:spcAft>
            </a:pPr>
            <a:r>
              <a:rPr lang="en-US" sz="1400" dirty="0"/>
              <a:t>Must comply with MA plan rules but some additional requirements apply</a:t>
            </a:r>
          </a:p>
          <a:p>
            <a:pPr>
              <a:spcAft>
                <a:spcPts val="1200"/>
              </a:spcAft>
            </a:pPr>
            <a:r>
              <a:rPr lang="en-US" sz="1400" dirty="0"/>
              <a:t>Eligibility is limited to targeted population for each SNP</a:t>
            </a:r>
          </a:p>
          <a:p>
            <a:pPr>
              <a:spcAft>
                <a:spcPts val="1200"/>
              </a:spcAft>
            </a:pPr>
            <a:r>
              <a:rPr lang="en-US" sz="1400" dirty="0"/>
              <a:t>Must include Part D prescription drug coverage</a:t>
            </a:r>
          </a:p>
          <a:p>
            <a:pPr>
              <a:spcAft>
                <a:spcPts val="1200"/>
              </a:spcAft>
            </a:pPr>
            <a:r>
              <a:rPr lang="en-US" sz="1400" dirty="0"/>
              <a:t>Must have an evidence-based Model of Care (MOC) aligned with the National Committee for Quality Assurance (NCQA) standards and approved by CMS</a:t>
            </a:r>
          </a:p>
          <a:p>
            <a:pPr>
              <a:spcAft>
                <a:spcPts val="1200"/>
              </a:spcAft>
            </a:pPr>
            <a:r>
              <a:rPr lang="en-US" sz="1400" dirty="0"/>
              <a:t>Must conduct a comprehensive Health Risk Assessment. </a:t>
            </a:r>
          </a:p>
          <a:p>
            <a:pPr lvl="1">
              <a:spcAft>
                <a:spcPts val="1200"/>
              </a:spcAft>
            </a:pPr>
            <a:r>
              <a:rPr lang="en-US" sz="1400" dirty="0"/>
              <a:t>Beginning in 2024, the HRA must include one or more questions on housing stability; food security; and access to transportation. </a:t>
            </a:r>
          </a:p>
          <a:p>
            <a:pPr>
              <a:spcAft>
                <a:spcPts val="1200"/>
              </a:spcAft>
            </a:pPr>
            <a:r>
              <a:rPr lang="en-US" sz="1400" dirty="0"/>
              <a:t>Quality: Same quality improvement requirements as other MA plans but tailored to the special needs of individuals served by the SNP</a:t>
            </a:r>
          </a:p>
          <a:p>
            <a:pPr lvl="1">
              <a:spcAft>
                <a:spcPts val="1200"/>
              </a:spcAft>
            </a:pPr>
            <a:r>
              <a:rPr lang="en-US" sz="1400" dirty="0"/>
              <a:t>SNPs must conduct both a Chronic Care Improvement Program (CCIP) and a Quality Improvement Project (QIP) targeting the special needs population that it has selected to serve</a:t>
            </a:r>
          </a:p>
          <a:p>
            <a:pPr lvl="1"/>
            <a:r>
              <a:rPr lang="en-US" sz="1400" dirty="0"/>
              <a:t>Four additional quality measures: </a:t>
            </a:r>
          </a:p>
          <a:p>
            <a:pPr lvl="2">
              <a:spcBef>
                <a:spcPts val="0"/>
              </a:spcBef>
            </a:pPr>
            <a:r>
              <a:rPr lang="en-US" sz="1400" dirty="0"/>
              <a:t>Care management </a:t>
            </a:r>
          </a:p>
          <a:p>
            <a:pPr lvl="2">
              <a:spcBef>
                <a:spcPts val="0"/>
              </a:spcBef>
            </a:pPr>
            <a:r>
              <a:rPr lang="en-US" sz="1400" dirty="0"/>
              <a:t>Medication review</a:t>
            </a:r>
          </a:p>
          <a:p>
            <a:pPr lvl="2">
              <a:spcBef>
                <a:spcPts val="0"/>
              </a:spcBef>
            </a:pPr>
            <a:r>
              <a:rPr lang="en-US" sz="1400" dirty="0"/>
              <a:t>Functional status</a:t>
            </a:r>
          </a:p>
          <a:p>
            <a:pPr lvl="2">
              <a:spcBef>
                <a:spcPts val="0"/>
              </a:spcBef>
            </a:pPr>
            <a:r>
              <a:rPr lang="en-US" sz="1400" dirty="0"/>
              <a:t>Pain assessment</a:t>
            </a:r>
          </a:p>
          <a:p>
            <a:pPr>
              <a:spcBef>
                <a:spcPts val="0"/>
              </a:spcBef>
              <a:spcAft>
                <a:spcPts val="1200"/>
              </a:spcAft>
            </a:pPr>
            <a:endParaRPr lang="en-US" sz="1600" dirty="0"/>
          </a:p>
        </p:txBody>
      </p:sp>
    </p:spTree>
    <p:extLst>
      <p:ext uri="{BB962C8B-B14F-4D97-AF65-F5344CB8AC3E}">
        <p14:creationId xmlns:p14="http://schemas.microsoft.com/office/powerpoint/2010/main" val="3308329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457200" y="381000"/>
            <a:ext cx="8229600" cy="702107"/>
          </a:xfrm>
        </p:spPr>
        <p:txBody>
          <a:bodyPr>
            <a:normAutofit/>
          </a:bodyPr>
          <a:lstStyle/>
          <a:p>
            <a:r>
              <a:rPr lang="en-US" sz="3600" dirty="0">
                <a:latin typeface="Calibri" charset="0"/>
                <a:ea typeface="MS PGothic" charset="0"/>
              </a:rPr>
              <a:t>Medicare Advantage: Special Needs Plans</a:t>
            </a:r>
          </a:p>
        </p:txBody>
      </p:sp>
      <p:graphicFrame>
        <p:nvGraphicFramePr>
          <p:cNvPr id="2" name="Diagram 1"/>
          <p:cNvGraphicFramePr/>
          <p:nvPr/>
        </p:nvGraphicFramePr>
        <p:xfrm>
          <a:off x="457200" y="1238250"/>
          <a:ext cx="8229600" cy="4569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122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B8390E-8DF5-4C8C-AA5F-F3BFDA96FDA5}"/>
              </a:ext>
            </a:extLst>
          </p:cNvPr>
          <p:cNvSpPr>
            <a:spLocks noGrp="1"/>
          </p:cNvSpPr>
          <p:nvPr>
            <p:ph type="title"/>
          </p:nvPr>
        </p:nvSpPr>
        <p:spPr>
          <a:xfrm>
            <a:off x="475082" y="76200"/>
            <a:ext cx="7855527" cy="724477"/>
          </a:xfrm>
        </p:spPr>
        <p:txBody>
          <a:bodyPr>
            <a:noAutofit/>
          </a:bodyPr>
          <a:lstStyle/>
          <a:p>
            <a:pPr algn="ctr"/>
            <a:r>
              <a:rPr lang="en-US" sz="3600" b="0" dirty="0"/>
              <a:t>Special Needs Plans (SNPs)</a:t>
            </a:r>
          </a:p>
        </p:txBody>
      </p:sp>
      <p:sp>
        <p:nvSpPr>
          <p:cNvPr id="5" name="Content Placeholder 4">
            <a:extLst>
              <a:ext uri="{FF2B5EF4-FFF2-40B4-BE49-F238E27FC236}">
                <a16:creationId xmlns:a16="http://schemas.microsoft.com/office/drawing/2014/main" id="{C7A6B3BD-A6CA-4C1E-BC33-170859EED4FC}"/>
              </a:ext>
            </a:extLst>
          </p:cNvPr>
          <p:cNvSpPr>
            <a:spLocks noGrp="1"/>
          </p:cNvSpPr>
          <p:nvPr>
            <p:ph idx="1"/>
          </p:nvPr>
        </p:nvSpPr>
        <p:spPr>
          <a:xfrm>
            <a:off x="539843" y="3886200"/>
            <a:ext cx="8305800" cy="1951035"/>
          </a:xfrm>
        </p:spPr>
        <p:txBody>
          <a:bodyPr>
            <a:normAutofit/>
          </a:bodyPr>
          <a:lstStyle/>
          <a:p>
            <a:pPr marL="0" indent="0">
              <a:buNone/>
            </a:pPr>
            <a:r>
              <a:rPr lang="en-US" sz="2000" dirty="0"/>
              <a:t>A type of MA plan that provides focused and specialized health care for specific groups of people, like:</a:t>
            </a:r>
          </a:p>
          <a:p>
            <a:pPr lvl="1"/>
            <a:r>
              <a:rPr lang="en-US" sz="2000" dirty="0"/>
              <a:t>Dual eligibles SNP for those eligible for both Medicare and Medicaid</a:t>
            </a:r>
          </a:p>
          <a:p>
            <a:pPr lvl="1"/>
            <a:r>
              <a:rPr lang="en-US" sz="2000" dirty="0"/>
              <a:t>Institutional SNP for those requiring 90 days + of nursing home care </a:t>
            </a:r>
          </a:p>
          <a:p>
            <a:pPr lvl="1"/>
            <a:r>
              <a:rPr lang="en-US" sz="2000" dirty="0"/>
              <a:t>Chronic Care SNP for one of 15 chronic medical conditions</a:t>
            </a:r>
            <a:endParaRPr lang="en-US" sz="1800"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b="16050"/>
          <a:stretch/>
        </p:blipFill>
        <p:spPr>
          <a:xfrm>
            <a:off x="768264" y="800677"/>
            <a:ext cx="7531272" cy="2933123"/>
          </a:xfrm>
          <a:prstGeom prst="rect">
            <a:avLst/>
          </a:prstGeom>
        </p:spPr>
      </p:pic>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r="58385" b="-13611"/>
          <a:stretch/>
        </p:blipFill>
        <p:spPr>
          <a:xfrm>
            <a:off x="381001" y="6274354"/>
            <a:ext cx="3048000" cy="431246"/>
          </a:xfrm>
          <a:prstGeom prst="rect">
            <a:avLst/>
          </a:prstGeom>
        </p:spPr>
      </p:pic>
    </p:spTree>
    <p:extLst>
      <p:ext uri="{BB962C8B-B14F-4D97-AF65-F5344CB8AC3E}">
        <p14:creationId xmlns:p14="http://schemas.microsoft.com/office/powerpoint/2010/main" val="787991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62314B-AFFF-4DB9-93DD-583C91AD6A22}"/>
              </a:ext>
            </a:extLst>
          </p:cNvPr>
          <p:cNvSpPr>
            <a:spLocks noGrp="1"/>
          </p:cNvSpPr>
          <p:nvPr>
            <p:ph type="title"/>
          </p:nvPr>
        </p:nvSpPr>
        <p:spPr>
          <a:solidFill>
            <a:schemeClr val="bg1"/>
          </a:solidFill>
        </p:spPr>
        <p:txBody>
          <a:bodyPr>
            <a:normAutofit fontScale="90000"/>
          </a:bodyPr>
          <a:lstStyle/>
          <a:p>
            <a:r>
              <a:rPr lang="en-US" dirty="0"/>
              <a:t>Institutional Special Needs Plan (ISNP)</a:t>
            </a:r>
          </a:p>
        </p:txBody>
      </p:sp>
      <p:sp>
        <p:nvSpPr>
          <p:cNvPr id="7" name="Text Placeholder 6">
            <a:extLst>
              <a:ext uri="{FF2B5EF4-FFF2-40B4-BE49-F238E27FC236}">
                <a16:creationId xmlns:a16="http://schemas.microsoft.com/office/drawing/2014/main" id="{7CA163C7-E159-4670-B62C-BA3FC0C26EE6}"/>
              </a:ext>
            </a:extLst>
          </p:cNvPr>
          <p:cNvSpPr>
            <a:spLocks noGrp="1"/>
          </p:cNvSpPr>
          <p:nvPr>
            <p:ph type="body" idx="1"/>
          </p:nvPr>
        </p:nvSpPr>
        <p:spPr/>
        <p:txBody>
          <a:bodyPr/>
          <a:lstStyle/>
          <a:p>
            <a:pPr algn="ctr"/>
            <a:r>
              <a:rPr lang="en-US" dirty="0"/>
              <a:t>ISNP Eligibility</a:t>
            </a:r>
          </a:p>
        </p:txBody>
      </p:sp>
      <p:sp>
        <p:nvSpPr>
          <p:cNvPr id="6" name="Content Placeholder 5">
            <a:extLst>
              <a:ext uri="{FF2B5EF4-FFF2-40B4-BE49-F238E27FC236}">
                <a16:creationId xmlns:a16="http://schemas.microsoft.com/office/drawing/2014/main" id="{E96C0512-FBD6-4F9E-8DCC-4A188D50D62C}"/>
              </a:ext>
            </a:extLst>
          </p:cNvPr>
          <p:cNvSpPr>
            <a:spLocks noGrp="1"/>
          </p:cNvSpPr>
          <p:nvPr>
            <p:ph sz="half" idx="2"/>
          </p:nvPr>
        </p:nvSpPr>
        <p:spPr>
          <a:xfrm>
            <a:off x="457200" y="2174875"/>
            <a:ext cx="4040188" cy="3616326"/>
          </a:xfrm>
          <a:solidFill>
            <a:schemeClr val="accent4">
              <a:lumMod val="20000"/>
              <a:lumOff val="80000"/>
            </a:schemeClr>
          </a:solidFill>
        </p:spPr>
        <p:txBody>
          <a:bodyPr>
            <a:normAutofit/>
          </a:bodyPr>
          <a:lstStyle/>
          <a:p>
            <a:r>
              <a:rPr lang="en-US" sz="1600" dirty="0"/>
              <a:t>Restrict enrollment to Medicare Advantage (MA) eligible individuals who require or are anticipated to need 90 days or more of care and services provided in:</a:t>
            </a:r>
          </a:p>
          <a:p>
            <a:pPr lvl="1"/>
            <a:r>
              <a:rPr lang="en-US" sz="1600" dirty="0"/>
              <a:t>A long-term care (LTC) skilled nursing facility (SNF)</a:t>
            </a:r>
          </a:p>
          <a:p>
            <a:pPr lvl="1"/>
            <a:r>
              <a:rPr lang="en-US" sz="1600" dirty="0"/>
              <a:t>A LTC nursing facility (NF)</a:t>
            </a:r>
          </a:p>
          <a:p>
            <a:pPr lvl="1"/>
            <a:r>
              <a:rPr lang="en-US" sz="1600" dirty="0"/>
              <a:t>An intermediate care facility (ICF) for the developmentally disabled</a:t>
            </a:r>
          </a:p>
          <a:p>
            <a:pPr lvl="1"/>
            <a:r>
              <a:rPr lang="en-US" sz="1600" dirty="0"/>
              <a:t>An inpatient psychiatric facility</a:t>
            </a:r>
          </a:p>
          <a:p>
            <a:pPr lvl="1"/>
            <a:r>
              <a:rPr lang="en-US" sz="1600" dirty="0"/>
              <a:t>An assisted living facility (ALF)</a:t>
            </a:r>
          </a:p>
        </p:txBody>
      </p:sp>
      <p:sp>
        <p:nvSpPr>
          <p:cNvPr id="8" name="Text Placeholder 7">
            <a:extLst>
              <a:ext uri="{FF2B5EF4-FFF2-40B4-BE49-F238E27FC236}">
                <a16:creationId xmlns:a16="http://schemas.microsoft.com/office/drawing/2014/main" id="{B4846A24-EEA7-489B-AD8E-DDB7E160F43E}"/>
              </a:ext>
            </a:extLst>
          </p:cNvPr>
          <p:cNvSpPr>
            <a:spLocks noGrp="1"/>
          </p:cNvSpPr>
          <p:nvPr>
            <p:ph type="body" sz="quarter" idx="3"/>
          </p:nvPr>
        </p:nvSpPr>
        <p:spPr/>
        <p:txBody>
          <a:bodyPr/>
          <a:lstStyle/>
          <a:p>
            <a:pPr algn="ctr"/>
            <a:r>
              <a:rPr lang="en-US" dirty="0"/>
              <a:t>Institutional Equivalent SNPs</a:t>
            </a:r>
          </a:p>
        </p:txBody>
      </p:sp>
      <p:sp>
        <p:nvSpPr>
          <p:cNvPr id="9" name="Content Placeholder 8">
            <a:extLst>
              <a:ext uri="{FF2B5EF4-FFF2-40B4-BE49-F238E27FC236}">
                <a16:creationId xmlns:a16="http://schemas.microsoft.com/office/drawing/2014/main" id="{9FCF51AA-6481-4CC7-AB3F-1137A04F7A71}"/>
              </a:ext>
            </a:extLst>
          </p:cNvPr>
          <p:cNvSpPr>
            <a:spLocks noGrp="1"/>
          </p:cNvSpPr>
          <p:nvPr>
            <p:ph sz="quarter" idx="4"/>
          </p:nvPr>
        </p:nvSpPr>
        <p:spPr>
          <a:xfrm>
            <a:off x="4645026" y="2174875"/>
            <a:ext cx="4041775" cy="3616326"/>
          </a:xfrm>
          <a:solidFill>
            <a:schemeClr val="accent1">
              <a:lumMod val="20000"/>
              <a:lumOff val="80000"/>
            </a:schemeClr>
          </a:solidFill>
        </p:spPr>
        <p:txBody>
          <a:bodyPr>
            <a:noAutofit/>
          </a:bodyPr>
          <a:lstStyle/>
          <a:p>
            <a:r>
              <a:rPr lang="en-US" sz="1600" dirty="0"/>
              <a:t>ISNPs may also enroll community-dwelling individuals who require an institutional level of care, prior to having at least 90 days of such care, if: </a:t>
            </a:r>
          </a:p>
          <a:p>
            <a:pPr lvl="1"/>
            <a:r>
              <a:rPr lang="en-US" sz="1600" dirty="0"/>
              <a:t>A CMS-approved needs-assessment is conducted by an independent entity </a:t>
            </a:r>
          </a:p>
          <a:p>
            <a:pPr lvl="1"/>
            <a:r>
              <a:rPr lang="en-US" sz="1600" dirty="0"/>
              <a:t>The results indicate the individual’s condition makes it likely that either the length of stay or the need for an institutional level-of-care will be at least 90 days</a:t>
            </a:r>
          </a:p>
        </p:txBody>
      </p:sp>
    </p:spTree>
    <p:extLst>
      <p:ext uri="{BB962C8B-B14F-4D97-AF65-F5344CB8AC3E}">
        <p14:creationId xmlns:p14="http://schemas.microsoft.com/office/powerpoint/2010/main" val="21559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E4550B-E113-4583-9213-20C6038028FA}"/>
              </a:ext>
            </a:extLst>
          </p:cNvPr>
          <p:cNvSpPr>
            <a:spLocks noGrp="1"/>
          </p:cNvSpPr>
          <p:nvPr>
            <p:ph type="title"/>
          </p:nvPr>
        </p:nvSpPr>
        <p:spPr>
          <a:solidFill>
            <a:schemeClr val="accent1">
              <a:lumMod val="60000"/>
              <a:lumOff val="40000"/>
            </a:schemeClr>
          </a:solidFill>
        </p:spPr>
        <p:txBody>
          <a:bodyPr/>
          <a:lstStyle/>
          <a:p>
            <a:r>
              <a:rPr lang="en-US" dirty="0"/>
              <a:t>Other ISNP Requirements</a:t>
            </a:r>
          </a:p>
        </p:txBody>
      </p:sp>
      <p:sp>
        <p:nvSpPr>
          <p:cNvPr id="8" name="Content Placeholder 7">
            <a:extLst>
              <a:ext uri="{FF2B5EF4-FFF2-40B4-BE49-F238E27FC236}">
                <a16:creationId xmlns:a16="http://schemas.microsoft.com/office/drawing/2014/main" id="{58C5B64B-A421-4B5B-BA3C-B43AC01A9BA4}"/>
              </a:ext>
            </a:extLst>
          </p:cNvPr>
          <p:cNvSpPr>
            <a:spLocks noGrp="1"/>
          </p:cNvSpPr>
          <p:nvPr>
            <p:ph idx="1"/>
          </p:nvPr>
        </p:nvSpPr>
        <p:spPr/>
        <p:txBody>
          <a:bodyPr>
            <a:normAutofit/>
          </a:bodyPr>
          <a:lstStyle/>
          <a:p>
            <a:r>
              <a:rPr lang="en-US" sz="2000" dirty="0"/>
              <a:t>Marketing</a:t>
            </a:r>
            <a:r>
              <a:rPr lang="en-US" sz="2000" b="1" dirty="0"/>
              <a:t>: </a:t>
            </a:r>
            <a:r>
              <a:rPr lang="en-US" sz="2000" dirty="0"/>
              <a:t>In addition to the general marketing guidelines that all MA organizations must follow, ISNP marketing materials and outreach for new enrollees must clearly indicate that enrollment is limited to those beneficiaries who live in, or are willing to move to, contracted LTC facilities</a:t>
            </a:r>
          </a:p>
          <a:p>
            <a:endParaRPr lang="en-US" sz="1800" dirty="0"/>
          </a:p>
          <a:p>
            <a:r>
              <a:rPr lang="en-US" sz="2000" dirty="0"/>
              <a:t>If an ISNP enrollee changes residence, the ISNP must document that it is prepared to implement a CMS-approved MOC at the enrollee’s new residence, or in another ISNP contracted LTC setting that provides an institutional level of care</a:t>
            </a:r>
          </a:p>
          <a:p>
            <a:endParaRPr lang="en-US" sz="1800" dirty="0"/>
          </a:p>
        </p:txBody>
      </p:sp>
    </p:spTree>
    <p:extLst>
      <p:ext uri="{BB962C8B-B14F-4D97-AF65-F5344CB8AC3E}">
        <p14:creationId xmlns:p14="http://schemas.microsoft.com/office/powerpoint/2010/main" val="320100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D9CB-1DE5-4E11-92E5-7E22B84E6129}"/>
              </a:ext>
            </a:extLst>
          </p:cNvPr>
          <p:cNvSpPr>
            <a:spLocks noGrp="1"/>
          </p:cNvSpPr>
          <p:nvPr>
            <p:ph type="title"/>
          </p:nvPr>
        </p:nvSpPr>
        <p:spPr/>
        <p:txBody>
          <a:bodyPr>
            <a:noAutofit/>
          </a:bodyPr>
          <a:lstStyle/>
          <a:p>
            <a:r>
              <a:rPr lang="en-US" sz="3600" dirty="0"/>
              <a:t>Changing Payment and Delivery Environment</a:t>
            </a:r>
          </a:p>
        </p:txBody>
      </p:sp>
      <p:sp>
        <p:nvSpPr>
          <p:cNvPr id="3" name="Content Placeholder 2">
            <a:extLst>
              <a:ext uri="{FF2B5EF4-FFF2-40B4-BE49-F238E27FC236}">
                <a16:creationId xmlns:a16="http://schemas.microsoft.com/office/drawing/2014/main" id="{23307617-0803-446F-91D0-E9E54B618625}"/>
              </a:ext>
            </a:extLst>
          </p:cNvPr>
          <p:cNvSpPr>
            <a:spLocks noGrp="1"/>
          </p:cNvSpPr>
          <p:nvPr>
            <p:ph idx="1"/>
          </p:nvPr>
        </p:nvSpPr>
        <p:spPr/>
        <p:txBody>
          <a:bodyPr vert="horz" lIns="91440" tIns="45720" rIns="91440" bIns="45720" rtlCol="0" anchor="t">
            <a:normAutofit fontScale="92500"/>
          </a:bodyPr>
          <a:lstStyle/>
          <a:p>
            <a:pPr>
              <a:spcBef>
                <a:spcPts val="0"/>
              </a:spcBef>
              <a:spcAft>
                <a:spcPts val="1200"/>
              </a:spcAft>
            </a:pPr>
            <a:r>
              <a:rPr lang="en-US" sz="1400" b="1" dirty="0"/>
              <a:t>Pain with Little or No Gain</a:t>
            </a:r>
            <a:r>
              <a:rPr lang="en-US" sz="1400" dirty="0"/>
              <a:t>: PAC and LTSS providers efforts help to generate savings but those providers are given contracts at less than current Medicare FFS rates, and are rarely offered value-based arrangements or a share of the savings achieved under alternative payment models and managed care plans</a:t>
            </a:r>
            <a:endParaRPr lang="en-US" sz="1400" dirty="0">
              <a:cs typeface="Calibri"/>
            </a:endParaRPr>
          </a:p>
          <a:p>
            <a:pPr>
              <a:spcBef>
                <a:spcPts val="0"/>
              </a:spcBef>
              <a:spcAft>
                <a:spcPts val="1200"/>
              </a:spcAft>
            </a:pPr>
            <a:r>
              <a:rPr lang="en-US" sz="1400" b="1" dirty="0"/>
              <a:t>Patient's Choice (e.g., provider, plan, etc.) determines payer and model, PAC/LTSS providers have little control over terms:</a:t>
            </a:r>
            <a:r>
              <a:rPr lang="en-US" sz="1400" dirty="0"/>
              <a:t> </a:t>
            </a:r>
            <a:endParaRPr lang="en-US" sz="1400" dirty="0">
              <a:cs typeface="Calibri"/>
            </a:endParaRPr>
          </a:p>
          <a:p>
            <a:pPr lvl="1">
              <a:spcBef>
                <a:spcPts val="0"/>
              </a:spcBef>
              <a:spcAft>
                <a:spcPts val="1200"/>
              </a:spcAft>
            </a:pPr>
            <a:r>
              <a:rPr lang="en-US" sz="1400" dirty="0"/>
              <a:t>Medicare beneficiaries choose whether to remain in original Medicare or enroll in a MA plan to receive their Medicare Part A &amp; B benefits. </a:t>
            </a:r>
            <a:endParaRPr lang="en-US" sz="1400" dirty="0">
              <a:cs typeface="Calibri"/>
            </a:endParaRPr>
          </a:p>
          <a:p>
            <a:pPr lvl="1">
              <a:spcBef>
                <a:spcPts val="0"/>
              </a:spcBef>
              <a:spcAft>
                <a:spcPts val="1200"/>
              </a:spcAft>
            </a:pPr>
            <a:r>
              <a:rPr lang="en-US" sz="1400" dirty="0"/>
              <a:t>Beneficiaries who remain in original Medicare may be attributed to a Medicare Accountable Care Organization, or Bundled Payment program (e.g., Bundled Payment for Care Improvement or Comprehensive Care for Joint Replacement (without their knowledge)) based upon the provider from which they receive most of their care. </a:t>
            </a:r>
            <a:endParaRPr lang="en-US" sz="1400" dirty="0">
              <a:cs typeface="Calibri"/>
            </a:endParaRPr>
          </a:p>
          <a:p>
            <a:pPr lvl="1">
              <a:spcBef>
                <a:spcPts val="0"/>
              </a:spcBef>
              <a:spcAft>
                <a:spcPts val="1200"/>
              </a:spcAft>
            </a:pPr>
            <a:r>
              <a:rPr lang="en-US" sz="1400" dirty="0"/>
              <a:t>Regardless, the provider is subject to the payment structure and processes of the model the beneficiary is enrolled in.</a:t>
            </a:r>
            <a:endParaRPr lang="en-US" sz="1400">
              <a:cs typeface="Calibri"/>
            </a:endParaRPr>
          </a:p>
          <a:p>
            <a:pPr>
              <a:spcBef>
                <a:spcPts val="0"/>
              </a:spcBef>
              <a:spcAft>
                <a:spcPts val="1200"/>
              </a:spcAft>
            </a:pPr>
            <a:r>
              <a:rPr lang="en-US" sz="1400" b="1" dirty="0"/>
              <a:t>Enrollment in Medicare Advantage and Medicaid Managed Care LTSS on the rise</a:t>
            </a:r>
            <a:endParaRPr lang="en-US" sz="1400" b="1" dirty="0">
              <a:cs typeface="Calibri"/>
            </a:endParaRPr>
          </a:p>
          <a:p>
            <a:pPr lvl="1">
              <a:spcBef>
                <a:spcPts val="0"/>
              </a:spcBef>
              <a:spcAft>
                <a:spcPts val="1200"/>
              </a:spcAft>
            </a:pPr>
            <a:r>
              <a:rPr lang="en-US" sz="1400" dirty="0"/>
              <a:t>Payers seeking greater predictability on costs</a:t>
            </a:r>
            <a:endParaRPr lang="en-US" sz="1400" dirty="0">
              <a:cs typeface="Calibri"/>
            </a:endParaRPr>
          </a:p>
          <a:p>
            <a:pPr lvl="1">
              <a:spcBef>
                <a:spcPts val="0"/>
              </a:spcBef>
              <a:spcAft>
                <a:spcPts val="1200"/>
              </a:spcAft>
            </a:pPr>
            <a:r>
              <a:rPr lang="en-US" sz="1400" dirty="0"/>
              <a:t>Providers now subject to multiple payers with multiple ways of doing things</a:t>
            </a:r>
            <a:endParaRPr lang="en-US" sz="1400" dirty="0">
              <a:cs typeface="Calibri"/>
            </a:endParaRPr>
          </a:p>
          <a:p>
            <a:pPr>
              <a:spcBef>
                <a:spcPts val="0"/>
              </a:spcBef>
              <a:spcAft>
                <a:spcPts val="1200"/>
              </a:spcAft>
            </a:pPr>
            <a:endParaRPr lang="en-US" sz="1600" dirty="0">
              <a:cs typeface="Calibri"/>
            </a:endParaRPr>
          </a:p>
        </p:txBody>
      </p:sp>
    </p:spTree>
    <p:extLst>
      <p:ext uri="{BB962C8B-B14F-4D97-AF65-F5344CB8AC3E}">
        <p14:creationId xmlns:p14="http://schemas.microsoft.com/office/powerpoint/2010/main" val="1806040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6F8F5-E260-494E-9398-E5123A0A748E}"/>
              </a:ext>
            </a:extLst>
          </p:cNvPr>
          <p:cNvSpPr>
            <a:spLocks noGrp="1"/>
          </p:cNvSpPr>
          <p:nvPr>
            <p:ph type="title"/>
          </p:nvPr>
        </p:nvSpPr>
        <p:spPr/>
        <p:txBody>
          <a:bodyPr/>
          <a:lstStyle/>
          <a:p>
            <a:r>
              <a:rPr lang="en-US" sz="2800" dirty="0"/>
              <a:t>LTC providers Play </a:t>
            </a:r>
            <a:r>
              <a:rPr lang="en-US" sz="2800"/>
              <a:t>Role in ISNP growth</a:t>
            </a:r>
            <a:endParaRPr lang="en-US"/>
          </a:p>
        </p:txBody>
      </p:sp>
      <p:pic>
        <p:nvPicPr>
          <p:cNvPr id="1026" name="Picture 2">
            <a:extLst>
              <a:ext uri="{FF2B5EF4-FFF2-40B4-BE49-F238E27FC236}">
                <a16:creationId xmlns:a16="http://schemas.microsoft.com/office/drawing/2014/main" id="{99C9C4FE-BEFF-6A44-8CC0-CC12447B6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07712"/>
            <a:ext cx="7854886" cy="467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16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3">
              <a:lumMod val="40000"/>
              <a:lumOff val="60000"/>
            </a:schemeClr>
          </a:solidFill>
        </p:spPr>
        <p:txBody>
          <a:bodyPr/>
          <a:lstStyle/>
          <a:p>
            <a:r>
              <a:rPr lang="en-US" dirty="0"/>
              <a:t>DSNP: Dual Eligible Beneficiaries</a:t>
            </a:r>
          </a:p>
        </p:txBody>
      </p:sp>
      <p:sp>
        <p:nvSpPr>
          <p:cNvPr id="8" name="Content Placeholder 7"/>
          <p:cNvSpPr>
            <a:spLocks noGrp="1"/>
          </p:cNvSpPr>
          <p:nvPr>
            <p:ph idx="1"/>
          </p:nvPr>
        </p:nvSpPr>
        <p:spPr>
          <a:xfrm>
            <a:off x="4572000" y="1417639"/>
            <a:ext cx="4114800" cy="4525962"/>
          </a:xfrm>
        </p:spPr>
        <p:txBody>
          <a:bodyPr>
            <a:normAutofit fontScale="92500" lnSpcReduction="20000"/>
          </a:bodyPr>
          <a:lstStyle/>
          <a:p>
            <a:pPr>
              <a:spcBef>
                <a:spcPts val="0"/>
              </a:spcBef>
              <a:spcAft>
                <a:spcPts val="1200"/>
              </a:spcAft>
            </a:pPr>
            <a:r>
              <a:rPr lang="en-US" sz="1800" b="1" dirty="0"/>
              <a:t>Population: </a:t>
            </a:r>
            <a:r>
              <a:rPr lang="en-US" sz="1800" dirty="0"/>
              <a:t>Individuals who qualify for both Medicare and Medicaid. Plans can limit enrollment to specific types of dual eligibles. </a:t>
            </a:r>
          </a:p>
          <a:p>
            <a:pPr>
              <a:spcBef>
                <a:spcPts val="0"/>
              </a:spcBef>
              <a:spcAft>
                <a:spcPts val="1200"/>
              </a:spcAft>
            </a:pPr>
            <a:r>
              <a:rPr lang="en-US" sz="1800" b="1" dirty="0"/>
              <a:t>Services: </a:t>
            </a:r>
            <a:r>
              <a:rPr lang="en-US" sz="1800" dirty="0"/>
              <a:t>Combines Medicare and Medicaid benefits</a:t>
            </a:r>
          </a:p>
          <a:p>
            <a:pPr lvl="1">
              <a:spcBef>
                <a:spcPts val="0"/>
              </a:spcBef>
              <a:spcAft>
                <a:spcPts val="1200"/>
              </a:spcAft>
            </a:pPr>
            <a:r>
              <a:rPr lang="en-US" sz="1600" dirty="0"/>
              <a:t>Medicare: Part A (Hospital), Part B (Doctor and some preventative) and Part D (Pharmacy) </a:t>
            </a:r>
          </a:p>
          <a:p>
            <a:pPr lvl="1">
              <a:spcBef>
                <a:spcPts val="0"/>
              </a:spcBef>
              <a:spcAft>
                <a:spcPts val="1200"/>
              </a:spcAft>
            </a:pPr>
            <a:r>
              <a:rPr lang="en-US" sz="1600" dirty="0"/>
              <a:t>Medicaid: Provides additional medical coverage including doctor visits, nursing home care</a:t>
            </a:r>
          </a:p>
          <a:p>
            <a:pPr marL="1027113" lvl="2">
              <a:spcBef>
                <a:spcPts val="0"/>
              </a:spcBef>
              <a:spcAft>
                <a:spcPts val="1200"/>
              </a:spcAft>
            </a:pPr>
            <a:r>
              <a:rPr lang="en-US" sz="1600" dirty="0"/>
              <a:t>Often includes Dental, Vision and Hearing, not included in Medicare Part A or Part B</a:t>
            </a:r>
          </a:p>
          <a:p>
            <a:pPr>
              <a:spcBef>
                <a:spcPts val="0"/>
              </a:spcBef>
              <a:spcAft>
                <a:spcPts val="1200"/>
              </a:spcAft>
            </a:pPr>
            <a:r>
              <a:rPr lang="en-US" sz="1800" dirty="0"/>
              <a:t>Copays and cost sharing is either $0 or decreased and paid by Medicaid</a:t>
            </a:r>
          </a:p>
        </p:txBody>
      </p:sp>
      <p:graphicFrame>
        <p:nvGraphicFramePr>
          <p:cNvPr id="6" name="Content Placeholder 3"/>
          <p:cNvGraphicFramePr>
            <a:graphicFrameLocks noGrp="1"/>
          </p:cNvGraphicFramePr>
          <p:nvPr/>
        </p:nvGraphicFramePr>
        <p:xfrm>
          <a:off x="214009" y="1981201"/>
          <a:ext cx="4357991" cy="4223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3663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359"/>
            <a:ext cx="8229600" cy="1020762"/>
          </a:xfrm>
          <a:solidFill>
            <a:schemeClr val="accent3">
              <a:lumMod val="40000"/>
              <a:lumOff val="60000"/>
            </a:schemeClr>
          </a:solidFill>
        </p:spPr>
        <p:txBody>
          <a:bodyPr>
            <a:normAutofit/>
          </a:bodyPr>
          <a:lstStyle/>
          <a:p>
            <a:r>
              <a:rPr lang="en-US" sz="4000" dirty="0"/>
              <a:t>DSNP Requirements </a:t>
            </a:r>
            <a:endParaRPr lang="en-US" sz="4000" dirty="0">
              <a:solidFill>
                <a:srgbClr val="FF0000"/>
              </a:solidFill>
            </a:endParaRPr>
          </a:p>
        </p:txBody>
      </p:sp>
      <p:sp>
        <p:nvSpPr>
          <p:cNvPr id="3" name="Content Placeholder 2"/>
          <p:cNvSpPr>
            <a:spLocks noGrp="1"/>
          </p:cNvSpPr>
          <p:nvPr>
            <p:ph idx="1"/>
          </p:nvPr>
        </p:nvSpPr>
        <p:spPr>
          <a:xfrm>
            <a:off x="457200" y="1600200"/>
            <a:ext cx="8229600" cy="4983162"/>
          </a:xfrm>
        </p:spPr>
        <p:txBody>
          <a:bodyPr>
            <a:noAutofit/>
          </a:bodyPr>
          <a:lstStyle/>
          <a:p>
            <a:r>
              <a:rPr lang="en-US" sz="1800" dirty="0"/>
              <a:t>DSNPs have requirements above and beyond the regulations for standard Medicare Advantage plans</a:t>
            </a:r>
          </a:p>
          <a:p>
            <a:pPr lvl="1">
              <a:spcAft>
                <a:spcPts val="1200"/>
              </a:spcAft>
            </a:pPr>
            <a:r>
              <a:rPr lang="en-US" sz="1800" dirty="0"/>
              <a:t>Must have a contract with the State Medicaid agency to arrange for or provide Medicaid benefits to enrollees including LTSS and behavioral health, if applicable</a:t>
            </a:r>
          </a:p>
          <a:p>
            <a:pPr lvl="1">
              <a:spcAft>
                <a:spcPts val="1200"/>
              </a:spcAft>
            </a:pPr>
            <a:r>
              <a:rPr lang="en-US" sz="1800" dirty="0"/>
              <a:t>Must have a Model of Care – used to assess member needs and coordinate care, including working with an Interdisciplinary Care Team that coordinates delivery of services and benefits to members </a:t>
            </a:r>
          </a:p>
          <a:p>
            <a:pPr lvl="1">
              <a:spcAft>
                <a:spcPts val="1200"/>
              </a:spcAft>
            </a:pPr>
            <a:r>
              <a:rPr lang="en-US" sz="1800" dirty="0"/>
              <a:t>Health Risk Assessment – needs to be performed upon enrollment and annually thereafter </a:t>
            </a:r>
          </a:p>
          <a:p>
            <a:pPr lvl="1">
              <a:spcAft>
                <a:spcPts val="1200"/>
              </a:spcAft>
            </a:pPr>
            <a:r>
              <a:rPr lang="en-US" sz="1800" dirty="0"/>
              <a:t>Eligibility must be verified for the plan initially and then monthly there after </a:t>
            </a:r>
          </a:p>
          <a:p>
            <a:pPr lvl="1">
              <a:spcAft>
                <a:spcPts val="1200"/>
              </a:spcAft>
            </a:pPr>
            <a:r>
              <a:rPr lang="en-US" sz="1800" dirty="0"/>
              <a:t>CMS adopted additional requirements for plans to demonstrate integration </a:t>
            </a:r>
            <a:br>
              <a:rPr lang="en-US" sz="1800" dirty="0"/>
            </a:br>
            <a:r>
              <a:rPr lang="en-US" sz="1800" dirty="0"/>
              <a:t>in its CY2023 MA Policy and Technical Rules, as required </a:t>
            </a:r>
            <a:br>
              <a:rPr lang="en-US" sz="1800" dirty="0"/>
            </a:br>
            <a:r>
              <a:rPr lang="en-US" sz="1800" dirty="0"/>
              <a:t>by the Bipartisan Budget Act of 2018 and CHRONIC </a:t>
            </a:r>
            <a:br>
              <a:rPr lang="en-US" sz="1800" dirty="0"/>
            </a:br>
            <a:r>
              <a:rPr lang="en-US" sz="1800" dirty="0"/>
              <a:t>Care Act provisions (2019)</a:t>
            </a:r>
          </a:p>
          <a:p>
            <a:endParaRPr lang="en-US" sz="1800" dirty="0"/>
          </a:p>
        </p:txBody>
      </p:sp>
    </p:spTree>
    <p:extLst>
      <p:ext uri="{BB962C8B-B14F-4D97-AF65-F5344CB8AC3E}">
        <p14:creationId xmlns:p14="http://schemas.microsoft.com/office/powerpoint/2010/main" val="3780945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24A-FD70-E0F4-6D54-0D81C6A4C4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6EC2C-4C29-4B9B-5EF7-AC4F7629A877}"/>
              </a:ext>
            </a:extLst>
          </p:cNvPr>
          <p:cNvSpPr>
            <a:spLocks noGrp="1"/>
          </p:cNvSpPr>
          <p:nvPr>
            <p:ph idx="1"/>
          </p:nvPr>
        </p:nvSpPr>
        <p:spPr/>
        <p:txBody>
          <a:bodyPr>
            <a:normAutofit/>
          </a:bodyPr>
          <a:lstStyle/>
          <a:p>
            <a:pPr>
              <a:spcAft>
                <a:spcPts val="1200"/>
              </a:spcAft>
            </a:pPr>
            <a:r>
              <a:rPr lang="en-US" sz="2000" b="1" dirty="0"/>
              <a:t>Notify State of Hospital or SNF Admissions: </a:t>
            </a:r>
            <a:r>
              <a:rPr lang="en-US" sz="2000" dirty="0"/>
              <a:t>DSNPs that are not FIDE or HIDE must notify or arrange for another entity to notify the state Medicare agency when certain high-risk, full-benefit dual enrollees admitted to the hospital or Skilled Nursing Facility</a:t>
            </a:r>
          </a:p>
          <a:p>
            <a:pPr>
              <a:spcAft>
                <a:spcPts val="1200"/>
              </a:spcAft>
            </a:pPr>
            <a:r>
              <a:rPr lang="en-US" sz="2000" b="1" dirty="0"/>
              <a:t>Enrollee Advisory Committee: </a:t>
            </a:r>
            <a:r>
              <a:rPr lang="en-US" sz="2000" dirty="0"/>
              <a:t>Must establish and maintain at least one enrollee advisory committee that is to provide input to the plan on ways to improve access to covered services, service coordination and health equity</a:t>
            </a:r>
          </a:p>
        </p:txBody>
      </p:sp>
      <p:sp>
        <p:nvSpPr>
          <p:cNvPr id="4" name="Slide Number Placeholder 3">
            <a:extLst>
              <a:ext uri="{FF2B5EF4-FFF2-40B4-BE49-F238E27FC236}">
                <a16:creationId xmlns:a16="http://schemas.microsoft.com/office/drawing/2014/main" id="{1A92B801-29C6-9122-A6B0-5C1C27A1D015}"/>
              </a:ext>
            </a:extLst>
          </p:cNvPr>
          <p:cNvSpPr>
            <a:spLocks noGrp="1"/>
          </p:cNvSpPr>
          <p:nvPr>
            <p:ph type="sldNum" sz="quarter" idx="12"/>
          </p:nvPr>
        </p:nvSpPr>
        <p:spPr/>
        <p:txBody>
          <a:bodyPr/>
          <a:lstStyle/>
          <a:p>
            <a:fld id="{8ED21966-C764-4C40-97C3-3CEDFB59A7F5}" type="slidenum">
              <a:rPr lang="en-US" smtClean="0">
                <a:solidFill>
                  <a:prstClr val="black"/>
                </a:solidFill>
              </a:rPr>
              <a:pPr/>
              <a:t>53</a:t>
            </a:fld>
            <a:endParaRPr lang="en-US" dirty="0">
              <a:solidFill>
                <a:prstClr val="black"/>
              </a:solidFill>
            </a:endParaRPr>
          </a:p>
        </p:txBody>
      </p:sp>
      <p:sp>
        <p:nvSpPr>
          <p:cNvPr id="5" name="Title 1">
            <a:extLst>
              <a:ext uri="{FF2B5EF4-FFF2-40B4-BE49-F238E27FC236}">
                <a16:creationId xmlns:a16="http://schemas.microsoft.com/office/drawing/2014/main" id="{A8A973AC-9832-A875-FABD-937CFEC64732}"/>
              </a:ext>
            </a:extLst>
          </p:cNvPr>
          <p:cNvSpPr txBox="1">
            <a:spLocks/>
          </p:cNvSpPr>
          <p:nvPr/>
        </p:nvSpPr>
        <p:spPr>
          <a:xfrm>
            <a:off x="457200" y="396876"/>
            <a:ext cx="8229600" cy="1020762"/>
          </a:xfrm>
          <a:prstGeom prst="rect">
            <a:avLst/>
          </a:prstGeom>
          <a:solidFill>
            <a:schemeClr val="accent3">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a:t>New DSNP Requirements (2022) </a:t>
            </a:r>
            <a:endParaRPr lang="en-US" sz="4000" dirty="0">
              <a:solidFill>
                <a:srgbClr val="FF0000"/>
              </a:solidFill>
            </a:endParaRPr>
          </a:p>
        </p:txBody>
      </p:sp>
    </p:spTree>
    <p:extLst>
      <p:ext uri="{BB962C8B-B14F-4D97-AF65-F5344CB8AC3E}">
        <p14:creationId xmlns:p14="http://schemas.microsoft.com/office/powerpoint/2010/main" val="3441157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Autofit/>
          </a:bodyPr>
          <a:lstStyle/>
          <a:p>
            <a:r>
              <a:rPr lang="en-US" sz="3600" dirty="0"/>
              <a:t>Fully-Integrated Dual Eligible SNPs </a:t>
            </a:r>
            <a:br>
              <a:rPr lang="en-US" sz="3600" dirty="0"/>
            </a:br>
            <a:r>
              <a:rPr lang="en-US" sz="3600" dirty="0"/>
              <a:t>(FIDE SNPs)</a:t>
            </a:r>
          </a:p>
        </p:txBody>
      </p:sp>
      <p:sp>
        <p:nvSpPr>
          <p:cNvPr id="3" name="Content Placeholder 2"/>
          <p:cNvSpPr>
            <a:spLocks noGrp="1"/>
          </p:cNvSpPr>
          <p:nvPr>
            <p:ph idx="1"/>
          </p:nvPr>
        </p:nvSpPr>
        <p:spPr/>
        <p:txBody>
          <a:bodyPr>
            <a:normAutofit/>
          </a:bodyPr>
          <a:lstStyle/>
          <a:p>
            <a:r>
              <a:rPr lang="en-US" sz="2000" dirty="0"/>
              <a:t>FIDE SNPs must:</a:t>
            </a:r>
          </a:p>
          <a:p>
            <a:pPr lvl="1"/>
            <a:r>
              <a:rPr lang="en-US" sz="2000" dirty="0"/>
              <a:t>Provide dual eligibles access to Medicare and Medicaid benefits under a single plan with an aligned care management model and specialty provider network</a:t>
            </a:r>
          </a:p>
          <a:p>
            <a:pPr lvl="1"/>
            <a:r>
              <a:rPr lang="en-US" sz="2000" dirty="0"/>
              <a:t>Have a state contract to offer a capitated benefit package that includes acute, primary care and LTSS benefits, consistent with state policy</a:t>
            </a:r>
          </a:p>
          <a:p>
            <a:pPr lvl="1"/>
            <a:r>
              <a:rPr lang="en-US" sz="2000" dirty="0"/>
              <a:t>Employ CMS and state approved policies and procedures or integrate enrollment, member materials, communications, grievance and appeals and quality improvement.</a:t>
            </a:r>
          </a:p>
          <a:p>
            <a:pPr marL="457200" lvl="1" indent="0">
              <a:buNone/>
            </a:pPr>
            <a:endParaRPr lang="en-US" sz="2000" dirty="0"/>
          </a:p>
        </p:txBody>
      </p:sp>
      <p:sp>
        <p:nvSpPr>
          <p:cNvPr id="4" name="TextBox 3">
            <a:extLst>
              <a:ext uri="{FF2B5EF4-FFF2-40B4-BE49-F238E27FC236}">
                <a16:creationId xmlns:a16="http://schemas.microsoft.com/office/drawing/2014/main" id="{F97AE8E7-E71F-D70D-1A34-CE4C7907E490}"/>
              </a:ext>
            </a:extLst>
          </p:cNvPr>
          <p:cNvSpPr txBox="1"/>
          <p:nvPr/>
        </p:nvSpPr>
        <p:spPr>
          <a:xfrm>
            <a:off x="685800" y="4888468"/>
            <a:ext cx="8001000" cy="1477328"/>
          </a:xfrm>
          <a:prstGeom prst="rect">
            <a:avLst/>
          </a:prstGeom>
          <a:solidFill>
            <a:schemeClr val="accent1">
              <a:lumMod val="20000"/>
              <a:lumOff val="80000"/>
            </a:schemeClr>
          </a:solidFill>
        </p:spPr>
        <p:txBody>
          <a:bodyPr wrap="square" rtlCol="0">
            <a:spAutoFit/>
          </a:bodyPr>
          <a:lstStyle/>
          <a:p>
            <a:r>
              <a:rPr lang="en-US" b="1" dirty="0"/>
              <a:t>Note</a:t>
            </a:r>
            <a:r>
              <a:rPr lang="en-US" dirty="0"/>
              <a:t>: In 2025, all FIDE SNPs will be required to: 1) be exclusively aligned meaning that the same MAO must be at-risk for both the Medicaid and Medicare benefits; 2) cover Medicare cost sharing; and 3) cover home health, medical supplies, equipment and appliances, and behavioral health services. </a:t>
            </a:r>
          </a:p>
        </p:txBody>
      </p:sp>
    </p:spTree>
    <p:extLst>
      <p:ext uri="{BB962C8B-B14F-4D97-AF65-F5344CB8AC3E}">
        <p14:creationId xmlns:p14="http://schemas.microsoft.com/office/powerpoint/2010/main" val="631174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a:t>FIDE SNP and Rates</a:t>
            </a:r>
          </a:p>
        </p:txBody>
      </p:sp>
      <p:sp>
        <p:nvSpPr>
          <p:cNvPr id="3" name="Content Placeholder 2"/>
          <p:cNvSpPr>
            <a:spLocks noGrp="1"/>
          </p:cNvSpPr>
          <p:nvPr>
            <p:ph idx="1"/>
          </p:nvPr>
        </p:nvSpPr>
        <p:spPr/>
        <p:txBody>
          <a:bodyPr>
            <a:normAutofit/>
          </a:bodyPr>
          <a:lstStyle/>
          <a:p>
            <a:r>
              <a:rPr lang="en-US" sz="2800" dirty="0"/>
              <a:t>FIDE SNPSs may be eligible for:</a:t>
            </a:r>
          </a:p>
          <a:p>
            <a:pPr lvl="1"/>
            <a:r>
              <a:rPr lang="en-US" sz="2400" dirty="0"/>
              <a:t>The PACE frailty factor payment adjustment reflects the cost of treating high concentrations of frail individuals if their risk scores indicate a “similar average level of frailty” as the PACE program</a:t>
            </a:r>
          </a:p>
        </p:txBody>
      </p:sp>
    </p:spTree>
    <p:extLst>
      <p:ext uri="{BB962C8B-B14F-4D97-AF65-F5344CB8AC3E}">
        <p14:creationId xmlns:p14="http://schemas.microsoft.com/office/powerpoint/2010/main" val="2199802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Autofit/>
          </a:bodyPr>
          <a:lstStyle/>
          <a:p>
            <a:r>
              <a:rPr lang="en-US" sz="3600" dirty="0"/>
              <a:t>Highly-Integrated Dual Eligible SNPs </a:t>
            </a:r>
            <a:br>
              <a:rPr lang="en-US" sz="3600" dirty="0"/>
            </a:br>
            <a:r>
              <a:rPr lang="en-US" sz="3600" dirty="0"/>
              <a:t>(HIDE SNPs)</a:t>
            </a:r>
          </a:p>
        </p:txBody>
      </p:sp>
      <p:sp>
        <p:nvSpPr>
          <p:cNvPr id="3" name="Content Placeholder 2"/>
          <p:cNvSpPr>
            <a:spLocks noGrp="1"/>
          </p:cNvSpPr>
          <p:nvPr>
            <p:ph idx="1"/>
          </p:nvPr>
        </p:nvSpPr>
        <p:spPr/>
        <p:txBody>
          <a:bodyPr>
            <a:normAutofit/>
          </a:bodyPr>
          <a:lstStyle/>
          <a:p>
            <a:r>
              <a:rPr lang="en-US" sz="2000" dirty="0"/>
              <a:t>FIDE SNPs must:</a:t>
            </a:r>
          </a:p>
          <a:p>
            <a:pPr lvl="1"/>
            <a:r>
              <a:rPr lang="en-US" sz="2000" dirty="0"/>
              <a:t>Provide dual eligibles access to Medicare and Medicaid benefits under a single plan with an aligned care management model and specialty provider network</a:t>
            </a:r>
          </a:p>
          <a:p>
            <a:pPr lvl="1"/>
            <a:r>
              <a:rPr lang="en-US" sz="2000" dirty="0"/>
              <a:t>Have a state contract to offer a capitated benefit package that includes acute, primary care and LTSS benefits, consistent with state policy</a:t>
            </a:r>
          </a:p>
          <a:p>
            <a:pPr lvl="1"/>
            <a:r>
              <a:rPr lang="en-US" sz="2000" dirty="0"/>
              <a:t>Employ CMS and state approved policies and procedures or integrate enrollment, member materials, communications, grievance and appeals and quality improvement.</a:t>
            </a:r>
          </a:p>
          <a:p>
            <a:pPr marL="457200" lvl="1" indent="0">
              <a:buNone/>
            </a:pPr>
            <a:endParaRPr lang="en-US" sz="2000" dirty="0"/>
          </a:p>
        </p:txBody>
      </p:sp>
      <p:sp>
        <p:nvSpPr>
          <p:cNvPr id="4" name="TextBox 3">
            <a:extLst>
              <a:ext uri="{FF2B5EF4-FFF2-40B4-BE49-F238E27FC236}">
                <a16:creationId xmlns:a16="http://schemas.microsoft.com/office/drawing/2014/main" id="{F97AE8E7-E71F-D70D-1A34-CE4C7907E490}"/>
              </a:ext>
            </a:extLst>
          </p:cNvPr>
          <p:cNvSpPr txBox="1"/>
          <p:nvPr/>
        </p:nvSpPr>
        <p:spPr>
          <a:xfrm>
            <a:off x="685800" y="4888468"/>
            <a:ext cx="8001000" cy="646331"/>
          </a:xfrm>
          <a:prstGeom prst="rect">
            <a:avLst/>
          </a:prstGeom>
          <a:solidFill>
            <a:schemeClr val="accent1">
              <a:lumMod val="20000"/>
              <a:lumOff val="80000"/>
            </a:schemeClr>
          </a:solidFill>
        </p:spPr>
        <p:txBody>
          <a:bodyPr wrap="square" rtlCol="0">
            <a:spAutoFit/>
          </a:bodyPr>
          <a:lstStyle/>
          <a:p>
            <a:r>
              <a:rPr lang="en-US" b="1" dirty="0"/>
              <a:t>Note</a:t>
            </a:r>
            <a:r>
              <a:rPr lang="en-US" dirty="0"/>
              <a:t>: In 2025, all HIDE SNPs will be required to have the same coverage or service area for both Medicare and Medicaid. </a:t>
            </a:r>
          </a:p>
        </p:txBody>
      </p:sp>
    </p:spTree>
    <p:extLst>
      <p:ext uri="{BB962C8B-B14F-4D97-AF65-F5344CB8AC3E}">
        <p14:creationId xmlns:p14="http://schemas.microsoft.com/office/powerpoint/2010/main" val="3530445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a:solidFill>
                  <a:schemeClr val="tx1"/>
                </a:solidFill>
              </a:rPr>
              <a:t>Chronic Condition SNP (C-SNP)</a:t>
            </a:r>
          </a:p>
        </p:txBody>
      </p:sp>
      <p:sp>
        <p:nvSpPr>
          <p:cNvPr id="4" name="TextBox 3"/>
          <p:cNvSpPr txBox="1"/>
          <p:nvPr/>
        </p:nvSpPr>
        <p:spPr>
          <a:xfrm>
            <a:off x="533400" y="2855396"/>
            <a:ext cx="2590800" cy="2862322"/>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t>Chronic alcohol and other drug dependence </a:t>
            </a:r>
          </a:p>
          <a:p>
            <a:pPr marL="285750" indent="-285750">
              <a:buFont typeface="Arial" panose="020B0604020202020204" pitchFamily="34" charset="0"/>
              <a:buChar char="•"/>
            </a:pPr>
            <a:r>
              <a:rPr lang="en-US" dirty="0"/>
              <a:t>Autoimmune disorders </a:t>
            </a:r>
          </a:p>
          <a:p>
            <a:pPr marL="285750" indent="-285750">
              <a:buFont typeface="Arial" panose="020B0604020202020204" pitchFamily="34" charset="0"/>
              <a:buChar char="•"/>
            </a:pPr>
            <a:r>
              <a:rPr lang="en-US" dirty="0"/>
              <a:t>Cancer (excluding pre-cancer conditions) </a:t>
            </a:r>
          </a:p>
          <a:p>
            <a:pPr marL="285750" indent="-285750">
              <a:buFont typeface="Arial" panose="020B0604020202020204" pitchFamily="34" charset="0"/>
              <a:buChar char="•"/>
            </a:pPr>
            <a:r>
              <a:rPr lang="en-US" dirty="0"/>
              <a:t>Cardiovascular disorders </a:t>
            </a:r>
          </a:p>
        </p:txBody>
      </p:sp>
      <p:sp>
        <p:nvSpPr>
          <p:cNvPr id="5" name="TextBox 4"/>
          <p:cNvSpPr txBox="1"/>
          <p:nvPr/>
        </p:nvSpPr>
        <p:spPr>
          <a:xfrm>
            <a:off x="3314700" y="2855396"/>
            <a:ext cx="2590800" cy="2862322"/>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t>Chronic heart failure </a:t>
            </a:r>
          </a:p>
          <a:p>
            <a:pPr marL="285750" indent="-285750">
              <a:buFont typeface="Arial" panose="020B0604020202020204" pitchFamily="34" charset="0"/>
              <a:buChar char="•"/>
            </a:pPr>
            <a:r>
              <a:rPr lang="en-US" dirty="0"/>
              <a:t>Dementia </a:t>
            </a:r>
          </a:p>
          <a:p>
            <a:pPr marL="285750" indent="-285750">
              <a:buFont typeface="Arial" panose="020B0604020202020204" pitchFamily="34" charset="0"/>
              <a:buChar char="•"/>
            </a:pPr>
            <a:r>
              <a:rPr lang="en-US" dirty="0"/>
              <a:t>Diabetes mellitus </a:t>
            </a:r>
          </a:p>
          <a:p>
            <a:pPr marL="285750" indent="-285750">
              <a:buFont typeface="Arial" panose="020B0604020202020204" pitchFamily="34" charset="0"/>
              <a:buChar char="•"/>
            </a:pPr>
            <a:r>
              <a:rPr lang="en-US" dirty="0"/>
              <a:t>End-stage liver disease </a:t>
            </a:r>
          </a:p>
          <a:p>
            <a:pPr marL="285750" indent="-285750">
              <a:buFont typeface="Arial" panose="020B0604020202020204" pitchFamily="34" charset="0"/>
              <a:buChar char="•"/>
            </a:pPr>
            <a:r>
              <a:rPr lang="en-US" dirty="0"/>
              <a:t>End-Stage Renal Disease (ESRD) requiring any mode of dialysis </a:t>
            </a:r>
          </a:p>
          <a:p>
            <a:pPr marL="285750" indent="-285750">
              <a:buFont typeface="Arial" panose="020B0604020202020204" pitchFamily="34" charset="0"/>
              <a:buChar char="•"/>
            </a:pPr>
            <a:endParaRPr lang="en-US" dirty="0"/>
          </a:p>
        </p:txBody>
      </p:sp>
      <p:sp>
        <p:nvSpPr>
          <p:cNvPr id="6" name="TextBox 5"/>
          <p:cNvSpPr txBox="1"/>
          <p:nvPr/>
        </p:nvSpPr>
        <p:spPr>
          <a:xfrm>
            <a:off x="6096000" y="2855396"/>
            <a:ext cx="2590800" cy="2862322"/>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t>Severe hematologic disorders </a:t>
            </a:r>
          </a:p>
          <a:p>
            <a:pPr marL="285750" indent="-285750">
              <a:buFont typeface="Arial" panose="020B0604020202020204" pitchFamily="34" charset="0"/>
              <a:buChar char="•"/>
            </a:pPr>
            <a:r>
              <a:rPr lang="en-US" dirty="0"/>
              <a:t>HIV/AIDS </a:t>
            </a:r>
          </a:p>
          <a:p>
            <a:pPr marL="285750" indent="-285750">
              <a:buFont typeface="Arial" panose="020B0604020202020204" pitchFamily="34" charset="0"/>
              <a:buChar char="•"/>
            </a:pPr>
            <a:r>
              <a:rPr lang="en-US" dirty="0"/>
              <a:t>Chronic lung disorders </a:t>
            </a:r>
          </a:p>
          <a:p>
            <a:pPr marL="285750" indent="-285750">
              <a:buFont typeface="Arial" panose="020B0604020202020204" pitchFamily="34" charset="0"/>
              <a:buChar char="•"/>
            </a:pPr>
            <a:r>
              <a:rPr lang="en-US" dirty="0"/>
              <a:t>Chronic and disabling mental health conditions </a:t>
            </a:r>
          </a:p>
          <a:p>
            <a:pPr marL="285750" indent="-285750">
              <a:buFont typeface="Arial" panose="020B0604020202020204" pitchFamily="34" charset="0"/>
              <a:buChar char="•"/>
            </a:pPr>
            <a:r>
              <a:rPr lang="en-US" dirty="0"/>
              <a:t>Neurologic disorders </a:t>
            </a:r>
          </a:p>
          <a:p>
            <a:pPr marL="285750" indent="-285750">
              <a:buFont typeface="Arial" panose="020B0604020202020204" pitchFamily="34" charset="0"/>
              <a:buChar char="•"/>
            </a:pPr>
            <a:r>
              <a:rPr lang="en-US" dirty="0"/>
              <a:t>Stroke </a:t>
            </a:r>
          </a:p>
        </p:txBody>
      </p:sp>
      <p:sp>
        <p:nvSpPr>
          <p:cNvPr id="7" name="Rectangle 6">
            <a:extLst>
              <a:ext uri="{FF2B5EF4-FFF2-40B4-BE49-F238E27FC236}">
                <a16:creationId xmlns:a16="http://schemas.microsoft.com/office/drawing/2014/main" id="{2B632F82-E7EC-4886-B5F4-5E6C17223B6F}"/>
              </a:ext>
            </a:extLst>
          </p:cNvPr>
          <p:cNvSpPr/>
          <p:nvPr/>
        </p:nvSpPr>
        <p:spPr>
          <a:xfrm>
            <a:off x="533400" y="1782574"/>
            <a:ext cx="8153400" cy="707886"/>
          </a:xfrm>
          <a:prstGeom prst="rect">
            <a:avLst/>
          </a:prstGeom>
          <a:solidFill>
            <a:schemeClr val="bg1">
              <a:lumMod val="95000"/>
            </a:schemeClr>
          </a:solidFill>
        </p:spPr>
        <p:txBody>
          <a:bodyPr wrap="square">
            <a:spAutoFit/>
          </a:bodyPr>
          <a:lstStyle/>
          <a:p>
            <a:r>
              <a:rPr lang="en-US" sz="2000" b="1" dirty="0"/>
              <a:t>Medicare Advantage plan targeting benefits for persons with one or more of the following severe or disabling chronic conditions:</a:t>
            </a:r>
          </a:p>
        </p:txBody>
      </p:sp>
    </p:spTree>
    <p:extLst>
      <p:ext uri="{BB962C8B-B14F-4D97-AF65-F5344CB8AC3E}">
        <p14:creationId xmlns:p14="http://schemas.microsoft.com/office/powerpoint/2010/main" val="3226801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BBF15-F35D-43BE-BEAC-BB241240EC12}"/>
              </a:ext>
            </a:extLst>
          </p:cNvPr>
          <p:cNvSpPr>
            <a:spLocks noGrp="1"/>
          </p:cNvSpPr>
          <p:nvPr>
            <p:ph type="title"/>
          </p:nvPr>
        </p:nvSpPr>
        <p:spPr>
          <a:xfrm>
            <a:off x="457200" y="274638"/>
            <a:ext cx="8229600" cy="1020762"/>
          </a:xfrm>
        </p:spPr>
        <p:txBody>
          <a:bodyPr>
            <a:noAutofit/>
          </a:bodyPr>
          <a:lstStyle/>
          <a:p>
            <a:r>
              <a:rPr lang="en-US" sz="3600" dirty="0"/>
              <a:t>Why Understanding Medicare Advantage is Important</a:t>
            </a:r>
          </a:p>
        </p:txBody>
      </p:sp>
      <p:sp>
        <p:nvSpPr>
          <p:cNvPr id="3" name="Content Placeholder 2">
            <a:extLst>
              <a:ext uri="{FF2B5EF4-FFF2-40B4-BE49-F238E27FC236}">
                <a16:creationId xmlns:a16="http://schemas.microsoft.com/office/drawing/2014/main" id="{B2F31E2A-807C-43DB-A170-BCD25E632784}"/>
              </a:ext>
            </a:extLst>
          </p:cNvPr>
          <p:cNvSpPr>
            <a:spLocks noGrp="1"/>
          </p:cNvSpPr>
          <p:nvPr>
            <p:ph idx="1"/>
          </p:nvPr>
        </p:nvSpPr>
        <p:spPr>
          <a:xfrm>
            <a:off x="467833" y="1371600"/>
            <a:ext cx="8229600" cy="5105400"/>
          </a:xfrm>
        </p:spPr>
        <p:txBody>
          <a:bodyPr>
            <a:noAutofit/>
          </a:bodyPr>
          <a:lstStyle/>
          <a:p>
            <a:pPr>
              <a:spcAft>
                <a:spcPts val="600"/>
              </a:spcAft>
            </a:pPr>
            <a:r>
              <a:rPr lang="en-US" sz="1400" b="1" dirty="0"/>
              <a:t>MA Plan Enrollment Will Exceed 50% nationally in the Next Few Years: </a:t>
            </a:r>
            <a:r>
              <a:rPr lang="en-US" sz="1400" dirty="0"/>
              <a:t>As geographies hit this tipping point, it alters a provider’s ability to simply walk away from an untenable contract. </a:t>
            </a:r>
          </a:p>
          <a:p>
            <a:pPr>
              <a:spcAft>
                <a:spcPts val="600"/>
              </a:spcAft>
            </a:pPr>
            <a:r>
              <a:rPr lang="en-US" sz="1400" b="1" dirty="0"/>
              <a:t>Continued Growth of Expanded Supplemental Benefits May Create Opportunities for Providers and Beneficiaries:</a:t>
            </a:r>
            <a:r>
              <a:rPr lang="en-US" sz="1400" dirty="0"/>
              <a:t> Plans continue to adopt new expanded supplemental benefits each year and while still limited in some geographies, this may create opportunities for certain providers to contract for more than just Medicare services by either expanding to offer the popular in-home support services, transportation and nutrition benefits among others or contracting for a package of services instead of a per service fee arrangement.</a:t>
            </a:r>
          </a:p>
          <a:p>
            <a:pPr>
              <a:spcAft>
                <a:spcPts val="600"/>
              </a:spcAft>
            </a:pPr>
            <a:r>
              <a:rPr lang="en-US" sz="1400" b="1" dirty="0"/>
              <a:t>Aging Service Providers need to understand:</a:t>
            </a:r>
          </a:p>
          <a:p>
            <a:pPr lvl="1">
              <a:spcAft>
                <a:spcPts val="600"/>
              </a:spcAft>
            </a:pPr>
            <a:r>
              <a:rPr lang="en-US" sz="1400" dirty="0"/>
              <a:t>What role they wish to play in MA: as a contracted network provider? as an owner of the plan? Service coordinator?</a:t>
            </a:r>
          </a:p>
          <a:p>
            <a:pPr lvl="1">
              <a:spcAft>
                <a:spcPts val="600"/>
              </a:spcAft>
            </a:pPr>
            <a:r>
              <a:rPr lang="en-US" sz="1400" dirty="0">
                <a:solidFill>
                  <a:srgbClr val="292929"/>
                </a:solidFill>
                <a:ea typeface="Calibri"/>
                <a:cs typeface="Calibri"/>
                <a:sym typeface="Calibri"/>
              </a:rPr>
              <a:t>Their contract terms to maximize their payments</a:t>
            </a:r>
          </a:p>
          <a:p>
            <a:pPr lvl="1">
              <a:spcAft>
                <a:spcPts val="600"/>
              </a:spcAft>
            </a:pPr>
            <a:r>
              <a:rPr lang="en-US" sz="1400" dirty="0">
                <a:solidFill>
                  <a:srgbClr val="292929"/>
                </a:solidFill>
                <a:ea typeface="Calibri"/>
                <a:cs typeface="Calibri"/>
                <a:sym typeface="Calibri"/>
              </a:rPr>
              <a:t>Who the dominant plans are in their market and which ones are their residents or clients are enrolled in</a:t>
            </a:r>
          </a:p>
          <a:p>
            <a:pPr lvl="1">
              <a:spcAft>
                <a:spcPts val="600"/>
              </a:spcAft>
            </a:pPr>
            <a:r>
              <a:rPr lang="en-US" sz="1400" dirty="0">
                <a:solidFill>
                  <a:srgbClr val="292929"/>
                </a:solidFill>
                <a:ea typeface="Calibri"/>
                <a:cs typeface="Calibri"/>
                <a:sym typeface="Calibri"/>
              </a:rPr>
              <a:t>Their value to helping the plan achieve its goals</a:t>
            </a:r>
          </a:p>
          <a:p>
            <a:pPr lvl="1">
              <a:spcAft>
                <a:spcPts val="600"/>
              </a:spcAft>
            </a:pPr>
            <a:r>
              <a:rPr lang="en-US" sz="1400" dirty="0">
                <a:solidFill>
                  <a:srgbClr val="292929"/>
                </a:solidFill>
                <a:ea typeface="Calibri"/>
                <a:cs typeface="Calibri"/>
                <a:sym typeface="Calibri"/>
              </a:rPr>
              <a:t>The rules of the game – what can and can’t plans do? </a:t>
            </a:r>
          </a:p>
          <a:p>
            <a:pPr lvl="1">
              <a:spcAft>
                <a:spcPts val="600"/>
              </a:spcAft>
            </a:pPr>
            <a:r>
              <a:rPr lang="en-US" sz="1400" dirty="0">
                <a:solidFill>
                  <a:srgbClr val="292929"/>
                </a:solidFill>
                <a:ea typeface="Calibri"/>
                <a:cs typeface="Calibri"/>
                <a:sym typeface="Calibri"/>
              </a:rPr>
              <a:t>What do plans want? – Enrollment growth and cost reduction</a:t>
            </a:r>
          </a:p>
          <a:p>
            <a:pPr lvl="1">
              <a:spcAft>
                <a:spcPts val="600"/>
              </a:spcAft>
            </a:pPr>
            <a:endParaRPr lang="en-US" sz="1400" dirty="0">
              <a:solidFill>
                <a:srgbClr val="292929"/>
              </a:solidFill>
              <a:ea typeface="Calibri"/>
              <a:cs typeface="Calibri"/>
              <a:sym typeface="Calibri"/>
            </a:endParaRPr>
          </a:p>
          <a:p>
            <a:endParaRPr lang="en-US" sz="1400" dirty="0"/>
          </a:p>
          <a:p>
            <a:endParaRPr lang="en-US" sz="1400" dirty="0"/>
          </a:p>
        </p:txBody>
      </p:sp>
    </p:spTree>
    <p:extLst>
      <p:ext uri="{BB962C8B-B14F-4D97-AF65-F5344CB8AC3E}">
        <p14:creationId xmlns:p14="http://schemas.microsoft.com/office/powerpoint/2010/main" val="39242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F15B-FCCD-47F2-9EBF-2CBCDDD97216}"/>
              </a:ext>
            </a:extLst>
          </p:cNvPr>
          <p:cNvSpPr>
            <a:spLocks noGrp="1"/>
          </p:cNvSpPr>
          <p:nvPr>
            <p:ph type="title"/>
          </p:nvPr>
        </p:nvSpPr>
        <p:spPr/>
        <p:txBody>
          <a:bodyPr>
            <a:normAutofit fontScale="90000"/>
          </a:bodyPr>
          <a:lstStyle/>
          <a:p>
            <a:r>
              <a:rPr lang="en-US" dirty="0"/>
              <a:t>How Providers Can Be Effective in MA/SNPs</a:t>
            </a:r>
          </a:p>
        </p:txBody>
      </p:sp>
      <p:sp>
        <p:nvSpPr>
          <p:cNvPr id="3" name="Content Placeholder 2">
            <a:extLst>
              <a:ext uri="{FF2B5EF4-FFF2-40B4-BE49-F238E27FC236}">
                <a16:creationId xmlns:a16="http://schemas.microsoft.com/office/drawing/2014/main" id="{0754FDE2-F9E2-42B2-876E-6287A16833F4}"/>
              </a:ext>
            </a:extLst>
          </p:cNvPr>
          <p:cNvSpPr>
            <a:spLocks noGrp="1"/>
          </p:cNvSpPr>
          <p:nvPr>
            <p:ph idx="1"/>
          </p:nvPr>
        </p:nvSpPr>
        <p:spPr/>
        <p:txBody>
          <a:bodyPr>
            <a:noAutofit/>
          </a:bodyPr>
          <a:lstStyle/>
          <a:p>
            <a:pPr>
              <a:spcBef>
                <a:spcPts val="420"/>
              </a:spcBef>
              <a:buSzPct val="100000"/>
            </a:pPr>
            <a:r>
              <a:rPr lang="en-US" sz="1800" dirty="0">
                <a:ea typeface="Calibri"/>
                <a:cs typeface="Calibri"/>
                <a:sym typeface="Calibri"/>
              </a:rPr>
              <a:t>In MA-PD plans, LTSS providers can:</a:t>
            </a:r>
          </a:p>
          <a:p>
            <a:pPr lvl="1">
              <a:spcBef>
                <a:spcPts val="420"/>
              </a:spcBef>
              <a:buSzPct val="100000"/>
            </a:pPr>
            <a:r>
              <a:rPr lang="en-US" sz="1400" dirty="0">
                <a:ea typeface="Calibri"/>
                <a:cs typeface="Calibri"/>
                <a:sym typeface="Calibri"/>
              </a:rPr>
              <a:t>Play a key role in the reduction of readmissions.</a:t>
            </a:r>
          </a:p>
          <a:p>
            <a:pPr lvl="1">
              <a:spcBef>
                <a:spcPts val="420"/>
              </a:spcBef>
              <a:buSzPct val="100000"/>
            </a:pPr>
            <a:r>
              <a:rPr lang="en-US" sz="1400" dirty="0">
                <a:ea typeface="Calibri"/>
                <a:cs typeface="Calibri"/>
                <a:sym typeface="Calibri"/>
              </a:rPr>
              <a:t>Assist in the coordination of care across the continuum.</a:t>
            </a:r>
          </a:p>
          <a:p>
            <a:pPr marL="0" indent="0">
              <a:spcBef>
                <a:spcPts val="420"/>
              </a:spcBef>
              <a:buClr>
                <a:srgbClr val="669900"/>
              </a:buClr>
              <a:buSzPct val="100000"/>
              <a:buNone/>
            </a:pPr>
            <a:endParaRPr lang="en-US" sz="1800" dirty="0">
              <a:ea typeface="Calibri"/>
              <a:cs typeface="Calibri"/>
              <a:sym typeface="Calibri"/>
            </a:endParaRPr>
          </a:p>
          <a:p>
            <a:pPr>
              <a:spcBef>
                <a:spcPts val="420"/>
              </a:spcBef>
              <a:buSzPct val="100000"/>
            </a:pPr>
            <a:r>
              <a:rPr lang="en-US" sz="1800" dirty="0">
                <a:ea typeface="Calibri"/>
                <a:cs typeface="Calibri"/>
                <a:sym typeface="Calibri"/>
              </a:rPr>
              <a:t>PAC/LTSS providers should understand how they can help plans with: </a:t>
            </a:r>
          </a:p>
          <a:p>
            <a:pPr lvl="1">
              <a:spcBef>
                <a:spcPts val="420"/>
              </a:spcBef>
              <a:buSzPct val="100000"/>
            </a:pPr>
            <a:r>
              <a:rPr lang="en-US" sz="1400" dirty="0">
                <a:ea typeface="Calibri"/>
                <a:cs typeface="Calibri"/>
                <a:sym typeface="Calibri"/>
              </a:rPr>
              <a:t>Risk Adjustment Optimization - documenting individual’s needs and conditions</a:t>
            </a:r>
          </a:p>
          <a:p>
            <a:pPr lvl="1">
              <a:spcBef>
                <a:spcPts val="420"/>
              </a:spcBef>
              <a:buSzPct val="100000"/>
            </a:pPr>
            <a:r>
              <a:rPr lang="en-US" sz="1400" dirty="0">
                <a:ea typeface="Calibri"/>
                <a:cs typeface="Calibri"/>
                <a:sym typeface="Calibri"/>
              </a:rPr>
              <a:t>MA Plan Star ratings – Quality performance</a:t>
            </a:r>
          </a:p>
          <a:p>
            <a:pPr lvl="1">
              <a:spcBef>
                <a:spcPts val="420"/>
              </a:spcBef>
              <a:buSzPct val="100000"/>
            </a:pPr>
            <a:r>
              <a:rPr lang="en-US" sz="1400" dirty="0">
                <a:ea typeface="Calibri"/>
                <a:cs typeface="Calibri"/>
                <a:sym typeface="Calibri"/>
              </a:rPr>
              <a:t>Achieving payment withholds and bonuses</a:t>
            </a:r>
          </a:p>
          <a:p>
            <a:pPr lvl="1">
              <a:spcBef>
                <a:spcPts val="420"/>
              </a:spcBef>
              <a:buSzPct val="100000"/>
            </a:pPr>
            <a:r>
              <a:rPr lang="en-US" sz="1400" dirty="0">
                <a:ea typeface="Calibri"/>
                <a:cs typeface="Calibri"/>
                <a:sym typeface="Calibri"/>
              </a:rPr>
              <a:t>Reduce utilizations costs for the plan in a way that drives extra revenue to the LTSS provider by getting paid for additional services (e.g., delegated care management, episodic payments or other gainsharing)</a:t>
            </a:r>
          </a:p>
          <a:p>
            <a:pPr marL="0" lvl="0" indent="0">
              <a:spcBef>
                <a:spcPts val="420"/>
              </a:spcBef>
              <a:buClr>
                <a:srgbClr val="669900"/>
              </a:buClr>
              <a:buSzPct val="100000"/>
              <a:buNone/>
            </a:pPr>
            <a:endParaRPr lang="en-US" sz="1800" dirty="0">
              <a:ea typeface="Calibri"/>
              <a:cs typeface="Calibri"/>
              <a:sym typeface="Calibri"/>
            </a:endParaRPr>
          </a:p>
          <a:p>
            <a:pPr>
              <a:spcBef>
                <a:spcPts val="420"/>
              </a:spcBef>
              <a:buSzPct val="100000"/>
            </a:pPr>
            <a:r>
              <a:rPr lang="en-US" sz="1800" dirty="0">
                <a:ea typeface="Calibri"/>
                <a:cs typeface="Calibri"/>
                <a:sym typeface="Calibri"/>
              </a:rPr>
              <a:t>In SNPs and FIDE SNPs, LTSS providers can be essential in:</a:t>
            </a:r>
          </a:p>
          <a:p>
            <a:pPr lvl="1">
              <a:spcBef>
                <a:spcPts val="420"/>
              </a:spcBef>
              <a:buSzPct val="100000"/>
            </a:pPr>
            <a:r>
              <a:rPr lang="en-US" sz="1400" dirty="0">
                <a:ea typeface="Calibri"/>
                <a:cs typeface="Calibri"/>
                <a:sym typeface="Calibri"/>
              </a:rPr>
              <a:t>Identifying potential members</a:t>
            </a:r>
          </a:p>
          <a:p>
            <a:pPr lvl="1">
              <a:spcBef>
                <a:spcPts val="420"/>
              </a:spcBef>
              <a:buSzPct val="100000"/>
            </a:pPr>
            <a:r>
              <a:rPr lang="en-US" sz="1400" dirty="0">
                <a:ea typeface="Calibri"/>
                <a:cs typeface="Calibri"/>
                <a:sym typeface="Calibri"/>
              </a:rPr>
              <a:t>Completing required health risk assessments</a:t>
            </a:r>
          </a:p>
          <a:p>
            <a:pPr lvl="1">
              <a:spcBef>
                <a:spcPts val="420"/>
              </a:spcBef>
              <a:buSzPct val="100000"/>
            </a:pPr>
            <a:r>
              <a:rPr lang="en-US" sz="1400" dirty="0">
                <a:ea typeface="Calibri"/>
                <a:cs typeface="Calibri"/>
                <a:sym typeface="Calibri"/>
              </a:rPr>
              <a:t>Providing high quality LTSS that helps the plans meet their targets</a:t>
            </a:r>
          </a:p>
          <a:p>
            <a:pPr lvl="1">
              <a:spcBef>
                <a:spcPts val="420"/>
              </a:spcBef>
              <a:buSzPct val="100000"/>
            </a:pPr>
            <a:endParaRPr lang="en-US" sz="1200" dirty="0">
              <a:ea typeface="Calibri"/>
              <a:cs typeface="Calibri"/>
              <a:sym typeface="Calibri"/>
            </a:endParaRPr>
          </a:p>
          <a:p>
            <a:endParaRPr lang="en-US" sz="1600" dirty="0"/>
          </a:p>
        </p:txBody>
      </p:sp>
      <p:sp>
        <p:nvSpPr>
          <p:cNvPr id="4" name="Slide Number Placeholder 3">
            <a:extLst>
              <a:ext uri="{FF2B5EF4-FFF2-40B4-BE49-F238E27FC236}">
                <a16:creationId xmlns:a16="http://schemas.microsoft.com/office/drawing/2014/main" id="{1C42D01C-BEC8-4D42-9B1F-806EDC756409}"/>
              </a:ext>
            </a:extLst>
          </p:cNvPr>
          <p:cNvSpPr>
            <a:spLocks noGrp="1"/>
          </p:cNvSpPr>
          <p:nvPr>
            <p:ph type="sldNum" sz="quarter" idx="12"/>
          </p:nvPr>
        </p:nvSpPr>
        <p:spPr/>
        <p:txBody>
          <a:bodyPr/>
          <a:lstStyle/>
          <a:p>
            <a:fld id="{8ED21966-C764-4C40-97C3-3CEDFB59A7F5}"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29855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EA3F6F-D377-9747-A771-FDAABC7371CB}"/>
              </a:ext>
            </a:extLst>
          </p:cNvPr>
          <p:cNvSpPr>
            <a:spLocks noGrp="1"/>
          </p:cNvSpPr>
          <p:nvPr>
            <p:ph type="body" sz="quarter" idx="10"/>
          </p:nvPr>
        </p:nvSpPr>
        <p:spPr>
          <a:xfrm>
            <a:off x="589208" y="304800"/>
            <a:ext cx="8048958" cy="392401"/>
          </a:xfrm>
        </p:spPr>
        <p:txBody>
          <a:bodyPr/>
          <a:lstStyle/>
          <a:p>
            <a:r>
              <a:rPr lang="en-US" dirty="0"/>
              <a:t>2022 Medicare Advantage Penetration &amp; Growth</a:t>
            </a:r>
          </a:p>
        </p:txBody>
      </p:sp>
      <p:sp>
        <p:nvSpPr>
          <p:cNvPr id="2" name="TextBox 1">
            <a:extLst>
              <a:ext uri="{FF2B5EF4-FFF2-40B4-BE49-F238E27FC236}">
                <a16:creationId xmlns:a16="http://schemas.microsoft.com/office/drawing/2014/main" id="{901AAA96-62ED-8F4D-A831-2104B6C8B6DD}"/>
              </a:ext>
            </a:extLst>
          </p:cNvPr>
          <p:cNvSpPr txBox="1"/>
          <p:nvPr/>
        </p:nvSpPr>
        <p:spPr>
          <a:xfrm>
            <a:off x="7386811" y="1848769"/>
            <a:ext cx="1288973" cy="3693319"/>
          </a:xfrm>
          <a:prstGeom prst="rect">
            <a:avLst/>
          </a:prstGeom>
          <a:noFill/>
        </p:spPr>
        <p:txBody>
          <a:bodyPr wrap="square" rtlCol="0">
            <a:spAutoFit/>
          </a:bodyPr>
          <a:lstStyle/>
          <a:p>
            <a:r>
              <a:rPr lang="en-US" sz="900" b="1" dirty="0"/>
              <a:t>Source</a:t>
            </a:r>
            <a:r>
              <a:rPr lang="en-US" sz="900" dirty="0"/>
              <a:t>: Medicare Advantage Enrollment Continues to Surge in an Increasingly Complex and Competitive Landscape, 2022 Medicare Advantage Competitive Enrollment Report, THE CHARTIS GROUP, March 29, 2021.</a:t>
            </a:r>
          </a:p>
          <a:p>
            <a:endParaRPr lang="en-US" sz="900" dirty="0"/>
          </a:p>
          <a:p>
            <a:r>
              <a:rPr lang="en-US" sz="900" dirty="0"/>
              <a:t>State/County MA enrollment data: </a:t>
            </a:r>
            <a:r>
              <a:rPr lang="en-US" sz="900" dirty="0">
                <a:hlinkClick r:id="rId3"/>
              </a:rPr>
              <a:t>https://www.cms.gov/Research-Statistics-Data-and-Systems/Statistics-Trends-and-Reports/MCRAdvPartDEnrolData/Monthly-MA-Enrollment-by-State-County-Contract</a:t>
            </a:r>
            <a:r>
              <a:rPr lang="en-US" sz="900" dirty="0"/>
              <a:t> </a:t>
            </a:r>
          </a:p>
        </p:txBody>
      </p:sp>
      <p:pic>
        <p:nvPicPr>
          <p:cNvPr id="5" name="Picture 4">
            <a:extLst>
              <a:ext uri="{FF2B5EF4-FFF2-40B4-BE49-F238E27FC236}">
                <a16:creationId xmlns:a16="http://schemas.microsoft.com/office/drawing/2014/main" id="{93BEBF82-B0F8-5F4D-965F-4F89D45AD60E}"/>
              </a:ext>
            </a:extLst>
          </p:cNvPr>
          <p:cNvPicPr>
            <a:picLocks noChangeAspect="1"/>
          </p:cNvPicPr>
          <p:nvPr/>
        </p:nvPicPr>
        <p:blipFill rotWithShape="1">
          <a:blip r:embed="rId4"/>
          <a:srcRect t="16815"/>
          <a:stretch/>
        </p:blipFill>
        <p:spPr>
          <a:xfrm>
            <a:off x="468216" y="1271421"/>
            <a:ext cx="6668544" cy="4597146"/>
          </a:xfrm>
          <a:prstGeom prst="rect">
            <a:avLst/>
          </a:prstGeom>
        </p:spPr>
      </p:pic>
    </p:spTree>
    <p:extLst>
      <p:ext uri="{BB962C8B-B14F-4D97-AF65-F5344CB8AC3E}">
        <p14:creationId xmlns:p14="http://schemas.microsoft.com/office/powerpoint/2010/main" val="9171533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228600" y="304800"/>
            <a:ext cx="8686800" cy="627061"/>
          </a:xfrm>
          <a:prstGeom prst="rect">
            <a:avLst/>
          </a:prstGeom>
          <a:noFill/>
          <a:ln>
            <a:noFill/>
          </a:ln>
        </p:spPr>
        <p:txBody>
          <a:bodyPr lIns="0" tIns="0" rIns="0" bIns="0" anchor="ctr" anchorCtr="0">
            <a:normAutofit/>
          </a:bodyPr>
          <a:lstStyle/>
          <a:p>
            <a:pPr marL="0" marR="0" lvl="0" indent="0" rtl="0">
              <a:spcBef>
                <a:spcPts val="0"/>
              </a:spcBef>
              <a:spcAft>
                <a:spcPts val="0"/>
              </a:spcAft>
              <a:buSzPct val="25000"/>
              <a:buNone/>
            </a:pPr>
            <a:r>
              <a:rPr lang="en-US" sz="3600" b="0" i="0" u="none" strike="noStrike" cap="none" dirty="0">
                <a:latin typeface="Calibri"/>
                <a:ea typeface="Calibri"/>
                <a:cs typeface="Calibri"/>
                <a:sym typeface="Calibri"/>
              </a:rPr>
              <a:t>Additional Information and Data Sources</a:t>
            </a:r>
          </a:p>
        </p:txBody>
      </p:sp>
      <p:sp>
        <p:nvSpPr>
          <p:cNvPr id="321" name="Shape 321"/>
          <p:cNvSpPr txBox="1">
            <a:spLocks noGrp="1"/>
          </p:cNvSpPr>
          <p:nvPr>
            <p:ph sz="half" idx="1"/>
          </p:nvPr>
        </p:nvSpPr>
        <p:spPr>
          <a:xfrm>
            <a:off x="228600" y="1066800"/>
            <a:ext cx="8661400" cy="4724400"/>
          </a:xfrm>
          <a:prstGeom prst="rect">
            <a:avLst/>
          </a:prstGeom>
          <a:noFill/>
          <a:ln>
            <a:noFill/>
          </a:ln>
        </p:spPr>
        <p:txBody>
          <a:bodyPr lIns="91375" tIns="45675" rIns="91375" bIns="45675" anchor="t" anchorCtr="0">
            <a:noAutofit/>
          </a:bodyPr>
          <a:lstStyle/>
          <a:p>
            <a:pPr marL="0" indent="0">
              <a:spcBef>
                <a:spcPts val="0"/>
              </a:spcBef>
              <a:buClr>
                <a:srgbClr val="669900"/>
              </a:buClr>
              <a:buSzPct val="25000"/>
              <a:buNone/>
            </a:pPr>
            <a:r>
              <a:rPr lang="en-US" sz="1400" b="1"/>
              <a:t>Medicare </a:t>
            </a:r>
            <a:r>
              <a:rPr lang="en-US" sz="1400" b="1" dirty="0"/>
              <a:t>Advantage/Part D Contract and Enrollment Data: </a:t>
            </a:r>
            <a:r>
              <a:rPr lang="en-US" sz="1400" dirty="0">
                <a:hlinkClick r:id="rId3"/>
              </a:rPr>
              <a:t>https://www.cms.gov/Research-Statistics-Data-and-Systems/Statistics-Trends-and-Reports/MCRAdvPartDEnrolData/index.html?redirect=/mcradvpartdenroldata/</a:t>
            </a:r>
            <a:r>
              <a:rPr lang="en-US" sz="1400" dirty="0"/>
              <a:t> </a:t>
            </a:r>
          </a:p>
          <a:p>
            <a:pPr marL="0" indent="0">
              <a:spcBef>
                <a:spcPts val="0"/>
              </a:spcBef>
              <a:buClr>
                <a:srgbClr val="669900"/>
              </a:buClr>
              <a:buSzPct val="25000"/>
              <a:buNone/>
            </a:pPr>
            <a:endParaRPr lang="en-US" sz="1400" dirty="0">
              <a:ea typeface="MS PGothic" charset="0"/>
            </a:endParaRPr>
          </a:p>
          <a:p>
            <a:pPr marL="0" indent="0">
              <a:spcBef>
                <a:spcPts val="0"/>
              </a:spcBef>
              <a:buClr>
                <a:srgbClr val="669900"/>
              </a:buClr>
              <a:buSzPct val="25000"/>
              <a:buNone/>
            </a:pPr>
            <a:r>
              <a:rPr lang="en-US" sz="1400" b="1" dirty="0">
                <a:ea typeface="MS PGothic"/>
              </a:rPr>
              <a:t>CMS Special Needs Plan Comprehensive Report. Updated monthly and available at: </a:t>
            </a:r>
            <a:r>
              <a:rPr lang="en-US" sz="1400" dirty="0">
                <a:ea typeface="MS PGothic"/>
                <a:hlinkClick r:id="rId4"/>
              </a:rPr>
              <a:t>https://www.cms.gov/Research-Statistics-Data-and-Systems/Statistics-Trends-and-Reports/MCRAdvPartDEnrolData/Special-Needs-Plan-SNP-Data.html</a:t>
            </a:r>
            <a:r>
              <a:rPr lang="en-US" sz="1400" dirty="0">
                <a:ea typeface="MS PGothic"/>
              </a:rPr>
              <a:t> </a:t>
            </a:r>
            <a:br>
              <a:rPr lang="en-US" sz="1400" dirty="0">
                <a:ea typeface="MS PGothic" charset="0"/>
              </a:rPr>
            </a:br>
            <a:endParaRPr lang="en-US" sz="1400" dirty="0"/>
          </a:p>
          <a:p>
            <a:pPr marL="0" marR="0" lvl="0" indent="0" algn="l" rtl="0">
              <a:spcBef>
                <a:spcPts val="0"/>
              </a:spcBef>
              <a:spcAft>
                <a:spcPts val="0"/>
              </a:spcAft>
              <a:buClr>
                <a:srgbClr val="669900"/>
              </a:buClr>
              <a:buSzPct val="25000"/>
              <a:buNone/>
            </a:pPr>
            <a:r>
              <a:rPr lang="en-US" sz="1400" b="1" dirty="0"/>
              <a:t>Medicare Part C and D Performance Data – Star Ratings:</a:t>
            </a:r>
          </a:p>
          <a:p>
            <a:pPr marL="0" indent="0">
              <a:spcBef>
                <a:spcPts val="0"/>
              </a:spcBef>
              <a:buSzPct val="25000"/>
              <a:buNone/>
            </a:pPr>
            <a:r>
              <a:rPr lang="en-US" sz="1400" dirty="0">
                <a:hlinkClick r:id="rId5"/>
              </a:rPr>
              <a:t>https://www.cms.gov/medicare/prescription-drug-coverage/prescriptiondrugcovgenin/performancedata.html</a:t>
            </a:r>
            <a:r>
              <a:rPr lang="en-US" sz="1400" dirty="0"/>
              <a:t>  </a:t>
            </a:r>
          </a:p>
          <a:p>
            <a:pPr marL="0" lvl="0" indent="0">
              <a:spcBef>
                <a:spcPts val="0"/>
              </a:spcBef>
              <a:buSzPct val="25000"/>
              <a:buNone/>
            </a:pPr>
            <a:endParaRPr lang="en-US" sz="1400" dirty="0"/>
          </a:p>
          <a:p>
            <a:pPr marL="0" marR="0" lvl="0" indent="0" algn="l" rtl="0">
              <a:spcBef>
                <a:spcPts val="0"/>
              </a:spcBef>
              <a:spcAft>
                <a:spcPts val="0"/>
              </a:spcAft>
              <a:buClr>
                <a:srgbClr val="669900"/>
              </a:buClr>
              <a:buSzPct val="25000"/>
              <a:buNone/>
            </a:pPr>
            <a:r>
              <a:rPr lang="en-US" sz="1400" b="1" dirty="0"/>
              <a:t>Kaiser Family Foundation Medicare Advantage:</a:t>
            </a:r>
          </a:p>
          <a:p>
            <a:pPr marL="0" indent="0">
              <a:spcBef>
                <a:spcPts val="0"/>
              </a:spcBef>
              <a:buNone/>
            </a:pPr>
            <a:r>
              <a:rPr lang="en-US" sz="1400" dirty="0">
                <a:ea typeface="+mn-lt"/>
                <a:cs typeface="+mn-lt"/>
                <a:hlinkClick r:id="rId6"/>
              </a:rPr>
              <a:t>https://www.kff.org/medicare/issue-brief/medicare-advantage-2022-spotlight-first-look/</a:t>
            </a:r>
            <a:r>
              <a:rPr lang="en-US" sz="1400" dirty="0">
                <a:ea typeface="+mn-lt"/>
                <a:cs typeface="+mn-lt"/>
              </a:rPr>
              <a:t> </a:t>
            </a:r>
            <a:endParaRPr lang="en-US" dirty="0">
              <a:ea typeface="+mn-lt"/>
              <a:cs typeface="+mn-lt"/>
            </a:endParaRPr>
          </a:p>
          <a:p>
            <a:pPr marL="0" lvl="0" indent="0">
              <a:spcBef>
                <a:spcPts val="0"/>
              </a:spcBef>
              <a:buSzPct val="25000"/>
              <a:buNone/>
            </a:pPr>
            <a:endParaRPr lang="en-US" sz="1400" dirty="0"/>
          </a:p>
          <a:p>
            <a:pPr marL="0" indent="0">
              <a:spcBef>
                <a:spcPts val="0"/>
              </a:spcBef>
              <a:buSzPct val="25000"/>
              <a:buNone/>
            </a:pPr>
            <a:r>
              <a:rPr lang="en-US" sz="1400" b="1" dirty="0"/>
              <a:t>MEDPAC Medicare Advantage plan payment basics: </a:t>
            </a:r>
            <a:r>
              <a:rPr lang="en-US" sz="1400" dirty="0">
                <a:ea typeface="+mn-lt"/>
                <a:cs typeface="+mn-lt"/>
                <a:hlinkClick r:id="rId7"/>
              </a:rPr>
              <a:t>https://www.medpac.gov/wp-content/uploads/2021/11/medpac_payment_basics_21_ma_final_sec.pdf</a:t>
            </a:r>
            <a:r>
              <a:rPr lang="en-US" sz="1400" dirty="0">
                <a:ea typeface="+mn-lt"/>
                <a:cs typeface="+mn-lt"/>
              </a:rPr>
              <a:t> </a:t>
            </a:r>
          </a:p>
          <a:p>
            <a:pPr marL="0" indent="0">
              <a:buNone/>
            </a:pPr>
            <a:endParaRPr lang="en-US" sz="1400" dirty="0"/>
          </a:p>
          <a:p>
            <a:pPr marL="0" indent="0">
              <a:buNone/>
            </a:pPr>
            <a:r>
              <a:rPr lang="en-US" sz="1400" b="1" dirty="0"/>
              <a:t>Understanding Risk Adjustment in Medicare Advantage,” Better Medicare Alliance, February 2021≥ </a:t>
            </a:r>
            <a:r>
              <a:rPr lang="en-US" sz="1400" dirty="0">
                <a:hlinkClick r:id="rId8"/>
              </a:rPr>
              <a:t>https://bettermedicarealliance.org/publication/understanding-risk-adjustment-in-medicare-advantage/</a:t>
            </a:r>
            <a:r>
              <a:rPr lang="en-US" sz="1400" dirty="0"/>
              <a:t> </a:t>
            </a:r>
          </a:p>
          <a:p>
            <a:pPr marL="0" indent="0">
              <a:buNone/>
            </a:pPr>
            <a:endParaRPr lang="en-US" sz="1400" dirty="0"/>
          </a:p>
          <a:p>
            <a:pPr marL="0" indent="0">
              <a:buNone/>
            </a:pPr>
            <a:r>
              <a:rPr lang="en-US" sz="1400" b="1" dirty="0"/>
              <a:t>Key Medicare Advantage Dates: </a:t>
            </a:r>
            <a:r>
              <a:rPr lang="en-US" sz="1400" dirty="0">
                <a:ea typeface="+mn-lt"/>
                <a:cs typeface="+mn-lt"/>
                <a:hlinkClick r:id="rId9"/>
              </a:rPr>
              <a:t>https://hpms.cms.gov/app/ng/home/</a:t>
            </a:r>
            <a:r>
              <a:rPr lang="en-US" sz="1400" dirty="0">
                <a:ea typeface="+mn-lt"/>
                <a:cs typeface="+mn-lt"/>
              </a:rPr>
              <a:t> </a:t>
            </a:r>
          </a:p>
          <a:p>
            <a:pPr marL="0" lvl="0" indent="0">
              <a:spcBef>
                <a:spcPts val="0"/>
              </a:spcBef>
              <a:buSzPct val="25000"/>
              <a:buNone/>
            </a:pPr>
            <a:endParaRPr lang="en-US" sz="1400" dirty="0"/>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340817"/>
            <a:ext cx="6858000" cy="2459783"/>
          </a:xfrm>
        </p:spPr>
        <p:txBody>
          <a:bodyPr>
            <a:normAutofit fontScale="70000" lnSpcReduction="20000"/>
          </a:bodyPr>
          <a:lstStyle/>
          <a:p>
            <a:r>
              <a:rPr lang="en-US" dirty="0"/>
              <a:t>Nicole O. Fallon</a:t>
            </a:r>
          </a:p>
          <a:p>
            <a:r>
              <a:rPr lang="en-US" dirty="0"/>
              <a:t>Vice President, Health Policy &amp; Integrated Services</a:t>
            </a:r>
          </a:p>
          <a:p>
            <a:r>
              <a:rPr lang="en-US" dirty="0"/>
              <a:t>Director, Center for Managed Care Solutions &amp; Innovations</a:t>
            </a:r>
          </a:p>
          <a:p>
            <a:r>
              <a:rPr lang="en-US" dirty="0"/>
              <a:t>LeadingAge</a:t>
            </a:r>
          </a:p>
          <a:p>
            <a:r>
              <a:rPr lang="en-US" dirty="0"/>
              <a:t>202-508-9435</a:t>
            </a:r>
          </a:p>
          <a:p>
            <a:r>
              <a:rPr lang="en-US" dirty="0"/>
              <a:t>nfallon@leadingage.org</a:t>
            </a:r>
          </a:p>
        </p:txBody>
      </p:sp>
    </p:spTree>
    <p:extLst>
      <p:ext uri="{BB962C8B-B14F-4D97-AF65-F5344CB8AC3E}">
        <p14:creationId xmlns:p14="http://schemas.microsoft.com/office/powerpoint/2010/main" val="406672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BA56-51CA-4BB3-96D1-F29CA531AC4B}"/>
              </a:ext>
            </a:extLst>
          </p:cNvPr>
          <p:cNvSpPr>
            <a:spLocks noGrp="1"/>
          </p:cNvSpPr>
          <p:nvPr>
            <p:ph type="title"/>
          </p:nvPr>
        </p:nvSpPr>
        <p:spPr/>
        <p:txBody>
          <a:bodyPr>
            <a:normAutofit/>
          </a:bodyPr>
          <a:lstStyle/>
          <a:p>
            <a:r>
              <a:rPr lang="en-US" dirty="0"/>
              <a:t>MA Trends Overview</a:t>
            </a:r>
          </a:p>
        </p:txBody>
      </p:sp>
      <p:sp>
        <p:nvSpPr>
          <p:cNvPr id="3" name="Content Placeholder 2">
            <a:extLst>
              <a:ext uri="{FF2B5EF4-FFF2-40B4-BE49-F238E27FC236}">
                <a16:creationId xmlns:a16="http://schemas.microsoft.com/office/drawing/2014/main" id="{1E52341C-17BE-4149-A313-D84C48CC5A5B}"/>
              </a:ext>
            </a:extLst>
          </p:cNvPr>
          <p:cNvSpPr>
            <a:spLocks noGrp="1"/>
          </p:cNvSpPr>
          <p:nvPr>
            <p:ph idx="1"/>
          </p:nvPr>
        </p:nvSpPr>
        <p:spPr>
          <a:xfrm>
            <a:off x="457201" y="1600202"/>
            <a:ext cx="4419600" cy="4525963"/>
          </a:xfrm>
        </p:spPr>
        <p:txBody>
          <a:bodyPr vert="horz" lIns="91440" tIns="45720" rIns="91440" bIns="45720" rtlCol="0" anchor="t">
            <a:normAutofit fontScale="85000" lnSpcReduction="20000"/>
          </a:bodyPr>
          <a:lstStyle/>
          <a:p>
            <a:pPr>
              <a:spcBef>
                <a:spcPts val="0"/>
              </a:spcBef>
              <a:spcAft>
                <a:spcPts val="2400"/>
              </a:spcAft>
            </a:pPr>
            <a:r>
              <a:rPr lang="en-US" sz="2000" b="1" dirty="0">
                <a:ea typeface="+mn-lt"/>
                <a:cs typeface="+mn-lt"/>
              </a:rPr>
              <a:t>Beneficiary Choice: </a:t>
            </a:r>
            <a:r>
              <a:rPr lang="en-US" sz="2000" dirty="0">
                <a:ea typeface="+mn-lt"/>
                <a:cs typeface="+mn-lt"/>
              </a:rPr>
              <a:t>In 2022, Medicare eligible beneficiaries chose MA over Traditional Medicare approximately 2 to 1 </a:t>
            </a:r>
          </a:p>
          <a:p>
            <a:pPr>
              <a:spcBef>
                <a:spcPts val="0"/>
              </a:spcBef>
              <a:spcAft>
                <a:spcPts val="2400"/>
              </a:spcAft>
            </a:pPr>
            <a:r>
              <a:rPr lang="en-US" sz="2000" b="1" dirty="0"/>
              <a:t>MA to Be Majority Payer: </a:t>
            </a:r>
            <a:r>
              <a:rPr lang="en-US" sz="2000" dirty="0" err="1"/>
              <a:t>MedPAC</a:t>
            </a:r>
            <a:r>
              <a:rPr lang="en-US" sz="2000" dirty="0"/>
              <a:t> projects that more than 50% of Medicare beneficiaries will be enrolled in MA by 2023</a:t>
            </a:r>
            <a:r>
              <a:rPr lang="en-US" sz="2000" baseline="30000" dirty="0"/>
              <a:t>2</a:t>
            </a:r>
            <a:endParaRPr lang="en-US" sz="2000" baseline="30000" dirty="0">
              <a:cs typeface="Calibri"/>
            </a:endParaRPr>
          </a:p>
          <a:p>
            <a:pPr>
              <a:spcBef>
                <a:spcPts val="0"/>
              </a:spcBef>
              <a:spcAft>
                <a:spcPts val="1200"/>
              </a:spcAft>
            </a:pPr>
            <a:r>
              <a:rPr lang="en-US" sz="2000" b="1" dirty="0"/>
              <a:t>Satisfaction: </a:t>
            </a:r>
            <a:r>
              <a:rPr lang="en-US" sz="2000" dirty="0"/>
              <a:t>88% of MA Enrollees are satisfied with their MA plan </a:t>
            </a:r>
            <a:endParaRPr lang="en-US" sz="2000" dirty="0">
              <a:cs typeface="Calibri"/>
            </a:endParaRPr>
          </a:p>
          <a:p>
            <a:pPr lvl="1">
              <a:spcBef>
                <a:spcPts val="0"/>
              </a:spcBef>
              <a:spcAft>
                <a:spcPts val="1200"/>
              </a:spcAft>
            </a:pPr>
            <a:r>
              <a:rPr lang="en-US" sz="1600" dirty="0">
                <a:cs typeface="Calibri"/>
              </a:rPr>
              <a:t>Of those who are dissatisfied, 29% cite lack of coverage of their preferred providers. </a:t>
            </a:r>
          </a:p>
          <a:p>
            <a:pPr>
              <a:spcBef>
                <a:spcPts val="0"/>
              </a:spcBef>
              <a:spcAft>
                <a:spcPts val="2400"/>
              </a:spcAft>
            </a:pPr>
            <a:r>
              <a:rPr lang="en-US" sz="2000" b="1" dirty="0">
                <a:cs typeface="Calibri"/>
              </a:rPr>
              <a:t>Cost is a Decision Point: </a:t>
            </a:r>
            <a:r>
              <a:rPr lang="en-US" sz="2000" dirty="0">
                <a:cs typeface="Calibri"/>
              </a:rPr>
              <a:t>2/3rds of those who chose MA over Medigap did so because of cost</a:t>
            </a:r>
          </a:p>
          <a:p>
            <a:pPr>
              <a:spcBef>
                <a:spcPts val="0"/>
              </a:spcBef>
              <a:spcAft>
                <a:spcPts val="2400"/>
              </a:spcAft>
            </a:pPr>
            <a:endParaRPr lang="en-US" sz="2000" dirty="0"/>
          </a:p>
        </p:txBody>
      </p:sp>
      <p:sp>
        <p:nvSpPr>
          <p:cNvPr id="4" name="TextBox 3">
            <a:extLst>
              <a:ext uri="{FF2B5EF4-FFF2-40B4-BE49-F238E27FC236}">
                <a16:creationId xmlns:a16="http://schemas.microsoft.com/office/drawing/2014/main" id="{5FCE1B68-1E34-4209-9CC1-93A3A5B89AC2}"/>
              </a:ext>
            </a:extLst>
          </p:cNvPr>
          <p:cNvSpPr txBox="1"/>
          <p:nvPr/>
        </p:nvSpPr>
        <p:spPr>
          <a:xfrm>
            <a:off x="351366" y="5778524"/>
            <a:ext cx="5791200" cy="861774"/>
          </a:xfrm>
          <a:prstGeom prst="rect">
            <a:avLst/>
          </a:prstGeom>
          <a:noFill/>
        </p:spPr>
        <p:txBody>
          <a:bodyPr wrap="square" lIns="91440" tIns="45720" rIns="91440" bIns="45720" rtlCol="0" anchor="t">
            <a:spAutoFit/>
          </a:bodyPr>
          <a:lstStyle/>
          <a:p>
            <a:r>
              <a:rPr lang="en-US" sz="1000" dirty="0">
                <a:latin typeface="Arial"/>
                <a:cs typeface="Arial"/>
              </a:rPr>
              <a:t>Source:1) “The Medicare Advantage Opportunity: How payers and providers can capitalize on this growing segment,” Cerner; 2) </a:t>
            </a:r>
            <a:r>
              <a:rPr lang="en-US" sz="1000" dirty="0">
                <a:latin typeface="Arial"/>
                <a:cs typeface="Arial"/>
                <a:hlinkClick r:id="rId2"/>
              </a:rPr>
              <a:t>https://www.medpac.gov/wp-content/uploads/2022/03/Mar22_MedPAC_ReportToCongress_Ch12_SEC.pdf</a:t>
            </a:r>
            <a:r>
              <a:rPr lang="en-US" sz="1000" dirty="0">
                <a:latin typeface="Arial"/>
                <a:cs typeface="Arial"/>
              </a:rPr>
              <a:t> 3 &amp; 4) </a:t>
            </a:r>
            <a:r>
              <a:rPr lang="en-US" sz="1000" dirty="0">
                <a:latin typeface="Arial"/>
                <a:cs typeface="Arial"/>
                <a:hlinkClick r:id="rId3"/>
              </a:rPr>
              <a:t>https://news.ehealthinsurance.com/_ir/68/20225/Spotlight_On_Medicare_Advantage_eHealth_Survey_June2022.pdf</a:t>
            </a:r>
            <a:r>
              <a:rPr lang="en-US" sz="1000" dirty="0">
                <a:latin typeface="Arial"/>
                <a:cs typeface="Arial"/>
              </a:rPr>
              <a:t> </a:t>
            </a:r>
            <a:endParaRPr lang="en-US" sz="1000"/>
          </a:p>
        </p:txBody>
      </p:sp>
      <p:pic>
        <p:nvPicPr>
          <p:cNvPr id="8" name="Picture 7">
            <a:extLst>
              <a:ext uri="{FF2B5EF4-FFF2-40B4-BE49-F238E27FC236}">
                <a16:creationId xmlns:a16="http://schemas.microsoft.com/office/drawing/2014/main" id="{11DE9753-F1F1-452A-917C-B9193CAA4B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476" t="10606"/>
          <a:stretch/>
        </p:blipFill>
        <p:spPr>
          <a:xfrm>
            <a:off x="5012990" y="2575142"/>
            <a:ext cx="3755228" cy="2286000"/>
          </a:xfrm>
          <a:prstGeom prst="rect">
            <a:avLst/>
          </a:prstGeom>
        </p:spPr>
      </p:pic>
    </p:spTree>
    <p:extLst>
      <p:ext uri="{BB962C8B-B14F-4D97-AF65-F5344CB8AC3E}">
        <p14:creationId xmlns:p14="http://schemas.microsoft.com/office/powerpoint/2010/main" val="132792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A313-CF6F-4448-8C46-F778053A5536}"/>
              </a:ext>
            </a:extLst>
          </p:cNvPr>
          <p:cNvSpPr>
            <a:spLocks noGrp="1"/>
          </p:cNvSpPr>
          <p:nvPr>
            <p:ph type="title"/>
          </p:nvPr>
        </p:nvSpPr>
        <p:spPr>
          <a:xfrm>
            <a:off x="457200" y="567035"/>
            <a:ext cx="8229600" cy="1143000"/>
          </a:xfrm>
        </p:spPr>
        <p:txBody>
          <a:bodyPr>
            <a:normAutofit fontScale="90000"/>
          </a:bodyPr>
          <a:lstStyle/>
          <a:p>
            <a:r>
              <a:rPr lang="en-US" dirty="0"/>
              <a:t>MA Enrollee Demographics </a:t>
            </a:r>
            <a:br>
              <a:rPr lang="en-US" dirty="0"/>
            </a:br>
            <a:endParaRPr lang="en-US" dirty="0"/>
          </a:p>
        </p:txBody>
      </p:sp>
      <p:graphicFrame>
        <p:nvGraphicFramePr>
          <p:cNvPr id="4" name="Content Placeholder 3">
            <a:extLst>
              <a:ext uri="{FF2B5EF4-FFF2-40B4-BE49-F238E27FC236}">
                <a16:creationId xmlns:a16="http://schemas.microsoft.com/office/drawing/2014/main" id="{F1F914CF-608F-4CFB-8BA5-6981C917D96F}"/>
              </a:ext>
            </a:extLst>
          </p:cNvPr>
          <p:cNvGraphicFramePr>
            <a:graphicFrameLocks noGrp="1"/>
          </p:cNvGraphicFramePr>
          <p:nvPr>
            <p:ph idx="1"/>
            <p:extLst>
              <p:ext uri="{D42A27DB-BD31-4B8C-83A1-F6EECF244321}">
                <p14:modId xmlns:p14="http://schemas.microsoft.com/office/powerpoint/2010/main" val="3730239441"/>
              </p:ext>
            </p:extLst>
          </p:nvPr>
        </p:nvGraphicFramePr>
        <p:xfrm>
          <a:off x="491067" y="1107750"/>
          <a:ext cx="8229600" cy="4641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90BC981-6B22-43D3-A452-3A5EB7C320AF}"/>
              </a:ext>
            </a:extLst>
          </p:cNvPr>
          <p:cNvSpPr txBox="1"/>
          <p:nvPr/>
        </p:nvSpPr>
        <p:spPr>
          <a:xfrm>
            <a:off x="234043" y="5842530"/>
            <a:ext cx="6180061" cy="861774"/>
          </a:xfrm>
          <a:prstGeom prst="rect">
            <a:avLst/>
          </a:prstGeom>
          <a:noFill/>
        </p:spPr>
        <p:txBody>
          <a:bodyPr wrap="square" lIns="91440" tIns="45720" rIns="91440" bIns="45720" rtlCol="0" anchor="t">
            <a:spAutoFit/>
          </a:bodyPr>
          <a:lstStyle/>
          <a:p>
            <a:r>
              <a:rPr lang="en-US" sz="1000" dirty="0">
                <a:latin typeface="Arial"/>
                <a:cs typeface="Arial"/>
              </a:rPr>
              <a:t>Sources: </a:t>
            </a:r>
            <a:r>
              <a:rPr lang="en-US" sz="1000" dirty="0">
                <a:latin typeface="Arial"/>
                <a:cs typeface="Arial"/>
                <a:hlinkClick r:id="rId8"/>
              </a:rPr>
              <a:t>https://bettermedicarealliance.org/wp-content/uploads/2022/07/BMA-State-of-MA-2022-FIN.pdf</a:t>
            </a:r>
            <a:r>
              <a:rPr lang="en-US" sz="1000" dirty="0">
                <a:latin typeface="Arial"/>
                <a:cs typeface="Arial"/>
              </a:rPr>
              <a:t>; </a:t>
            </a:r>
            <a:r>
              <a:rPr lang="en-US" sz="1000" dirty="0">
                <a:latin typeface="Arial"/>
                <a:cs typeface="Arial"/>
                <a:hlinkClick r:id="rId9"/>
              </a:rPr>
              <a:t>https://bettermedicarealliance.org/wp-content/uploads/2020/12/BMA-High-Need-Report.pdf</a:t>
            </a:r>
            <a:r>
              <a:rPr lang="en-US" sz="1000" dirty="0">
                <a:latin typeface="Arial"/>
                <a:cs typeface="Arial"/>
              </a:rPr>
              <a:t>;  </a:t>
            </a:r>
            <a:r>
              <a:rPr lang="en-US" sz="1000" dirty="0">
                <a:latin typeface="Arial"/>
                <a:cs typeface="Arial"/>
                <a:hlinkClick r:id="rId10"/>
              </a:rPr>
              <a:t>https://aspe.hhs.gov/sites/default/files/documents/f81aafbba0b331c71c6e8bc66512e25d/medicare-beneficiary-enrollment-ib.pdf</a:t>
            </a:r>
            <a:r>
              <a:rPr lang="en-US" sz="1000" dirty="0">
                <a:latin typeface="Arial"/>
                <a:cs typeface="Arial"/>
              </a:rPr>
              <a:t>; https://</a:t>
            </a:r>
            <a:r>
              <a:rPr lang="en-US" sz="1000" dirty="0" err="1">
                <a:latin typeface="Arial"/>
                <a:cs typeface="Arial"/>
              </a:rPr>
              <a:t>www.medpac.gov</a:t>
            </a:r>
            <a:r>
              <a:rPr lang="en-US" sz="1000" dirty="0">
                <a:latin typeface="Arial"/>
                <a:cs typeface="Arial"/>
              </a:rPr>
              <a:t>/wp-content/uploads/2022/07/July22_MedPAC_DataBook_SEC.pdf  </a:t>
            </a:r>
            <a:endParaRPr lang="en-US" sz="1000" dirty="0"/>
          </a:p>
        </p:txBody>
      </p:sp>
      <p:sp>
        <p:nvSpPr>
          <p:cNvPr id="19" name="TextBox 18">
            <a:extLst>
              <a:ext uri="{FF2B5EF4-FFF2-40B4-BE49-F238E27FC236}">
                <a16:creationId xmlns:a16="http://schemas.microsoft.com/office/drawing/2014/main" id="{787AFD47-505D-89B1-B98E-292201496555}"/>
              </a:ext>
            </a:extLst>
          </p:cNvPr>
          <p:cNvSpPr txBox="1"/>
          <p:nvPr/>
        </p:nvSpPr>
        <p:spPr>
          <a:xfrm>
            <a:off x="626301" y="5379928"/>
            <a:ext cx="8173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a:t>
            </a:r>
            <a:r>
              <a:rPr lang="en-US" sz="1400" dirty="0">
                <a:latin typeface="Arial"/>
                <a:cs typeface="Arial"/>
              </a:rPr>
              <a:t> In 2022, 200% FPL is $27, 180 for an individual and $36,620 for a couple </a:t>
            </a:r>
            <a:endParaRPr lang="en-US" sz="1400"/>
          </a:p>
        </p:txBody>
      </p:sp>
    </p:spTree>
    <p:extLst>
      <p:ext uri="{BB962C8B-B14F-4D97-AF65-F5344CB8AC3E}">
        <p14:creationId xmlns:p14="http://schemas.microsoft.com/office/powerpoint/2010/main" val="389002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C274D-BD21-8565-CEB1-E60DA756B4D3}"/>
              </a:ext>
            </a:extLst>
          </p:cNvPr>
          <p:cNvSpPr>
            <a:spLocks noGrp="1"/>
          </p:cNvSpPr>
          <p:nvPr>
            <p:ph type="title"/>
          </p:nvPr>
        </p:nvSpPr>
        <p:spPr/>
        <p:txBody>
          <a:bodyPr/>
          <a:lstStyle/>
          <a:p>
            <a:r>
              <a:rPr lang="en-US" dirty="0">
                <a:cs typeface="Calibri"/>
              </a:rPr>
              <a:t>2022 Enrollment Trends</a:t>
            </a:r>
            <a:endParaRPr lang="en-US" dirty="0"/>
          </a:p>
        </p:txBody>
      </p:sp>
      <p:sp>
        <p:nvSpPr>
          <p:cNvPr id="3" name="Content Placeholder 2">
            <a:extLst>
              <a:ext uri="{FF2B5EF4-FFF2-40B4-BE49-F238E27FC236}">
                <a16:creationId xmlns:a16="http://schemas.microsoft.com/office/drawing/2014/main" id="{71749090-E389-E2ED-F1C7-0EF3B199107B}"/>
              </a:ext>
            </a:extLst>
          </p:cNvPr>
          <p:cNvSpPr>
            <a:spLocks noGrp="1"/>
          </p:cNvSpPr>
          <p:nvPr>
            <p:ph idx="1"/>
          </p:nvPr>
        </p:nvSpPr>
        <p:spPr/>
        <p:txBody>
          <a:bodyPr vert="horz" lIns="91440" tIns="45720" rIns="91440" bIns="45720" rtlCol="0" anchor="t">
            <a:normAutofit fontScale="47500" lnSpcReduction="20000"/>
          </a:bodyPr>
          <a:lstStyle/>
          <a:p>
            <a:pPr>
              <a:spcAft>
                <a:spcPts val="600"/>
              </a:spcAft>
            </a:pPr>
            <a:r>
              <a:rPr lang="en-US" sz="3800" b="1" dirty="0">
                <a:ea typeface="+mn-lt"/>
                <a:cs typeface="+mn-lt"/>
              </a:rPr>
              <a:t>85% of all MA enrollment is in for-profit plans</a:t>
            </a:r>
          </a:p>
          <a:p>
            <a:pPr lvl="1">
              <a:spcAft>
                <a:spcPts val="600"/>
              </a:spcAft>
            </a:pPr>
            <a:r>
              <a:rPr lang="en-US" sz="3800" dirty="0">
                <a:ea typeface="+mn-lt"/>
                <a:cs typeface="+mn-lt"/>
              </a:rPr>
              <a:t>UnitedHealth; Centene and Aetna lead enrollment</a:t>
            </a:r>
          </a:p>
          <a:p>
            <a:pPr>
              <a:spcAft>
                <a:spcPts val="600"/>
              </a:spcAft>
            </a:pPr>
            <a:r>
              <a:rPr lang="en-US" sz="3800" b="1" dirty="0">
                <a:ea typeface="+mn-lt"/>
                <a:cs typeface="+mn-lt"/>
              </a:rPr>
              <a:t>Special Needs Plan enrollment grew 20% in 2021 </a:t>
            </a:r>
            <a:r>
              <a:rPr lang="en-US" sz="3800" dirty="0">
                <a:ea typeface="+mn-lt"/>
                <a:cs typeface="+mn-lt"/>
              </a:rPr>
              <a:t>to 4.5 million (almost double from 2017) </a:t>
            </a:r>
            <a:endParaRPr lang="en-US" sz="3800" dirty="0">
              <a:cs typeface="Calibri"/>
            </a:endParaRPr>
          </a:p>
          <a:p>
            <a:pPr lvl="1">
              <a:spcAft>
                <a:spcPts val="600"/>
              </a:spcAft>
            </a:pPr>
            <a:r>
              <a:rPr lang="en-US" sz="3800" dirty="0">
                <a:ea typeface="+mn-lt"/>
                <a:cs typeface="+mn-lt"/>
              </a:rPr>
              <a:t>1 in 6 beneficiaries are enrolled in a SNP</a:t>
            </a:r>
          </a:p>
          <a:p>
            <a:pPr>
              <a:spcAft>
                <a:spcPts val="600"/>
              </a:spcAft>
            </a:pPr>
            <a:r>
              <a:rPr lang="en-US" sz="3800" b="1" dirty="0">
                <a:ea typeface="+mn-lt"/>
                <a:cs typeface="+mn-lt"/>
              </a:rPr>
              <a:t>MA enrollment exceeds 50% of eligible Medicare Beneficiaries in</a:t>
            </a:r>
            <a:r>
              <a:rPr lang="en-US" sz="3800" dirty="0">
                <a:ea typeface="+mn-lt"/>
                <a:cs typeface="+mn-lt"/>
              </a:rPr>
              <a:t>: </a:t>
            </a:r>
          </a:p>
          <a:p>
            <a:pPr lvl="1">
              <a:spcAft>
                <a:spcPts val="600"/>
              </a:spcAft>
            </a:pPr>
            <a:r>
              <a:rPr lang="en-US" sz="3800" dirty="0">
                <a:ea typeface="+mn-lt"/>
                <a:cs typeface="+mn-lt"/>
              </a:rPr>
              <a:t>11 states (only 3 states in 2021) : AL, CT, FL, HI, ME, MI, MN, OH, OR, RI, WI </a:t>
            </a:r>
          </a:p>
          <a:p>
            <a:pPr lvl="1">
              <a:spcAft>
                <a:spcPts val="600"/>
              </a:spcAft>
            </a:pPr>
            <a:r>
              <a:rPr lang="en-US" sz="3800" dirty="0">
                <a:ea typeface="+mn-lt"/>
                <a:cs typeface="+mn-lt"/>
              </a:rPr>
              <a:t>123 of 435 Congressional Districts </a:t>
            </a:r>
          </a:p>
          <a:p>
            <a:pPr>
              <a:spcAft>
                <a:spcPts val="600"/>
              </a:spcAft>
            </a:pPr>
            <a:r>
              <a:rPr lang="en-US" sz="3800" dirty="0">
                <a:ea typeface="+mn-lt"/>
                <a:cs typeface="+mn-lt"/>
              </a:rPr>
              <a:t>In 22 states, 40% or more of Medicare beneficiaries are enrolled in Medicare Advantage or Special Needs Plans</a:t>
            </a:r>
            <a:endParaRPr lang="en-US" sz="3800" dirty="0">
              <a:cs typeface="Calibri"/>
            </a:endParaRPr>
          </a:p>
          <a:p>
            <a:pPr>
              <a:spcAft>
                <a:spcPts val="600"/>
              </a:spcAft>
            </a:pPr>
            <a:r>
              <a:rPr lang="en-US" sz="3800" dirty="0">
                <a:ea typeface="+mn-lt"/>
                <a:cs typeface="+mn-lt"/>
              </a:rPr>
              <a:t>Only 6 states and the District of Columbia have fewer than 20% of Medicare beneficiaries</a:t>
            </a:r>
            <a:endParaRPr lang="en-US" sz="3800" dirty="0">
              <a:cs typeface="Calibri"/>
            </a:endParaRPr>
          </a:p>
          <a:p>
            <a:pPr marL="0" indent="0">
              <a:spcAft>
                <a:spcPts val="600"/>
              </a:spcAft>
              <a:buNone/>
            </a:pPr>
            <a:endParaRPr lang="en-US" sz="1200" dirty="0">
              <a:cs typeface="Calibri"/>
            </a:endParaRPr>
          </a:p>
          <a:p>
            <a:pPr marL="0" indent="0">
              <a:spcAft>
                <a:spcPts val="600"/>
              </a:spcAft>
              <a:buNone/>
            </a:pPr>
            <a:r>
              <a:rPr lang="en-US" sz="2100" dirty="0">
                <a:cs typeface="Calibri"/>
              </a:rPr>
              <a:t>Source: </a:t>
            </a:r>
            <a:r>
              <a:rPr lang="en-US" sz="2100" dirty="0">
                <a:ea typeface="+mn-lt"/>
                <a:cs typeface="+mn-lt"/>
                <a:hlinkClick r:id="rId2"/>
              </a:rPr>
              <a:t>https://bettermedicarealliance.org/wp-content/uploads/2021/05/BMA-State-of-MA-Report-2021.pdf</a:t>
            </a:r>
            <a:r>
              <a:rPr lang="en-US" sz="2100" dirty="0">
                <a:ea typeface="+mn-lt"/>
                <a:cs typeface="+mn-lt"/>
              </a:rPr>
              <a:t> </a:t>
            </a:r>
            <a:endParaRPr lang="en-US" sz="5100" dirty="0"/>
          </a:p>
          <a:p>
            <a:pPr marL="0" indent="0">
              <a:spcAft>
                <a:spcPts val="600"/>
              </a:spcAft>
              <a:buNone/>
            </a:pPr>
            <a:endParaRPr lang="en-US" sz="1200" dirty="0">
              <a:cs typeface="Calibri"/>
            </a:endParaRPr>
          </a:p>
        </p:txBody>
      </p:sp>
      <p:sp>
        <p:nvSpPr>
          <p:cNvPr id="4" name="Slide Number Placeholder 3">
            <a:extLst>
              <a:ext uri="{FF2B5EF4-FFF2-40B4-BE49-F238E27FC236}">
                <a16:creationId xmlns:a16="http://schemas.microsoft.com/office/drawing/2014/main" id="{042FC1B2-0C85-FE2B-AC6F-54F6CA2FA06A}"/>
              </a:ext>
            </a:extLst>
          </p:cNvPr>
          <p:cNvSpPr>
            <a:spLocks noGrp="1"/>
          </p:cNvSpPr>
          <p:nvPr>
            <p:ph type="sldNum" sz="quarter" idx="12"/>
          </p:nvPr>
        </p:nvSpPr>
        <p:spPr/>
        <p:txBody>
          <a:bodyPr/>
          <a:lstStyle/>
          <a:p>
            <a:fld id="{8ED21966-C764-4C40-97C3-3CEDFB59A7F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069318631"/>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 White_Option_1_notes.pptx" id="{8E7CD06E-B175-40CF-9967-48C1DDE165DE}" vid="{19A2CC29-3148-445F-A129-3DC69871D6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9280</TotalTime>
  <Words>11217</Words>
  <Application>Microsoft Macintosh PowerPoint</Application>
  <PresentationFormat>On-screen Show (4:3)</PresentationFormat>
  <Paragraphs>922</Paragraphs>
  <Slides>61</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Noto Sans Symbols</vt:lpstr>
      <vt:lpstr>Tahoma</vt:lpstr>
      <vt:lpstr>Wingdings</vt:lpstr>
      <vt:lpstr>1_2012LeadingAge_gray2PPT</vt:lpstr>
      <vt:lpstr>Medicare Advantage 101</vt:lpstr>
      <vt:lpstr>Overview</vt:lpstr>
      <vt:lpstr>The Managed Care Environment</vt:lpstr>
      <vt:lpstr>Changing Payment and Delivery Environment</vt:lpstr>
      <vt:lpstr>Changing Payment and Delivery Environment</vt:lpstr>
      <vt:lpstr>PowerPoint Presentation</vt:lpstr>
      <vt:lpstr>MA Trends Overview</vt:lpstr>
      <vt:lpstr>MA Enrollee Demographics  </vt:lpstr>
      <vt:lpstr>2022 Enrollment Trends</vt:lpstr>
      <vt:lpstr>2022 National Snapshot: The Plans</vt:lpstr>
      <vt:lpstr>Defining types of Medicare managed care and plan options</vt:lpstr>
      <vt:lpstr>PowerPoint Presentation</vt:lpstr>
      <vt:lpstr>Key Medicare Advantage Development Dates </vt:lpstr>
      <vt:lpstr>Medicare Advantage: Overview</vt:lpstr>
      <vt:lpstr>The Type of MA Plan Impacts Rates and Access</vt:lpstr>
      <vt:lpstr>How It Works - Enrollee</vt:lpstr>
      <vt:lpstr>Beneficiary Choice</vt:lpstr>
      <vt:lpstr>How it Works – Applying to be a Plan</vt:lpstr>
      <vt:lpstr>PowerPoint Presentation</vt:lpstr>
      <vt:lpstr>How it works – Plan Payment </vt:lpstr>
      <vt:lpstr>Plan bids</vt:lpstr>
      <vt:lpstr>Factors Impacting MA Payments</vt:lpstr>
      <vt:lpstr>Medicare Advantage: Star Ratings</vt:lpstr>
      <vt:lpstr>Medicare Advantage: Star Ratings</vt:lpstr>
      <vt:lpstr>Adjusting for Risk</vt:lpstr>
      <vt:lpstr>PMPM &amp; Medical Loss Ratio</vt:lpstr>
      <vt:lpstr>Medical Loss Ratio Allowable Expenses </vt:lpstr>
      <vt:lpstr>Federal Policy Changes Expanded MA Supplemental Benefits</vt:lpstr>
      <vt:lpstr>What you need to know:  Supplemental Benefits Are Not Available to All </vt:lpstr>
      <vt:lpstr>Expanded Primarily Health-Related Benefits</vt:lpstr>
      <vt:lpstr>Special Supplemental Benefits for Chronically Ill</vt:lpstr>
      <vt:lpstr>Trends in Expanded Supplemental Benefits Offerings</vt:lpstr>
      <vt:lpstr>How it works – Provider Contracting with a MA Plan</vt:lpstr>
      <vt:lpstr>Impacts of MA on PAC Utilization for High Need, High Cost Beneficiaries</vt:lpstr>
      <vt:lpstr>How it Works – Provider Network Adequacy</vt:lpstr>
      <vt:lpstr>Network Adequacy Policy Changes for 2021 and Beyond</vt:lpstr>
      <vt:lpstr>How it Works – Provider Rates/Payment</vt:lpstr>
      <vt:lpstr>How it Works – Provider Rates/Payment (continued)</vt:lpstr>
      <vt:lpstr>MA/SNP Development Timeline</vt:lpstr>
      <vt:lpstr>How it Works – Provider Other Considerations</vt:lpstr>
      <vt:lpstr>Credentialing</vt:lpstr>
      <vt:lpstr>How it Works:Marketing and Enrollment</vt:lpstr>
      <vt:lpstr>What providers can do related to MA Information</vt:lpstr>
      <vt:lpstr>Prohibited &amp; Permitted Actions on Behalf of the Plan</vt:lpstr>
      <vt:lpstr>How it Works – SNP Requirements</vt:lpstr>
      <vt:lpstr>Medicare Advantage: Special Needs Plans</vt:lpstr>
      <vt:lpstr>Special Needs Plans (SNPs)</vt:lpstr>
      <vt:lpstr>Institutional Special Needs Plan (ISNP)</vt:lpstr>
      <vt:lpstr>Other ISNP Requirements</vt:lpstr>
      <vt:lpstr>LTC providers Play Role in ISNP growth</vt:lpstr>
      <vt:lpstr>DSNP: Dual Eligible Beneficiaries</vt:lpstr>
      <vt:lpstr>DSNP Requirements </vt:lpstr>
      <vt:lpstr>PowerPoint Presentation</vt:lpstr>
      <vt:lpstr>Fully-Integrated Dual Eligible SNPs  (FIDE SNPs)</vt:lpstr>
      <vt:lpstr>FIDE SNP and Rates</vt:lpstr>
      <vt:lpstr>Highly-Integrated Dual Eligible SNPs  (HIDE SNPs)</vt:lpstr>
      <vt:lpstr>Chronic Condition SNP (C-SNP)</vt:lpstr>
      <vt:lpstr>Why Understanding Medicare Advantage is Important</vt:lpstr>
      <vt:lpstr>How Providers Can Be Effective in MA/SNPs</vt:lpstr>
      <vt:lpstr>Additional Information and Data 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Glenn Crenshaw</dc:creator>
  <cp:lastModifiedBy>Nicole Fallon</cp:lastModifiedBy>
  <cp:revision>1489</cp:revision>
  <cp:lastPrinted>2022-06-23T21:47:44Z</cp:lastPrinted>
  <dcterms:created xsi:type="dcterms:W3CDTF">2017-05-26T17:02:57Z</dcterms:created>
  <dcterms:modified xsi:type="dcterms:W3CDTF">2022-07-22T20:33:09Z</dcterms:modified>
  <cp:contentStatus/>
</cp:coreProperties>
</file>