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2B3_338BDEC2.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38"/>
  </p:notesMasterIdLst>
  <p:handoutMasterIdLst>
    <p:handoutMasterId r:id="rId39"/>
  </p:handoutMasterIdLst>
  <p:sldIdLst>
    <p:sldId id="277" r:id="rId2"/>
    <p:sldId id="300" r:id="rId3"/>
    <p:sldId id="680" r:id="rId4"/>
    <p:sldId id="707" r:id="rId5"/>
    <p:sldId id="681" r:id="rId6"/>
    <p:sldId id="695" r:id="rId7"/>
    <p:sldId id="682" r:id="rId8"/>
    <p:sldId id="696" r:id="rId9"/>
    <p:sldId id="708" r:id="rId10"/>
    <p:sldId id="697" r:id="rId11"/>
    <p:sldId id="699" r:id="rId12"/>
    <p:sldId id="698" r:id="rId13"/>
    <p:sldId id="719" r:id="rId14"/>
    <p:sldId id="700" r:id="rId15"/>
    <p:sldId id="717" r:id="rId16"/>
    <p:sldId id="710" r:id="rId17"/>
    <p:sldId id="709" r:id="rId18"/>
    <p:sldId id="711" r:id="rId19"/>
    <p:sldId id="723" r:id="rId20"/>
    <p:sldId id="724" r:id="rId21"/>
    <p:sldId id="725" r:id="rId22"/>
    <p:sldId id="720" r:id="rId23"/>
    <p:sldId id="721" r:id="rId24"/>
    <p:sldId id="715" r:id="rId25"/>
    <p:sldId id="716" r:id="rId26"/>
    <p:sldId id="687" r:id="rId27"/>
    <p:sldId id="718" r:id="rId28"/>
    <p:sldId id="688" r:id="rId29"/>
    <p:sldId id="689" r:id="rId30"/>
    <p:sldId id="691" r:id="rId31"/>
    <p:sldId id="692" r:id="rId32"/>
    <p:sldId id="380" r:id="rId33"/>
    <p:sldId id="774" r:id="rId34"/>
    <p:sldId id="670" r:id="rId35"/>
    <p:sldId id="722" r:id="rId36"/>
    <p:sldId id="343"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861DDE-4122-910D-F3DA-F2DCCBB70C50}" name="Sue LaGrange" initials="SL" userId="S::susan.lagrange@pathwayhealth.com::4ef8e45f-0ee6-430a-9fde-15c4eb738ee4" providerId="AD"/>
  <p188:author id="{392B44DF-4B47-9B9B-99F5-B5C5BE40FB3F}" name="Guest User" initials="GU" userId="S::urn:spo:anon#b19fd53aa8320bbaf265045b248561fd0517b79d6ded4d1633736de4c1bf72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1BEAD-BF74-11DD-AA24-EAEF27C11808}" v="1" dt="2023-04-26T17:40:54.369"/>
    <p1510:client id="{35438867-C6DE-8ACE-2F32-823F69D56C35}" v="3" dt="2023-03-23T13:36:19.342"/>
    <p1510:client id="{55E24D09-CCFB-D45C-D647-6DDF3880A471}" v="7" dt="2023-04-21T20:44:00.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8" autoAdjust="0"/>
    <p:restoredTop sz="92022" autoAdjust="0"/>
  </p:normalViewPr>
  <p:slideViewPr>
    <p:cSldViewPr>
      <p:cViewPr varScale="1">
        <p:scale>
          <a:sx n="98" d="100"/>
          <a:sy n="98" d="100"/>
        </p:scale>
        <p:origin x="690"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LaGrange" userId="S::susan.lagrange@pathwayhealth.com::4ef8e45f-0ee6-430a-9fde-15c4eb738ee4" providerId="AD" clId="Web-{55E24D09-CCFB-D45C-D647-6DDF3880A471}"/>
    <pc:docChg chg="mod modSld">
      <pc:chgData name="Sue LaGrange" userId="S::susan.lagrange@pathwayhealth.com::4ef8e45f-0ee6-430a-9fde-15c4eb738ee4" providerId="AD" clId="Web-{55E24D09-CCFB-D45C-D647-6DDF3880A471}" dt="2023-04-21T20:44:00.634" v="41"/>
      <pc:docMkLst>
        <pc:docMk/>
      </pc:docMkLst>
      <pc:sldChg chg="modCm modNotes">
        <pc:chgData name="Sue LaGrange" userId="S::susan.lagrange@pathwayhealth.com::4ef8e45f-0ee6-430a-9fde-15c4eb738ee4" providerId="AD" clId="Web-{55E24D09-CCFB-D45C-D647-6DDF3880A471}" dt="2023-04-21T20:44:00.634" v="41"/>
        <pc:sldMkLst>
          <pc:docMk/>
          <pc:sldMk cId="864804546" sldId="691"/>
        </pc:sldMkLst>
        <pc:extLst>
          <p:ext xmlns:p="http://schemas.openxmlformats.org/presentationml/2006/main" uri="{D6D511B9-2390-475A-947B-AFAB55BFBCF1}">
            <pc226:cmChg xmlns:pc226="http://schemas.microsoft.com/office/powerpoint/2022/06/main/command" chg="">
              <pc226:chgData name="Sue LaGrange" userId="S::susan.lagrange@pathwayhealth.com::4ef8e45f-0ee6-430a-9fde-15c4eb738ee4" providerId="AD" clId="Web-{55E24D09-CCFB-D45C-D647-6DDF3880A471}" dt="2023-04-21T20:44:00.431" v="40"/>
              <pc2:cmMkLst xmlns:pc2="http://schemas.microsoft.com/office/powerpoint/2019/9/main/command">
                <pc:docMk/>
                <pc:sldMk cId="864804546" sldId="691"/>
                <pc2:cmMk id="{C2C68D43-7DFB-4142-88E2-874D3A6F323D}"/>
              </pc2:cmMkLst>
              <pc226:cmRplyChg chg="add">
                <pc226:chgData name="Sue LaGrange" userId="S::susan.lagrange@pathwayhealth.com::4ef8e45f-0ee6-430a-9fde-15c4eb738ee4" providerId="AD" clId="Web-{55E24D09-CCFB-D45C-D647-6DDF3880A471}" dt="2023-04-21T20:44:00.431" v="40"/>
                <pc2:cmRplyMkLst xmlns:pc2="http://schemas.microsoft.com/office/powerpoint/2019/9/main/command">
                  <pc:docMk/>
                  <pc:sldMk cId="864804546" sldId="691"/>
                  <pc2:cmMk id="{C2C68D43-7DFB-4142-88E2-874D3A6F323D}"/>
                  <pc2:cmRplyMk id="{2A5AB8B8-4573-40D3-813B-7194AA3589B5}"/>
                </pc2:cmRplyMkLst>
              </pc226:cmRplyChg>
            </pc226:cmChg>
          </p:ext>
        </pc:extLst>
      </pc:sldChg>
      <pc:sldChg chg="delSp modSp modCm">
        <pc:chgData name="Sue LaGrange" userId="S::susan.lagrange@pathwayhealth.com::4ef8e45f-0ee6-430a-9fde-15c4eb738ee4" providerId="AD" clId="Web-{55E24D09-CCFB-D45C-D647-6DDF3880A471}" dt="2023-04-21T20:41:48.957" v="20"/>
        <pc:sldMkLst>
          <pc:docMk/>
          <pc:sldMk cId="10329031" sldId="699"/>
        </pc:sldMkLst>
        <pc:spChg chg="mod">
          <ac:chgData name="Sue LaGrange" userId="S::susan.lagrange@pathwayhealth.com::4ef8e45f-0ee6-430a-9fde-15c4eb738ee4" providerId="AD" clId="Web-{55E24D09-CCFB-D45C-D647-6DDF3880A471}" dt="2023-04-21T20:41:40.300" v="18" actId="20577"/>
          <ac:spMkLst>
            <pc:docMk/>
            <pc:sldMk cId="10329031" sldId="699"/>
            <ac:spMk id="3" creationId="{7B4CB516-7ED1-45A4-947E-DB7BF04F7D60}"/>
          </ac:spMkLst>
        </pc:spChg>
        <pc:spChg chg="del">
          <ac:chgData name="Sue LaGrange" userId="S::susan.lagrange@pathwayhealth.com::4ef8e45f-0ee6-430a-9fde-15c4eb738ee4" providerId="AD" clId="Web-{55E24D09-CCFB-D45C-D647-6DDF3880A471}" dt="2023-04-21T20:41:30.066" v="4"/>
          <ac:spMkLst>
            <pc:docMk/>
            <pc:sldMk cId="10329031" sldId="699"/>
            <ac:spMk id="5" creationId="{111B4248-CED4-4394-BC69-6FAA12A0CD4A}"/>
          </ac:spMkLst>
        </pc:spChg>
        <pc:extLst>
          <p:ext xmlns:p="http://schemas.openxmlformats.org/presentationml/2006/main" uri="{D6D511B9-2390-475A-947B-AFAB55BFBCF1}">
            <pc226:cmChg xmlns:pc226="http://schemas.microsoft.com/office/powerpoint/2022/06/main/command" chg="mod">
              <pc226:chgData name="Sue LaGrange" userId="S::susan.lagrange@pathwayhealth.com::4ef8e45f-0ee6-430a-9fde-15c4eb738ee4" providerId="AD" clId="Web-{55E24D09-CCFB-D45C-D647-6DDF3880A471}" dt="2023-04-21T20:41:48.957" v="20"/>
              <pc2:cmMkLst xmlns:pc2="http://schemas.microsoft.com/office/powerpoint/2019/9/main/command">
                <pc:docMk/>
                <pc:sldMk cId="10329031" sldId="699"/>
                <pc2:cmMk id="{F8AE5346-D480-4E70-B3FD-EA12F89AAE77}"/>
              </pc2:cmMkLst>
              <pc226:cmRplyChg chg="add">
                <pc226:chgData name="Sue LaGrange" userId="S::susan.lagrange@pathwayhealth.com::4ef8e45f-0ee6-430a-9fde-15c4eb738ee4" providerId="AD" clId="Web-{55E24D09-CCFB-D45C-D647-6DDF3880A471}" dt="2023-04-21T20:41:48.957" v="20"/>
                <pc2:cmRplyMkLst xmlns:pc2="http://schemas.microsoft.com/office/powerpoint/2019/9/main/command">
                  <pc:docMk/>
                  <pc:sldMk cId="10329031" sldId="699"/>
                  <pc2:cmMk id="{F8AE5346-D480-4E70-B3FD-EA12F89AAE77}"/>
                  <pc2:cmRplyMk id="{0D58208E-B5BE-4CE0-9AF0-677EF62892D2}"/>
                </pc2:cmRplyMkLst>
              </pc226:cmRplyChg>
            </pc226:cmChg>
          </p:ext>
        </pc:extLst>
      </pc:sldChg>
    </pc:docChg>
  </pc:docChgLst>
  <pc:docChgLst>
    <pc:chgData name="Guest User" userId="S::urn:spo:anon#b19fd53aa8320bbaf265045b248561fd0517b79d6ded4d1633736de4c1bf728e::" providerId="AD" clId="Web-{35438867-C6DE-8ACE-2F32-823F69D56C35}"/>
    <pc:docChg chg="mod modSld">
      <pc:chgData name="Guest User" userId="S::urn:spo:anon#b19fd53aa8320bbaf265045b248561fd0517b79d6ded4d1633736de4c1bf728e::" providerId="AD" clId="Web-{35438867-C6DE-8ACE-2F32-823F69D56C35}" dt="2023-03-23T13:37:18.734" v="10"/>
      <pc:docMkLst>
        <pc:docMk/>
      </pc:docMkLst>
      <pc:sldChg chg="modNotes">
        <pc:chgData name="Guest User" userId="S::urn:spo:anon#b19fd53aa8320bbaf265045b248561fd0517b79d6ded4d1633736de4c1bf728e::" providerId="AD" clId="Web-{35438867-C6DE-8ACE-2F32-823F69D56C35}" dt="2023-03-23T13:37:18.734" v="10"/>
        <pc:sldMkLst>
          <pc:docMk/>
          <pc:sldMk cId="98826926" sldId="380"/>
        </pc:sldMkLst>
      </pc:sldChg>
      <pc:sldChg chg="modNotes">
        <pc:chgData name="Guest User" userId="S::urn:spo:anon#b19fd53aa8320bbaf265045b248561fd0517b79d6ded4d1633736de4c1bf728e::" providerId="AD" clId="Web-{35438867-C6DE-8ACE-2F32-823F69D56C35}" dt="2023-03-23T13:34:37.824" v="6"/>
        <pc:sldMkLst>
          <pc:docMk/>
          <pc:sldMk cId="576282587" sldId="689"/>
        </pc:sldMkLst>
      </pc:sldChg>
      <pc:sldChg chg="addCm">
        <pc:chgData name="Guest User" userId="S::urn:spo:anon#b19fd53aa8320bbaf265045b248561fd0517b79d6ded4d1633736de4c1bf728e::" providerId="AD" clId="Web-{35438867-C6DE-8ACE-2F32-823F69D56C35}" dt="2023-03-23T13:36:19.342" v="7"/>
        <pc:sldMkLst>
          <pc:docMk/>
          <pc:sldMk cId="864804546" sldId="691"/>
        </pc:sldMkLst>
        <pc:extLst>
          <p:ext xmlns:p="http://schemas.openxmlformats.org/presentationml/2006/main" uri="{D6D511B9-2390-475A-947B-AFAB55BFBCF1}">
            <pc226:cmChg xmlns:pc226="http://schemas.microsoft.com/office/powerpoint/2022/06/main/command" chg="add">
              <pc226:chgData name="Guest User" userId="S::urn:spo:anon#b19fd53aa8320bbaf265045b248561fd0517b79d6ded4d1633736de4c1bf728e::" providerId="AD" clId="Web-{35438867-C6DE-8ACE-2F32-823F69D56C35}" dt="2023-03-23T13:36:19.342" v="7"/>
              <pc2:cmMkLst xmlns:pc2="http://schemas.microsoft.com/office/powerpoint/2019/9/main/command">
                <pc:docMk/>
                <pc:sldMk cId="864804546" sldId="691"/>
                <pc2:cmMk id="{C2C68D43-7DFB-4142-88E2-874D3A6F323D}"/>
              </pc2:cmMkLst>
            </pc226:cmChg>
          </p:ext>
        </pc:extLst>
      </pc:sldChg>
      <pc:sldChg chg="addCm">
        <pc:chgData name="Guest User" userId="S::urn:spo:anon#b19fd53aa8320bbaf265045b248561fd0517b79d6ded4d1633736de4c1bf728e::" providerId="AD" clId="Web-{35438867-C6DE-8ACE-2F32-823F69D56C35}" dt="2023-03-23T13:25:37.734" v="1"/>
        <pc:sldMkLst>
          <pc:docMk/>
          <pc:sldMk cId="10329031" sldId="699"/>
        </pc:sldMkLst>
        <pc:extLst>
          <p:ext xmlns:p="http://schemas.openxmlformats.org/presentationml/2006/main" uri="{D6D511B9-2390-475A-947B-AFAB55BFBCF1}">
            <pc226:cmChg xmlns:pc226="http://schemas.microsoft.com/office/powerpoint/2022/06/main/command" chg="add">
              <pc226:chgData name="Guest User" userId="S::urn:spo:anon#b19fd53aa8320bbaf265045b248561fd0517b79d6ded4d1633736de4c1bf728e::" providerId="AD" clId="Web-{35438867-C6DE-8ACE-2F32-823F69D56C35}" dt="2023-03-23T13:25:37.734" v="1"/>
              <pc2:cmMkLst xmlns:pc2="http://schemas.microsoft.com/office/powerpoint/2019/9/main/command">
                <pc:docMk/>
                <pc:sldMk cId="10329031" sldId="699"/>
                <pc2:cmMk id="{F8AE5346-D480-4E70-B3FD-EA12F89AAE77}"/>
              </pc2:cmMkLst>
            </pc226:cmChg>
          </p:ext>
        </pc:extLst>
      </pc:sldChg>
    </pc:docChg>
  </pc:docChgLst>
  <pc:docChgLst>
    <pc:chgData name="Teckla Johnson" userId="S::teckla.johnson@pathwayhealth.com::350af7c3-b578-4d46-bc38-fe16f437c7e1" providerId="AD" clId="Web-{0061BEAD-BF74-11DD-AA24-EAEF27C11808}"/>
    <pc:docChg chg="">
      <pc:chgData name="Teckla Johnson" userId="S::teckla.johnson@pathwayhealth.com::350af7c3-b578-4d46-bc38-fe16f437c7e1" providerId="AD" clId="Web-{0061BEAD-BF74-11DD-AA24-EAEF27C11808}" dt="2023-04-26T17:40:54.369" v="0"/>
      <pc:docMkLst>
        <pc:docMk/>
      </pc:docMkLst>
      <pc:sldChg chg="delCm">
        <pc:chgData name="Teckla Johnson" userId="S::teckla.johnson@pathwayhealth.com::350af7c3-b578-4d46-bc38-fe16f437c7e1" providerId="AD" clId="Web-{0061BEAD-BF74-11DD-AA24-EAEF27C11808}" dt="2023-04-26T17:40:54.369" v="0"/>
        <pc:sldMkLst>
          <pc:docMk/>
          <pc:sldMk cId="10329031" sldId="699"/>
        </pc:sldMkLst>
        <pc:extLst>
          <p:ext xmlns:p="http://schemas.openxmlformats.org/presentationml/2006/main" uri="{D6D511B9-2390-475A-947B-AFAB55BFBCF1}">
            <pc226:cmChg xmlns:pc226="http://schemas.microsoft.com/office/powerpoint/2022/06/main/command" chg="del">
              <pc226:chgData name="Teckla Johnson" userId="S::teckla.johnson@pathwayhealth.com::350af7c3-b578-4d46-bc38-fe16f437c7e1" providerId="AD" clId="Web-{0061BEAD-BF74-11DD-AA24-EAEF27C11808}" dt="2023-04-26T17:40:54.369" v="0"/>
              <pc2:cmMkLst xmlns:pc2="http://schemas.microsoft.com/office/powerpoint/2019/9/main/command">
                <pc:docMk/>
                <pc:sldMk cId="10329031" sldId="699"/>
                <pc2:cmMk id="{F8AE5346-D480-4E70-B3FD-EA12F89AAE77}"/>
              </pc2:cmMkLst>
            </pc226:cmChg>
          </p:ext>
        </pc:extLst>
      </pc:sldChg>
    </pc:docChg>
  </pc:docChgLst>
</pc:chgInfo>
</file>

<file path=ppt/comments/modernComment_2B3_338BDEC2.xml><?xml version="1.0" encoding="utf-8"?>
<p188:cmLst xmlns:a="http://schemas.openxmlformats.org/drawingml/2006/main" xmlns:r="http://schemas.openxmlformats.org/officeDocument/2006/relationships" xmlns:p188="http://schemas.microsoft.com/office/powerpoint/2018/8/main">
  <p188:cm id="{C2C68D43-7DFB-4142-88E2-874D3A6F323D}" authorId="{392B44DF-4B47-9B9B-99F5-B5C5BE40FB3F}" created="2023-03-23T13:36:19.342">
    <pc:sldMkLst xmlns:pc="http://schemas.microsoft.com/office/powerpoint/2013/main/command">
      <pc:docMk/>
      <pc:sldMk cId="864804546" sldId="691"/>
    </pc:sldMkLst>
    <p188:replyLst>
      <p188:reply id="{2A5AB8B8-4573-40D3-813B-7194AA3589B5}" authorId="{27861DDE-4122-910D-F3DA-F2DCCBB70C50}" created="2023-04-21T20:44:00.431">
        <p188:txBody>
          <a:bodyPr/>
          <a:lstStyle/>
          <a:p>
            <a:r>
              <a:rPr lang="en-US"/>
              <a:t>Question reworded</a:t>
            </a:r>
          </a:p>
        </p188:txBody>
      </p188:reply>
    </p188:replyLst>
    <p188:txBody>
      <a:bodyPr/>
      <a:lstStyle/>
      <a:p>
        <a:r>
          <a:rPr lang="en-US"/>
          <a:t>Is this meant to say "How do I make sure visitors restrict . . .?" rather than ". . .do not restrict . . .?"</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DCD1E9-D557-4FA2-A420-E219CC5092C3}" type="doc">
      <dgm:prSet loTypeId="urn:microsoft.com/office/officeart/2005/8/layout/matrix3" loCatId="matrix" qsTypeId="urn:microsoft.com/office/officeart/2005/8/quickstyle/simple4" qsCatId="simple" csTypeId="urn:microsoft.com/office/officeart/2005/8/colors/colorful3" csCatId="colorful" phldr="1"/>
      <dgm:spPr/>
      <dgm:t>
        <a:bodyPr/>
        <a:lstStyle/>
        <a:p>
          <a:endParaRPr lang="en-US"/>
        </a:p>
      </dgm:t>
    </dgm:pt>
    <dgm:pt modelId="{64D765B4-3C28-493F-A497-8459A641BB04}">
      <dgm:prSet custT="1"/>
      <dgm:spPr/>
      <dgm:t>
        <a:bodyPr/>
        <a:lstStyle/>
        <a:p>
          <a:r>
            <a:rPr lang="en-US" sz="2400" b="1"/>
            <a:t>Pre-visit Screening</a:t>
          </a:r>
          <a:endParaRPr lang="en-US" sz="2400" b="1" dirty="0"/>
        </a:p>
      </dgm:t>
    </dgm:pt>
    <dgm:pt modelId="{AEB5715D-8003-44E7-A5CA-8ED8D95B8F77}" type="parTrans" cxnId="{6EDD3F80-4B12-4F32-9DBC-47581B934222}">
      <dgm:prSet/>
      <dgm:spPr/>
      <dgm:t>
        <a:bodyPr/>
        <a:lstStyle/>
        <a:p>
          <a:endParaRPr lang="en-US"/>
        </a:p>
      </dgm:t>
    </dgm:pt>
    <dgm:pt modelId="{6FEF8D86-EEB1-4FE6-8AC8-E899CD33EFD3}" type="sibTrans" cxnId="{6EDD3F80-4B12-4F32-9DBC-47581B934222}">
      <dgm:prSet/>
      <dgm:spPr/>
      <dgm:t>
        <a:bodyPr/>
        <a:lstStyle/>
        <a:p>
          <a:endParaRPr lang="en-US"/>
        </a:p>
      </dgm:t>
    </dgm:pt>
    <dgm:pt modelId="{9A9E3A36-679B-4CA6-8704-FD74A8B8E2CA}">
      <dgm:prSet custT="1"/>
      <dgm:spPr/>
      <dgm:t>
        <a:bodyPr/>
        <a:lstStyle/>
        <a:p>
          <a:r>
            <a:rPr lang="en-US" sz="2400" b="1"/>
            <a:t>Education to Residents and Visitors on Risks</a:t>
          </a:r>
          <a:endParaRPr lang="en-US" sz="2400" b="1" dirty="0"/>
        </a:p>
      </dgm:t>
    </dgm:pt>
    <dgm:pt modelId="{DF145E88-5B98-4FEF-9356-12878C191B5A}" type="parTrans" cxnId="{73CAD751-AF7E-4FCA-ABC3-FDE375022C1C}">
      <dgm:prSet/>
      <dgm:spPr/>
      <dgm:t>
        <a:bodyPr/>
        <a:lstStyle/>
        <a:p>
          <a:endParaRPr lang="en-US"/>
        </a:p>
      </dgm:t>
    </dgm:pt>
    <dgm:pt modelId="{1C4E7746-7166-48F0-91F8-B6685B97D6F5}" type="sibTrans" cxnId="{73CAD751-AF7E-4FCA-ABC3-FDE375022C1C}">
      <dgm:prSet/>
      <dgm:spPr/>
      <dgm:t>
        <a:bodyPr/>
        <a:lstStyle/>
        <a:p>
          <a:endParaRPr lang="en-US"/>
        </a:p>
      </dgm:t>
    </dgm:pt>
    <dgm:pt modelId="{1CEF5E79-B1EE-49F2-A78A-75F67B8F9CB5}">
      <dgm:prSet custT="1"/>
      <dgm:spPr/>
      <dgm:t>
        <a:bodyPr/>
        <a:lstStyle/>
        <a:p>
          <a:r>
            <a:rPr lang="en-US" sz="2400" b="1"/>
            <a:t>Mask Use, Hand Hygiene, etc.</a:t>
          </a:r>
          <a:endParaRPr lang="en-US" sz="2400" b="1" dirty="0"/>
        </a:p>
      </dgm:t>
    </dgm:pt>
    <dgm:pt modelId="{B5749D1E-A32B-4922-98BD-C52C61697FD1}" type="parTrans" cxnId="{B1089ABD-0264-49A1-8208-72239886B531}">
      <dgm:prSet/>
      <dgm:spPr/>
      <dgm:t>
        <a:bodyPr/>
        <a:lstStyle/>
        <a:p>
          <a:endParaRPr lang="en-US"/>
        </a:p>
      </dgm:t>
    </dgm:pt>
    <dgm:pt modelId="{D8823A9C-5633-4082-B028-4429C7A7851C}" type="sibTrans" cxnId="{B1089ABD-0264-49A1-8208-72239886B531}">
      <dgm:prSet/>
      <dgm:spPr/>
      <dgm:t>
        <a:bodyPr/>
        <a:lstStyle/>
        <a:p>
          <a:endParaRPr lang="en-US"/>
        </a:p>
      </dgm:t>
    </dgm:pt>
    <dgm:pt modelId="{75B3A580-3258-4B7C-B972-09DDE3B38D5D}">
      <dgm:prSet custT="1"/>
      <dgm:spPr/>
      <dgm:t>
        <a:bodyPr/>
        <a:lstStyle/>
        <a:p>
          <a:r>
            <a:rPr lang="en-US" sz="2000" b="1"/>
            <a:t>Refuses to follow Core  Principles of COVID-19 Infection Prevention</a:t>
          </a:r>
          <a:endParaRPr lang="en-US" sz="2000" b="1" dirty="0"/>
        </a:p>
      </dgm:t>
    </dgm:pt>
    <dgm:pt modelId="{16A531F0-BA54-4F3C-A036-C8E4D0D01A55}" type="parTrans" cxnId="{60ED1C15-C176-486D-A2B3-97AF846ADEBB}">
      <dgm:prSet/>
      <dgm:spPr/>
      <dgm:t>
        <a:bodyPr/>
        <a:lstStyle/>
        <a:p>
          <a:endParaRPr lang="en-US"/>
        </a:p>
      </dgm:t>
    </dgm:pt>
    <dgm:pt modelId="{0053D1BE-6235-4C5C-A517-1C7CE33BF24B}" type="sibTrans" cxnId="{60ED1C15-C176-486D-A2B3-97AF846ADEBB}">
      <dgm:prSet/>
      <dgm:spPr/>
      <dgm:t>
        <a:bodyPr/>
        <a:lstStyle/>
        <a:p>
          <a:endParaRPr lang="en-US"/>
        </a:p>
      </dgm:t>
    </dgm:pt>
    <dgm:pt modelId="{E85815A9-CC85-43EA-AB09-0CF9EDAFBC39}" type="pres">
      <dgm:prSet presAssocID="{EBDCD1E9-D557-4FA2-A420-E219CC5092C3}" presName="matrix" presStyleCnt="0">
        <dgm:presLayoutVars>
          <dgm:chMax val="1"/>
          <dgm:dir/>
          <dgm:resizeHandles val="exact"/>
        </dgm:presLayoutVars>
      </dgm:prSet>
      <dgm:spPr/>
    </dgm:pt>
    <dgm:pt modelId="{728369C0-7EB1-4746-A0DE-F75CD026A29A}" type="pres">
      <dgm:prSet presAssocID="{EBDCD1E9-D557-4FA2-A420-E219CC5092C3}" presName="diamond" presStyleLbl="bgShp" presStyleIdx="0" presStyleCnt="1"/>
      <dgm:spPr/>
    </dgm:pt>
    <dgm:pt modelId="{6DE7B581-6851-4EC6-8A22-545E7831D83B}" type="pres">
      <dgm:prSet presAssocID="{EBDCD1E9-D557-4FA2-A420-E219CC5092C3}" presName="quad1" presStyleLbl="node1" presStyleIdx="0" presStyleCnt="4">
        <dgm:presLayoutVars>
          <dgm:chMax val="0"/>
          <dgm:chPref val="0"/>
          <dgm:bulletEnabled val="1"/>
        </dgm:presLayoutVars>
      </dgm:prSet>
      <dgm:spPr/>
    </dgm:pt>
    <dgm:pt modelId="{C96B3584-444D-4FEE-9B08-C807BA66112C}" type="pres">
      <dgm:prSet presAssocID="{EBDCD1E9-D557-4FA2-A420-E219CC5092C3}" presName="quad2" presStyleLbl="node1" presStyleIdx="1" presStyleCnt="4">
        <dgm:presLayoutVars>
          <dgm:chMax val="0"/>
          <dgm:chPref val="0"/>
          <dgm:bulletEnabled val="1"/>
        </dgm:presLayoutVars>
      </dgm:prSet>
      <dgm:spPr/>
    </dgm:pt>
    <dgm:pt modelId="{ACA0AA83-5A5F-49BA-A43D-8287E0EBC49B}" type="pres">
      <dgm:prSet presAssocID="{EBDCD1E9-D557-4FA2-A420-E219CC5092C3}" presName="quad3" presStyleLbl="node1" presStyleIdx="2" presStyleCnt="4">
        <dgm:presLayoutVars>
          <dgm:chMax val="0"/>
          <dgm:chPref val="0"/>
          <dgm:bulletEnabled val="1"/>
        </dgm:presLayoutVars>
      </dgm:prSet>
      <dgm:spPr/>
    </dgm:pt>
    <dgm:pt modelId="{7406D330-CEC5-4B2D-AFE3-9F8D928E24F9}" type="pres">
      <dgm:prSet presAssocID="{EBDCD1E9-D557-4FA2-A420-E219CC5092C3}" presName="quad4" presStyleLbl="node1" presStyleIdx="3" presStyleCnt="4">
        <dgm:presLayoutVars>
          <dgm:chMax val="0"/>
          <dgm:chPref val="0"/>
          <dgm:bulletEnabled val="1"/>
        </dgm:presLayoutVars>
      </dgm:prSet>
      <dgm:spPr/>
    </dgm:pt>
  </dgm:ptLst>
  <dgm:cxnLst>
    <dgm:cxn modelId="{60ED1C15-C176-486D-A2B3-97AF846ADEBB}" srcId="{EBDCD1E9-D557-4FA2-A420-E219CC5092C3}" destId="{75B3A580-3258-4B7C-B972-09DDE3B38D5D}" srcOrd="3" destOrd="0" parTransId="{16A531F0-BA54-4F3C-A036-C8E4D0D01A55}" sibTransId="{0053D1BE-6235-4C5C-A517-1C7CE33BF24B}"/>
    <dgm:cxn modelId="{0D7D3B70-D069-4100-A898-E48FB8F91ABB}" type="presOf" srcId="{9A9E3A36-679B-4CA6-8704-FD74A8B8E2CA}" destId="{C96B3584-444D-4FEE-9B08-C807BA66112C}" srcOrd="0" destOrd="0" presId="urn:microsoft.com/office/officeart/2005/8/layout/matrix3"/>
    <dgm:cxn modelId="{73CAD751-AF7E-4FCA-ABC3-FDE375022C1C}" srcId="{EBDCD1E9-D557-4FA2-A420-E219CC5092C3}" destId="{9A9E3A36-679B-4CA6-8704-FD74A8B8E2CA}" srcOrd="1" destOrd="0" parTransId="{DF145E88-5B98-4FEF-9356-12878C191B5A}" sibTransId="{1C4E7746-7166-48F0-91F8-B6685B97D6F5}"/>
    <dgm:cxn modelId="{6EDD3F80-4B12-4F32-9DBC-47581B934222}" srcId="{EBDCD1E9-D557-4FA2-A420-E219CC5092C3}" destId="{64D765B4-3C28-493F-A497-8459A641BB04}" srcOrd="0" destOrd="0" parTransId="{AEB5715D-8003-44E7-A5CA-8ED8D95B8F77}" sibTransId="{6FEF8D86-EEB1-4FE6-8AC8-E899CD33EFD3}"/>
    <dgm:cxn modelId="{DE9ED991-1517-430D-9F8A-80E9940F3F30}" type="presOf" srcId="{EBDCD1E9-D557-4FA2-A420-E219CC5092C3}" destId="{E85815A9-CC85-43EA-AB09-0CF9EDAFBC39}" srcOrd="0" destOrd="0" presId="urn:microsoft.com/office/officeart/2005/8/layout/matrix3"/>
    <dgm:cxn modelId="{3C44DDB8-7983-4D5A-A6AD-755B7C10864B}" type="presOf" srcId="{75B3A580-3258-4B7C-B972-09DDE3B38D5D}" destId="{7406D330-CEC5-4B2D-AFE3-9F8D928E24F9}" srcOrd="0" destOrd="0" presId="urn:microsoft.com/office/officeart/2005/8/layout/matrix3"/>
    <dgm:cxn modelId="{B1089ABD-0264-49A1-8208-72239886B531}" srcId="{EBDCD1E9-D557-4FA2-A420-E219CC5092C3}" destId="{1CEF5E79-B1EE-49F2-A78A-75F67B8F9CB5}" srcOrd="2" destOrd="0" parTransId="{B5749D1E-A32B-4922-98BD-C52C61697FD1}" sibTransId="{D8823A9C-5633-4082-B028-4429C7A7851C}"/>
    <dgm:cxn modelId="{59D1F6C5-0476-4121-A465-16C994A3F494}" type="presOf" srcId="{1CEF5E79-B1EE-49F2-A78A-75F67B8F9CB5}" destId="{ACA0AA83-5A5F-49BA-A43D-8287E0EBC49B}" srcOrd="0" destOrd="0" presId="urn:microsoft.com/office/officeart/2005/8/layout/matrix3"/>
    <dgm:cxn modelId="{2CCD0CE7-1F2A-4796-B7DB-654FEDA70F16}" type="presOf" srcId="{64D765B4-3C28-493F-A497-8459A641BB04}" destId="{6DE7B581-6851-4EC6-8A22-545E7831D83B}" srcOrd="0" destOrd="0" presId="urn:microsoft.com/office/officeart/2005/8/layout/matrix3"/>
    <dgm:cxn modelId="{424EC74E-A5C2-4175-A135-EFDBC3815290}" type="presParOf" srcId="{E85815A9-CC85-43EA-AB09-0CF9EDAFBC39}" destId="{728369C0-7EB1-4746-A0DE-F75CD026A29A}" srcOrd="0" destOrd="0" presId="urn:microsoft.com/office/officeart/2005/8/layout/matrix3"/>
    <dgm:cxn modelId="{1BCFBBB2-6D70-4D83-A038-40D010F0909E}" type="presParOf" srcId="{E85815A9-CC85-43EA-AB09-0CF9EDAFBC39}" destId="{6DE7B581-6851-4EC6-8A22-545E7831D83B}" srcOrd="1" destOrd="0" presId="urn:microsoft.com/office/officeart/2005/8/layout/matrix3"/>
    <dgm:cxn modelId="{595C15A9-B1EC-4856-AA16-5FA82BD7034E}" type="presParOf" srcId="{E85815A9-CC85-43EA-AB09-0CF9EDAFBC39}" destId="{C96B3584-444D-4FEE-9B08-C807BA66112C}" srcOrd="2" destOrd="0" presId="urn:microsoft.com/office/officeart/2005/8/layout/matrix3"/>
    <dgm:cxn modelId="{9C0CAED8-855C-461C-9D8A-1E8080F966C1}" type="presParOf" srcId="{E85815A9-CC85-43EA-AB09-0CF9EDAFBC39}" destId="{ACA0AA83-5A5F-49BA-A43D-8287E0EBC49B}" srcOrd="3" destOrd="0" presId="urn:microsoft.com/office/officeart/2005/8/layout/matrix3"/>
    <dgm:cxn modelId="{FBF5E122-D8D0-4CCA-A6B6-755CED2D2034}" type="presParOf" srcId="{E85815A9-CC85-43EA-AB09-0CF9EDAFBC39}" destId="{7406D330-CEC5-4B2D-AFE3-9F8D928E24F9}"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214DFB-9C97-42BB-9AD7-FD16F9C9B11B}"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EC2A4EA7-F2B6-4B62-B943-AD18F6AC8F97}">
      <dgm:prSet custT="1"/>
      <dgm:spPr/>
      <dgm:t>
        <a:bodyPr/>
        <a:lstStyle/>
        <a:p>
          <a:r>
            <a:rPr lang="en-US" sz="2400" dirty="0"/>
            <a:t>Learn</a:t>
          </a:r>
        </a:p>
      </dgm:t>
    </dgm:pt>
    <dgm:pt modelId="{06984FF6-66F0-452C-95D5-D91A0FE3A84F}" type="parTrans" cxnId="{CD243E54-7607-4A1B-8256-4AE3B43A2948}">
      <dgm:prSet/>
      <dgm:spPr/>
      <dgm:t>
        <a:bodyPr/>
        <a:lstStyle/>
        <a:p>
          <a:endParaRPr lang="en-US" sz="2000"/>
        </a:p>
      </dgm:t>
    </dgm:pt>
    <dgm:pt modelId="{50D974BE-06E8-411C-8CBB-A6C453A8B7E3}" type="sibTrans" cxnId="{CD243E54-7607-4A1B-8256-4AE3B43A2948}">
      <dgm:prSet/>
      <dgm:spPr/>
      <dgm:t>
        <a:bodyPr/>
        <a:lstStyle/>
        <a:p>
          <a:endParaRPr lang="en-US" sz="2000"/>
        </a:p>
      </dgm:t>
    </dgm:pt>
    <dgm:pt modelId="{9E87723C-8B18-4EE9-A836-04BBE09EB8DA}">
      <dgm:prSet custT="1"/>
      <dgm:spPr/>
      <dgm:t>
        <a:bodyPr/>
        <a:lstStyle/>
        <a:p>
          <a:r>
            <a:rPr lang="en-US" sz="2400" dirty="0"/>
            <a:t>Core Principles to follow every day</a:t>
          </a:r>
        </a:p>
      </dgm:t>
    </dgm:pt>
    <dgm:pt modelId="{CE3D22CF-7561-4097-ADA4-5EF4B3655FB4}" type="parTrans" cxnId="{2BB8BB48-2BE4-4603-AC44-DB2F52C32B09}">
      <dgm:prSet/>
      <dgm:spPr/>
      <dgm:t>
        <a:bodyPr/>
        <a:lstStyle/>
        <a:p>
          <a:endParaRPr lang="en-US" sz="2000"/>
        </a:p>
      </dgm:t>
    </dgm:pt>
    <dgm:pt modelId="{D05896BD-0BF0-49D8-8DAE-2C2236769241}" type="sibTrans" cxnId="{2BB8BB48-2BE4-4603-AC44-DB2F52C32B09}">
      <dgm:prSet/>
      <dgm:spPr/>
      <dgm:t>
        <a:bodyPr/>
        <a:lstStyle/>
        <a:p>
          <a:endParaRPr lang="en-US" sz="2000"/>
        </a:p>
      </dgm:t>
    </dgm:pt>
    <dgm:pt modelId="{82A5890C-D79C-41A6-BCCE-3D314D14C2C1}">
      <dgm:prSet custT="1"/>
      <dgm:spPr/>
      <dgm:t>
        <a:bodyPr/>
        <a:lstStyle/>
        <a:p>
          <a:r>
            <a:rPr lang="en-US" sz="2400" dirty="0"/>
            <a:t>Act</a:t>
          </a:r>
        </a:p>
      </dgm:t>
    </dgm:pt>
    <dgm:pt modelId="{FD13B056-4292-4015-94AB-DDD23AD8DEE7}" type="parTrans" cxnId="{96A1CAF4-54B2-400A-985B-366DF4AEFB86}">
      <dgm:prSet/>
      <dgm:spPr/>
      <dgm:t>
        <a:bodyPr/>
        <a:lstStyle/>
        <a:p>
          <a:endParaRPr lang="en-US" sz="2000"/>
        </a:p>
      </dgm:t>
    </dgm:pt>
    <dgm:pt modelId="{3632AFA3-84B7-4CED-83FE-74AEA8EBFDAF}" type="sibTrans" cxnId="{96A1CAF4-54B2-400A-985B-366DF4AEFB86}">
      <dgm:prSet/>
      <dgm:spPr/>
      <dgm:t>
        <a:bodyPr/>
        <a:lstStyle/>
        <a:p>
          <a:endParaRPr lang="en-US" sz="2000"/>
        </a:p>
      </dgm:t>
    </dgm:pt>
    <dgm:pt modelId="{0157E9DE-3720-43CA-9412-D97C4F746A11}">
      <dgm:prSet custT="1"/>
      <dgm:spPr/>
      <dgm:t>
        <a:bodyPr/>
        <a:lstStyle/>
        <a:p>
          <a:r>
            <a:rPr lang="en-US" sz="2400" dirty="0"/>
            <a:t>How I help residents and their guests to safely visit; Cleaning and Disinfection role</a:t>
          </a:r>
        </a:p>
      </dgm:t>
    </dgm:pt>
    <dgm:pt modelId="{6A677F4A-D053-4ECA-936A-05C945037900}" type="parTrans" cxnId="{B4FE0DFA-2354-4BF3-8C6D-071ECE99BA07}">
      <dgm:prSet/>
      <dgm:spPr/>
      <dgm:t>
        <a:bodyPr/>
        <a:lstStyle/>
        <a:p>
          <a:endParaRPr lang="en-US" sz="2000"/>
        </a:p>
      </dgm:t>
    </dgm:pt>
    <dgm:pt modelId="{2172D726-825D-492E-8B11-D1FF3A2364D6}" type="sibTrans" cxnId="{B4FE0DFA-2354-4BF3-8C6D-071ECE99BA07}">
      <dgm:prSet/>
      <dgm:spPr/>
      <dgm:t>
        <a:bodyPr/>
        <a:lstStyle/>
        <a:p>
          <a:endParaRPr lang="en-US" sz="2000"/>
        </a:p>
      </dgm:t>
    </dgm:pt>
    <dgm:pt modelId="{486E3A02-2B3A-4DB2-8E89-78BFB10EDC6A}">
      <dgm:prSet custT="1"/>
      <dgm:spPr/>
      <dgm:t>
        <a:bodyPr/>
        <a:lstStyle/>
        <a:p>
          <a:r>
            <a:rPr lang="en-US" sz="2400" dirty="0"/>
            <a:t>Monitor</a:t>
          </a:r>
        </a:p>
      </dgm:t>
    </dgm:pt>
    <dgm:pt modelId="{6AD24DD2-2771-4DDA-8DF9-56E15AE7B5C4}" type="parTrans" cxnId="{5F4A64BC-545A-4C8F-99DE-3A4EE182E10A}">
      <dgm:prSet/>
      <dgm:spPr/>
      <dgm:t>
        <a:bodyPr/>
        <a:lstStyle/>
        <a:p>
          <a:endParaRPr lang="en-US" sz="2000"/>
        </a:p>
      </dgm:t>
    </dgm:pt>
    <dgm:pt modelId="{E17FF170-8F5E-4CCE-91FB-8CFAD87C4C06}" type="sibTrans" cxnId="{5F4A64BC-545A-4C8F-99DE-3A4EE182E10A}">
      <dgm:prSet/>
      <dgm:spPr/>
      <dgm:t>
        <a:bodyPr/>
        <a:lstStyle/>
        <a:p>
          <a:endParaRPr lang="en-US" sz="2000"/>
        </a:p>
      </dgm:t>
    </dgm:pt>
    <dgm:pt modelId="{45878BAB-D0BE-4708-85FB-3A26A25BDC00}">
      <dgm:prSet custT="1"/>
      <dgm:spPr/>
      <dgm:t>
        <a:bodyPr/>
        <a:lstStyle/>
        <a:p>
          <a:r>
            <a:rPr lang="en-US" sz="2400" dirty="0"/>
            <a:t>Keep Records: screening, testing, facility’s county level of community transmission, status</a:t>
          </a:r>
        </a:p>
      </dgm:t>
    </dgm:pt>
    <dgm:pt modelId="{D25DC8CA-0F96-4FD6-8679-A18135A918D5}" type="parTrans" cxnId="{637A83AA-9D83-4BAC-8C0A-3D71CFA6811B}">
      <dgm:prSet/>
      <dgm:spPr/>
      <dgm:t>
        <a:bodyPr/>
        <a:lstStyle/>
        <a:p>
          <a:endParaRPr lang="en-US" sz="2000"/>
        </a:p>
      </dgm:t>
    </dgm:pt>
    <dgm:pt modelId="{5378DCBA-ACCF-4BF8-8292-9187840A91C5}" type="sibTrans" cxnId="{637A83AA-9D83-4BAC-8C0A-3D71CFA6811B}">
      <dgm:prSet/>
      <dgm:spPr/>
      <dgm:t>
        <a:bodyPr/>
        <a:lstStyle/>
        <a:p>
          <a:endParaRPr lang="en-US" sz="2000"/>
        </a:p>
      </dgm:t>
    </dgm:pt>
    <dgm:pt modelId="{57B316D4-F9CE-4CAE-BBF6-26DC8DA0FB80}" type="pres">
      <dgm:prSet presAssocID="{2B214DFB-9C97-42BB-9AD7-FD16F9C9B11B}" presName="linear" presStyleCnt="0">
        <dgm:presLayoutVars>
          <dgm:dir/>
          <dgm:animLvl val="lvl"/>
          <dgm:resizeHandles val="exact"/>
        </dgm:presLayoutVars>
      </dgm:prSet>
      <dgm:spPr/>
    </dgm:pt>
    <dgm:pt modelId="{1A4636A6-2A7E-448F-8C44-B87C0A8B83A1}" type="pres">
      <dgm:prSet presAssocID="{EC2A4EA7-F2B6-4B62-B943-AD18F6AC8F97}" presName="parentLin" presStyleCnt="0"/>
      <dgm:spPr/>
    </dgm:pt>
    <dgm:pt modelId="{3FF2E7B6-3F94-401D-B7F5-9A2743EAB74A}" type="pres">
      <dgm:prSet presAssocID="{EC2A4EA7-F2B6-4B62-B943-AD18F6AC8F97}" presName="parentLeftMargin" presStyleLbl="node1" presStyleIdx="0" presStyleCnt="3"/>
      <dgm:spPr/>
    </dgm:pt>
    <dgm:pt modelId="{A3583390-DE62-4FBA-B7AB-CF9A9F8FD3A9}" type="pres">
      <dgm:prSet presAssocID="{EC2A4EA7-F2B6-4B62-B943-AD18F6AC8F97}" presName="parentText" presStyleLbl="node1" presStyleIdx="0" presStyleCnt="3">
        <dgm:presLayoutVars>
          <dgm:chMax val="0"/>
          <dgm:bulletEnabled val="1"/>
        </dgm:presLayoutVars>
      </dgm:prSet>
      <dgm:spPr/>
    </dgm:pt>
    <dgm:pt modelId="{386C811E-2409-4DF3-8D7D-06E1BF84D576}" type="pres">
      <dgm:prSet presAssocID="{EC2A4EA7-F2B6-4B62-B943-AD18F6AC8F97}" presName="negativeSpace" presStyleCnt="0"/>
      <dgm:spPr/>
    </dgm:pt>
    <dgm:pt modelId="{812F263F-7029-4C55-A62A-3DB4F0A22AAC}" type="pres">
      <dgm:prSet presAssocID="{EC2A4EA7-F2B6-4B62-B943-AD18F6AC8F97}" presName="childText" presStyleLbl="conFgAcc1" presStyleIdx="0" presStyleCnt="3">
        <dgm:presLayoutVars>
          <dgm:bulletEnabled val="1"/>
        </dgm:presLayoutVars>
      </dgm:prSet>
      <dgm:spPr/>
    </dgm:pt>
    <dgm:pt modelId="{11931406-A967-4B39-B4DB-CCE1632C4B6E}" type="pres">
      <dgm:prSet presAssocID="{50D974BE-06E8-411C-8CBB-A6C453A8B7E3}" presName="spaceBetweenRectangles" presStyleCnt="0"/>
      <dgm:spPr/>
    </dgm:pt>
    <dgm:pt modelId="{A791800D-D621-4A17-97AE-BFF9E6A29D38}" type="pres">
      <dgm:prSet presAssocID="{82A5890C-D79C-41A6-BCCE-3D314D14C2C1}" presName="parentLin" presStyleCnt="0"/>
      <dgm:spPr/>
    </dgm:pt>
    <dgm:pt modelId="{45BE009B-C8C5-448F-A099-F7B2CB7A6BB6}" type="pres">
      <dgm:prSet presAssocID="{82A5890C-D79C-41A6-BCCE-3D314D14C2C1}" presName="parentLeftMargin" presStyleLbl="node1" presStyleIdx="0" presStyleCnt="3"/>
      <dgm:spPr/>
    </dgm:pt>
    <dgm:pt modelId="{2EDC9DCF-5727-4BA9-97FF-BA5B05BDA78D}" type="pres">
      <dgm:prSet presAssocID="{82A5890C-D79C-41A6-BCCE-3D314D14C2C1}" presName="parentText" presStyleLbl="node1" presStyleIdx="1" presStyleCnt="3">
        <dgm:presLayoutVars>
          <dgm:chMax val="0"/>
          <dgm:bulletEnabled val="1"/>
        </dgm:presLayoutVars>
      </dgm:prSet>
      <dgm:spPr/>
    </dgm:pt>
    <dgm:pt modelId="{DBDBC6E1-2D61-4CAF-9080-192A8D387F56}" type="pres">
      <dgm:prSet presAssocID="{82A5890C-D79C-41A6-BCCE-3D314D14C2C1}" presName="negativeSpace" presStyleCnt="0"/>
      <dgm:spPr/>
    </dgm:pt>
    <dgm:pt modelId="{B6B21908-955E-475A-A930-0166B153DE12}" type="pres">
      <dgm:prSet presAssocID="{82A5890C-D79C-41A6-BCCE-3D314D14C2C1}" presName="childText" presStyleLbl="conFgAcc1" presStyleIdx="1" presStyleCnt="3">
        <dgm:presLayoutVars>
          <dgm:bulletEnabled val="1"/>
        </dgm:presLayoutVars>
      </dgm:prSet>
      <dgm:spPr/>
    </dgm:pt>
    <dgm:pt modelId="{589E4F0C-CF14-4F7C-B316-98872CC45B3F}" type="pres">
      <dgm:prSet presAssocID="{3632AFA3-84B7-4CED-83FE-74AEA8EBFDAF}" presName="spaceBetweenRectangles" presStyleCnt="0"/>
      <dgm:spPr/>
    </dgm:pt>
    <dgm:pt modelId="{7A366E21-8F0C-40C0-B236-20521090ECD6}" type="pres">
      <dgm:prSet presAssocID="{486E3A02-2B3A-4DB2-8E89-78BFB10EDC6A}" presName="parentLin" presStyleCnt="0"/>
      <dgm:spPr/>
    </dgm:pt>
    <dgm:pt modelId="{E1FB3B81-3EBA-4C35-BC92-8E104204CE87}" type="pres">
      <dgm:prSet presAssocID="{486E3A02-2B3A-4DB2-8E89-78BFB10EDC6A}" presName="parentLeftMargin" presStyleLbl="node1" presStyleIdx="1" presStyleCnt="3"/>
      <dgm:spPr/>
    </dgm:pt>
    <dgm:pt modelId="{72D6A65B-A8F8-4A07-BEC4-1122383EFA42}" type="pres">
      <dgm:prSet presAssocID="{486E3A02-2B3A-4DB2-8E89-78BFB10EDC6A}" presName="parentText" presStyleLbl="node1" presStyleIdx="2" presStyleCnt="3">
        <dgm:presLayoutVars>
          <dgm:chMax val="0"/>
          <dgm:bulletEnabled val="1"/>
        </dgm:presLayoutVars>
      </dgm:prSet>
      <dgm:spPr/>
    </dgm:pt>
    <dgm:pt modelId="{B750E62E-8E41-410C-B70E-2ABDE4DC6180}" type="pres">
      <dgm:prSet presAssocID="{486E3A02-2B3A-4DB2-8E89-78BFB10EDC6A}" presName="negativeSpace" presStyleCnt="0"/>
      <dgm:spPr/>
    </dgm:pt>
    <dgm:pt modelId="{C1C32584-AD82-4125-8C4A-71C7FE49051D}" type="pres">
      <dgm:prSet presAssocID="{486E3A02-2B3A-4DB2-8E89-78BFB10EDC6A}" presName="childText" presStyleLbl="conFgAcc1" presStyleIdx="2" presStyleCnt="3">
        <dgm:presLayoutVars>
          <dgm:bulletEnabled val="1"/>
        </dgm:presLayoutVars>
      </dgm:prSet>
      <dgm:spPr/>
    </dgm:pt>
  </dgm:ptLst>
  <dgm:cxnLst>
    <dgm:cxn modelId="{60087F05-C7E6-4898-8750-410AC0698FF2}" type="presOf" srcId="{486E3A02-2B3A-4DB2-8E89-78BFB10EDC6A}" destId="{72D6A65B-A8F8-4A07-BEC4-1122383EFA42}" srcOrd="1" destOrd="0" presId="urn:microsoft.com/office/officeart/2005/8/layout/list1"/>
    <dgm:cxn modelId="{5AE76031-E9E1-4EDE-A177-093DF315A421}" type="presOf" srcId="{0157E9DE-3720-43CA-9412-D97C4F746A11}" destId="{B6B21908-955E-475A-A930-0166B153DE12}" srcOrd="0" destOrd="0" presId="urn:microsoft.com/office/officeart/2005/8/layout/list1"/>
    <dgm:cxn modelId="{2BB8BB48-2BE4-4603-AC44-DB2F52C32B09}" srcId="{EC2A4EA7-F2B6-4B62-B943-AD18F6AC8F97}" destId="{9E87723C-8B18-4EE9-A836-04BBE09EB8DA}" srcOrd="0" destOrd="0" parTransId="{CE3D22CF-7561-4097-ADA4-5EF4B3655FB4}" sibTransId="{D05896BD-0BF0-49D8-8DAE-2C2236769241}"/>
    <dgm:cxn modelId="{62126B70-7BEC-45A5-9DD4-E3721F78BEF3}" type="presOf" srcId="{9E87723C-8B18-4EE9-A836-04BBE09EB8DA}" destId="{812F263F-7029-4C55-A62A-3DB4F0A22AAC}" srcOrd="0" destOrd="0" presId="urn:microsoft.com/office/officeart/2005/8/layout/list1"/>
    <dgm:cxn modelId="{25F6D470-C625-4811-84CD-E71804E547FD}" type="presOf" srcId="{EC2A4EA7-F2B6-4B62-B943-AD18F6AC8F97}" destId="{3FF2E7B6-3F94-401D-B7F5-9A2743EAB74A}" srcOrd="0" destOrd="0" presId="urn:microsoft.com/office/officeart/2005/8/layout/list1"/>
    <dgm:cxn modelId="{D1061A53-8D76-4225-98FD-CF1230F177F1}" type="presOf" srcId="{486E3A02-2B3A-4DB2-8E89-78BFB10EDC6A}" destId="{E1FB3B81-3EBA-4C35-BC92-8E104204CE87}" srcOrd="0" destOrd="0" presId="urn:microsoft.com/office/officeart/2005/8/layout/list1"/>
    <dgm:cxn modelId="{CD243E54-7607-4A1B-8256-4AE3B43A2948}" srcId="{2B214DFB-9C97-42BB-9AD7-FD16F9C9B11B}" destId="{EC2A4EA7-F2B6-4B62-B943-AD18F6AC8F97}" srcOrd="0" destOrd="0" parTransId="{06984FF6-66F0-452C-95D5-D91A0FE3A84F}" sibTransId="{50D974BE-06E8-411C-8CBB-A6C453A8B7E3}"/>
    <dgm:cxn modelId="{CBCC8C82-5B6D-4453-8510-B609F8D30304}" type="presOf" srcId="{82A5890C-D79C-41A6-BCCE-3D314D14C2C1}" destId="{2EDC9DCF-5727-4BA9-97FF-BA5B05BDA78D}" srcOrd="1" destOrd="0" presId="urn:microsoft.com/office/officeart/2005/8/layout/list1"/>
    <dgm:cxn modelId="{5414B186-4847-4E2F-AA32-E76630E00993}" type="presOf" srcId="{45878BAB-D0BE-4708-85FB-3A26A25BDC00}" destId="{C1C32584-AD82-4125-8C4A-71C7FE49051D}" srcOrd="0" destOrd="0" presId="urn:microsoft.com/office/officeart/2005/8/layout/list1"/>
    <dgm:cxn modelId="{5307C696-D163-436D-9EA9-FC153CA2A348}" type="presOf" srcId="{2B214DFB-9C97-42BB-9AD7-FD16F9C9B11B}" destId="{57B316D4-F9CE-4CAE-BBF6-26DC8DA0FB80}" srcOrd="0" destOrd="0" presId="urn:microsoft.com/office/officeart/2005/8/layout/list1"/>
    <dgm:cxn modelId="{637A83AA-9D83-4BAC-8C0A-3D71CFA6811B}" srcId="{486E3A02-2B3A-4DB2-8E89-78BFB10EDC6A}" destId="{45878BAB-D0BE-4708-85FB-3A26A25BDC00}" srcOrd="0" destOrd="0" parTransId="{D25DC8CA-0F96-4FD6-8679-A18135A918D5}" sibTransId="{5378DCBA-ACCF-4BF8-8292-9187840A91C5}"/>
    <dgm:cxn modelId="{81373FB9-1E30-4E18-93A4-1FF3F8A25FAB}" type="presOf" srcId="{82A5890C-D79C-41A6-BCCE-3D314D14C2C1}" destId="{45BE009B-C8C5-448F-A099-F7B2CB7A6BB6}" srcOrd="0" destOrd="0" presId="urn:microsoft.com/office/officeart/2005/8/layout/list1"/>
    <dgm:cxn modelId="{5F4A64BC-545A-4C8F-99DE-3A4EE182E10A}" srcId="{2B214DFB-9C97-42BB-9AD7-FD16F9C9B11B}" destId="{486E3A02-2B3A-4DB2-8E89-78BFB10EDC6A}" srcOrd="2" destOrd="0" parTransId="{6AD24DD2-2771-4DDA-8DF9-56E15AE7B5C4}" sibTransId="{E17FF170-8F5E-4CCE-91FB-8CFAD87C4C06}"/>
    <dgm:cxn modelId="{BF5A23F3-43F1-4D57-96A7-6CDA1C053721}" type="presOf" srcId="{EC2A4EA7-F2B6-4B62-B943-AD18F6AC8F97}" destId="{A3583390-DE62-4FBA-B7AB-CF9A9F8FD3A9}" srcOrd="1" destOrd="0" presId="urn:microsoft.com/office/officeart/2005/8/layout/list1"/>
    <dgm:cxn modelId="{96A1CAF4-54B2-400A-985B-366DF4AEFB86}" srcId="{2B214DFB-9C97-42BB-9AD7-FD16F9C9B11B}" destId="{82A5890C-D79C-41A6-BCCE-3D314D14C2C1}" srcOrd="1" destOrd="0" parTransId="{FD13B056-4292-4015-94AB-DDD23AD8DEE7}" sibTransId="{3632AFA3-84B7-4CED-83FE-74AEA8EBFDAF}"/>
    <dgm:cxn modelId="{B4FE0DFA-2354-4BF3-8C6D-071ECE99BA07}" srcId="{82A5890C-D79C-41A6-BCCE-3D314D14C2C1}" destId="{0157E9DE-3720-43CA-9412-D97C4F746A11}" srcOrd="0" destOrd="0" parTransId="{6A677F4A-D053-4ECA-936A-05C945037900}" sibTransId="{2172D726-825D-492E-8B11-D1FF3A2364D6}"/>
    <dgm:cxn modelId="{22DFF709-ACEE-471A-B9AC-CB2295CEF10A}" type="presParOf" srcId="{57B316D4-F9CE-4CAE-BBF6-26DC8DA0FB80}" destId="{1A4636A6-2A7E-448F-8C44-B87C0A8B83A1}" srcOrd="0" destOrd="0" presId="urn:microsoft.com/office/officeart/2005/8/layout/list1"/>
    <dgm:cxn modelId="{F8D092EB-086F-423F-BDE9-5D2A0846CB27}" type="presParOf" srcId="{1A4636A6-2A7E-448F-8C44-B87C0A8B83A1}" destId="{3FF2E7B6-3F94-401D-B7F5-9A2743EAB74A}" srcOrd="0" destOrd="0" presId="urn:microsoft.com/office/officeart/2005/8/layout/list1"/>
    <dgm:cxn modelId="{ACA87330-73A8-4009-9F36-964D761B1657}" type="presParOf" srcId="{1A4636A6-2A7E-448F-8C44-B87C0A8B83A1}" destId="{A3583390-DE62-4FBA-B7AB-CF9A9F8FD3A9}" srcOrd="1" destOrd="0" presId="urn:microsoft.com/office/officeart/2005/8/layout/list1"/>
    <dgm:cxn modelId="{6753444B-2B20-41EF-8E06-3C9898EC4910}" type="presParOf" srcId="{57B316D4-F9CE-4CAE-BBF6-26DC8DA0FB80}" destId="{386C811E-2409-4DF3-8D7D-06E1BF84D576}" srcOrd="1" destOrd="0" presId="urn:microsoft.com/office/officeart/2005/8/layout/list1"/>
    <dgm:cxn modelId="{F68548DB-F117-49C9-8ADA-BC58C8BE5B5A}" type="presParOf" srcId="{57B316D4-F9CE-4CAE-BBF6-26DC8DA0FB80}" destId="{812F263F-7029-4C55-A62A-3DB4F0A22AAC}" srcOrd="2" destOrd="0" presId="urn:microsoft.com/office/officeart/2005/8/layout/list1"/>
    <dgm:cxn modelId="{E308D293-EA1A-43F5-AA83-5E1F91F6179A}" type="presParOf" srcId="{57B316D4-F9CE-4CAE-BBF6-26DC8DA0FB80}" destId="{11931406-A967-4B39-B4DB-CCE1632C4B6E}" srcOrd="3" destOrd="0" presId="urn:microsoft.com/office/officeart/2005/8/layout/list1"/>
    <dgm:cxn modelId="{E8A0B8B1-3436-4CCD-9F61-C29C48692BFB}" type="presParOf" srcId="{57B316D4-F9CE-4CAE-BBF6-26DC8DA0FB80}" destId="{A791800D-D621-4A17-97AE-BFF9E6A29D38}" srcOrd="4" destOrd="0" presId="urn:microsoft.com/office/officeart/2005/8/layout/list1"/>
    <dgm:cxn modelId="{027B6AFB-8D2E-4ADF-B369-7A14B0FFFC26}" type="presParOf" srcId="{A791800D-D621-4A17-97AE-BFF9E6A29D38}" destId="{45BE009B-C8C5-448F-A099-F7B2CB7A6BB6}" srcOrd="0" destOrd="0" presId="urn:microsoft.com/office/officeart/2005/8/layout/list1"/>
    <dgm:cxn modelId="{3C3D3215-FC8D-4D5A-BBD8-854275545A85}" type="presParOf" srcId="{A791800D-D621-4A17-97AE-BFF9E6A29D38}" destId="{2EDC9DCF-5727-4BA9-97FF-BA5B05BDA78D}" srcOrd="1" destOrd="0" presId="urn:microsoft.com/office/officeart/2005/8/layout/list1"/>
    <dgm:cxn modelId="{1E4AFB0B-4EC1-478B-BC65-5A3180456566}" type="presParOf" srcId="{57B316D4-F9CE-4CAE-BBF6-26DC8DA0FB80}" destId="{DBDBC6E1-2D61-4CAF-9080-192A8D387F56}" srcOrd="5" destOrd="0" presId="urn:microsoft.com/office/officeart/2005/8/layout/list1"/>
    <dgm:cxn modelId="{BA9E46CE-03B3-422B-BB30-F014F003EC97}" type="presParOf" srcId="{57B316D4-F9CE-4CAE-BBF6-26DC8DA0FB80}" destId="{B6B21908-955E-475A-A930-0166B153DE12}" srcOrd="6" destOrd="0" presId="urn:microsoft.com/office/officeart/2005/8/layout/list1"/>
    <dgm:cxn modelId="{D353F8D4-3D6E-4136-890F-211EA0F6B027}" type="presParOf" srcId="{57B316D4-F9CE-4CAE-BBF6-26DC8DA0FB80}" destId="{589E4F0C-CF14-4F7C-B316-98872CC45B3F}" srcOrd="7" destOrd="0" presId="urn:microsoft.com/office/officeart/2005/8/layout/list1"/>
    <dgm:cxn modelId="{AE8C835F-DBAF-4F94-A995-FCDF66B30276}" type="presParOf" srcId="{57B316D4-F9CE-4CAE-BBF6-26DC8DA0FB80}" destId="{7A366E21-8F0C-40C0-B236-20521090ECD6}" srcOrd="8" destOrd="0" presId="urn:microsoft.com/office/officeart/2005/8/layout/list1"/>
    <dgm:cxn modelId="{0A29AAAB-8302-4759-8F0A-CAE3675D4F32}" type="presParOf" srcId="{7A366E21-8F0C-40C0-B236-20521090ECD6}" destId="{E1FB3B81-3EBA-4C35-BC92-8E104204CE87}" srcOrd="0" destOrd="0" presId="urn:microsoft.com/office/officeart/2005/8/layout/list1"/>
    <dgm:cxn modelId="{67B4918F-A8EA-42FF-A0F4-9DB3237D6BE4}" type="presParOf" srcId="{7A366E21-8F0C-40C0-B236-20521090ECD6}" destId="{72D6A65B-A8F8-4A07-BEC4-1122383EFA42}" srcOrd="1" destOrd="0" presId="urn:microsoft.com/office/officeart/2005/8/layout/list1"/>
    <dgm:cxn modelId="{F25F9E57-BAF9-4AE9-8582-3EBEACB90708}" type="presParOf" srcId="{57B316D4-F9CE-4CAE-BBF6-26DC8DA0FB80}" destId="{B750E62E-8E41-410C-B70E-2ABDE4DC6180}" srcOrd="9" destOrd="0" presId="urn:microsoft.com/office/officeart/2005/8/layout/list1"/>
    <dgm:cxn modelId="{1BA5895D-D8EF-4463-9A26-EA9665EED4B0}" type="presParOf" srcId="{57B316D4-F9CE-4CAE-BBF6-26DC8DA0FB80}" destId="{C1C32584-AD82-4125-8C4A-71C7FE49051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369C0-7EB1-4746-A0DE-F75CD026A29A}">
      <dsp:nvSpPr>
        <dsp:cNvPr id="0" name=""/>
        <dsp:cNvSpPr/>
      </dsp:nvSpPr>
      <dsp:spPr>
        <a:xfrm>
          <a:off x="648492" y="0"/>
          <a:ext cx="5180013" cy="5180013"/>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DE7B581-6851-4EC6-8A22-545E7831D83B}">
      <dsp:nvSpPr>
        <dsp:cNvPr id="0" name=""/>
        <dsp:cNvSpPr/>
      </dsp:nvSpPr>
      <dsp:spPr>
        <a:xfrm>
          <a:off x="1140594" y="492101"/>
          <a:ext cx="2020205" cy="202020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Pre-visit Screening</a:t>
          </a:r>
          <a:endParaRPr lang="en-US" sz="2400" b="1" kern="1200" dirty="0"/>
        </a:p>
      </dsp:txBody>
      <dsp:txXfrm>
        <a:off x="1239212" y="590719"/>
        <a:ext cx="1822969" cy="1822969"/>
      </dsp:txXfrm>
    </dsp:sp>
    <dsp:sp modelId="{C96B3584-444D-4FEE-9B08-C807BA66112C}">
      <dsp:nvSpPr>
        <dsp:cNvPr id="0" name=""/>
        <dsp:cNvSpPr/>
      </dsp:nvSpPr>
      <dsp:spPr>
        <a:xfrm>
          <a:off x="3316199" y="492101"/>
          <a:ext cx="2020205" cy="2020205"/>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Education to Residents and Visitors on Risks</a:t>
          </a:r>
          <a:endParaRPr lang="en-US" sz="2400" b="1" kern="1200" dirty="0"/>
        </a:p>
      </dsp:txBody>
      <dsp:txXfrm>
        <a:off x="3414817" y="590719"/>
        <a:ext cx="1822969" cy="1822969"/>
      </dsp:txXfrm>
    </dsp:sp>
    <dsp:sp modelId="{ACA0AA83-5A5F-49BA-A43D-8287E0EBC49B}">
      <dsp:nvSpPr>
        <dsp:cNvPr id="0" name=""/>
        <dsp:cNvSpPr/>
      </dsp:nvSpPr>
      <dsp:spPr>
        <a:xfrm>
          <a:off x="1140594" y="2667706"/>
          <a:ext cx="2020205" cy="2020205"/>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Mask Use, Hand Hygiene, etc.</a:t>
          </a:r>
          <a:endParaRPr lang="en-US" sz="2400" b="1" kern="1200" dirty="0"/>
        </a:p>
      </dsp:txBody>
      <dsp:txXfrm>
        <a:off x="1239212" y="2766324"/>
        <a:ext cx="1822969" cy="1822969"/>
      </dsp:txXfrm>
    </dsp:sp>
    <dsp:sp modelId="{7406D330-CEC5-4B2D-AFE3-9F8D928E24F9}">
      <dsp:nvSpPr>
        <dsp:cNvPr id="0" name=""/>
        <dsp:cNvSpPr/>
      </dsp:nvSpPr>
      <dsp:spPr>
        <a:xfrm>
          <a:off x="3316199" y="2667706"/>
          <a:ext cx="2020205" cy="2020205"/>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Refuses to follow Core  Principles of COVID-19 Infection Prevention</a:t>
          </a:r>
          <a:endParaRPr lang="en-US" sz="2000" b="1" kern="1200" dirty="0"/>
        </a:p>
      </dsp:txBody>
      <dsp:txXfrm>
        <a:off x="3414817" y="2766324"/>
        <a:ext cx="1822969" cy="1822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F263F-7029-4C55-A62A-3DB4F0A22AAC}">
      <dsp:nvSpPr>
        <dsp:cNvPr id="0" name=""/>
        <dsp:cNvSpPr/>
      </dsp:nvSpPr>
      <dsp:spPr>
        <a:xfrm>
          <a:off x="0" y="306955"/>
          <a:ext cx="10972800" cy="912712"/>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95732" rIns="85161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Core Principles to follow every day</a:t>
          </a:r>
        </a:p>
      </dsp:txBody>
      <dsp:txXfrm>
        <a:off x="0" y="306955"/>
        <a:ext cx="10972800" cy="912712"/>
      </dsp:txXfrm>
    </dsp:sp>
    <dsp:sp modelId="{A3583390-DE62-4FBA-B7AB-CF9A9F8FD3A9}">
      <dsp:nvSpPr>
        <dsp:cNvPr id="0" name=""/>
        <dsp:cNvSpPr/>
      </dsp:nvSpPr>
      <dsp:spPr>
        <a:xfrm>
          <a:off x="548640" y="26515"/>
          <a:ext cx="7680960" cy="5608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066800">
            <a:lnSpc>
              <a:spcPct val="90000"/>
            </a:lnSpc>
            <a:spcBef>
              <a:spcPct val="0"/>
            </a:spcBef>
            <a:spcAft>
              <a:spcPct val="35000"/>
            </a:spcAft>
            <a:buNone/>
          </a:pPr>
          <a:r>
            <a:rPr lang="en-US" sz="2400" kern="1200" dirty="0"/>
            <a:t>Learn</a:t>
          </a:r>
        </a:p>
      </dsp:txBody>
      <dsp:txXfrm>
        <a:off x="576020" y="53895"/>
        <a:ext cx="7626200" cy="506120"/>
      </dsp:txXfrm>
    </dsp:sp>
    <dsp:sp modelId="{B6B21908-955E-475A-A930-0166B153DE12}">
      <dsp:nvSpPr>
        <dsp:cNvPr id="0" name=""/>
        <dsp:cNvSpPr/>
      </dsp:nvSpPr>
      <dsp:spPr>
        <a:xfrm>
          <a:off x="0" y="1602707"/>
          <a:ext cx="10972800" cy="125685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95732" rIns="85161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How I help residents and their guests to safely visit; Cleaning and Disinfection role</a:t>
          </a:r>
        </a:p>
      </dsp:txBody>
      <dsp:txXfrm>
        <a:off x="0" y="1602707"/>
        <a:ext cx="10972800" cy="1256850"/>
      </dsp:txXfrm>
    </dsp:sp>
    <dsp:sp modelId="{2EDC9DCF-5727-4BA9-97FF-BA5B05BDA78D}">
      <dsp:nvSpPr>
        <dsp:cNvPr id="0" name=""/>
        <dsp:cNvSpPr/>
      </dsp:nvSpPr>
      <dsp:spPr>
        <a:xfrm>
          <a:off x="548640" y="1322267"/>
          <a:ext cx="7680960" cy="56088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066800">
            <a:lnSpc>
              <a:spcPct val="90000"/>
            </a:lnSpc>
            <a:spcBef>
              <a:spcPct val="0"/>
            </a:spcBef>
            <a:spcAft>
              <a:spcPct val="35000"/>
            </a:spcAft>
            <a:buNone/>
          </a:pPr>
          <a:r>
            <a:rPr lang="en-US" sz="2400" kern="1200" dirty="0"/>
            <a:t>Act</a:t>
          </a:r>
        </a:p>
      </dsp:txBody>
      <dsp:txXfrm>
        <a:off x="576020" y="1349647"/>
        <a:ext cx="7626200" cy="506120"/>
      </dsp:txXfrm>
    </dsp:sp>
    <dsp:sp modelId="{C1C32584-AD82-4125-8C4A-71C7FE49051D}">
      <dsp:nvSpPr>
        <dsp:cNvPr id="0" name=""/>
        <dsp:cNvSpPr/>
      </dsp:nvSpPr>
      <dsp:spPr>
        <a:xfrm>
          <a:off x="0" y="3242597"/>
          <a:ext cx="10972800" cy="125685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95732" rIns="85161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Keep Records: screening, testing, facility’s county level of community transmission, status</a:t>
          </a:r>
        </a:p>
      </dsp:txBody>
      <dsp:txXfrm>
        <a:off x="0" y="3242597"/>
        <a:ext cx="10972800" cy="1256850"/>
      </dsp:txXfrm>
    </dsp:sp>
    <dsp:sp modelId="{72D6A65B-A8F8-4A07-BEC4-1122383EFA42}">
      <dsp:nvSpPr>
        <dsp:cNvPr id="0" name=""/>
        <dsp:cNvSpPr/>
      </dsp:nvSpPr>
      <dsp:spPr>
        <a:xfrm>
          <a:off x="548640" y="2962157"/>
          <a:ext cx="7680960" cy="5608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066800">
            <a:lnSpc>
              <a:spcPct val="90000"/>
            </a:lnSpc>
            <a:spcBef>
              <a:spcPct val="0"/>
            </a:spcBef>
            <a:spcAft>
              <a:spcPct val="35000"/>
            </a:spcAft>
            <a:buNone/>
          </a:pPr>
          <a:r>
            <a:rPr lang="en-US" sz="2400" kern="1200" dirty="0"/>
            <a:t>Monitor</a:t>
          </a:r>
        </a:p>
      </dsp:txBody>
      <dsp:txXfrm>
        <a:off x="576020" y="2989537"/>
        <a:ext cx="7626200"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BFF665-A431-423A-8E99-46A6AC10A599}" type="datetimeFigureOut">
              <a:rPr lang="en-US" smtClean="0"/>
              <a:pPr/>
              <a:t>4/26/2023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63D2D-29C9-4FD8-AA42-E975D4858AF2}" type="slidenum">
              <a:rPr lang="en-US" smtClean="0"/>
              <a:pPr/>
              <a:t>‹#›</a:t>
            </a:fld>
            <a:endParaRPr lang="en-US"/>
          </a:p>
        </p:txBody>
      </p:sp>
    </p:spTree>
    <p:extLst>
      <p:ext uri="{BB962C8B-B14F-4D97-AF65-F5344CB8AC3E}">
        <p14:creationId xmlns:p14="http://schemas.microsoft.com/office/powerpoint/2010/main" val="381426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C13FF-8D04-4BEC-B8D1-66B1A302CC68}" type="datetimeFigureOut">
              <a:rPr lang="en-US" smtClean="0"/>
              <a:pPr/>
              <a:t>4/26/2023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83AE9-5228-4641-AE46-DAC04049BDD6}" type="slidenum">
              <a:rPr lang="en-US" smtClean="0"/>
              <a:pPr/>
              <a:t>‹#›</a:t>
            </a:fld>
            <a:endParaRPr lang="en-US"/>
          </a:p>
        </p:txBody>
      </p:sp>
    </p:spTree>
    <p:extLst>
      <p:ext uri="{BB962C8B-B14F-4D97-AF65-F5344CB8AC3E}">
        <p14:creationId xmlns:p14="http://schemas.microsoft.com/office/powerpoint/2010/main" val="400956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vid.cdc.gov/covid-data-tracker/#county-view?list_select_state=all_states&amp;list_select_county=all_counties&amp;data-type=Ris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vid.cdc.gov/covid-data-tracker/#county-vie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a:t>
            </a:r>
            <a:r>
              <a:rPr lang="en-US" baseline="0" dirty="0"/>
              <a:t> is designed to provide you with an overview of the updated requirements for resident visitation during the COVID-19 Pandemic,  and visitation rights regulations, definitions and staff roles and responsibilities.  Residents have the right to receive visitors of his or her choosing WHEN they want to visit, in a manner that doesn’t interfere with the rights of another resident.  Today, we are going to cover the regulations and facility processes for residents to have quality of life with their visitation rights.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a:t>
            </a:fld>
            <a:endParaRPr lang="en-US"/>
          </a:p>
        </p:txBody>
      </p:sp>
    </p:spTree>
    <p:extLst>
      <p:ext uri="{BB962C8B-B14F-4D97-AF65-F5344CB8AC3E}">
        <p14:creationId xmlns:p14="http://schemas.microsoft.com/office/powerpoint/2010/main" val="14938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t>Another core principle of COVID-19 infection prevention is effective resident placement and cohorting.</a:t>
            </a:r>
          </a:p>
          <a:p>
            <a:pPr marL="171450" indent="-171450">
              <a:buFont typeface="Arial" panose="020B0604020202020204" pitchFamily="34" charset="0"/>
              <a:buChar char="•"/>
            </a:pPr>
            <a:r>
              <a:rPr lang="en-US" b="0" i="0" dirty="0"/>
              <a:t>Residents who are confirmed positive for COVID-19 can ONLY be cohorted with a resident that also has confirmed COVID-19.  Residents who have been exposed, have symptoms until tested, will need to be quarantined in a room by themselves and CANNOT be cohorted (because one of them could eventually come down with COVID-19 and now you could have exposed another resident)</a:t>
            </a:r>
          </a:p>
          <a:p>
            <a:pPr marL="171450" indent="-171450">
              <a:buFont typeface="Arial" panose="020B0604020202020204" pitchFamily="34" charset="0"/>
              <a:buChar char="•"/>
            </a:pPr>
            <a:r>
              <a:rPr lang="en-US" b="0" i="0" dirty="0"/>
              <a:t>Residents negative for COVID-19 can be cohorted unless you have a reason NOT to put them together (i.e. another infection such as </a:t>
            </a:r>
            <a:r>
              <a:rPr lang="en-US" b="0" i="0" dirty="0" err="1"/>
              <a:t>C.diff</a:t>
            </a:r>
            <a:r>
              <a:rPr lang="en-US" b="0" i="0" dirty="0"/>
              <a:t>)</a:t>
            </a:r>
          </a:p>
          <a:p>
            <a:pPr algn="l">
              <a:buFont typeface="Arial" panose="020B0604020202020204" pitchFamily="34" charset="0"/>
              <a:buChar char="•"/>
            </a:pPr>
            <a:r>
              <a:rPr lang="en-US" b="0" i="0" dirty="0">
                <a:solidFill>
                  <a:srgbClr val="000000"/>
                </a:solidFill>
                <a:effectLst/>
                <a:latin typeface="Open Sans" panose="020B0606030504020204" pitchFamily="34" charset="0"/>
              </a:rPr>
              <a:t>Testing is recommended at admission and, if negative, again 48 hours after the first negative test and, if negative, again 48 hours after the second negative test. In general, admissions in counties where </a:t>
            </a:r>
            <a:r>
              <a:rPr lang="en-US" b="0" i="0" u="sng" dirty="0">
                <a:solidFill>
                  <a:srgbClr val="075290"/>
                </a:solidFill>
                <a:effectLst/>
                <a:latin typeface="Open Sans" panose="020B0606030504020204" pitchFamily="34" charset="0"/>
                <a:hlinkClick r:id="rId3"/>
              </a:rPr>
              <a:t>Community Transmission</a:t>
            </a:r>
            <a:r>
              <a:rPr lang="en-US" b="0" i="0" dirty="0">
                <a:solidFill>
                  <a:srgbClr val="000000"/>
                </a:solidFill>
                <a:effectLst/>
                <a:latin typeface="Open Sans" panose="020B0606030504020204" pitchFamily="34" charset="0"/>
              </a:rPr>
              <a:t> levels are high should be tested upon admission; admission testing at lower levels of Community Transmission is at the discretion of the facility.</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They should also be advised to wear source control for the 10 days following their admission.  Residents who leave the facility for 24 hours or longer should generally be managed as an admission.</a:t>
            </a:r>
          </a:p>
          <a:p>
            <a:pPr marL="171450" indent="-171450">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4309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t>The last core principle of COVID-19 Infection Prevention is the resident and staff COVID-19 testing to be able to identify any cases quickly in order to implement interventions to prevent the spread in the facility.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52377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dirty="0"/>
              <a:t>CMS or the Centers for Medicare &amp; Medicaid Services provided guidance and then on December 23</a:t>
            </a:r>
            <a:r>
              <a:rPr lang="en-US" baseline="30000" dirty="0"/>
              <a:t>rd</a:t>
            </a:r>
            <a:r>
              <a:rPr lang="en-US" dirty="0"/>
              <a:t> provided clarification that indicated that there are very limited and rare exceptions that may be considered with visitation but remember, visitation must be implemented in accordance with residents’ rights.  (Read slide)CMS indicates:  “</a:t>
            </a:r>
            <a:r>
              <a:rPr lang="en-US" sz="1800" b="0" i="1" u="none" strike="noStrike" baseline="0" dirty="0">
                <a:solidFill>
                  <a:srgbClr val="000000"/>
                </a:solidFill>
                <a:latin typeface="Times New Roman" panose="02020603050405020304" pitchFamily="18" charset="0"/>
              </a:rPr>
              <a:t>We note that the reason for visitation restrictions during the COVID-19 PHE were to mitigate the opportunity for visitors to introduce COVID-19 into the nursing home. Per 42 CFR § 483.10(f)(4), a resident has the right to receive visitors of his or her choosing at the time of his or her choosing, and in a manner that does not impose on the rights of another resident, such as a clinical or safety restriction (see 42 CFR § 483.10(f)(4)(v)). In other words, while all residents have a right to visitation, fully open and unrestricted visitation posed a clinical health and safety risk to other residents during this PHE, and therefore, it was reasonable to place limits on visitation. However, current nursing home COVID-19 data shows approximately 87% of residents and 83% of staff are fully vaccinated, as of February 2022.“</a:t>
            </a:r>
          </a:p>
          <a:p>
            <a:endParaRPr lang="en-US" sz="1800" b="0" i="1" u="none" strike="noStrike" baseline="0" dirty="0">
              <a:solidFill>
                <a:srgbClr val="000000"/>
              </a:solidFill>
              <a:latin typeface="Times New Roman" panose="02020603050405020304" pitchFamily="18" charset="0"/>
            </a:endParaRPr>
          </a:p>
          <a:p>
            <a:r>
              <a:rPr lang="en-US" dirty="0"/>
              <a:t>Federal Disability Rights Laws and Protection &amp; Advocacy (P&amp;A) Programs will be discussed later in today’s program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13392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CMS indicates that nursing homes should enable visitation following these three key points (read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34876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September 23, 2022, CMS revised the Nursing Home Visitation and removed vaccination status from the guidance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6299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CMS strongly encourages ALL visitors to become vaccinated and facilities should educate and encourage visitors to become vaccinated.</a:t>
            </a:r>
          </a:p>
          <a:p>
            <a:r>
              <a:rPr lang="en-US" dirty="0"/>
              <a:t>This also applies to the Ombudsman as well.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7343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CMS indicates, (READ SLIDE) Considerations for inclement weather, poor air quality or a resident’s health status will be a factor in determining the feasibility of an outdoor visit and may hinder outdoor visits.  When outdoor visits are conducted, all appropriate infection control and prevention practices should be adhered to.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60135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again, there may be limited and rare exceptions to this such as a significant, uncontrolled outbreak in your facility.  Your DON and Infection Preventionist will direct visitation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6910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a:p>
            <a:r>
              <a:rPr lang="en-US" dirty="0"/>
              <a:t>Facilities may contact their local health authorities for guidance or direction on how to structure their visitation to reduce the risk of COVID-19 transmission.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3460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a:p>
            <a:r>
              <a:rPr lang="en-US" dirty="0"/>
              <a:t>CDC also indicates, “If the nursing home’s county COVID-19 community transmission is not high, the safest practice is for residents and visitors to wear face coverings or masks, however, the facility could choose not to require visitors wear face coverings or masks while in the facility, except during an outbreak. The facility’s policies regarding face coverings and masks should be based on recommendations from the CDC, state and local health departments, and individual facility circumstances”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3683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Review slide with participants.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9172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a:p>
            <a:r>
              <a:rPr lang="en-US" dirty="0"/>
              <a:t>Community transmission is now the metric that is currently recommended to guide the facility practices in order to allow for earlier interventions and is different from the COVID-19 community level that is used for NON-HEALTHCARE settings.  CDC also indicates, “Residents (or their representative) and their visitors should be advised of the risks of physical contact prior to the visit. If a roommate is present during the visit, it is safest for the visitor to wear a face covering or mask.”  (Discuss WHO in the facility will be responsible for advising the resident and visitors of the risks PRIOR to the visit?)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0726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CDC indicates, “While not recommended, residents who are on transmission-based precautions (TBP) or quarantine can still receive visitors. In these cases, visits should occur in the resident’s room and the resident should wear a well-fitting facemask (if tolerated). Before visiting residents, who are on TBP or quarantine, visitors should be made aware of the potential risk of visiting and precautions necessary in order to visit the resident. Visitors should adhere to the core principles of infection prevention. Facilities may offer well-fitting facemasks or other appropriate PPE, if available; however, facilities are not required to provide PPE for visitors.”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01655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(Read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28953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 facility will conduct an outbreak investigation when a single new nursing home onset of COVID-19 occurs in any staff or resident in order to identify if others have been exposed.  Outbreak testing will be conducted consistent with guidance.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The CMS indicates, “While it is safer for visitors not to enter the facility during an outbreak investigation, visitors must still be allowed in the facility.”</a:t>
            </a:r>
          </a:p>
          <a:p>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Visitors will be made aware of the potential risk of visiting during an outbreak investigation and educated on adherence to the core principles of infection prevention.</a:t>
            </a:r>
            <a:endParaRPr lang="en-US" sz="1800" dirty="0">
              <a:effectLst/>
              <a:latin typeface="Times New Roman" panose="02020603050405020304" pitchFamily="18" charset="0"/>
              <a:ea typeface="Times New Roman" panose="02020603050405020304" pitchFamily="18" charset="0"/>
            </a:endParaRPr>
          </a:p>
          <a:p>
            <a:endParaRPr lang="en-US" b="1" dirty="0"/>
          </a:p>
          <a:p>
            <a:r>
              <a:rPr lang="en-US" b="1" dirty="0"/>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51996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a:p>
            <a:r>
              <a:rPr lang="en-US" dirty="0"/>
              <a:t>Limitations to compassionate care visits should be RARE.  (Discuss with group the importance of compassionate care visits)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53740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100" dirty="0">
                <a:effectLst/>
                <a:latin typeface="Calibri" panose="020F0502020204030204" pitchFamily="34" charset="0"/>
                <a:ea typeface="Times New Roman" panose="02020603050405020304" pitchFamily="18" charset="0"/>
              </a:rPr>
              <a:t>Access to Ombudsman:  The resident will be provided access to the Ombudsman during this COVID-19 Pandemic.  If the Ombudsman is planning a visit with a resident on Transmission-based Precautions or quarantine or an unvaccinated resident, the facility will notify the Ombudsman and resident if the county level of community transmission is substantial or high in the past 7 days as well as the potential risk of visitation.  Visitation should occur in the resident room.</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If in-person access is not advisable, alternative communication will be provided to include:</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Times New Roman" panose="02020603050405020304" pitchFamily="18" charset="0"/>
              </a:rPr>
              <a:t>Phone visit</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Times New Roman" panose="02020603050405020304" pitchFamily="18" charset="0"/>
              </a:rPr>
              <a:t>Virtual visit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31730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a:p>
            <a:r>
              <a:rPr lang="en-US" dirty="0"/>
              <a:t>Please notify your supervisor if anyone from the Protection &amp; Advocacy Program.  CMS indicates, “if communicating with individuals who are deaf or hard of hearing, it is recommended to use a clear mask or mask with a clear panel. Face coverings should not be placed on anyone who has trouble breathing or is unable to wear a mask due to a disability, or anyone who is unconscious, incapacitated, or otherwise unable to remove the mask without assistance. In addition, if a resident requires assistance to ensure effective communication (e.g., a qualified interpreter or someone to facilitate communication) and the assistance is not available by onsite staff or effective communication cannot be provided without such entry (e.g., video remote interpreting), the facility must allow the individual entry into the nursing home to interpret or facilitate, with some exceptions. This would not preclude nursing homes from imposing legitimate safety measures that are necessary for safe operations, such as requiring such individuals to adhere to the core principles of COVID-19 infection prevention.”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6104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now going to briefly talk about the federal regulations around visitation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Centers for Medicare &amp; Medicaid Services or CMS indicates that t</a:t>
            </a:r>
            <a:r>
              <a:rPr lang="en-US" sz="1800" b="0" i="0" u="none" strike="noStrike" baseline="0" dirty="0">
                <a:solidFill>
                  <a:srgbClr val="000000"/>
                </a:solidFill>
                <a:latin typeface="Times New Roman" panose="02020603050405020304" pitchFamily="18" charset="0"/>
              </a:rPr>
              <a:t>he “resident has the right to make choices about aspects of his or her life in the facility that are significant to the resident. We further note that residents may deny or withdraw consent for a visit at any time, per 42 CFR § 483.10(f)(4)(ii) and (iii). Therefore, if a visitor, resident, or their representative is aware of the risks associated with visitation, and the visit occurs in a manner that does not place other residents at risk (e.g., in the resident’s room), the resident must be allowed to receive visitors as he/she chooses.”</a:t>
            </a:r>
            <a:endParaRPr lang="en-US"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9266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dirty="0"/>
              <a:t>We have discussed the need for facility visitation changes that were made related to the COVID-19 pandemic that initially (at the beginning of the pandemic restricted visitation to protect the health and security of all residents and staff.</a:t>
            </a:r>
          </a:p>
          <a:p>
            <a:r>
              <a:rPr lang="en-US" dirty="0"/>
              <a:t>CMS also addresses visitation in the updated F563 (READ SLIDE)</a:t>
            </a:r>
          </a:p>
          <a:p>
            <a:pPr>
              <a:defRPr/>
            </a:pPr>
            <a:r>
              <a:rPr lang="en-US" sz="1200" kern="1200" baseline="0" dirty="0">
                <a:solidFill>
                  <a:schemeClr val="tx1"/>
                </a:solidFill>
                <a:effectLst/>
                <a:latin typeface="+mn-lt"/>
                <a:ea typeface="+mn-ea"/>
                <a:cs typeface="+mn-cs"/>
              </a:rPr>
              <a:t>Today </a:t>
            </a:r>
            <a:r>
              <a:rPr lang="en-US" dirty="0"/>
              <a:t>facilities </a:t>
            </a:r>
            <a:r>
              <a:rPr lang="en-US" sz="1200" kern="1200" baseline="0" dirty="0">
                <a:solidFill>
                  <a:schemeClr val="tx1"/>
                </a:solidFill>
                <a:effectLst/>
                <a:latin typeface="+mn-lt"/>
                <a:ea typeface="+mn-ea"/>
                <a:cs typeface="+mn-cs"/>
              </a:rPr>
              <a:t>are really expected to meet the individualized, person-centered needs of each individually – not only clinical, social, psychosocial aspects of their </a:t>
            </a:r>
            <a:r>
              <a:rPr lang="en-US" dirty="0"/>
              <a:t>lives</a:t>
            </a:r>
            <a:r>
              <a:rPr lang="en-US" sz="1200" kern="1200" baseline="0" dirty="0">
                <a:solidFill>
                  <a:schemeClr val="tx1"/>
                </a:solidFill>
                <a:effectLst/>
                <a:latin typeface="+mn-lt"/>
                <a:ea typeface="+mn-ea"/>
                <a:cs typeface="+mn-cs"/>
              </a:rPr>
              <a:t>.</a:t>
            </a:r>
            <a:r>
              <a:rPr lang="en-US" dirty="0"/>
              <a:t> </a:t>
            </a:r>
            <a:r>
              <a:rPr lang="en-US" sz="1200" kern="1200" baseline="0" dirty="0">
                <a:solidFill>
                  <a:schemeClr val="tx1"/>
                </a:solidFill>
                <a:effectLst/>
                <a:latin typeface="+mn-lt"/>
                <a:ea typeface="+mn-ea"/>
                <a:cs typeface="+mn-cs"/>
              </a:rPr>
              <a:t> Person centered approach means that we are not just there for their clinical needs – we are there for all of their needs.</a:t>
            </a:r>
            <a:r>
              <a:rPr lang="en-US" dirty="0"/>
              <a:t> </a:t>
            </a:r>
            <a:r>
              <a:rPr lang="en-US" sz="1200" kern="1200" baseline="0" dirty="0">
                <a:solidFill>
                  <a:schemeClr val="tx1"/>
                </a:solidFill>
                <a:effectLst/>
                <a:latin typeface="+mn-lt"/>
                <a:ea typeface="+mn-ea"/>
                <a:cs typeface="+mn-cs"/>
              </a:rPr>
              <a:t> We have had periods of time during the pandemic in which residents were not allowed to have visitors because of the efforts that were necessary to attempt to not expose the most vulnerable population to COVID-19 and that lead to a significant emotional toll on both residents and their families or loved ones.</a:t>
            </a:r>
            <a:r>
              <a:rPr lang="en-US" dirty="0"/>
              <a:t> </a:t>
            </a:r>
            <a:r>
              <a:rPr lang="en-US" sz="1200" kern="1200" baseline="0" dirty="0">
                <a:solidFill>
                  <a:schemeClr val="tx1"/>
                </a:solidFill>
                <a:effectLst/>
                <a:latin typeface="+mn-lt"/>
                <a:ea typeface="+mn-ea"/>
                <a:cs typeface="+mn-cs"/>
              </a:rPr>
              <a:t> There is now updated guidance to be able to balance (meaning modifications if necessary) to visitation and still allow visitation to occur</a:t>
            </a:r>
            <a:endParaRPr lang="en-US"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Allowing access to visitors is key and critical to promoting a healthy psychosocial environment for all of our residents.  No longer should there be visiting hours or restrictions – we need to allow access for visitors, who the resident consent to, when they would like to see them – just as if they were in their own home.  So, if the resident wants to have a visitor in the middle of the night, we will need to figure out how to make that happen.  (For example, if they are in a shared room and the roommate is sleeping, the visitation will need to be in a private area outside the resident room.</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regulations state</a:t>
            </a:r>
            <a:r>
              <a:rPr lang="en-US" sz="1200" kern="1200" baseline="0" dirty="0">
                <a:solidFill>
                  <a:schemeClr val="tx1"/>
                </a:solidFill>
                <a:effectLst/>
                <a:latin typeface="+mn-lt"/>
                <a:ea typeface="+mn-ea"/>
                <a:cs typeface="+mn-cs"/>
              </a:rPr>
              <a:t> that t</a:t>
            </a:r>
            <a:r>
              <a:rPr lang="en-US" sz="1200" kern="1200" dirty="0">
                <a:solidFill>
                  <a:schemeClr val="tx1"/>
                </a:solidFill>
                <a:effectLst/>
                <a:latin typeface="+mn-lt"/>
                <a:ea typeface="+mn-ea"/>
                <a:cs typeface="+mn-cs"/>
              </a:rPr>
              <a:t>he facility must have written policies and procedures regarding the visitation rights of residents, including those setting forth any clinically necessary or reasonable restriction or limitation or safety restriction or limitation, when such limitations may apply consistent with the requirements of this subpart, that the facility may need to place on such rights and the reasons for the clinical or safety restriction or limitation</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endParaRPr lang="en-US" dirty="0"/>
          </a:p>
          <a:p>
            <a:r>
              <a:rPr lang="en-US" dirty="0"/>
              <a:t>So  - our facility</a:t>
            </a:r>
            <a:r>
              <a:rPr lang="en-US" baseline="0" dirty="0"/>
              <a:t> has updated its policy to include that we </a:t>
            </a:r>
            <a:r>
              <a:rPr lang="en-US" sz="1200" kern="1200" dirty="0">
                <a:solidFill>
                  <a:schemeClr val="tx1"/>
                </a:solidFill>
                <a:effectLst/>
                <a:latin typeface="+mn-lt"/>
                <a:ea typeface="+mn-ea"/>
                <a:cs typeface="+mn-cs"/>
              </a:rPr>
              <a:t>promote and support a resident centered approach to care.  Our policy defines and sets expectations regarding persons visiting residents and to recognize our commitment to provide visitation in accordance with our non-discrimination policy, which provides access without regard to race, color, sex, national origin, disability, age, religion, marital status, citizenship, gender identity, gender identity, sexual orientation, and/or other legally protected classifications.   </a:t>
            </a:r>
          </a:p>
          <a:p>
            <a:pPr lvl="0"/>
            <a:r>
              <a:rPr lang="en-US" sz="1200" kern="1200" dirty="0">
                <a:solidFill>
                  <a:schemeClr val="tx1"/>
                </a:solidFill>
                <a:effectLst/>
                <a:latin typeface="+mn-lt"/>
                <a:ea typeface="+mn-ea"/>
                <a:cs typeface="+mn-cs"/>
              </a:rPr>
              <a:t>Resident visitors are not subject to visiting hour limitations or other restrictions not imposed by the resident or warranted due to reasonable clinical and safety restrictions.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Facilities must provide 24-hour access to other non-relative visitors with the consent of the resident subject to reasonable restrictions including clinical and safety restrictions as applicable.  The facility will inform the resident and visitors as indicated.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84136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Split into groups do discuss and share questions and concerns which may arise and ways to solve issues.</a:t>
            </a:r>
          </a:p>
          <a:p>
            <a:endParaRPr lang="en-US" dirty="0"/>
          </a:p>
          <a:p>
            <a:r>
              <a:rPr lang="en-US" dirty="0"/>
              <a:t>Possible Topics for group discussion might include, but are not limited to:  </a:t>
            </a:r>
          </a:p>
          <a:p>
            <a:pPr marL="228600" indent="-228600">
              <a:buAutoNum type="arabicPeriod"/>
            </a:pPr>
            <a:r>
              <a:rPr lang="en-US" dirty="0"/>
              <a:t>How do I handle it if a visitor reports upon screening that they have a positive result but they don’t feel as if they are contagious because they have no symptoms?        2.  Who can help me if a visitor refuses to wear a facial covering in the building and community transmission is high, until they reach the resident visitation area/room and refuses to leave (gets loud)?       3.  How do I make sure visitors are following recommendations on location of visitation during an outbreak?         4.  If I need to coach a visitor or resident to remain physically distant from all other residents or staff during an outbreak or in large gatherings, or wear their face coverings properly what do I do?   5.  Where is the facility policy so I can follow it? Are there copies that I can give to the resident and their visitor so they know what to do during their visit?    6.  Who will inform/educate visitors of the potential risk of visitation?  Where will this be documented?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7607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Today we will first Review the Core Principles of COVID-19 Infection Prevention.</a:t>
            </a:r>
            <a:r>
              <a:rPr lang="en-US" b="0" dirty="0"/>
              <a:t>  It is essential for all staff to understand the core principles in order to provide quality of care and services during all aspects of care but today we will be discussing how this is important with visitation</a:t>
            </a:r>
          </a:p>
          <a:p>
            <a:endParaRPr lang="en-US" b="0" dirty="0"/>
          </a:p>
          <a:p>
            <a:r>
              <a:rPr lang="en-US" dirty="0"/>
              <a:t>The </a:t>
            </a:r>
            <a:r>
              <a:rPr lang="en-US" b="1" dirty="0"/>
              <a:t>Core Principles of COVID-19 Infection Prevention</a:t>
            </a:r>
            <a:r>
              <a:rPr lang="en-US" b="0" dirty="0"/>
              <a:t> are requirements that CMS and the CDC expect to be followed by staff of each facility, residents, and their visitors.  Following these Principles will help to prevent COVID-19 spread. During this session we will be reviewing the ways we follow these core principles in our daily work to prevent COVID-19 infection and maintain a safe place for residents to live and staff to work.  </a:t>
            </a:r>
          </a:p>
          <a:p>
            <a:r>
              <a:rPr lang="en-US" b="1" dirty="0"/>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03166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Review each topic and facility policies, protocols, and tools that will be used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7236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Summarize the overall training with the team.  </a:t>
            </a:r>
          </a:p>
          <a:p>
            <a:endParaRPr lang="en-US" dirty="0"/>
          </a:p>
          <a:p>
            <a:r>
              <a:rPr lang="en-US" dirty="0"/>
              <a:t>In summary, CMS has updated their guidance with visitation in which the facility MUST facilitate visitation at all times consistent with the new requirements we addressed today.  </a:t>
            </a:r>
          </a:p>
          <a:p>
            <a:pPr marL="171450" indent="-171450">
              <a:buFont typeface="Arial" panose="020B0604020202020204" pitchFamily="34" charset="0"/>
              <a:buChar char="•"/>
            </a:pPr>
            <a:r>
              <a:rPr lang="en-US" dirty="0"/>
              <a:t>We covered the Core Principles of COVID-19 Infection Prevention that should be </a:t>
            </a:r>
            <a:r>
              <a:rPr lang="en-US" b="1" dirty="0"/>
              <a:t>adhered to at all times.  </a:t>
            </a:r>
            <a:endParaRPr lang="en-US" b="1" dirty="0">
              <a:cs typeface="Calibri"/>
            </a:endParaRPr>
          </a:p>
          <a:p>
            <a:pPr marL="171450" indent="-171450">
              <a:buFont typeface="Arial" panose="020B0604020202020204" pitchFamily="34" charset="0"/>
              <a:buChar char="•"/>
            </a:pPr>
            <a:r>
              <a:rPr lang="en-US" b="0" dirty="0"/>
              <a:t>We discussed outdoor visitation, indoor visitation, indoor visitation during an outbreak investigation, compassionate care visits, visits with the ombudsman and the protection and advocacy program.  We discussed visitation with events and large gatherings.  </a:t>
            </a:r>
          </a:p>
          <a:p>
            <a:pPr marL="171450" indent="-171450">
              <a:buFont typeface="Arial" panose="020B0604020202020204" pitchFamily="34" charset="0"/>
              <a:buChar char="•"/>
            </a:pPr>
            <a:r>
              <a:rPr lang="en-US" b="0" dirty="0"/>
              <a:t>We discussed your role and responsibility in visitation.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would like to thank you very much for attending this training.  Remember, you can always ask your supervisor if you have any questions.  Even one break in practice can potentially cause a serious transmission of COVID-19 for both you and the residents, therefore we want to do it the right way!  Again, thank you and have a GREAT 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4790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any questions, please see your supervisor or the infection preventionist.</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33</a:t>
            </a:fld>
            <a:endParaRPr lang="en-US"/>
          </a:p>
        </p:txBody>
      </p:sp>
    </p:spTree>
    <p:extLst>
      <p:ext uri="{BB962C8B-B14F-4D97-AF65-F5344CB8AC3E}">
        <p14:creationId xmlns:p14="http://schemas.microsoft.com/office/powerpoint/2010/main" val="835191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76004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583AE9-5228-4641-AE46-DAC04049BDD6}" type="slidenum">
              <a:rPr lang="en-US" smtClean="0"/>
              <a:pPr/>
              <a:t>36</a:t>
            </a:fld>
            <a:endParaRPr lang="en-US"/>
          </a:p>
        </p:txBody>
      </p:sp>
    </p:spTree>
    <p:extLst>
      <p:ext uri="{BB962C8B-B14F-4D97-AF65-F5344CB8AC3E}">
        <p14:creationId xmlns:p14="http://schemas.microsoft.com/office/powerpoint/2010/main" val="212962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1230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CDC indicates, “People with COVID-19 have had a wide range of symptoms reported – ranging from mild symptoms to severe illness. Symptoms may appear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2-14 days after exposure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the virus.</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People with these symptoms may have COVID-19: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Fever or chills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Cough</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Shortness of breath or difficulty breathing</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Fatigue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Muscle or body aches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Headache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loss of taste or smell</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Sore throat</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Congestion or runny nose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Nausea or vomiting</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Diarrhea”</a:t>
            </a:r>
            <a:r>
              <a:rPr lang="en-US"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visitor with ANY signs or symptoms, exposure to COVID-10 or confirmation of a COVID-19 test will be denied access to visitation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This list is not all inclusive. Nurses should consult with the medical provider for any other symptoms that are severe or concerning.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emperature &gt;100.0</a:t>
            </a:r>
            <a:r>
              <a:rPr lang="en-US"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 or two temperatures &gt;99.0</a:t>
            </a:r>
            <a:r>
              <a:rPr lang="en-US"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2200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Next, we will  instruct and observe visitor perform hand hygiene,  Hand Hygiene must be performed both before and after visitation.</a:t>
            </a:r>
          </a:p>
          <a:p>
            <a:pPr marL="171450" indent="-171450">
              <a:buFont typeface="Arial" panose="020B0604020202020204" pitchFamily="34" charset="0"/>
              <a:buChar char="•"/>
            </a:pPr>
            <a:r>
              <a:rPr lang="en-US" b="0" dirty="0"/>
              <a:t>A face covering is REQUIRED for both indoor OR Outdoor visitation when the facility’s county community transmission is HIGH</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2749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Discuss facility process for signage throughout your facility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32766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t>Discuss the importance of cleaning and disinfecting high touch areas AND designated visitation areas following each visit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71382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facility policy and procedure on PPE:</a:t>
            </a:r>
          </a:p>
          <a:p>
            <a:pPr marL="171450" indent="-171450">
              <a:buFont typeface="Arial" panose="020B0604020202020204" pitchFamily="34" charset="0"/>
              <a:buChar char="•"/>
            </a:pPr>
            <a:r>
              <a:rPr lang="en-US" dirty="0"/>
              <a:t>Face coverings/Mask </a:t>
            </a:r>
          </a:p>
          <a:p>
            <a:pPr marL="171450" indent="-171450">
              <a:buFont typeface="Arial" panose="020B0604020202020204" pitchFamily="34" charset="0"/>
              <a:buChar char="•"/>
            </a:pPr>
            <a:r>
              <a:rPr lang="en-US" dirty="0"/>
              <a:t>PPE for all units-eye protection </a:t>
            </a: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“If SARS-CoV-2 infection is not suspected in a patient presenting for care (based on symptom and exposure history), HCP working in facilities located in </a:t>
            </a:r>
            <a:r>
              <a:rPr lang="en-US" b="0" i="0" u="sng" dirty="0">
                <a:solidFill>
                  <a:srgbClr val="075290"/>
                </a:solidFill>
                <a:effectLst/>
                <a:latin typeface="Open Sans" panose="020B0606030504020204" pitchFamily="34" charset="0"/>
                <a:hlinkClick r:id="rId3"/>
              </a:rPr>
              <a:t>counties</a:t>
            </a:r>
            <a:r>
              <a:rPr lang="en-US" b="0" i="0" dirty="0">
                <a:solidFill>
                  <a:srgbClr val="000000"/>
                </a:solidFill>
                <a:effectLst/>
                <a:latin typeface="Open Sans" panose="020B0606030504020204" pitchFamily="34" charset="0"/>
              </a:rPr>
              <a:t> with high transmission should also use PPE:</a:t>
            </a:r>
          </a:p>
          <a:p>
            <a:pPr lvl="2" algn="l">
              <a:buFont typeface="Arial" panose="020B0604020202020204" pitchFamily="34" charset="0"/>
              <a:buChar char="•"/>
            </a:pPr>
            <a:r>
              <a:rPr lang="en-US" b="0" i="0" dirty="0">
                <a:solidFill>
                  <a:srgbClr val="000000"/>
                </a:solidFill>
                <a:effectLst/>
                <a:latin typeface="Open Sans" panose="020B0606030504020204" pitchFamily="34" charset="0"/>
              </a:rPr>
              <a:t>Facilities could consider use of NIOSH-approved N95 or equivalent or higher-level respirators for HCP working in other situations where multiple risk factors for transmission are present. </a:t>
            </a:r>
          </a:p>
          <a:p>
            <a:pPr lvl="2" algn="l">
              <a:buFont typeface="Arial" panose="020B0604020202020204" pitchFamily="34" charset="0"/>
              <a:buChar char="•"/>
            </a:pPr>
            <a:r>
              <a:rPr lang="en-US" b="0" i="0" dirty="0">
                <a:solidFill>
                  <a:srgbClr val="000000"/>
                </a:solidFill>
                <a:effectLst/>
                <a:latin typeface="Open Sans" panose="020B0606030504020204" pitchFamily="34" charset="0"/>
              </a:rPr>
              <a:t>Eye protection (i.e., goggles or a face shield that covers the front and sides of the face) worn during all patient care encounters.” https://www.cdc.gov/coronavirus/2019-ncov/hcp/infection-control-recommendations.html </a:t>
            </a:r>
            <a:endParaRPr lang="en-US" dirty="0"/>
          </a:p>
          <a:p>
            <a:pPr marL="171450" indent="-171450">
              <a:buFont typeface="Arial" panose="020B0604020202020204" pitchFamily="34" charset="0"/>
              <a:buChar char="•"/>
            </a:pPr>
            <a:r>
              <a:rPr lang="en-US" dirty="0"/>
              <a:t>Full PPE for quarantine residents (same as COVID-19 unit:  N95, eye protection, gloves, gown)</a:t>
            </a:r>
          </a:p>
          <a:p>
            <a:pPr marL="171450" indent="-171450">
              <a:buFont typeface="Arial" panose="020B0604020202020204" pitchFamily="34" charset="0"/>
              <a:buChar char="•"/>
            </a:pPr>
            <a:r>
              <a:rPr lang="en-US" dirty="0"/>
              <a:t>Full PPE for residents on COVID-19 unit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83AE9-5228-4641-AE46-DAC04049BDD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4311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57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5B469-5187-4EC5-A46A-5246E39C36E9}" type="datetime1">
              <a:rPr lang="en-US" smtClean="0">
                <a:solidFill>
                  <a:prstClr val="black"/>
                </a:solidFill>
              </a:rPr>
              <a:t>4/26/2023</a:t>
            </a:fld>
            <a:endParaRPr lang="en-US">
              <a:solidFill>
                <a:prstClr val="black"/>
              </a:solidFill>
            </a:endParaRPr>
          </a:p>
        </p:txBody>
      </p:sp>
      <p:sp>
        <p:nvSpPr>
          <p:cNvPr id="5" name="Slide Number Placeholder 4"/>
          <p:cNvSpPr>
            <a:spLocks noGrp="1"/>
          </p:cNvSpPr>
          <p:nvPr>
            <p:ph type="sldNum" sz="quarter" idx="12"/>
          </p:nvPr>
        </p:nvSpPr>
        <p:spPr>
          <a:xfrm>
            <a:off x="8737600" y="6356357"/>
            <a:ext cx="2844800" cy="365125"/>
          </a:xfrm>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522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DD955-D679-42C0-8C7E-F3F25ECF904E}" type="datetime1">
              <a:rPr lang="en-US" smtClean="0">
                <a:solidFill>
                  <a:prstClr val="black"/>
                </a:solidFill>
              </a:rPr>
              <a:t>4/26/2023</a:t>
            </a:fld>
            <a:endParaRPr lang="en-US">
              <a:solidFill>
                <a:prstClr val="black"/>
              </a:solidFill>
            </a:endParaRPr>
          </a:p>
        </p:txBody>
      </p:sp>
    </p:spTree>
    <p:extLst>
      <p:ext uri="{BB962C8B-B14F-4D97-AF65-F5344CB8AC3E}">
        <p14:creationId xmlns:p14="http://schemas.microsoft.com/office/powerpoint/2010/main" val="379220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55542-2A52-46FD-A5AC-DD17EE18F3A6}" type="datetime1">
              <a:rPr lang="en-US" smtClean="0">
                <a:solidFill>
                  <a:prstClr val="black"/>
                </a:solidFill>
              </a:rPr>
              <a:t>4/26/2023</a:t>
            </a:fld>
            <a:endParaRPr lang="en-US">
              <a:solidFill>
                <a:prstClr val="black"/>
              </a:solidFill>
            </a:endParaRPr>
          </a:p>
        </p:txBody>
      </p:sp>
      <p:sp>
        <p:nvSpPr>
          <p:cNvPr id="6" name="Slide Number Placeholder 5"/>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914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3C75C-1DD4-4EFB-96F4-CD016AE835F6}" type="datetime1">
              <a:rPr lang="en-US" smtClean="0">
                <a:solidFill>
                  <a:prstClr val="black"/>
                </a:solidFill>
              </a:rPr>
              <a:t>4/26/2023</a:t>
            </a:fld>
            <a:endParaRPr lang="en-US">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18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1A95B-B40D-432F-BDE3-0F0C037B57E3}" type="datetime1">
              <a:rPr lang="en-US" smtClean="0">
                <a:solidFill>
                  <a:prstClr val="black"/>
                </a:solidFill>
              </a:rPr>
              <a:t>4/26/2023</a:t>
            </a:fld>
            <a:endParaRPr lang="en-US">
              <a:solidFill>
                <a:prstClr val="black"/>
              </a:solidFill>
            </a:endParaRPr>
          </a:p>
        </p:txBody>
      </p:sp>
      <p:sp>
        <p:nvSpPr>
          <p:cNvPr id="9" name="Slide Number Placeholder 8"/>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82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45820-4DB1-4339-8AEB-7BCAF0FDFEA8}" type="datetime1">
              <a:rPr lang="en-US" smtClean="0">
                <a:solidFill>
                  <a:prstClr val="black"/>
                </a:solidFill>
              </a:rPr>
              <a:t>4/26/2023</a:t>
            </a:fld>
            <a:endParaRPr lang="en-US">
              <a:solidFill>
                <a:prstClr val="black"/>
              </a:solidFill>
            </a:endParaRPr>
          </a:p>
        </p:txBody>
      </p:sp>
      <p:sp>
        <p:nvSpPr>
          <p:cNvPr id="5" name="Slide Number Placeholder 4"/>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453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A1124-85F9-448D-B3E4-AC9E07F4E290}" type="datetime1">
              <a:rPr lang="en-US" smtClean="0">
                <a:solidFill>
                  <a:prstClr val="black"/>
                </a:solidFill>
              </a:rPr>
              <a:t>4/26/2023</a:t>
            </a:fld>
            <a:endParaRPr lang="en-US">
              <a:solidFill>
                <a:prstClr val="black"/>
              </a:solidFill>
            </a:endParaRPr>
          </a:p>
        </p:txBody>
      </p:sp>
      <p:sp>
        <p:nvSpPr>
          <p:cNvPr id="4" name="Slide Number Placeholder 3"/>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134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9F4AF-83BA-4844-90A6-1A2537F102CC}" type="datetime1">
              <a:rPr lang="en-US" smtClean="0">
                <a:solidFill>
                  <a:prstClr val="black"/>
                </a:solidFill>
              </a:rPr>
              <a:t>4/26/2023</a:t>
            </a:fld>
            <a:endParaRPr lang="en-US">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336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F0AA6-727A-4116-83EB-06F1397B9832}" type="datetime1">
              <a:rPr lang="en-US" smtClean="0">
                <a:solidFill>
                  <a:prstClr val="black"/>
                </a:solidFill>
              </a:rPr>
              <a:t>4/26/2023</a:t>
            </a:fld>
            <a:endParaRPr lang="en-US">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811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solidFill>
              </a:defRPr>
            </a:lvl1pPr>
          </a:lstStyle>
          <a:p>
            <a:fld id="{EA25747C-6F3A-4B6F-85EC-0F505796E425}" type="datetime1">
              <a:rPr lang="en-US" smtClean="0">
                <a:solidFill>
                  <a:prstClr val="black"/>
                </a:solidFill>
              </a:rPr>
              <a:t>4/26/2023</a:t>
            </a:fld>
            <a:endParaRPr lang="en-US" dirty="0">
              <a:solidFill>
                <a:prstClr val="black"/>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solidFill>
              </a:defRPr>
            </a:lvl1pPr>
          </a:lstStyle>
          <a:p>
            <a:fld id="{8ED21966-C764-4C40-97C3-3CEDFB59A7F5}" type="slidenum">
              <a:rPr lang="en-US" smtClean="0">
                <a:solidFill>
                  <a:prstClr val="black"/>
                </a:solidFill>
              </a:rPr>
              <a:pPr/>
              <a:t>‹#›</a:t>
            </a:fld>
            <a:endParaRPr lang="en-US" dirty="0">
              <a:solidFill>
                <a:prstClr val="black"/>
              </a:solidFill>
            </a:endParaRPr>
          </a:p>
        </p:txBody>
      </p:sp>
      <p:sp>
        <p:nvSpPr>
          <p:cNvPr id="7" name="TextBox 6"/>
          <p:cNvSpPr txBox="1"/>
          <p:nvPr userDrawn="1"/>
        </p:nvSpPr>
        <p:spPr>
          <a:xfrm>
            <a:off x="3352800" y="6356357"/>
            <a:ext cx="5283200" cy="323165"/>
          </a:xfrm>
          <a:prstGeom prst="rect">
            <a:avLst/>
          </a:prstGeom>
          <a:noFill/>
        </p:spPr>
        <p:txBody>
          <a:bodyPr wrap="square" rtlCol="0">
            <a:spAutoFit/>
          </a:bodyPr>
          <a:lstStyle/>
          <a:p>
            <a:pPr algn="ctr"/>
            <a:r>
              <a:rPr lang="en-US" sz="500" kern="1200" dirty="0">
                <a:solidFill>
                  <a:schemeClr val="tx1"/>
                </a:solidFill>
                <a:effectLst/>
                <a:latin typeface="Calibri" panose="020F0502020204030204" pitchFamily="34" charset="0"/>
                <a:ea typeface="+mn-ea"/>
                <a:cs typeface="Arial" charset="0"/>
              </a:rPr>
              <a:t>This document is for general informational purposes only.  </a:t>
            </a:r>
          </a:p>
          <a:p>
            <a:pPr algn="ctr"/>
            <a:r>
              <a:rPr lang="en-US" sz="500" kern="1200" dirty="0">
                <a:solidFill>
                  <a:schemeClr val="tx1"/>
                </a:solidFill>
                <a:effectLst/>
                <a:latin typeface="Calibri" panose="020F0502020204030204" pitchFamily="34" charset="0"/>
                <a:ea typeface="+mn-ea"/>
                <a:cs typeface="Arial" charset="0"/>
              </a:rPr>
              <a:t>It does not represent legal advice nor relied upon as supporting documentation or advice with CMS or other regulatory entities.</a:t>
            </a:r>
          </a:p>
          <a:p>
            <a:pPr algn="ctr"/>
            <a:r>
              <a:rPr lang="en-US" sz="500" kern="1200" dirty="0">
                <a:solidFill>
                  <a:schemeClr val="tx1"/>
                </a:solidFill>
                <a:effectLst/>
                <a:latin typeface="Calibri" panose="020F0502020204030204" pitchFamily="34" charset="0"/>
                <a:ea typeface="+mn-ea"/>
                <a:cs typeface="Arial" charset="0"/>
              </a:rPr>
              <a:t>© Pathway Health Services, Inc. – All Rights Reserved – Copy with Permission Only </a:t>
            </a:r>
          </a:p>
        </p:txBody>
      </p:sp>
      <p:pic>
        <p:nvPicPr>
          <p:cNvPr id="11" name="Picture 10">
            <a:extLst>
              <a:ext uri="{FF2B5EF4-FFF2-40B4-BE49-F238E27FC236}">
                <a16:creationId xmlns:a16="http://schemas.microsoft.com/office/drawing/2014/main" id="{EEC89438-3BCB-96E4-C3DC-63CBB70890A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0" y="5829556"/>
            <a:ext cx="2495217" cy="89192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3390AD5-C4C7-25A7-A5EA-49D7E1490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841092" y="5910395"/>
            <a:ext cx="2637816" cy="891924"/>
          </a:xfrm>
          <a:prstGeom prst="rect">
            <a:avLst/>
          </a:prstGeom>
        </p:spPr>
      </p:pic>
    </p:spTree>
    <p:extLst>
      <p:ext uri="{BB962C8B-B14F-4D97-AF65-F5344CB8AC3E}">
        <p14:creationId xmlns:p14="http://schemas.microsoft.com/office/powerpoint/2010/main" val="13039616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cms.gov/files/document/nursing-home-visitation-faq-1223.pdf" TargetMode="External"/><Relationship Id="rId4" Type="http://schemas.openxmlformats.org/officeDocument/2006/relationships/hyperlink" Target="https://www.cms.gov/files/document/qso-20-39-nh-revised.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ms.gov/files/document/nursing-home-visitation-faq-1223.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coronavirus/2019-ncov/vaccines/fully-vaccinated-guidance.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hyperlink" Target="https://www.cms.gov/files/document/nursing-home-visitation-faq-1223.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cms.gov/files/document/appendix-pp-guidance-surveyor-long-term-care-facilitie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2B3_338BDEC2.xml"/><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cms.gov/files/zip/ce-pathways.zip" TargetMode="External"/><Relationship Id="rId4" Type="http://schemas.openxmlformats.org/officeDocument/2006/relationships/hyperlink" Target="https://www.cms.gov/files/document/appendix-pp-guidance-surveyor-long-term-care-facilities.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hyperlink" Target="https://www.cdc.gov/coronavirus/2019-ncov/hcp/infection-control-recommendation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ms.gov/files/document/qso-20-39-nh-revised.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ms.gov/files/document/qso-20-39-nh-revise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1219200"/>
            <a:ext cx="7772400" cy="1162050"/>
          </a:xfrm>
        </p:spPr>
        <p:txBody>
          <a:bodyPr>
            <a:normAutofit/>
          </a:bodyPr>
          <a:lstStyle/>
          <a:p>
            <a:r>
              <a:rPr lang="en-US" b="1" dirty="0">
                <a:solidFill>
                  <a:schemeClr val="bg1"/>
                </a:solidFill>
              </a:rPr>
              <a:t>Test</a:t>
            </a:r>
          </a:p>
        </p:txBody>
      </p:sp>
      <p:sp>
        <p:nvSpPr>
          <p:cNvPr id="2" name="Subtitle 1"/>
          <p:cNvSpPr>
            <a:spLocks noGrp="1"/>
          </p:cNvSpPr>
          <p:nvPr>
            <p:ph type="subTitle" idx="1"/>
          </p:nvPr>
        </p:nvSpPr>
        <p:spPr>
          <a:xfrm>
            <a:off x="2895600" y="2457450"/>
            <a:ext cx="6400800" cy="914400"/>
          </a:xfrm>
        </p:spPr>
        <p:txBody>
          <a:bodyPr/>
          <a:lstStyle/>
          <a:p>
            <a:r>
              <a:rPr lang="en-US" dirty="0">
                <a:solidFill>
                  <a:schemeClr val="bg1"/>
                </a:solidFill>
                <a:latin typeface="+mj-lt"/>
              </a:rPr>
              <a:t>Test </a:t>
            </a:r>
          </a:p>
        </p:txBody>
      </p:sp>
      <p:sp>
        <p:nvSpPr>
          <p:cNvPr id="3" name="Rectangle 2">
            <a:extLst>
              <a:ext uri="{FF2B5EF4-FFF2-40B4-BE49-F238E27FC236}">
                <a16:creationId xmlns:a16="http://schemas.microsoft.com/office/drawing/2014/main" id="{366F4DF2-F585-64DD-4FDD-313E788B8944}"/>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1F9DF84E-28F5-C02A-551A-D96E317BE60D}"/>
              </a:ext>
            </a:extLst>
          </p:cNvPr>
          <p:cNvSpPr/>
          <p:nvPr/>
        </p:nvSpPr>
        <p:spPr>
          <a:xfrm>
            <a:off x="0" y="-838200"/>
            <a:ext cx="12192000" cy="5029200"/>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DB626FF-F780-B326-7D3F-A46163F4F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5433532"/>
            <a:ext cx="2705992" cy="967268"/>
          </a:xfrm>
          <a:prstGeom prst="rect">
            <a:avLst/>
          </a:prstGeom>
        </p:spPr>
      </p:pic>
      <p:sp>
        <p:nvSpPr>
          <p:cNvPr id="10" name="TextBox 9">
            <a:extLst>
              <a:ext uri="{FF2B5EF4-FFF2-40B4-BE49-F238E27FC236}">
                <a16:creationId xmlns:a16="http://schemas.microsoft.com/office/drawing/2014/main" id="{5545AD3B-6142-9373-26B8-A307381A735E}"/>
              </a:ext>
            </a:extLst>
          </p:cNvPr>
          <p:cNvSpPr txBox="1"/>
          <p:nvPr/>
        </p:nvSpPr>
        <p:spPr>
          <a:xfrm>
            <a:off x="952500" y="510334"/>
            <a:ext cx="10287000" cy="2862322"/>
          </a:xfrm>
          <a:prstGeom prst="rect">
            <a:avLst/>
          </a:prstGeom>
          <a:noFill/>
        </p:spPr>
        <p:txBody>
          <a:bodyPr wrap="square" rtlCol="0">
            <a:spAutoFit/>
          </a:bodyPr>
          <a:lstStyle/>
          <a:p>
            <a:pPr algn="ctr"/>
            <a:r>
              <a:rPr lang="en-US" sz="3600" b="1" dirty="0">
                <a:solidFill>
                  <a:schemeClr val="bg1"/>
                </a:solidFill>
              </a:rPr>
              <a:t>Visitation </a:t>
            </a:r>
            <a:br>
              <a:rPr lang="en-US" sz="3600" b="1" dirty="0">
                <a:solidFill>
                  <a:schemeClr val="bg1"/>
                </a:solidFill>
              </a:rPr>
            </a:br>
            <a:r>
              <a:rPr lang="en-US" sz="3600" b="1" dirty="0">
                <a:solidFill>
                  <a:schemeClr val="bg1"/>
                </a:solidFill>
              </a:rPr>
              <a:t>During the COVID-19 Pandemic</a:t>
            </a:r>
          </a:p>
          <a:p>
            <a:pPr algn="ctr"/>
            <a:r>
              <a:rPr lang="en-US" sz="3600" dirty="0">
                <a:solidFill>
                  <a:schemeClr val="bg1"/>
                </a:solidFill>
                <a:latin typeface="+mj-lt"/>
              </a:rPr>
              <a:t>All Staff Training </a:t>
            </a:r>
          </a:p>
          <a:p>
            <a:pPr algn="ctr"/>
            <a:r>
              <a:rPr lang="en-US" sz="3600" b="1" dirty="0">
                <a:solidFill>
                  <a:schemeClr val="bg1"/>
                </a:solidFill>
              </a:rPr>
              <a:t> </a:t>
            </a:r>
            <a:endParaRPr lang="en-US" sz="3600" dirty="0"/>
          </a:p>
          <a:p>
            <a:endParaRPr lang="en-US" sz="3600" dirty="0"/>
          </a:p>
        </p:txBody>
      </p:sp>
      <p:pic>
        <p:nvPicPr>
          <p:cNvPr id="7" name="Picture 6" descr="A picture containing text, clipart&#10;&#10;Description automatically generated">
            <a:extLst>
              <a:ext uri="{FF2B5EF4-FFF2-40B4-BE49-F238E27FC236}">
                <a16:creationId xmlns:a16="http://schemas.microsoft.com/office/drawing/2014/main" id="{575D144F-DE5E-8CE1-F34F-332FD82B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699" y="4495801"/>
            <a:ext cx="2534617" cy="747712"/>
          </a:xfrm>
          <a:prstGeom prst="rect">
            <a:avLst/>
          </a:prstGeom>
        </p:spPr>
      </p:pic>
    </p:spTree>
    <p:extLst>
      <p:ext uri="{BB962C8B-B14F-4D97-AF65-F5344CB8AC3E}">
        <p14:creationId xmlns:p14="http://schemas.microsoft.com/office/powerpoint/2010/main" val="35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chor="ctr">
            <a:normAutofit fontScale="90000"/>
          </a:bodyPr>
          <a:lstStyle/>
          <a:p>
            <a:r>
              <a:rPr lang="en-US" dirty="0"/>
              <a:t>Core Principles of COVID-19 Infection Prevention - continued</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a:xfrm>
            <a:off x="4648200" y="1600206"/>
            <a:ext cx="6934200" cy="4525963"/>
          </a:xfrm>
        </p:spPr>
        <p:txBody>
          <a:bodyPr anchor="ctr">
            <a:normAutofit/>
          </a:bodyPr>
          <a:lstStyle/>
          <a:p>
            <a:pPr marL="0" indent="0">
              <a:buNone/>
            </a:pPr>
            <a:r>
              <a:rPr lang="en-US" b="1" dirty="0"/>
              <a:t>Core Principles of COVID-19 Infection Prevention - continued</a:t>
            </a:r>
          </a:p>
          <a:p>
            <a:pPr marL="0" indent="0">
              <a:buNone/>
            </a:pPr>
            <a:endParaRPr lang="en-US" b="1" dirty="0"/>
          </a:p>
          <a:p>
            <a:pPr marL="0" indent="0">
              <a:buNone/>
            </a:pPr>
            <a:r>
              <a:rPr lang="en-US" dirty="0"/>
              <a:t>Effective cohorting of residents (e.g., separate areas dedicated COVID-19 care)</a:t>
            </a:r>
          </a:p>
          <a:p>
            <a:pPr marL="0" indent="0">
              <a:buNone/>
            </a:pPr>
            <a:endParaRPr lang="en-US" dirty="0"/>
          </a:p>
        </p:txBody>
      </p:sp>
      <p:pic>
        <p:nvPicPr>
          <p:cNvPr id="5" name="Picture 4" descr="A bedroom with a bed and desk in a room&#10;&#10;Description automatically generated">
            <a:extLst>
              <a:ext uri="{FF2B5EF4-FFF2-40B4-BE49-F238E27FC236}">
                <a16:creationId xmlns:a16="http://schemas.microsoft.com/office/drawing/2014/main" id="{3CA2BD6E-80C5-47D4-8528-5A42404A574C}"/>
              </a:ext>
            </a:extLst>
          </p:cNvPr>
          <p:cNvPicPr>
            <a:picLocks noChangeAspect="1"/>
          </p:cNvPicPr>
          <p:nvPr/>
        </p:nvPicPr>
        <p:blipFill rotWithShape="1">
          <a:blip r:embed="rId3"/>
          <a:srcRect l="4332" r="28746" b="3"/>
          <a:stretch/>
        </p:blipFill>
        <p:spPr>
          <a:xfrm>
            <a:off x="990601" y="1905000"/>
            <a:ext cx="3292004" cy="3689270"/>
          </a:xfrm>
          <a:prstGeom prst="rect">
            <a:avLst/>
          </a:prstGeom>
          <a:ln>
            <a:noFill/>
          </a:ln>
          <a:effectLst>
            <a:softEdge rad="112500"/>
          </a:effectLst>
        </p:spPr>
      </p:pic>
      <p:sp>
        <p:nvSpPr>
          <p:cNvPr id="6" name="TextBox 5">
            <a:extLst>
              <a:ext uri="{FF2B5EF4-FFF2-40B4-BE49-F238E27FC236}">
                <a16:creationId xmlns:a16="http://schemas.microsoft.com/office/drawing/2014/main" id="{9C2E1C1C-1568-4905-B2CD-26EC703AE875}"/>
              </a:ext>
            </a:extLst>
          </p:cNvPr>
          <p:cNvSpPr txBox="1"/>
          <p:nvPr/>
        </p:nvSpPr>
        <p:spPr>
          <a:xfrm>
            <a:off x="8610600" y="5594270"/>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260366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chor="ctr">
            <a:normAutofit fontScale="90000"/>
          </a:bodyPr>
          <a:lstStyle/>
          <a:p>
            <a:r>
              <a:rPr lang="en-US" dirty="0"/>
              <a:t>Core Principles of COVID-19 Infection Prevention - continued</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a:xfrm>
            <a:off x="4648200" y="1600206"/>
            <a:ext cx="6934200" cy="4525963"/>
          </a:xfrm>
        </p:spPr>
        <p:txBody>
          <a:bodyPr anchor="ctr">
            <a:normAutofit/>
          </a:bodyPr>
          <a:lstStyle/>
          <a:p>
            <a:pPr marL="0" indent="0">
              <a:buNone/>
            </a:pPr>
            <a:r>
              <a:rPr lang="en-US" b="1" dirty="0"/>
              <a:t>Core Principles of COVID-19 Infection Prevention - continued</a:t>
            </a:r>
          </a:p>
          <a:p>
            <a:pPr marL="0" indent="0">
              <a:buNone/>
            </a:pPr>
            <a:endParaRPr lang="en-US" b="1" dirty="0"/>
          </a:p>
          <a:p>
            <a:pPr marL="0" indent="0">
              <a:buNone/>
            </a:pPr>
            <a:r>
              <a:rPr lang="en-US" dirty="0"/>
              <a:t>Resident and staff testing conducted as required consistent with current CDC and CMS guidance</a:t>
            </a:r>
            <a:endParaRPr lang="en-US" dirty="0">
              <a:cs typeface="Calibri"/>
            </a:endParaRPr>
          </a:p>
          <a:p>
            <a:pPr marL="0" indent="0">
              <a:buNone/>
            </a:pPr>
            <a:endParaRPr lang="en-US" dirty="0"/>
          </a:p>
        </p:txBody>
      </p:sp>
      <p:pic>
        <p:nvPicPr>
          <p:cNvPr id="6" name="Picture 5" descr="A person in a blue shirt&#10;&#10;Description automatically generated">
            <a:extLst>
              <a:ext uri="{FF2B5EF4-FFF2-40B4-BE49-F238E27FC236}">
                <a16:creationId xmlns:a16="http://schemas.microsoft.com/office/drawing/2014/main" id="{CE100D17-9E96-43F0-B83A-AEE2B46C09BE}"/>
              </a:ext>
            </a:extLst>
          </p:cNvPr>
          <p:cNvPicPr>
            <a:picLocks noChangeAspect="1"/>
          </p:cNvPicPr>
          <p:nvPr/>
        </p:nvPicPr>
        <p:blipFill rotWithShape="1">
          <a:blip r:embed="rId3"/>
          <a:srcRect l="37702" r="2735" b="-1"/>
          <a:stretch/>
        </p:blipFill>
        <p:spPr>
          <a:xfrm>
            <a:off x="838200" y="1710571"/>
            <a:ext cx="3452545" cy="3869185"/>
          </a:xfrm>
          <a:prstGeom prst="rect">
            <a:avLst/>
          </a:prstGeom>
          <a:ln>
            <a:noFill/>
          </a:ln>
          <a:effectLst>
            <a:softEdge rad="112500"/>
          </a:effectLst>
        </p:spPr>
      </p:pic>
    </p:spTree>
    <p:extLst>
      <p:ext uri="{BB962C8B-B14F-4D97-AF65-F5344CB8AC3E}">
        <p14:creationId xmlns:p14="http://schemas.microsoft.com/office/powerpoint/2010/main" val="10329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lstStyle/>
          <a:p>
            <a:r>
              <a:rPr lang="en-US" dirty="0"/>
              <a:t>Visitation</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a:xfrm>
            <a:off x="609600" y="1447800"/>
            <a:ext cx="10972800" cy="4525963"/>
          </a:xfrm>
        </p:spPr>
        <p:txBody>
          <a:bodyPr>
            <a:noAutofit/>
          </a:bodyPr>
          <a:lstStyle/>
          <a:p>
            <a:pPr marL="0" indent="0">
              <a:spcBef>
                <a:spcPts val="600"/>
              </a:spcBef>
              <a:spcAft>
                <a:spcPts val="600"/>
              </a:spcAft>
              <a:buNone/>
            </a:pPr>
            <a:r>
              <a:rPr lang="en-US" sz="2400" dirty="0">
                <a:solidFill>
                  <a:schemeClr val="tx1"/>
                </a:solidFill>
                <a:effectLst/>
                <a:latin typeface="+mj-lt"/>
                <a:ea typeface="Times New Roman" panose="02020603050405020304" pitchFamily="18" charset="0"/>
                <a:cs typeface="Times New Roman" panose="02020603050405020304" pitchFamily="18" charset="0"/>
              </a:rPr>
              <a:t>Visitation is now allowed for ALL residents at ALL times (with very limited and rare exceptions).  Types of visitation include:</a:t>
            </a:r>
            <a:endParaRPr lang="en-US" sz="2400" dirty="0">
              <a:solidFill>
                <a:schemeClr val="tx1"/>
              </a:solidFill>
              <a:effectLst/>
              <a:latin typeface="+mj-lt"/>
              <a:ea typeface="Cambria" panose="02040503050406030204" pitchFamily="18" charset="0"/>
              <a:cs typeface="Times New Roman" panose="02020603050405020304" pitchFamily="18" charset="0"/>
            </a:endParaRPr>
          </a:p>
          <a:p>
            <a:pPr lvl="1">
              <a:spcBef>
                <a:spcPts val="600"/>
              </a:spcBef>
              <a:spcAft>
                <a:spcPts val="600"/>
              </a:spcAft>
              <a:buFont typeface="+mj-lt"/>
              <a:buAutoNum type="alphaLcPeriod"/>
            </a:pPr>
            <a:r>
              <a:rPr lang="en-US" sz="2400" dirty="0">
                <a:latin typeface="+mj-lt"/>
                <a:ea typeface="Times New Roman" panose="02020603050405020304" pitchFamily="18" charset="0"/>
                <a:cs typeface="Times New Roman" panose="02020603050405020304" pitchFamily="18" charset="0"/>
              </a:rPr>
              <a:t>Outdoor Visitation </a:t>
            </a:r>
          </a:p>
          <a:p>
            <a:pPr lvl="1">
              <a:spcBef>
                <a:spcPts val="600"/>
              </a:spcBef>
              <a:spcAft>
                <a:spcPts val="600"/>
              </a:spcAft>
              <a:buFont typeface="+mj-lt"/>
              <a:buAutoNum type="alphaLcPeriod"/>
            </a:pPr>
            <a:r>
              <a:rPr lang="en-US" sz="2400" dirty="0">
                <a:latin typeface="+mj-lt"/>
                <a:ea typeface="Times New Roman" panose="02020603050405020304" pitchFamily="18" charset="0"/>
                <a:cs typeface="Times New Roman" panose="02020603050405020304" pitchFamily="18" charset="0"/>
              </a:rPr>
              <a:t>Indoor Visitation </a:t>
            </a:r>
          </a:p>
          <a:p>
            <a:pPr lvl="1">
              <a:spcBef>
                <a:spcPts val="600"/>
              </a:spcBef>
              <a:spcAft>
                <a:spcPts val="600"/>
              </a:spcAft>
              <a:buFont typeface="+mj-lt"/>
              <a:buAutoNum type="alphaLcPeriod"/>
            </a:pPr>
            <a:r>
              <a:rPr lang="en-US" sz="2400" dirty="0">
                <a:latin typeface="+mj-lt"/>
                <a:ea typeface="Cambria" panose="02040503050406030204" pitchFamily="18" charset="0"/>
                <a:cs typeface="Times New Roman" panose="02020603050405020304" pitchFamily="18" charset="0"/>
              </a:rPr>
              <a:t>Indoor Visitation during on Outbreak Investigation</a:t>
            </a:r>
          </a:p>
          <a:p>
            <a:pPr lvl="1">
              <a:spcBef>
                <a:spcPts val="600"/>
              </a:spcBef>
              <a:spcAft>
                <a:spcPts val="600"/>
              </a:spcAft>
              <a:buFont typeface="+mj-lt"/>
              <a:buAutoNum type="alphaLcPeriod"/>
            </a:pPr>
            <a:r>
              <a:rPr lang="en-US" sz="2400" dirty="0">
                <a:latin typeface="+mj-lt"/>
                <a:ea typeface="Times New Roman" panose="02020603050405020304" pitchFamily="18" charset="0"/>
                <a:cs typeface="Times New Roman" panose="02020603050405020304" pitchFamily="18" charset="0"/>
              </a:rPr>
              <a:t>Compassionate Care</a:t>
            </a:r>
          </a:p>
          <a:p>
            <a:pPr lvl="1">
              <a:spcBef>
                <a:spcPts val="600"/>
              </a:spcBef>
              <a:spcAft>
                <a:spcPts val="600"/>
              </a:spcAft>
              <a:buFont typeface="+mj-lt"/>
              <a:buAutoNum type="alphaLcPeriod"/>
            </a:pPr>
            <a:r>
              <a:rPr lang="en-US" sz="2400" dirty="0">
                <a:latin typeface="+mj-lt"/>
                <a:ea typeface="Cambria" panose="02040503050406030204" pitchFamily="18" charset="0"/>
                <a:cs typeface="Times New Roman" panose="02020603050405020304" pitchFamily="18" charset="0"/>
              </a:rPr>
              <a:t>Access to the Long-Term Care </a:t>
            </a:r>
          </a:p>
          <a:p>
            <a:pPr marL="457200" lvl="1" indent="0">
              <a:spcBef>
                <a:spcPts val="600"/>
              </a:spcBef>
              <a:spcAft>
                <a:spcPts val="600"/>
              </a:spcAft>
              <a:buNone/>
            </a:pPr>
            <a:r>
              <a:rPr lang="en-US" sz="2400" dirty="0">
                <a:latin typeface="+mj-lt"/>
                <a:ea typeface="Cambria" panose="02040503050406030204" pitchFamily="18" charset="0"/>
                <a:cs typeface="Times New Roman" panose="02020603050405020304" pitchFamily="18" charset="0"/>
              </a:rPr>
              <a:t>Ombudsman</a:t>
            </a:r>
          </a:p>
          <a:p>
            <a:pPr marL="457200" lvl="1" indent="0">
              <a:spcBef>
                <a:spcPts val="600"/>
              </a:spcBef>
              <a:spcAft>
                <a:spcPts val="600"/>
              </a:spcAft>
              <a:buNone/>
            </a:pPr>
            <a:r>
              <a:rPr lang="en-US" sz="2400" dirty="0">
                <a:latin typeface="+mj-lt"/>
                <a:ea typeface="Cambria" panose="02040503050406030204" pitchFamily="18" charset="0"/>
                <a:cs typeface="Times New Roman" panose="02020603050405020304" pitchFamily="18" charset="0"/>
              </a:rPr>
              <a:t>f. Protection &amp; Advocacy Programs</a:t>
            </a:r>
          </a:p>
          <a:p>
            <a:pPr marL="0" indent="0">
              <a:spcBef>
                <a:spcPts val="600"/>
              </a:spcBef>
              <a:spcAft>
                <a:spcPts val="600"/>
              </a:spcAft>
              <a:buNone/>
            </a:pPr>
            <a:endParaRPr lang="en-US" sz="2400" dirty="0">
              <a:latin typeface="+mj-lt"/>
            </a:endParaRPr>
          </a:p>
        </p:txBody>
      </p:sp>
      <p:pic>
        <p:nvPicPr>
          <p:cNvPr id="4" name="Picture 3" descr="A person posing for the camera&#10;&#10;Description automatically generated">
            <a:extLst>
              <a:ext uri="{FF2B5EF4-FFF2-40B4-BE49-F238E27FC236}">
                <a16:creationId xmlns:a16="http://schemas.microsoft.com/office/drawing/2014/main" id="{D9F4CA5A-65A0-4E05-BB7E-3179609970C4}"/>
              </a:ext>
            </a:extLst>
          </p:cNvPr>
          <p:cNvPicPr>
            <a:picLocks noChangeAspect="1"/>
          </p:cNvPicPr>
          <p:nvPr/>
        </p:nvPicPr>
        <p:blipFill>
          <a:blip r:embed="rId3"/>
          <a:stretch>
            <a:fillRect/>
          </a:stretch>
        </p:blipFill>
        <p:spPr>
          <a:xfrm>
            <a:off x="8229600" y="2505550"/>
            <a:ext cx="3139753" cy="2092972"/>
          </a:xfrm>
          <a:prstGeom prst="rect">
            <a:avLst/>
          </a:prstGeom>
        </p:spPr>
      </p:pic>
      <p:sp>
        <p:nvSpPr>
          <p:cNvPr id="6" name="TextBox 5">
            <a:extLst>
              <a:ext uri="{FF2B5EF4-FFF2-40B4-BE49-F238E27FC236}">
                <a16:creationId xmlns:a16="http://schemas.microsoft.com/office/drawing/2014/main" id="{775B4712-3B49-4BD7-AA7D-5D04602D91BD}"/>
              </a:ext>
            </a:extLst>
          </p:cNvPr>
          <p:cNvSpPr txBox="1"/>
          <p:nvPr/>
        </p:nvSpPr>
        <p:spPr>
          <a:xfrm>
            <a:off x="7010400" y="5562600"/>
            <a:ext cx="4572000" cy="26161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7" name="TextBox 6">
            <a:extLst>
              <a:ext uri="{FF2B5EF4-FFF2-40B4-BE49-F238E27FC236}">
                <a16:creationId xmlns:a16="http://schemas.microsoft.com/office/drawing/2014/main" id="{D2A3EBFF-8735-474D-9C62-D3A4F4AFDA0B}"/>
              </a:ext>
            </a:extLst>
          </p:cNvPr>
          <p:cNvSpPr txBox="1"/>
          <p:nvPr/>
        </p:nvSpPr>
        <p:spPr>
          <a:xfrm>
            <a:off x="6690360" y="5308621"/>
            <a:ext cx="4892040" cy="26161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hlinkClick r:id="rId5"/>
              </a:rPr>
              <a:t>https://www.cms.gov/files/document/nursing-home-visitation-faq-1223.pdf</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120734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648D-EFF3-4E88-89ED-779B163DFB2A}"/>
              </a:ext>
            </a:extLst>
          </p:cNvPr>
          <p:cNvSpPr>
            <a:spLocks noGrp="1"/>
          </p:cNvSpPr>
          <p:nvPr>
            <p:ph type="title"/>
          </p:nvPr>
        </p:nvSpPr>
        <p:spPr/>
        <p:txBody>
          <a:bodyPr/>
          <a:lstStyle/>
          <a:p>
            <a:r>
              <a:rPr lang="en-US" dirty="0"/>
              <a:t>Visitation</a:t>
            </a:r>
          </a:p>
        </p:txBody>
      </p:sp>
      <p:sp>
        <p:nvSpPr>
          <p:cNvPr id="3" name="Content Placeholder 2">
            <a:extLst>
              <a:ext uri="{FF2B5EF4-FFF2-40B4-BE49-F238E27FC236}">
                <a16:creationId xmlns:a16="http://schemas.microsoft.com/office/drawing/2014/main" id="{B45E7BCA-28A9-4029-8880-034CFE4A6795}"/>
              </a:ext>
            </a:extLst>
          </p:cNvPr>
          <p:cNvSpPr>
            <a:spLocks noGrp="1"/>
          </p:cNvSpPr>
          <p:nvPr>
            <p:ph idx="1"/>
          </p:nvPr>
        </p:nvSpPr>
        <p:spPr/>
        <p:txBody>
          <a:bodyPr>
            <a:normAutofit/>
          </a:bodyPr>
          <a:lstStyle/>
          <a:p>
            <a:pPr marL="0" indent="0">
              <a:spcBef>
                <a:spcPts val="1200"/>
              </a:spcBef>
              <a:spcAft>
                <a:spcPts val="1200"/>
              </a:spcAft>
              <a:buNone/>
            </a:pPr>
            <a:r>
              <a:rPr lang="en-US" dirty="0"/>
              <a:t>CMS addresses three key points:</a:t>
            </a:r>
          </a:p>
          <a:p>
            <a:pPr>
              <a:spcBef>
                <a:spcPts val="1200"/>
              </a:spcBef>
              <a:spcAft>
                <a:spcPts val="1200"/>
              </a:spcAft>
            </a:pPr>
            <a:r>
              <a:rPr lang="en-US" dirty="0"/>
              <a:t>“Adhere to the core principles of infection prevention, especially wearing a mask and performing hand hygiene</a:t>
            </a:r>
          </a:p>
          <a:p>
            <a:pPr>
              <a:spcBef>
                <a:spcPts val="1200"/>
              </a:spcBef>
              <a:spcAft>
                <a:spcPts val="1200"/>
              </a:spcAft>
            </a:pPr>
            <a:r>
              <a:rPr lang="en-US" dirty="0"/>
              <a:t>Encourage physical distancing during large gatherings; and </a:t>
            </a:r>
          </a:p>
          <a:p>
            <a:pPr>
              <a:spcBef>
                <a:spcPts val="1200"/>
              </a:spcBef>
              <a:spcAft>
                <a:spcPts val="1200"/>
              </a:spcAft>
            </a:pPr>
            <a:r>
              <a:rPr lang="en-US" dirty="0"/>
              <a:t>Work with your state or local health department when an outbreak occurs”</a:t>
            </a:r>
          </a:p>
        </p:txBody>
      </p:sp>
      <p:sp>
        <p:nvSpPr>
          <p:cNvPr id="5" name="TextBox 4">
            <a:extLst>
              <a:ext uri="{FF2B5EF4-FFF2-40B4-BE49-F238E27FC236}">
                <a16:creationId xmlns:a16="http://schemas.microsoft.com/office/drawing/2014/main" id="{653DEC24-9CE8-406F-8FED-FA7B7905F1FF}"/>
              </a:ext>
            </a:extLst>
          </p:cNvPr>
          <p:cNvSpPr txBox="1"/>
          <p:nvPr/>
        </p:nvSpPr>
        <p:spPr>
          <a:xfrm>
            <a:off x="7010400" y="5562600"/>
            <a:ext cx="4572000" cy="246221"/>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https://www.cms.gov/files/document/nursing-home-visitation-faq-1223.pdf</a:t>
            </a: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1679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DE65-B96D-4C68-A499-670FED135ABF}"/>
              </a:ext>
            </a:extLst>
          </p:cNvPr>
          <p:cNvSpPr>
            <a:spLocks noGrp="1"/>
          </p:cNvSpPr>
          <p:nvPr>
            <p:ph type="title"/>
          </p:nvPr>
        </p:nvSpPr>
        <p:spPr/>
        <p:txBody>
          <a:bodyPr anchor="ctr">
            <a:normAutofit/>
          </a:bodyPr>
          <a:lstStyle/>
          <a:p>
            <a:r>
              <a:rPr lang="en-US" dirty="0"/>
              <a:t>Definitions</a:t>
            </a:r>
          </a:p>
        </p:txBody>
      </p:sp>
      <p:sp>
        <p:nvSpPr>
          <p:cNvPr id="3" name="Content Placeholder 2">
            <a:extLst>
              <a:ext uri="{FF2B5EF4-FFF2-40B4-BE49-F238E27FC236}">
                <a16:creationId xmlns:a16="http://schemas.microsoft.com/office/drawing/2014/main" id="{F18936A0-7E08-4137-A0E9-B675CFCF889B}"/>
              </a:ext>
            </a:extLst>
          </p:cNvPr>
          <p:cNvSpPr>
            <a:spLocks noGrp="1"/>
          </p:cNvSpPr>
          <p:nvPr>
            <p:ph idx="1"/>
          </p:nvPr>
        </p:nvSpPr>
        <p:spPr/>
        <p:txBody>
          <a:bodyPr>
            <a:normAutofit/>
          </a:bodyPr>
          <a:lstStyle/>
          <a:p>
            <a:pPr marL="0" indent="0" algn="ctr">
              <a:lnSpc>
                <a:spcPct val="90000"/>
              </a:lnSpc>
              <a:buNone/>
            </a:pPr>
            <a:r>
              <a:rPr lang="en-US" sz="3200" dirty="0"/>
              <a:t>Vaccination status has been removed from the guidance</a:t>
            </a:r>
          </a:p>
          <a:p>
            <a:pPr marL="0" indent="0">
              <a:lnSpc>
                <a:spcPct val="90000"/>
              </a:lnSpc>
              <a:buNone/>
            </a:pPr>
            <a:endParaRPr lang="en-US" sz="2400" dirty="0"/>
          </a:p>
        </p:txBody>
      </p:sp>
      <p:pic>
        <p:nvPicPr>
          <p:cNvPr id="6" name="Picture 5" descr="A person holding a syringe&#10;&#10;Description automatically generated with low confidence">
            <a:extLst>
              <a:ext uri="{FF2B5EF4-FFF2-40B4-BE49-F238E27FC236}">
                <a16:creationId xmlns:a16="http://schemas.microsoft.com/office/drawing/2014/main" id="{9CC0DAAF-43CA-4BD4-AACE-3C3AC9C00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700" y="2438400"/>
            <a:ext cx="4038600" cy="3028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3197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B07D3E-F3AA-438B-A2F3-CBD82A2A99E8}"/>
              </a:ext>
            </a:extLst>
          </p:cNvPr>
          <p:cNvSpPr>
            <a:spLocks noGrp="1"/>
          </p:cNvSpPr>
          <p:nvPr>
            <p:ph type="title"/>
          </p:nvPr>
        </p:nvSpPr>
        <p:spPr/>
        <p:txBody>
          <a:bodyPr/>
          <a:lstStyle/>
          <a:p>
            <a:r>
              <a:rPr lang="en-US" dirty="0"/>
              <a:t>Visitor Testing and Vaccination</a:t>
            </a:r>
          </a:p>
        </p:txBody>
      </p:sp>
      <p:sp>
        <p:nvSpPr>
          <p:cNvPr id="6" name="Content Placeholder 5">
            <a:extLst>
              <a:ext uri="{FF2B5EF4-FFF2-40B4-BE49-F238E27FC236}">
                <a16:creationId xmlns:a16="http://schemas.microsoft.com/office/drawing/2014/main" id="{4EF46072-1EA1-469A-AAB2-BEF9C54DA1C2}"/>
              </a:ext>
            </a:extLst>
          </p:cNvPr>
          <p:cNvSpPr>
            <a:spLocks noGrp="1"/>
          </p:cNvSpPr>
          <p:nvPr>
            <p:ph idx="1"/>
          </p:nvPr>
        </p:nvSpPr>
        <p:spPr/>
        <p:txBody>
          <a:bodyPr>
            <a:normAutofit/>
          </a:bodyPr>
          <a:lstStyle/>
          <a:p>
            <a:pPr>
              <a:spcBef>
                <a:spcPts val="600"/>
              </a:spcBef>
              <a:spcAft>
                <a:spcPts val="600"/>
              </a:spcAft>
            </a:pPr>
            <a:r>
              <a:rPr lang="en-US" dirty="0"/>
              <a:t>You can offer to test visitors (if you do not test, visitors should be encouraged to be tested on their own BEFORE coming to the facility within 2-3 days before visit.</a:t>
            </a:r>
          </a:p>
          <a:p>
            <a:pPr>
              <a:spcBef>
                <a:spcPts val="600"/>
              </a:spcBef>
              <a:spcAft>
                <a:spcPts val="600"/>
              </a:spcAft>
            </a:pPr>
            <a:r>
              <a:rPr lang="en-US" dirty="0"/>
              <a:t>You can ask a visitor about vaccination status, but they are NOT required to be tested or vaccinated</a:t>
            </a:r>
          </a:p>
          <a:p>
            <a:pPr>
              <a:spcBef>
                <a:spcPts val="600"/>
              </a:spcBef>
              <a:spcAft>
                <a:spcPts val="600"/>
              </a:spcAft>
            </a:pPr>
            <a:r>
              <a:rPr lang="en-US" dirty="0"/>
              <a:t>If visitor declines to disclose vaccination status, visitor should wear face covering or mask at ALL TIMES.</a:t>
            </a:r>
          </a:p>
        </p:txBody>
      </p:sp>
      <p:sp>
        <p:nvSpPr>
          <p:cNvPr id="7" name="TextBox 6">
            <a:extLst>
              <a:ext uri="{FF2B5EF4-FFF2-40B4-BE49-F238E27FC236}">
                <a16:creationId xmlns:a16="http://schemas.microsoft.com/office/drawing/2014/main" id="{FA344A40-E00A-48DA-AF76-45A29FE8E0F3}"/>
              </a:ext>
            </a:extLst>
          </p:cNvPr>
          <p:cNvSpPr txBox="1"/>
          <p:nvPr/>
        </p:nvSpPr>
        <p:spPr>
          <a:xfrm>
            <a:off x="7010400" y="5617463"/>
            <a:ext cx="4572000" cy="52322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0563C1"/>
                </a:solidFill>
                <a:effectLst/>
                <a:uLnTx/>
                <a:uFillTx/>
                <a:latin typeface="Calibri"/>
                <a:ea typeface="Times New Roman" panose="02020603050405020304" pitchFamily="18" charset="0"/>
                <a:cs typeface="Calibri" panose="020F0502020204030204" pitchFamily="34" charset="0"/>
                <a:hlinkClick r:id="rId3"/>
              </a:rPr>
              <a:t>https://www.cdc.gov/coronavirus/2019-ncov/vaccines/fully-vaccinated-guidance.html</a:t>
            </a:r>
            <a:r>
              <a:rPr kumimoji="0" lang="en-US" sz="14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endParaRPr kumimoji="0" lang="en-US" sz="14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67729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3E64-E3B7-4E0D-A60B-C3B478DEEAB9}"/>
              </a:ext>
            </a:extLst>
          </p:cNvPr>
          <p:cNvSpPr>
            <a:spLocks noGrp="1"/>
          </p:cNvSpPr>
          <p:nvPr>
            <p:ph type="title"/>
          </p:nvPr>
        </p:nvSpPr>
        <p:spPr/>
        <p:txBody>
          <a:bodyPr anchor="ctr">
            <a:normAutofit/>
          </a:bodyPr>
          <a:lstStyle/>
          <a:p>
            <a:r>
              <a:rPr lang="en-US" dirty="0"/>
              <a:t>Outdoor Visitation</a:t>
            </a:r>
          </a:p>
        </p:txBody>
      </p:sp>
      <p:sp>
        <p:nvSpPr>
          <p:cNvPr id="3" name="Content Placeholder 2">
            <a:extLst>
              <a:ext uri="{FF2B5EF4-FFF2-40B4-BE49-F238E27FC236}">
                <a16:creationId xmlns:a16="http://schemas.microsoft.com/office/drawing/2014/main" id="{9E05037C-CED9-43AA-B416-87A471D22D87}"/>
              </a:ext>
            </a:extLst>
          </p:cNvPr>
          <p:cNvSpPr>
            <a:spLocks noGrp="1"/>
          </p:cNvSpPr>
          <p:nvPr>
            <p:ph idx="1"/>
          </p:nvPr>
        </p:nvSpPr>
        <p:spPr>
          <a:xfrm>
            <a:off x="5181600" y="1600206"/>
            <a:ext cx="6400800" cy="4525963"/>
          </a:xfrm>
        </p:spPr>
        <p:txBody>
          <a:bodyPr>
            <a:normAutofit/>
          </a:bodyPr>
          <a:lstStyle/>
          <a:p>
            <a:pPr marL="0" indent="0">
              <a:spcBef>
                <a:spcPts val="600"/>
              </a:spcBef>
              <a:spcAft>
                <a:spcPts val="600"/>
              </a:spcAft>
              <a:buNone/>
            </a:pPr>
            <a:r>
              <a:rPr lang="en-US" dirty="0">
                <a:effectLst/>
              </a:rPr>
              <a:t>“Outdoor visits </a:t>
            </a:r>
            <a:r>
              <a:rPr lang="en-US" dirty="0"/>
              <a:t>generally pose a lower risk of transmission due to increased space and airflow”</a:t>
            </a:r>
          </a:p>
          <a:p>
            <a:pPr>
              <a:spcBef>
                <a:spcPts val="600"/>
              </a:spcBef>
              <a:spcAft>
                <a:spcPts val="600"/>
              </a:spcAft>
            </a:pPr>
            <a:r>
              <a:rPr lang="en-US" dirty="0"/>
              <a:t>Courtyards</a:t>
            </a:r>
          </a:p>
          <a:p>
            <a:pPr>
              <a:spcBef>
                <a:spcPts val="600"/>
              </a:spcBef>
              <a:spcAft>
                <a:spcPts val="600"/>
              </a:spcAft>
            </a:pPr>
            <a:r>
              <a:rPr lang="en-US" dirty="0"/>
              <a:t>Patios</a:t>
            </a:r>
          </a:p>
          <a:p>
            <a:pPr>
              <a:spcBef>
                <a:spcPts val="600"/>
              </a:spcBef>
              <a:spcAft>
                <a:spcPts val="600"/>
              </a:spcAft>
            </a:pPr>
            <a:r>
              <a:rPr lang="en-US" dirty="0"/>
              <a:t>Parking lots</a:t>
            </a:r>
          </a:p>
          <a:p>
            <a:pPr>
              <a:spcBef>
                <a:spcPts val="600"/>
              </a:spcBef>
              <a:spcAft>
                <a:spcPts val="600"/>
              </a:spcAft>
            </a:pPr>
            <a:r>
              <a:rPr lang="en-US" dirty="0"/>
              <a:t>Use of tents</a:t>
            </a:r>
          </a:p>
        </p:txBody>
      </p:sp>
      <p:pic>
        <p:nvPicPr>
          <p:cNvPr id="5" name="Picture 4" descr="A picture containing tree, outdoor, bench, park&#10;&#10;Description automatically generated">
            <a:extLst>
              <a:ext uri="{FF2B5EF4-FFF2-40B4-BE49-F238E27FC236}">
                <a16:creationId xmlns:a16="http://schemas.microsoft.com/office/drawing/2014/main" id="{4FD155D2-DF6F-4A32-A5C7-B00A77F95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71" r="14266" b="-1"/>
          <a:stretch/>
        </p:blipFill>
        <p:spPr>
          <a:xfrm>
            <a:off x="1066800" y="1710606"/>
            <a:ext cx="3505200" cy="3928194"/>
          </a:xfrm>
          <a:prstGeom prst="rect">
            <a:avLst/>
          </a:prstGeom>
          <a:ln>
            <a:noFill/>
          </a:ln>
          <a:effectLst>
            <a:softEdge rad="112500"/>
          </a:effectLst>
        </p:spPr>
      </p:pic>
      <p:sp>
        <p:nvSpPr>
          <p:cNvPr id="6" name="TextBox 5">
            <a:extLst>
              <a:ext uri="{FF2B5EF4-FFF2-40B4-BE49-F238E27FC236}">
                <a16:creationId xmlns:a16="http://schemas.microsoft.com/office/drawing/2014/main" id="{79975994-2623-4776-99CF-C1AC1A81FA09}"/>
              </a:ext>
            </a:extLst>
          </p:cNvPr>
          <p:cNvSpPr txBox="1"/>
          <p:nvPr/>
        </p:nvSpPr>
        <p:spPr>
          <a:xfrm>
            <a:off x="8534400" y="5562600"/>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48237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BCBBE-11AE-45C3-8DA7-4CF67BA067C1}"/>
              </a:ext>
            </a:extLst>
          </p:cNvPr>
          <p:cNvSpPr>
            <a:spLocks noGrp="1"/>
          </p:cNvSpPr>
          <p:nvPr>
            <p:ph type="title"/>
          </p:nvPr>
        </p:nvSpPr>
        <p:spPr/>
        <p:txBody>
          <a:bodyPr anchor="ctr">
            <a:normAutofit/>
          </a:bodyPr>
          <a:lstStyle/>
          <a:p>
            <a:r>
              <a:rPr lang="en-US" dirty="0"/>
              <a:t>Indoor Visitation</a:t>
            </a:r>
          </a:p>
        </p:txBody>
      </p:sp>
      <p:sp>
        <p:nvSpPr>
          <p:cNvPr id="3" name="Content Placeholder 2">
            <a:extLst>
              <a:ext uri="{FF2B5EF4-FFF2-40B4-BE49-F238E27FC236}">
                <a16:creationId xmlns:a16="http://schemas.microsoft.com/office/drawing/2014/main" id="{202BF00A-0573-4651-A9E5-5BFEF95818FE}"/>
              </a:ext>
            </a:extLst>
          </p:cNvPr>
          <p:cNvSpPr>
            <a:spLocks noGrp="1"/>
          </p:cNvSpPr>
          <p:nvPr>
            <p:ph idx="1"/>
          </p:nvPr>
        </p:nvSpPr>
        <p:spPr/>
        <p:txBody>
          <a:bodyPr>
            <a:normAutofit/>
          </a:bodyPr>
          <a:lstStyle/>
          <a:p>
            <a:pPr marL="0" indent="0">
              <a:spcBef>
                <a:spcPts val="600"/>
              </a:spcBef>
              <a:spcAft>
                <a:spcPts val="600"/>
              </a:spcAft>
              <a:buNone/>
            </a:pPr>
            <a:r>
              <a:rPr lang="en-US" sz="2800" dirty="0"/>
              <a:t>“Facilities must allow indoor visitation at all times and for all residents as permitted under the regulations.” </a:t>
            </a:r>
          </a:p>
          <a:p>
            <a:pPr marL="857250" lvl="1" indent="-457200">
              <a:spcBef>
                <a:spcPts val="600"/>
              </a:spcBef>
              <a:spcAft>
                <a:spcPts val="600"/>
              </a:spcAft>
              <a:buFont typeface="Arial" panose="020B0604020202020204" pitchFamily="34" charset="0"/>
              <a:buChar char="•"/>
            </a:pPr>
            <a:r>
              <a:rPr lang="en-US" dirty="0">
                <a:effectLst/>
              </a:rPr>
              <a:t>Visits should be conducted in a manner in which adherence to the Core Principles of COVID-19 Infection Prevention is maintained and does not pose a risk to other residents.</a:t>
            </a:r>
          </a:p>
          <a:p>
            <a:pPr marL="0" indent="0">
              <a:spcBef>
                <a:spcPts val="600"/>
              </a:spcBef>
              <a:spcAft>
                <a:spcPts val="600"/>
              </a:spcAft>
              <a:buNone/>
            </a:pPr>
            <a:endParaRPr lang="en-US" sz="2800" dirty="0"/>
          </a:p>
        </p:txBody>
      </p:sp>
      <p:pic>
        <p:nvPicPr>
          <p:cNvPr id="6" name="Picture 5" descr="A picture containing person, indoor&#10;&#10;Description automatically generated">
            <a:extLst>
              <a:ext uri="{FF2B5EF4-FFF2-40B4-BE49-F238E27FC236}">
                <a16:creationId xmlns:a16="http://schemas.microsoft.com/office/drawing/2014/main" id="{A4C34615-C462-4E33-BE7A-B0278D2179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5" r="25536" b="1"/>
          <a:stretch/>
        </p:blipFill>
        <p:spPr>
          <a:xfrm>
            <a:off x="5190112" y="4114800"/>
            <a:ext cx="1811776" cy="2030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4B70C45-BE85-4FA1-BD93-D5EDFEAEBE4C}"/>
              </a:ext>
            </a:extLst>
          </p:cNvPr>
          <p:cNvSpPr txBox="1"/>
          <p:nvPr/>
        </p:nvSpPr>
        <p:spPr>
          <a:xfrm>
            <a:off x="8596086" y="5664504"/>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903752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86E2-340B-49E5-8454-82C9B2B443D4}"/>
              </a:ext>
            </a:extLst>
          </p:cNvPr>
          <p:cNvSpPr>
            <a:spLocks noGrp="1"/>
          </p:cNvSpPr>
          <p:nvPr>
            <p:ph type="title"/>
          </p:nvPr>
        </p:nvSpPr>
        <p:spPr/>
        <p:txBody>
          <a:bodyPr/>
          <a:lstStyle/>
          <a:p>
            <a:r>
              <a:rPr lang="en-US" dirty="0"/>
              <a:t>Indoor Visitation</a:t>
            </a:r>
          </a:p>
        </p:txBody>
      </p:sp>
      <p:sp>
        <p:nvSpPr>
          <p:cNvPr id="3" name="Content Placeholder 2">
            <a:extLst>
              <a:ext uri="{FF2B5EF4-FFF2-40B4-BE49-F238E27FC236}">
                <a16:creationId xmlns:a16="http://schemas.microsoft.com/office/drawing/2014/main" id="{48A3F08C-749A-4B85-83E5-1A816CEEDCD2}"/>
              </a:ext>
            </a:extLst>
          </p:cNvPr>
          <p:cNvSpPr>
            <a:spLocks noGrp="1"/>
          </p:cNvSpPr>
          <p:nvPr>
            <p:ph idx="1"/>
          </p:nvPr>
        </p:nvSpPr>
        <p:spPr/>
        <p:txBody>
          <a:bodyPr/>
          <a:lstStyle/>
          <a:p>
            <a:pPr>
              <a:spcBef>
                <a:spcPts val="1200"/>
              </a:spcBef>
              <a:spcAft>
                <a:spcPts val="1200"/>
              </a:spcAft>
            </a:pPr>
            <a:r>
              <a:rPr lang="en-US" sz="2800" dirty="0">
                <a:latin typeface="Calibri" panose="020F0502020204030204" pitchFamily="34" charset="0"/>
                <a:ea typeface="Calibri" panose="020F0502020204030204" pitchFamily="34" charset="0"/>
                <a:cs typeface="Calibri" panose="020F0502020204030204" pitchFamily="34" charset="0"/>
              </a:rPr>
              <a:t>The facility cannot limit the frequency, length of visits, number of visitors or require advance scheduling of visits</a:t>
            </a:r>
          </a:p>
          <a:p>
            <a:pPr>
              <a:spcBef>
                <a:spcPts val="1200"/>
              </a:spcBef>
              <a:spcAft>
                <a:spcPts val="1200"/>
              </a:spcAft>
            </a:pPr>
            <a:r>
              <a:rPr lang="en-US" sz="2800" dirty="0">
                <a:latin typeface="Calibri" panose="020F0502020204030204" pitchFamily="34" charset="0"/>
                <a:ea typeface="Calibri" panose="020F0502020204030204" pitchFamily="34" charset="0"/>
                <a:cs typeface="Calibri" panose="020F0502020204030204" pitchFamily="34" charset="0"/>
              </a:rPr>
              <a:t>Visits still MUST adhere to the core principles of COVID-19 infection prevention AND will not increase risk for other residents</a:t>
            </a:r>
          </a:p>
          <a:p>
            <a:pPr>
              <a:spcBef>
                <a:spcPts val="1200"/>
              </a:spcBef>
              <a:spcAft>
                <a:spcPts val="1200"/>
              </a:spcAft>
            </a:pPr>
            <a:r>
              <a:rPr lang="en-US" sz="2800" dirty="0">
                <a:latin typeface="Calibri" panose="020F0502020204030204" pitchFamily="34" charset="0"/>
                <a:ea typeface="Calibri" panose="020F0502020204030204" pitchFamily="34" charset="0"/>
                <a:cs typeface="Calibri" panose="020F0502020204030204" pitchFamily="34" charset="0"/>
              </a:rPr>
              <a:t>“During peak times of visitation and large gatherings (e.g., parties, events) facilities should encourage physical distancing.”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1200"/>
              </a:spcBef>
              <a:spcAft>
                <a:spcPts val="1200"/>
              </a:spcAft>
            </a:pPr>
            <a:endParaRPr lang="en-US" dirty="0"/>
          </a:p>
        </p:txBody>
      </p:sp>
      <p:sp>
        <p:nvSpPr>
          <p:cNvPr id="4" name="TextBox 3">
            <a:extLst>
              <a:ext uri="{FF2B5EF4-FFF2-40B4-BE49-F238E27FC236}">
                <a16:creationId xmlns:a16="http://schemas.microsoft.com/office/drawing/2014/main" id="{87B5F659-D334-4267-8A21-79F5C4AACCC9}"/>
              </a:ext>
            </a:extLst>
          </p:cNvPr>
          <p:cNvSpPr txBox="1"/>
          <p:nvPr/>
        </p:nvSpPr>
        <p:spPr>
          <a:xfrm>
            <a:off x="8610600" y="5664504"/>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460893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871A-858B-D31D-FC54-EB317C0A7840}"/>
              </a:ext>
            </a:extLst>
          </p:cNvPr>
          <p:cNvSpPr>
            <a:spLocks noGrp="1"/>
          </p:cNvSpPr>
          <p:nvPr>
            <p:ph type="title"/>
          </p:nvPr>
        </p:nvSpPr>
        <p:spPr/>
        <p:txBody>
          <a:bodyPr/>
          <a:lstStyle/>
          <a:p>
            <a:r>
              <a:rPr lang="en-US" dirty="0"/>
              <a:t>Indoor Visitation</a:t>
            </a:r>
          </a:p>
        </p:txBody>
      </p:sp>
      <p:sp>
        <p:nvSpPr>
          <p:cNvPr id="3" name="Content Placeholder 2">
            <a:extLst>
              <a:ext uri="{FF2B5EF4-FFF2-40B4-BE49-F238E27FC236}">
                <a16:creationId xmlns:a16="http://schemas.microsoft.com/office/drawing/2014/main" id="{C0FD3618-2793-C2E2-FA41-BEF5E964E6A0}"/>
              </a:ext>
            </a:extLst>
          </p:cNvPr>
          <p:cNvSpPr>
            <a:spLocks noGrp="1"/>
          </p:cNvSpPr>
          <p:nvPr>
            <p:ph idx="1"/>
          </p:nvPr>
        </p:nvSpPr>
        <p:spPr/>
        <p:txBody>
          <a:bodyPr/>
          <a:lstStyle/>
          <a:p>
            <a:pPr marL="0" indent="0">
              <a:buNone/>
            </a:pPr>
            <a:r>
              <a:rPr lang="en-US" b="1" dirty="0"/>
              <a:t>Face Coverings and masks during visits </a:t>
            </a:r>
          </a:p>
          <a:p>
            <a:pPr marL="0" indent="0">
              <a:buNone/>
            </a:pPr>
            <a:r>
              <a:rPr lang="en-US" b="1" dirty="0"/>
              <a:t>“</a:t>
            </a:r>
            <a:r>
              <a:rPr lang="en-US" dirty="0"/>
              <a:t>If the nursing home’s county COVID-19 community transmission is high, everyone in a healthcare setting should wear face coverings or masks.” </a:t>
            </a:r>
          </a:p>
        </p:txBody>
      </p:sp>
      <p:sp>
        <p:nvSpPr>
          <p:cNvPr id="4" name="TextBox 3">
            <a:extLst>
              <a:ext uri="{FF2B5EF4-FFF2-40B4-BE49-F238E27FC236}">
                <a16:creationId xmlns:a16="http://schemas.microsoft.com/office/drawing/2014/main" id="{A065C4D1-9806-1114-6122-CC08B03FE368}"/>
              </a:ext>
            </a:extLst>
          </p:cNvPr>
          <p:cNvSpPr txBox="1"/>
          <p:nvPr/>
        </p:nvSpPr>
        <p:spPr>
          <a:xfrm>
            <a:off x="8458200" y="5590921"/>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5" name="Content Placeholder 6" descr="A close up of a person&#10;&#10;Description automatically generated with medium confidence">
            <a:extLst>
              <a:ext uri="{FF2B5EF4-FFF2-40B4-BE49-F238E27FC236}">
                <a16:creationId xmlns:a16="http://schemas.microsoft.com/office/drawing/2014/main" id="{8B46CC4F-E311-3CD2-2497-00B9FF64FD14}"/>
              </a:ext>
            </a:extLst>
          </p:cNvPr>
          <p:cNvPicPr>
            <a:picLocks noChangeAspect="1"/>
          </p:cNvPicPr>
          <p:nvPr/>
        </p:nvPicPr>
        <p:blipFill rotWithShape="1">
          <a:blip r:embed="rId4"/>
          <a:srcRect l="9304" r="3469" b="-3"/>
          <a:stretch/>
        </p:blipFill>
        <p:spPr>
          <a:xfrm>
            <a:off x="4946103" y="3548845"/>
            <a:ext cx="2299794" cy="2577324"/>
          </a:xfrm>
          <a:prstGeom prst="rect">
            <a:avLst/>
          </a:prstGeom>
          <a:ln>
            <a:noFill/>
          </a:ln>
          <a:effectLst>
            <a:softEdge rad="112500"/>
          </a:effectLst>
        </p:spPr>
      </p:pic>
    </p:spTree>
    <p:extLst>
      <p:ext uri="{BB962C8B-B14F-4D97-AF65-F5344CB8AC3E}">
        <p14:creationId xmlns:p14="http://schemas.microsoft.com/office/powerpoint/2010/main" val="162926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pPr marL="0" indent="0">
              <a:spcBef>
                <a:spcPts val="1200"/>
              </a:spcBef>
              <a:buNone/>
            </a:pPr>
            <a:r>
              <a:rPr lang="en-US" sz="2800" dirty="0"/>
              <a:t>Upon completion of the program, attendees should be able to:</a:t>
            </a:r>
          </a:p>
          <a:p>
            <a:pPr marL="514350" indent="-514350">
              <a:spcBef>
                <a:spcPts val="1200"/>
              </a:spcBef>
              <a:buFont typeface="+mj-lt"/>
              <a:buAutoNum type="arabicPeriod"/>
            </a:pPr>
            <a:r>
              <a:rPr lang="en-US" sz="2800" dirty="0"/>
              <a:t>Understand the COVID-19 visitation plan, </a:t>
            </a:r>
          </a:p>
          <a:p>
            <a:pPr marL="514350" indent="-514350">
              <a:spcBef>
                <a:spcPts val="1200"/>
              </a:spcBef>
              <a:buFont typeface="+mj-lt"/>
              <a:buAutoNum type="arabicPeriod"/>
            </a:pPr>
            <a:r>
              <a:rPr lang="en-US" sz="2800" dirty="0"/>
              <a:t>Identify ways that staff assist with the core principles of infection prevention for safe visitation</a:t>
            </a:r>
          </a:p>
          <a:p>
            <a:pPr marL="514350" indent="-514350">
              <a:spcBef>
                <a:spcPts val="1200"/>
              </a:spcBef>
              <a:buFont typeface="+mj-lt"/>
              <a:buAutoNum type="arabicPeriod"/>
            </a:pPr>
            <a:r>
              <a:rPr lang="en-US" sz="2800" dirty="0"/>
              <a:t>Verbalize ways that staff can coach visitors in proper hand hygiene, face covering or mask use, and physical distancing when indicated</a:t>
            </a:r>
          </a:p>
          <a:p>
            <a:pPr marL="514350" indent="-514350">
              <a:spcBef>
                <a:spcPts val="1200"/>
              </a:spcBef>
              <a:buFont typeface="+mj-lt"/>
              <a:buAutoNum type="arabicPeriod"/>
            </a:pPr>
            <a:r>
              <a:rPr lang="en-US" sz="2800" dirty="0"/>
              <a:t>Understand the importance of continued staff COVID-19 infection prevention </a:t>
            </a:r>
          </a:p>
          <a:p>
            <a:pPr lvl="0">
              <a:spcBef>
                <a:spcPts val="1200"/>
              </a:spcBef>
            </a:pPr>
            <a:endParaRPr lang="en-US" sz="2800" dirty="0"/>
          </a:p>
          <a:p>
            <a:pPr marL="0" indent="0">
              <a:spcBef>
                <a:spcPts val="1200"/>
              </a:spcBef>
              <a:buNone/>
            </a:pPr>
            <a:endParaRPr lang="en-US" sz="2800" dirty="0"/>
          </a:p>
        </p:txBody>
      </p:sp>
    </p:spTree>
    <p:extLst>
      <p:ext uri="{BB962C8B-B14F-4D97-AF65-F5344CB8AC3E}">
        <p14:creationId xmlns:p14="http://schemas.microsoft.com/office/powerpoint/2010/main" val="260168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73CA-F63D-60FC-2CF8-9B4DD1AB6E15}"/>
              </a:ext>
            </a:extLst>
          </p:cNvPr>
          <p:cNvSpPr>
            <a:spLocks noGrp="1"/>
          </p:cNvSpPr>
          <p:nvPr>
            <p:ph type="title"/>
          </p:nvPr>
        </p:nvSpPr>
        <p:spPr/>
        <p:txBody>
          <a:bodyPr/>
          <a:lstStyle/>
          <a:p>
            <a:r>
              <a:rPr lang="en-US" dirty="0"/>
              <a:t>Indoor Visitation</a:t>
            </a:r>
          </a:p>
        </p:txBody>
      </p:sp>
      <p:sp>
        <p:nvSpPr>
          <p:cNvPr id="3" name="Content Placeholder 2">
            <a:extLst>
              <a:ext uri="{FF2B5EF4-FFF2-40B4-BE49-F238E27FC236}">
                <a16:creationId xmlns:a16="http://schemas.microsoft.com/office/drawing/2014/main" id="{79A1F4C5-E9B5-37E9-13F2-293464220987}"/>
              </a:ext>
            </a:extLst>
          </p:cNvPr>
          <p:cNvSpPr>
            <a:spLocks noGrp="1"/>
          </p:cNvSpPr>
          <p:nvPr>
            <p:ph idx="1"/>
          </p:nvPr>
        </p:nvSpPr>
        <p:spPr/>
        <p:txBody>
          <a:bodyPr/>
          <a:lstStyle/>
          <a:p>
            <a:pPr marL="0" indent="0">
              <a:buNone/>
            </a:pPr>
            <a:r>
              <a:rPr lang="en-US" dirty="0"/>
              <a:t>“Regardless of the community transmission level, residents and their visitors when alone in the resident’s room or in a designated visitation area, may choose not to wear face coverings or masks and may choose to have close contact (including touch).”</a:t>
            </a:r>
          </a:p>
        </p:txBody>
      </p:sp>
      <p:sp>
        <p:nvSpPr>
          <p:cNvPr id="4" name="TextBox 3">
            <a:extLst>
              <a:ext uri="{FF2B5EF4-FFF2-40B4-BE49-F238E27FC236}">
                <a16:creationId xmlns:a16="http://schemas.microsoft.com/office/drawing/2014/main" id="{0AE1EB4A-F73E-1903-DB04-21C8FD63618D}"/>
              </a:ext>
            </a:extLst>
          </p:cNvPr>
          <p:cNvSpPr txBox="1"/>
          <p:nvPr/>
        </p:nvSpPr>
        <p:spPr>
          <a:xfrm>
            <a:off x="8610600" y="5664504"/>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6" name="Picture 5" descr="A picture containing indoor, person, window&#10;&#10;Description automatically generated">
            <a:extLst>
              <a:ext uri="{FF2B5EF4-FFF2-40B4-BE49-F238E27FC236}">
                <a16:creationId xmlns:a16="http://schemas.microsoft.com/office/drawing/2014/main" id="{9BAE5FFA-FF41-FF57-D272-A17077EB57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100" y="3863187"/>
            <a:ext cx="2971800" cy="2157528"/>
          </a:xfrm>
          <a:prstGeom prst="rect">
            <a:avLst/>
          </a:prstGeom>
          <a:ln>
            <a:noFill/>
          </a:ln>
          <a:effectLst>
            <a:softEdge rad="112500"/>
          </a:effectLst>
        </p:spPr>
      </p:pic>
    </p:spTree>
    <p:extLst>
      <p:ext uri="{BB962C8B-B14F-4D97-AF65-F5344CB8AC3E}">
        <p14:creationId xmlns:p14="http://schemas.microsoft.com/office/powerpoint/2010/main" val="245811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21F0-61FC-38F7-2388-42C2ED9C2C47}"/>
              </a:ext>
            </a:extLst>
          </p:cNvPr>
          <p:cNvSpPr>
            <a:spLocks noGrp="1"/>
          </p:cNvSpPr>
          <p:nvPr>
            <p:ph type="title"/>
          </p:nvPr>
        </p:nvSpPr>
        <p:spPr/>
        <p:txBody>
          <a:bodyPr/>
          <a:lstStyle/>
          <a:p>
            <a:r>
              <a:rPr lang="en-US" dirty="0"/>
              <a:t>Indoor Visitation</a:t>
            </a:r>
          </a:p>
        </p:txBody>
      </p:sp>
      <p:sp>
        <p:nvSpPr>
          <p:cNvPr id="3" name="Content Placeholder 2">
            <a:extLst>
              <a:ext uri="{FF2B5EF4-FFF2-40B4-BE49-F238E27FC236}">
                <a16:creationId xmlns:a16="http://schemas.microsoft.com/office/drawing/2014/main" id="{F9DD1644-A523-0269-9DBE-4FA5C7C502BD}"/>
              </a:ext>
            </a:extLst>
          </p:cNvPr>
          <p:cNvSpPr>
            <a:spLocks noGrp="1"/>
          </p:cNvSpPr>
          <p:nvPr>
            <p:ph idx="1"/>
          </p:nvPr>
        </p:nvSpPr>
        <p:spPr/>
        <p:txBody>
          <a:bodyPr/>
          <a:lstStyle/>
          <a:p>
            <a:pPr marL="0" indent="0">
              <a:buNone/>
            </a:pPr>
            <a:r>
              <a:rPr lang="en-US" dirty="0"/>
              <a:t>“While not recommended, residents who are on transmission-based precautions (TBP) or quarantine can still receive visitors.”</a:t>
            </a:r>
          </a:p>
        </p:txBody>
      </p:sp>
      <p:sp>
        <p:nvSpPr>
          <p:cNvPr id="4" name="TextBox 3">
            <a:extLst>
              <a:ext uri="{FF2B5EF4-FFF2-40B4-BE49-F238E27FC236}">
                <a16:creationId xmlns:a16="http://schemas.microsoft.com/office/drawing/2014/main" id="{659B52CA-EAF2-A712-9558-7D9948049214}"/>
              </a:ext>
            </a:extLst>
          </p:cNvPr>
          <p:cNvSpPr txBox="1"/>
          <p:nvPr/>
        </p:nvSpPr>
        <p:spPr>
          <a:xfrm>
            <a:off x="6324600" y="5681025"/>
            <a:ext cx="5257800" cy="276999"/>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6" name="Picture 5" descr="A picture containing person&#10;&#10;Description automatically generated">
            <a:extLst>
              <a:ext uri="{FF2B5EF4-FFF2-40B4-BE49-F238E27FC236}">
                <a16:creationId xmlns:a16="http://schemas.microsoft.com/office/drawing/2014/main" id="{7DB6C3A5-AD57-06C4-3571-8C0D6DECB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952" y="2872004"/>
            <a:ext cx="4196097" cy="2794600"/>
          </a:xfrm>
          <a:prstGeom prst="rect">
            <a:avLst/>
          </a:prstGeom>
          <a:ln>
            <a:noFill/>
          </a:ln>
          <a:effectLst>
            <a:softEdge rad="112500"/>
          </a:effectLst>
        </p:spPr>
      </p:pic>
    </p:spTree>
    <p:extLst>
      <p:ext uri="{BB962C8B-B14F-4D97-AF65-F5344CB8AC3E}">
        <p14:creationId xmlns:p14="http://schemas.microsoft.com/office/powerpoint/2010/main" val="44009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44C7-4AFF-4864-AD8C-13EA53F18894}"/>
              </a:ext>
            </a:extLst>
          </p:cNvPr>
          <p:cNvSpPr>
            <a:spLocks noGrp="1"/>
          </p:cNvSpPr>
          <p:nvPr>
            <p:ph type="title"/>
          </p:nvPr>
        </p:nvSpPr>
        <p:spPr/>
        <p:txBody>
          <a:bodyPr/>
          <a:lstStyle/>
          <a:p>
            <a:r>
              <a:rPr lang="en-US" dirty="0"/>
              <a:t>Indoor Visitation</a:t>
            </a:r>
          </a:p>
        </p:txBody>
      </p:sp>
      <p:sp>
        <p:nvSpPr>
          <p:cNvPr id="3" name="Content Placeholder 2">
            <a:extLst>
              <a:ext uri="{FF2B5EF4-FFF2-40B4-BE49-F238E27FC236}">
                <a16:creationId xmlns:a16="http://schemas.microsoft.com/office/drawing/2014/main" id="{C5822493-4BF8-4418-9CFB-6A4EB674CDE7}"/>
              </a:ext>
            </a:extLst>
          </p:cNvPr>
          <p:cNvSpPr>
            <a:spLocks noGrp="1"/>
          </p:cNvSpPr>
          <p:nvPr>
            <p:ph idx="1"/>
          </p:nvPr>
        </p:nvSpPr>
        <p:spPr>
          <a:xfrm>
            <a:off x="609600" y="1600206"/>
            <a:ext cx="8305800" cy="4525963"/>
          </a:xfrm>
        </p:spPr>
        <p:txBody>
          <a:bodyPr>
            <a:normAutofit/>
          </a:bodyPr>
          <a:lstStyle/>
          <a:p>
            <a:pPr marL="57150" indent="0">
              <a:spcBef>
                <a:spcPts val="600"/>
              </a:spcBef>
              <a:spcAft>
                <a:spcPts val="600"/>
              </a:spcAft>
              <a:buNone/>
            </a:pPr>
            <a:r>
              <a:rPr lang="en-US" sz="2800" dirty="0">
                <a:latin typeface="Calibri" panose="020F0502020204030204" pitchFamily="34" charset="0"/>
                <a:ea typeface="Calibri" panose="020F0502020204030204" pitchFamily="34" charset="0"/>
                <a:cs typeface="Calibri" panose="020F0502020204030204" pitchFamily="34" charset="0"/>
              </a:rPr>
              <a:t>There should be no limit 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971550" lvl="1" indent="-457200">
              <a:spcBef>
                <a:spcPts val="600"/>
              </a:spcBef>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The number of visitors a resident can have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971550" lvl="1" indent="-457200">
              <a:spcBef>
                <a:spcPts val="600"/>
              </a:spcBef>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The frequency of visits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971550" lvl="1" indent="-457200">
              <a:spcBef>
                <a:spcPts val="600"/>
              </a:spcBef>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Length of visits</a:t>
            </a:r>
            <a:endParaRPr lang="en-US" dirty="0"/>
          </a:p>
          <a:p>
            <a:pPr marL="0" indent="0">
              <a:spcBef>
                <a:spcPts val="600"/>
              </a:spcBef>
              <a:spcAft>
                <a:spcPts val="600"/>
              </a:spcAft>
              <a:buNone/>
            </a:pPr>
            <a:r>
              <a:rPr lang="en-US" sz="2800" dirty="0">
                <a:latin typeface="Calibri" panose="020F0502020204030204" pitchFamily="34" charset="0"/>
                <a:ea typeface="Calibri" panose="020F0502020204030204" pitchFamily="34" charset="0"/>
                <a:cs typeface="Calibri" panose="020F0502020204030204" pitchFamily="34" charset="0"/>
              </a:rPr>
              <a:t>The facility may ask visitors to schedule visits at staggered timeslots throughout the day to allow for physical distancing during holidays or when a high number of visitors is anticipated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endParaRPr lang="en-US" dirty="0"/>
          </a:p>
        </p:txBody>
      </p:sp>
      <p:sp>
        <p:nvSpPr>
          <p:cNvPr id="4" name="TextBox 3">
            <a:extLst>
              <a:ext uri="{FF2B5EF4-FFF2-40B4-BE49-F238E27FC236}">
                <a16:creationId xmlns:a16="http://schemas.microsoft.com/office/drawing/2014/main" id="{3D2EA379-27BA-E883-D87B-1C949317B284}"/>
              </a:ext>
            </a:extLst>
          </p:cNvPr>
          <p:cNvSpPr txBox="1"/>
          <p:nvPr/>
        </p:nvSpPr>
        <p:spPr>
          <a:xfrm>
            <a:off x="6096000" y="5640008"/>
            <a:ext cx="5257800" cy="276999"/>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6" name="Picture 5" descr="A doctor holding a clipboard&#10;&#10;Description automatically generated with low confidence">
            <a:extLst>
              <a:ext uri="{FF2B5EF4-FFF2-40B4-BE49-F238E27FC236}">
                <a16:creationId xmlns:a16="http://schemas.microsoft.com/office/drawing/2014/main" id="{2311BDAC-0FBD-D408-CBEE-D99EE073B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0473" y="1444006"/>
            <a:ext cx="2640042" cy="3969988"/>
          </a:xfrm>
          <a:prstGeom prst="rect">
            <a:avLst/>
          </a:prstGeom>
        </p:spPr>
      </p:pic>
    </p:spTree>
    <p:extLst>
      <p:ext uri="{BB962C8B-B14F-4D97-AF65-F5344CB8AC3E}">
        <p14:creationId xmlns:p14="http://schemas.microsoft.com/office/powerpoint/2010/main" val="3076602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8D23-F96E-441B-B9DA-15BE986FAD67}"/>
              </a:ext>
            </a:extLst>
          </p:cNvPr>
          <p:cNvSpPr>
            <a:spLocks noGrp="1"/>
          </p:cNvSpPr>
          <p:nvPr>
            <p:ph type="title"/>
          </p:nvPr>
        </p:nvSpPr>
        <p:spPr/>
        <p:txBody>
          <a:bodyPr/>
          <a:lstStyle/>
          <a:p>
            <a:r>
              <a:rPr lang="en-US" dirty="0"/>
              <a:t>Indoor Visitation</a:t>
            </a:r>
          </a:p>
        </p:txBody>
      </p:sp>
      <p:sp>
        <p:nvSpPr>
          <p:cNvPr id="3" name="Content Placeholder 2">
            <a:extLst>
              <a:ext uri="{FF2B5EF4-FFF2-40B4-BE49-F238E27FC236}">
                <a16:creationId xmlns:a16="http://schemas.microsoft.com/office/drawing/2014/main" id="{80AC29F0-D506-4DBC-B064-47CDCCD73F36}"/>
              </a:ext>
            </a:extLst>
          </p:cNvPr>
          <p:cNvSpPr>
            <a:spLocks noGrp="1"/>
          </p:cNvSpPr>
          <p:nvPr>
            <p:ph idx="1"/>
          </p:nvPr>
        </p:nvSpPr>
        <p:spPr/>
        <p:txBody>
          <a:bodyPr>
            <a:normAutofit/>
          </a:bodyPr>
          <a:lstStyle/>
          <a:p>
            <a:pPr marL="57150" indent="0">
              <a:spcBef>
                <a:spcPts val="600"/>
              </a:spcBef>
              <a:spcAft>
                <a:spcPts val="600"/>
              </a:spcAft>
              <a:buNone/>
            </a:pPr>
            <a:r>
              <a:rPr lang="en-US" sz="2800" dirty="0">
                <a:latin typeface="Calibri" panose="020F0502020204030204" pitchFamily="34" charset="0"/>
                <a:ea typeface="Calibri" panose="020F0502020204030204" pitchFamily="34" charset="0"/>
                <a:cs typeface="Calibri" panose="020F0502020204030204" pitchFamily="34" charset="0"/>
              </a:rPr>
              <a:t>Residents will be able to eat with visitors if the resident, resident representative and the visitor are all aware of the risks and continue to adhere to the core principles of infection prevention.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2">
              <a:spcBef>
                <a:spcPts val="600"/>
              </a:spcBef>
              <a:spcAft>
                <a:spcPts val="600"/>
              </a:spcAft>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A separate dining area is preferred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3">
              <a:spcBef>
                <a:spcPts val="600"/>
              </a:spcBef>
              <a:spcAft>
                <a:spcPts val="60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Calibri" panose="020F0502020204030204" pitchFamily="34" charset="0"/>
              </a:rPr>
              <a:t>If a separate dining area is not possible, the visitor should wear a face covering when not eating and/or drinking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endParaRPr lang="en-US" dirty="0"/>
          </a:p>
        </p:txBody>
      </p:sp>
      <p:sp>
        <p:nvSpPr>
          <p:cNvPr id="5" name="TextBox 4">
            <a:extLst>
              <a:ext uri="{FF2B5EF4-FFF2-40B4-BE49-F238E27FC236}">
                <a16:creationId xmlns:a16="http://schemas.microsoft.com/office/drawing/2014/main" id="{40559692-6318-4AF0-9E50-053275DAB563}"/>
              </a:ext>
            </a:extLst>
          </p:cNvPr>
          <p:cNvSpPr txBox="1"/>
          <p:nvPr/>
        </p:nvSpPr>
        <p:spPr>
          <a:xfrm>
            <a:off x="7010400" y="5638800"/>
            <a:ext cx="4572000" cy="246221"/>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hlinkClick r:id="rId2"/>
              </a:rPr>
              <a:t>https://www.cms.gov/files/document/nursing-home-visitation-faq-1223.pdf</a:t>
            </a: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33242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E86E-87D4-49A0-8840-36B84D25DB33}"/>
              </a:ext>
            </a:extLst>
          </p:cNvPr>
          <p:cNvSpPr>
            <a:spLocks noGrp="1"/>
          </p:cNvSpPr>
          <p:nvPr>
            <p:ph type="title"/>
          </p:nvPr>
        </p:nvSpPr>
        <p:spPr/>
        <p:txBody>
          <a:bodyPr>
            <a:normAutofit/>
          </a:bodyPr>
          <a:lstStyle/>
          <a:p>
            <a:r>
              <a:rPr lang="en-US" dirty="0"/>
              <a:t>Indoor Visitation </a:t>
            </a:r>
            <a:r>
              <a:rPr lang="en-US" dirty="0">
                <a:solidFill>
                  <a:srgbClr val="FF0000"/>
                </a:solidFill>
              </a:rPr>
              <a:t>During an Outbreak</a:t>
            </a:r>
          </a:p>
        </p:txBody>
      </p:sp>
      <p:sp>
        <p:nvSpPr>
          <p:cNvPr id="3" name="Content Placeholder 2">
            <a:extLst>
              <a:ext uri="{FF2B5EF4-FFF2-40B4-BE49-F238E27FC236}">
                <a16:creationId xmlns:a16="http://schemas.microsoft.com/office/drawing/2014/main" id="{143D91EC-7C6D-49BC-BD96-BEF8284EA09A}"/>
              </a:ext>
            </a:extLst>
          </p:cNvPr>
          <p:cNvSpPr>
            <a:spLocks noGrp="1"/>
          </p:cNvSpPr>
          <p:nvPr>
            <p:ph idx="1"/>
          </p:nvPr>
        </p:nvSpPr>
        <p:spPr>
          <a:xfrm>
            <a:off x="609600" y="1371600"/>
            <a:ext cx="10972800" cy="4525963"/>
          </a:xfrm>
        </p:spPr>
        <p:txBody>
          <a:bodyPr>
            <a:noAutofit/>
          </a:bodyPr>
          <a:lstStyle/>
          <a:p>
            <a:pPr marL="0" indent="0">
              <a:spcBef>
                <a:spcPts val="0"/>
              </a:spcBef>
              <a:spcAft>
                <a:spcPts val="600"/>
              </a:spcAft>
              <a:buNone/>
            </a:pPr>
            <a:r>
              <a:rPr lang="en-US" sz="2400" dirty="0">
                <a:latin typeface="+mj-lt"/>
                <a:ea typeface="Times New Roman" panose="02020603050405020304" pitchFamily="18" charset="0"/>
              </a:rPr>
              <a:t>If residents or their representatives request to have a visit during an outbreak investigation:</a:t>
            </a:r>
          </a:p>
          <a:p>
            <a:pPr>
              <a:spcBef>
                <a:spcPts val="0"/>
              </a:spcBef>
              <a:spcAft>
                <a:spcPts val="600"/>
              </a:spcAft>
            </a:pPr>
            <a:r>
              <a:rPr lang="en-US" sz="2400" dirty="0">
                <a:latin typeface="+mj-lt"/>
                <a:ea typeface="Times New Roman" panose="02020603050405020304" pitchFamily="18" charset="0"/>
              </a:rPr>
              <a:t>They should wear face coverings or masks during visits, </a:t>
            </a:r>
          </a:p>
          <a:p>
            <a:pPr>
              <a:spcBef>
                <a:spcPts val="0"/>
              </a:spcBef>
              <a:spcAft>
                <a:spcPts val="600"/>
              </a:spcAft>
            </a:pPr>
            <a:r>
              <a:rPr lang="en-US" sz="2400" dirty="0">
                <a:latin typeface="+mj-lt"/>
                <a:ea typeface="Times New Roman" panose="02020603050405020304" pitchFamily="18" charset="0"/>
              </a:rPr>
              <a:t>Visits should occur in the resident’s room (unless this poses a risk to the roommate if applicable)</a:t>
            </a:r>
          </a:p>
          <a:p>
            <a:pPr>
              <a:spcBef>
                <a:spcPts val="0"/>
              </a:spcBef>
              <a:spcAft>
                <a:spcPts val="600"/>
              </a:spcAft>
            </a:pPr>
            <a:r>
              <a:rPr lang="en-US" sz="2400" dirty="0">
                <a:latin typeface="+mj-lt"/>
                <a:ea typeface="Times New Roman" panose="02020603050405020304" pitchFamily="18" charset="0"/>
              </a:rPr>
              <a:t>The facility should limit visitor movement in the facility (visitor should go directly to resident room/visitation area</a:t>
            </a:r>
          </a:p>
          <a:p>
            <a:pPr>
              <a:spcBef>
                <a:spcPts val="0"/>
              </a:spcBef>
              <a:spcAft>
                <a:spcPts val="600"/>
              </a:spcAft>
            </a:pPr>
            <a:r>
              <a:rPr lang="en-US" sz="2400" dirty="0">
                <a:latin typeface="+mj-lt"/>
                <a:ea typeface="Times New Roman" panose="02020603050405020304" pitchFamily="18" charset="0"/>
              </a:rPr>
              <a:t>Visitor should physically distance themselves from all staff and other residents</a:t>
            </a:r>
          </a:p>
          <a:p>
            <a:pPr>
              <a:spcBef>
                <a:spcPts val="0"/>
              </a:spcBef>
              <a:spcAft>
                <a:spcPts val="600"/>
              </a:spcAft>
            </a:pPr>
            <a:r>
              <a:rPr lang="en-US" sz="2400" dirty="0">
                <a:latin typeface="+mj-lt"/>
                <a:ea typeface="Times New Roman" panose="02020603050405020304" pitchFamily="18" charset="0"/>
              </a:rPr>
              <a:t>The facilities may contact their local health authorities for guidance or direction on how to structure their visitation to reduce the risk of COVID-19 transmission during an outbreak investigation.</a:t>
            </a:r>
          </a:p>
          <a:p>
            <a:pPr marL="0" indent="0">
              <a:spcAft>
                <a:spcPts val="600"/>
              </a:spcAft>
              <a:buNone/>
            </a:pPr>
            <a:endParaRPr lang="en-US" dirty="0">
              <a:latin typeface="+mj-lt"/>
            </a:endParaRPr>
          </a:p>
        </p:txBody>
      </p:sp>
      <p:sp>
        <p:nvSpPr>
          <p:cNvPr id="6" name="TextBox 5">
            <a:extLst>
              <a:ext uri="{FF2B5EF4-FFF2-40B4-BE49-F238E27FC236}">
                <a16:creationId xmlns:a16="http://schemas.microsoft.com/office/drawing/2014/main" id="{71989188-EFF8-4580-9970-ECFBC8D34C0D}"/>
              </a:ext>
            </a:extLst>
          </p:cNvPr>
          <p:cNvSpPr txBox="1"/>
          <p:nvPr/>
        </p:nvSpPr>
        <p:spPr>
          <a:xfrm>
            <a:off x="8458200" y="5668133"/>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3256613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EE6FB-6030-4B36-AC95-B3F40AC2344E}"/>
              </a:ext>
            </a:extLst>
          </p:cNvPr>
          <p:cNvSpPr>
            <a:spLocks noGrp="1"/>
          </p:cNvSpPr>
          <p:nvPr>
            <p:ph type="title"/>
          </p:nvPr>
        </p:nvSpPr>
        <p:spPr/>
        <p:txBody>
          <a:bodyPr anchor="ctr">
            <a:normAutofit/>
          </a:bodyPr>
          <a:lstStyle/>
          <a:p>
            <a:r>
              <a:rPr lang="en-US" dirty="0"/>
              <a:t>Compassionate Care Visits</a:t>
            </a:r>
          </a:p>
        </p:txBody>
      </p:sp>
      <p:sp>
        <p:nvSpPr>
          <p:cNvPr id="3" name="Content Placeholder 2">
            <a:extLst>
              <a:ext uri="{FF2B5EF4-FFF2-40B4-BE49-F238E27FC236}">
                <a16:creationId xmlns:a16="http://schemas.microsoft.com/office/drawing/2014/main" id="{0B1CC7B8-FBA6-4E5B-9F94-4D891DA7EB4A}"/>
              </a:ext>
            </a:extLst>
          </p:cNvPr>
          <p:cNvSpPr>
            <a:spLocks noGrp="1"/>
          </p:cNvSpPr>
          <p:nvPr>
            <p:ph idx="1"/>
          </p:nvPr>
        </p:nvSpPr>
        <p:spPr>
          <a:xfrm>
            <a:off x="609600" y="1600206"/>
            <a:ext cx="6858000" cy="4525963"/>
          </a:xfrm>
        </p:spPr>
        <p:txBody>
          <a:bodyPr anchor="ctr">
            <a:normAutofit/>
          </a:bodyPr>
          <a:lstStyle/>
          <a:p>
            <a:pPr marL="0" indent="0">
              <a:lnSpc>
                <a:spcPct val="90000"/>
              </a:lnSpc>
              <a:buNone/>
            </a:pPr>
            <a:r>
              <a:rPr lang="en-US" dirty="0">
                <a:effectLst/>
              </a:rPr>
              <a:t>Compassionate Care visits are </a:t>
            </a:r>
            <a:r>
              <a:rPr lang="en-US" b="1" dirty="0">
                <a:effectLst/>
              </a:rPr>
              <a:t>allowed at all times </a:t>
            </a:r>
            <a:r>
              <a:rPr lang="en-US" dirty="0">
                <a:effectLst/>
              </a:rPr>
              <a:t>for all residents.  Limitations will be clearly communicated such as a resident who “is severely immunocompromised and the number of visitors the resident is exposed to needs to be kept to a minimum.”</a:t>
            </a:r>
          </a:p>
          <a:p>
            <a:pPr marL="0" indent="0">
              <a:lnSpc>
                <a:spcPct val="90000"/>
              </a:lnSpc>
              <a:buNone/>
            </a:pPr>
            <a:endParaRPr lang="en-US" dirty="0"/>
          </a:p>
        </p:txBody>
      </p:sp>
      <p:pic>
        <p:nvPicPr>
          <p:cNvPr id="6" name="Picture 5" descr="A person lying on a bed&#10;&#10;Description automatically generated with medium confidence">
            <a:extLst>
              <a:ext uri="{FF2B5EF4-FFF2-40B4-BE49-F238E27FC236}">
                <a16:creationId xmlns:a16="http://schemas.microsoft.com/office/drawing/2014/main" id="{B325528B-D892-4AD3-AB23-83DAE9340759}"/>
              </a:ext>
            </a:extLst>
          </p:cNvPr>
          <p:cNvPicPr>
            <a:picLocks noChangeAspect="1"/>
          </p:cNvPicPr>
          <p:nvPr/>
        </p:nvPicPr>
        <p:blipFill rotWithShape="1">
          <a:blip r:embed="rId3">
            <a:extLst>
              <a:ext uri="{28A0092B-C50C-407E-A947-70E740481C1C}">
                <a14:useLocalDpi xmlns:a14="http://schemas.microsoft.com/office/drawing/2010/main" val="0"/>
              </a:ext>
            </a:extLst>
          </a:blip>
          <a:srcRect l="37985" r="-3" b="-3"/>
          <a:stretch/>
        </p:blipFill>
        <p:spPr>
          <a:xfrm>
            <a:off x="7924800" y="1866649"/>
            <a:ext cx="3276600" cy="3672008"/>
          </a:xfrm>
          <a:prstGeom prst="rect">
            <a:avLst/>
          </a:prstGeom>
          <a:ln>
            <a:noFill/>
          </a:ln>
          <a:effectLst>
            <a:softEdge rad="112500"/>
          </a:effectLst>
        </p:spPr>
      </p:pic>
      <p:sp>
        <p:nvSpPr>
          <p:cNvPr id="7" name="TextBox 6">
            <a:extLst>
              <a:ext uri="{FF2B5EF4-FFF2-40B4-BE49-F238E27FC236}">
                <a16:creationId xmlns:a16="http://schemas.microsoft.com/office/drawing/2014/main" id="{BACB2F9F-41B6-4523-920F-D4DC4EBF83D0}"/>
              </a:ext>
            </a:extLst>
          </p:cNvPr>
          <p:cNvSpPr txBox="1"/>
          <p:nvPr/>
        </p:nvSpPr>
        <p:spPr>
          <a:xfrm>
            <a:off x="3505200" y="5987669"/>
            <a:ext cx="4722586" cy="276999"/>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079439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chor="ctr">
            <a:normAutofit/>
          </a:bodyPr>
          <a:lstStyle/>
          <a:p>
            <a:r>
              <a:rPr lang="en-US" dirty="0"/>
              <a:t>Access to Ombudsman</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p:txBody>
          <a:bodyPr>
            <a:normAutofit/>
          </a:bodyPr>
          <a:lstStyle/>
          <a:p>
            <a:pPr marL="0" indent="0">
              <a:buNone/>
            </a:pPr>
            <a:r>
              <a:rPr lang="en-US" dirty="0"/>
              <a:t>The resident will be provided access to the Ombudsman during the Pandemic if they choose</a:t>
            </a:r>
          </a:p>
          <a:p>
            <a:pPr marL="0" indent="0">
              <a:buNone/>
            </a:pPr>
            <a:endParaRPr lang="en-US" dirty="0"/>
          </a:p>
        </p:txBody>
      </p:sp>
      <p:pic>
        <p:nvPicPr>
          <p:cNvPr id="4" name="Picture 3" descr="A close up of a person&#10;&#10;Description automatically generated">
            <a:extLst>
              <a:ext uri="{FF2B5EF4-FFF2-40B4-BE49-F238E27FC236}">
                <a16:creationId xmlns:a16="http://schemas.microsoft.com/office/drawing/2014/main" id="{B3938DA0-64BA-4100-B78C-F5BB4CDF4BF3}"/>
              </a:ext>
            </a:extLst>
          </p:cNvPr>
          <p:cNvPicPr>
            <a:picLocks noChangeAspect="1"/>
          </p:cNvPicPr>
          <p:nvPr/>
        </p:nvPicPr>
        <p:blipFill>
          <a:blip r:embed="rId3"/>
          <a:stretch>
            <a:fillRect/>
          </a:stretch>
        </p:blipFill>
        <p:spPr>
          <a:xfrm>
            <a:off x="4076700" y="2895600"/>
            <a:ext cx="4038600" cy="3079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6BF96002-F815-48BE-9EAE-9549BBB08AA7}"/>
              </a:ext>
            </a:extLst>
          </p:cNvPr>
          <p:cNvSpPr txBox="1"/>
          <p:nvPr/>
        </p:nvSpPr>
        <p:spPr>
          <a:xfrm>
            <a:off x="8362950" y="5639059"/>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4038052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CB1E9-8375-4625-A012-9562FA0F12C9}"/>
              </a:ext>
            </a:extLst>
          </p:cNvPr>
          <p:cNvSpPr>
            <a:spLocks noGrp="1"/>
          </p:cNvSpPr>
          <p:nvPr>
            <p:ph type="title"/>
          </p:nvPr>
        </p:nvSpPr>
        <p:spPr/>
        <p:txBody>
          <a:bodyPr>
            <a:normAutofit fontScale="90000"/>
          </a:bodyPr>
          <a:lstStyle/>
          <a:p>
            <a:r>
              <a:rPr lang="en-US" dirty="0"/>
              <a:t>Federal Disability Rights Laws and Protection &amp; Advocacy (P&amp;A) Program</a:t>
            </a:r>
          </a:p>
        </p:txBody>
      </p:sp>
      <p:sp>
        <p:nvSpPr>
          <p:cNvPr id="6" name="Content Placeholder 5">
            <a:extLst>
              <a:ext uri="{FF2B5EF4-FFF2-40B4-BE49-F238E27FC236}">
                <a16:creationId xmlns:a16="http://schemas.microsoft.com/office/drawing/2014/main" id="{CF08DEAE-9101-497F-8CE3-F0EBF0489900}"/>
              </a:ext>
            </a:extLst>
          </p:cNvPr>
          <p:cNvSpPr>
            <a:spLocks noGrp="1"/>
          </p:cNvSpPr>
          <p:nvPr>
            <p:ph idx="1"/>
          </p:nvPr>
        </p:nvSpPr>
        <p:spPr/>
        <p:txBody>
          <a:bodyPr>
            <a:normAutofit/>
          </a:bodyPr>
          <a:lstStyle/>
          <a:p>
            <a:pPr>
              <a:spcBef>
                <a:spcPts val="1200"/>
              </a:spcBef>
              <a:spcAft>
                <a:spcPts val="1200"/>
              </a:spcAft>
            </a:pPr>
            <a:r>
              <a:rPr lang="en-US" sz="2800" dirty="0"/>
              <a:t>The laws require allowing immediate access to a resident by any representative that chooses to visit from the protection and advocacy system</a:t>
            </a:r>
          </a:p>
          <a:p>
            <a:pPr>
              <a:spcBef>
                <a:spcPts val="1200"/>
              </a:spcBef>
              <a:spcAft>
                <a:spcPts val="1200"/>
              </a:spcAft>
            </a:pPr>
            <a:r>
              <a:rPr lang="en-US" sz="2800" dirty="0"/>
              <a:t>If resident is on Transmission-based precautions or quarantine, or unvaccinated when the community transmission is substantial or high in the past 7 days, the resident and P&amp;A representative should be aware of the risks of  visitation and visit should occur in  resident room</a:t>
            </a:r>
          </a:p>
        </p:txBody>
      </p:sp>
      <p:sp>
        <p:nvSpPr>
          <p:cNvPr id="7" name="TextBox 6">
            <a:extLst>
              <a:ext uri="{FF2B5EF4-FFF2-40B4-BE49-F238E27FC236}">
                <a16:creationId xmlns:a16="http://schemas.microsoft.com/office/drawing/2014/main" id="{2813E104-52B3-45D8-9758-4DE24400EDE6}"/>
              </a:ext>
            </a:extLst>
          </p:cNvPr>
          <p:cNvSpPr txBox="1"/>
          <p:nvPr/>
        </p:nvSpPr>
        <p:spPr>
          <a:xfrm>
            <a:off x="8305800" y="5658711"/>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317945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CB516-7ED1-45A4-947E-DB7BF04F7D60}"/>
              </a:ext>
            </a:extLst>
          </p:cNvPr>
          <p:cNvSpPr>
            <a:spLocks noGrp="1"/>
          </p:cNvSpPr>
          <p:nvPr>
            <p:ph type="title"/>
          </p:nvPr>
        </p:nvSpPr>
        <p:spPr/>
        <p:txBody>
          <a:bodyPr anchor="ctr">
            <a:noAutofit/>
          </a:bodyPr>
          <a:lstStyle/>
          <a:p>
            <a:pPr>
              <a:lnSpc>
                <a:spcPct val="90000"/>
              </a:lnSpc>
            </a:pPr>
            <a:r>
              <a:rPr lang="en-US" sz="3200" dirty="0"/>
              <a:t>CMS-State Operations Manual</a:t>
            </a:r>
            <a:br>
              <a:rPr lang="en-US" sz="3200" dirty="0"/>
            </a:br>
            <a:r>
              <a:rPr lang="en-US" sz="3200" dirty="0"/>
              <a:t>Appendix PP-Guidance to Surveyors for Long Term Care</a:t>
            </a:r>
          </a:p>
          <a:p>
            <a:pPr>
              <a:lnSpc>
                <a:spcPct val="90000"/>
              </a:lnSpc>
            </a:pPr>
            <a:endParaRPr lang="en-US" sz="3200" dirty="0"/>
          </a:p>
        </p:txBody>
      </p:sp>
      <p:pic>
        <p:nvPicPr>
          <p:cNvPr id="4" name="Picture 3">
            <a:extLst>
              <a:ext uri="{FF2B5EF4-FFF2-40B4-BE49-F238E27FC236}">
                <a16:creationId xmlns:a16="http://schemas.microsoft.com/office/drawing/2014/main" id="{0C14502E-0C8B-4533-A4F1-369C84912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214" b="2395"/>
          <a:stretch/>
        </p:blipFill>
        <p:spPr>
          <a:xfrm>
            <a:off x="2026249" y="1417638"/>
            <a:ext cx="7682302" cy="4224970"/>
          </a:xfrm>
          <a:prstGeom prst="rect">
            <a:avLst/>
          </a:prstGeom>
          <a:noFill/>
          <a:ln>
            <a:noFill/>
          </a:ln>
          <a:effectLst>
            <a:softEdge rad="112500"/>
          </a:effectLst>
        </p:spPr>
      </p:pic>
      <p:sp>
        <p:nvSpPr>
          <p:cNvPr id="2" name="TextBox 1">
            <a:extLst>
              <a:ext uri="{FF2B5EF4-FFF2-40B4-BE49-F238E27FC236}">
                <a16:creationId xmlns:a16="http://schemas.microsoft.com/office/drawing/2014/main" id="{BE7CD33B-BE89-8873-8587-C1888A49F502}"/>
              </a:ext>
            </a:extLst>
          </p:cNvPr>
          <p:cNvSpPr txBox="1"/>
          <p:nvPr/>
        </p:nvSpPr>
        <p:spPr>
          <a:xfrm>
            <a:off x="6858000" y="5642608"/>
            <a:ext cx="4572000" cy="40011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https://www.cms.gov/files/document/appendix-pp-guidance-surveyor-long-term-care-facilities.pdf</a:t>
            </a: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404950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lstStyle/>
          <a:p>
            <a:r>
              <a:rPr lang="en-US" dirty="0"/>
              <a:t>Overview of the Regulation</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p:txBody>
          <a:bodyPr>
            <a:normAutofit/>
          </a:bodyPr>
          <a:lstStyle/>
          <a:p>
            <a:pPr marL="0" indent="0">
              <a:spcBef>
                <a:spcPts val="1200"/>
              </a:spcBef>
              <a:spcAft>
                <a:spcPts val="1200"/>
              </a:spcAft>
              <a:buNone/>
            </a:pPr>
            <a:r>
              <a:rPr lang="en-US" sz="2800" dirty="0"/>
              <a:t>Resident visitation is required under Resident Rights. </a:t>
            </a:r>
          </a:p>
          <a:p>
            <a:pPr>
              <a:spcBef>
                <a:spcPts val="1200"/>
              </a:spcBef>
              <a:spcAft>
                <a:spcPts val="1200"/>
              </a:spcAft>
            </a:pPr>
            <a:r>
              <a:rPr lang="en-US" sz="2800" b="1" i="1" dirty="0"/>
              <a:t>F563  </a:t>
            </a:r>
            <a:r>
              <a:rPr lang="en-US" sz="2800" b="1" dirty="0"/>
              <a:t>“</a:t>
            </a:r>
            <a:r>
              <a:rPr lang="en-US" sz="2800" dirty="0"/>
              <a:t>§483.10</a:t>
            </a:r>
            <a:r>
              <a:rPr lang="en-US" sz="2800" i="1" dirty="0"/>
              <a:t>(f)(4) </a:t>
            </a:r>
            <a:r>
              <a:rPr lang="en-US" sz="2800" dirty="0"/>
              <a:t>The resident has a right </a:t>
            </a:r>
            <a:r>
              <a:rPr lang="en-US" sz="2800" i="1" dirty="0"/>
              <a:t>to receive visitors of his or her choosing at the time of his or her choosing, </a:t>
            </a:r>
            <a:r>
              <a:rPr lang="en-US" sz="2800" dirty="0"/>
              <a:t>subject to the resident’s right to deny </a:t>
            </a:r>
            <a:r>
              <a:rPr lang="en-US" sz="2800" i="1" dirty="0"/>
              <a:t>visitation when applicable, and in a manner that does not impose on the rights of another resident.” </a:t>
            </a:r>
            <a:endParaRPr lang="en-US" sz="2800" dirty="0"/>
          </a:p>
          <a:p>
            <a:pPr>
              <a:spcBef>
                <a:spcPts val="1200"/>
              </a:spcBef>
              <a:spcAft>
                <a:spcPts val="1200"/>
              </a:spcAft>
            </a:pPr>
            <a:r>
              <a:rPr lang="en-US" sz="2800" dirty="0"/>
              <a:t>COVID-19 has led to changes and now visitation is allowed for all residents at all times in a manner discussed today</a:t>
            </a:r>
          </a:p>
        </p:txBody>
      </p:sp>
      <p:pic>
        <p:nvPicPr>
          <p:cNvPr id="4" name="Picture 3">
            <a:extLst>
              <a:ext uri="{FF2B5EF4-FFF2-40B4-BE49-F238E27FC236}">
                <a16:creationId xmlns:a16="http://schemas.microsoft.com/office/drawing/2014/main" id="{DD814134-81E9-4ACF-92A8-F69086920B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95" r="11771" b="2"/>
          <a:stretch/>
        </p:blipFill>
        <p:spPr>
          <a:xfrm>
            <a:off x="10058400" y="0"/>
            <a:ext cx="2122714" cy="2205831"/>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76282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5020-5B9C-4624-84C6-B80C29F3B9D7}"/>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DCFC169B-E66E-4871-80B7-87CBD8B911BE}"/>
              </a:ext>
            </a:extLst>
          </p:cNvPr>
          <p:cNvSpPr>
            <a:spLocks noGrp="1"/>
          </p:cNvSpPr>
          <p:nvPr>
            <p:ph idx="1"/>
          </p:nvPr>
        </p:nvSpPr>
        <p:spPr/>
        <p:txBody>
          <a:bodyPr>
            <a:normAutofit/>
          </a:bodyPr>
          <a:lstStyle/>
          <a:p>
            <a:pPr marL="0" indent="0">
              <a:buNone/>
            </a:pPr>
            <a:r>
              <a:rPr lang="en-US" b="1" dirty="0"/>
              <a:t>Core Principles of COVID-19 Infection Prevention</a:t>
            </a:r>
            <a:endParaRPr lang="en-US" sz="4800" b="1" dirty="0"/>
          </a:p>
          <a:p>
            <a:pPr marL="0" indent="0">
              <a:buNone/>
            </a:pPr>
            <a:r>
              <a:rPr lang="en-US" dirty="0"/>
              <a:t>“Facilities should provide guidance (e.g., posted signs at entrances) about recommended actions for visitors who have a positive viral test for COVID-19, symptoms of COVID-19, or have had close contact with someone with COVID-19.” </a:t>
            </a:r>
          </a:p>
        </p:txBody>
      </p:sp>
      <p:pic>
        <p:nvPicPr>
          <p:cNvPr id="4" name="Picture 3" descr="A person with the mouth open&#10;&#10;Description automatically generated">
            <a:extLst>
              <a:ext uri="{FF2B5EF4-FFF2-40B4-BE49-F238E27FC236}">
                <a16:creationId xmlns:a16="http://schemas.microsoft.com/office/drawing/2014/main" id="{DAFD0C00-697C-4766-BBAD-919ABD4C8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474" y="4362609"/>
            <a:ext cx="3217051" cy="180959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6BAD536-8548-4076-AE3D-341DA07B012E}"/>
              </a:ext>
            </a:extLst>
          </p:cNvPr>
          <p:cNvSpPr txBox="1"/>
          <p:nvPr/>
        </p:nvSpPr>
        <p:spPr>
          <a:xfrm>
            <a:off x="8610600" y="5664504"/>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89979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p:txBody>
          <a:bodyPr/>
          <a:lstStyle/>
          <a:p>
            <a:pPr marL="0" indent="0">
              <a:buNone/>
            </a:pPr>
            <a:r>
              <a:rPr lang="en-US" sz="3600" b="1" dirty="0"/>
              <a:t>Challenges</a:t>
            </a:r>
            <a:br>
              <a:rPr lang="en-US" dirty="0">
                <a:solidFill>
                  <a:schemeClr val="tx1"/>
                </a:solidFill>
              </a:rPr>
            </a:br>
            <a:br>
              <a:rPr lang="en-US" dirty="0">
                <a:solidFill>
                  <a:schemeClr val="tx1"/>
                </a:solidFill>
              </a:rPr>
            </a:br>
            <a:br>
              <a:rPr lang="en-US" dirty="0">
                <a:solidFill>
                  <a:schemeClr val="tx1"/>
                </a:solidFill>
              </a:rPr>
            </a:br>
            <a:r>
              <a:rPr lang="en-US" dirty="0"/>
              <a:t>Group Discussion-Role Play</a:t>
            </a:r>
          </a:p>
        </p:txBody>
      </p:sp>
      <p:graphicFrame>
        <p:nvGraphicFramePr>
          <p:cNvPr id="4" name="Content Placeholder 2">
            <a:extLst>
              <a:ext uri="{FF2B5EF4-FFF2-40B4-BE49-F238E27FC236}">
                <a16:creationId xmlns:a16="http://schemas.microsoft.com/office/drawing/2014/main" id="{6BCC2B98-A12F-440C-9563-C3A59844A5F1}"/>
              </a:ext>
            </a:extLst>
          </p:cNvPr>
          <p:cNvGraphicFramePr>
            <a:graphicFrameLocks/>
          </p:cNvGraphicFramePr>
          <p:nvPr>
            <p:extLst>
              <p:ext uri="{D42A27DB-BD31-4B8C-83A1-F6EECF244321}">
                <p14:modId xmlns:p14="http://schemas.microsoft.com/office/powerpoint/2010/main" val="1622010496"/>
              </p:ext>
            </p:extLst>
          </p:nvPr>
        </p:nvGraphicFramePr>
        <p:xfrm>
          <a:off x="5410200" y="838993"/>
          <a:ext cx="6476999" cy="5180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4804546"/>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ormAutofit/>
          </a:bodyPr>
          <a:lstStyle/>
          <a:p>
            <a:r>
              <a:rPr lang="en-US" dirty="0"/>
              <a:t>Your Role and Responsibility </a:t>
            </a:r>
          </a:p>
        </p:txBody>
      </p:sp>
      <p:graphicFrame>
        <p:nvGraphicFramePr>
          <p:cNvPr id="4" name="Content Placeholder 2">
            <a:extLst>
              <a:ext uri="{FF2B5EF4-FFF2-40B4-BE49-F238E27FC236}">
                <a16:creationId xmlns:a16="http://schemas.microsoft.com/office/drawing/2014/main" id="{084E7D5F-BE4E-46C2-8F53-B2F31C4BB658}"/>
              </a:ext>
            </a:extLst>
          </p:cNvPr>
          <p:cNvGraphicFramePr>
            <a:graphicFrameLocks noGrp="1"/>
          </p:cNvGraphicFramePr>
          <p:nvPr>
            <p:ph idx="1"/>
            <p:extLst>
              <p:ext uri="{D42A27DB-BD31-4B8C-83A1-F6EECF244321}">
                <p14:modId xmlns:p14="http://schemas.microsoft.com/office/powerpoint/2010/main" val="871820640"/>
              </p:ext>
            </p:extLst>
          </p:nvPr>
        </p:nvGraphicFramePr>
        <p:xfrm>
          <a:off x="609600" y="12954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745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irl in a blue shirt&#10;&#10;Description automatically generated">
            <a:extLst>
              <a:ext uri="{FF2B5EF4-FFF2-40B4-BE49-F238E27FC236}">
                <a16:creationId xmlns:a16="http://schemas.microsoft.com/office/drawing/2014/main" id="{AD1B97D1-60C7-41C6-9A7D-0EBD0AFCDBBE}"/>
              </a:ext>
            </a:extLst>
          </p:cNvPr>
          <p:cNvPicPr>
            <a:picLocks noChangeAspect="1"/>
          </p:cNvPicPr>
          <p:nvPr/>
        </p:nvPicPr>
        <p:blipFill rotWithShape="1">
          <a:blip r:embed="rId3">
            <a:extLst>
              <a:ext uri="{28A0092B-C50C-407E-A947-70E740481C1C}">
                <a14:useLocalDpi xmlns:a14="http://schemas.microsoft.com/office/drawing/2010/main" val="0"/>
              </a:ext>
            </a:extLst>
          </a:blip>
          <a:srcRect r="24010" b="2"/>
          <a:stretch/>
        </p:blipFill>
        <p:spPr>
          <a:xfrm>
            <a:off x="6610768" y="0"/>
            <a:ext cx="5581232" cy="6096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 name="Rectangle 2">
            <a:extLst>
              <a:ext uri="{FF2B5EF4-FFF2-40B4-BE49-F238E27FC236}">
                <a16:creationId xmlns:a16="http://schemas.microsoft.com/office/drawing/2014/main" id="{A94899AE-3BD4-4825-8FA4-CB9848A086B8}"/>
              </a:ext>
            </a:extLst>
          </p:cNvPr>
          <p:cNvSpPr/>
          <p:nvPr/>
        </p:nvSpPr>
        <p:spPr>
          <a:xfrm>
            <a:off x="1904673" y="2895600"/>
            <a:ext cx="3676560" cy="70788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Arial" charset="0"/>
              </a:rPr>
              <a:t>In Summary </a:t>
            </a:r>
          </a:p>
        </p:txBody>
      </p:sp>
    </p:spTree>
    <p:extLst>
      <p:ext uri="{BB962C8B-B14F-4D97-AF65-F5344CB8AC3E}">
        <p14:creationId xmlns:p14="http://schemas.microsoft.com/office/powerpoint/2010/main" val="98826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FFFB-F4BE-B2C3-BD44-ABF2F54D6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700" y="1303020"/>
            <a:ext cx="7086600" cy="4251960"/>
          </a:xfrm>
          <a:prstGeom prst="rect">
            <a:avLst/>
          </a:prstGeom>
          <a:ln>
            <a:noFill/>
          </a:ln>
          <a:effectLst>
            <a:softEdge rad="112500"/>
          </a:effectLst>
        </p:spPr>
      </p:pic>
      <p:sp>
        <p:nvSpPr>
          <p:cNvPr id="5" name="Title 2">
            <a:extLst>
              <a:ext uri="{FF2B5EF4-FFF2-40B4-BE49-F238E27FC236}">
                <a16:creationId xmlns:a16="http://schemas.microsoft.com/office/drawing/2014/main" id="{547C10CF-D217-8331-3D1A-5AAF537CAC1E}"/>
              </a:ext>
            </a:extLst>
          </p:cNvPr>
          <p:cNvSpPr>
            <a:spLocks noGrp="1"/>
          </p:cNvSpPr>
          <p:nvPr>
            <p:ph type="title"/>
          </p:nvPr>
        </p:nvSpPr>
        <p:spPr/>
        <p:txBody>
          <a:bodyPr/>
          <a:lstStyle/>
          <a:p>
            <a:pPr algn="l"/>
            <a:r>
              <a:rPr lang="en-US" dirty="0"/>
              <a:t>Questions </a:t>
            </a:r>
          </a:p>
        </p:txBody>
      </p:sp>
    </p:spTree>
    <p:extLst>
      <p:ext uri="{BB962C8B-B14F-4D97-AF65-F5344CB8AC3E}">
        <p14:creationId xmlns:p14="http://schemas.microsoft.com/office/powerpoint/2010/main" val="904800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5030-1F53-4E3F-A9E1-5E3C46C01C8B}"/>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F845EA2-BAC5-416D-AE0A-27C422773306}"/>
              </a:ext>
            </a:extLst>
          </p:cNvPr>
          <p:cNvSpPr>
            <a:spLocks noGrp="1"/>
          </p:cNvSpPr>
          <p:nvPr>
            <p:ph idx="1"/>
          </p:nvPr>
        </p:nvSpPr>
        <p:spPr>
          <a:xfrm>
            <a:off x="609600" y="1524000"/>
            <a:ext cx="10972800" cy="4525963"/>
          </a:xfrm>
        </p:spPr>
        <p:txBody>
          <a:bodyPr>
            <a:noAutofit/>
          </a:bodyPr>
          <a:lstStyle/>
          <a:p>
            <a:pPr marL="274320" indent="-274320">
              <a:spcBef>
                <a:spcPts val="1200"/>
              </a:spcBef>
              <a:spcAft>
                <a:spcPts val="1200"/>
              </a:spcAft>
            </a:pPr>
            <a:r>
              <a:rPr lang="en-US" sz="2400" dirty="0">
                <a:latin typeface="+mj-lt"/>
                <a:ea typeface="Calibri" panose="020F0502020204030204" pitchFamily="34" charset="0"/>
              </a:rPr>
              <a:t>Centers for Medicare &amp; Medicaid Services.  QSO-20-39-NH, September 17, 2020, Revised 09/23/2022:  Nursing Home Visitation – COVID-19 (Revised):  </a:t>
            </a:r>
            <a:r>
              <a:rPr lang="en-US" sz="2400" u="sng" dirty="0">
                <a:solidFill>
                  <a:srgbClr val="0563C1"/>
                </a:solidFill>
                <a:latin typeface="+mj-lt"/>
                <a:ea typeface="Times New Roman" panose="02020603050405020304" pitchFamily="18" charset="0"/>
                <a:hlinkClick r:id="rId3"/>
              </a:rPr>
              <a:t>https://www.cms.gov/files/document/qso-20-39-nh-revised.pdf</a:t>
            </a:r>
            <a:r>
              <a:rPr lang="en-US" sz="2400" dirty="0">
                <a:latin typeface="+mj-lt"/>
                <a:ea typeface="Times New Roman" panose="02020603050405020304" pitchFamily="18" charset="0"/>
              </a:rPr>
              <a:t> </a:t>
            </a:r>
          </a:p>
          <a:p>
            <a:pPr marL="274320" indent="-274320">
              <a:spcBef>
                <a:spcPts val="1200"/>
              </a:spcBef>
              <a:spcAft>
                <a:spcPts val="1200"/>
              </a:spcAft>
            </a:pPr>
            <a:r>
              <a:rPr lang="en-US" sz="2400" dirty="0">
                <a:latin typeface="+mj-lt"/>
                <a:ea typeface="Times New Roman" panose="02020603050405020304" pitchFamily="18" charset="0"/>
              </a:rPr>
              <a:t>Centers for Medicare &amp; Medicaid Services State Operations Manual, Appendix PP – Guidance to Surveyors for Long Term Care Facilities (Rev. 173, 11-22-17) Advance Copy 6/29/22:  </a:t>
            </a:r>
            <a:r>
              <a:rPr lang="en-US" sz="2400" u="sng" dirty="0">
                <a:solidFill>
                  <a:srgbClr val="0563C1"/>
                </a:solidFill>
                <a:latin typeface="+mj-lt"/>
                <a:ea typeface="Times New Roman" panose="02020603050405020304" pitchFamily="18" charset="0"/>
                <a:hlinkClick r:id="rId4"/>
              </a:rPr>
              <a:t>https://www.cms.gov/files/document/appendix-pp-guidance-surveyor-long-term-care-facilities.pdf</a:t>
            </a:r>
            <a:endParaRPr lang="en-US" sz="2400" dirty="0">
              <a:latin typeface="+mj-lt"/>
              <a:ea typeface="Times New Roman" panose="02020603050405020304" pitchFamily="18" charset="0"/>
            </a:endParaRPr>
          </a:p>
          <a:p>
            <a:pPr marL="274320" indent="-274320">
              <a:spcBef>
                <a:spcPts val="1200"/>
              </a:spcBef>
              <a:spcAft>
                <a:spcPts val="1200"/>
              </a:spcAft>
            </a:pPr>
            <a:r>
              <a:rPr lang="en-US" sz="2400" dirty="0">
                <a:solidFill>
                  <a:srgbClr val="000000"/>
                </a:solidFill>
                <a:latin typeface="+mj-lt"/>
                <a:ea typeface="Times New Roman" panose="02020603050405020304" pitchFamily="18" charset="0"/>
              </a:rPr>
              <a:t>Centers for Medicare &amp; Medicaid Services.   Long Term Care Critical Element Pathways, Infection Prevention, Control &amp; Immunizations, CMS 20054, 10/2022:  </a:t>
            </a:r>
            <a:r>
              <a:rPr lang="en-US" sz="2400" u="sng" dirty="0">
                <a:solidFill>
                  <a:srgbClr val="000000"/>
                </a:solidFill>
                <a:latin typeface="+mj-lt"/>
                <a:ea typeface="Times New Roman" panose="02020603050405020304" pitchFamily="18" charset="0"/>
                <a:hlinkClick r:id="rId5"/>
              </a:rPr>
              <a:t>https://www.cms.gov/files/zip/ce-pathways.zip</a:t>
            </a:r>
            <a:r>
              <a:rPr lang="en-US" sz="2400" dirty="0">
                <a:solidFill>
                  <a:srgbClr val="000000"/>
                </a:solidFill>
                <a:latin typeface="+mj-lt"/>
                <a:ea typeface="Times New Roman" panose="02020603050405020304" pitchFamily="18" charset="0"/>
              </a:rPr>
              <a:t> </a:t>
            </a:r>
            <a:endParaRPr lang="en-US" sz="2400" dirty="0">
              <a:latin typeface="+mj-lt"/>
              <a:ea typeface="Times New Roman" panose="02020603050405020304" pitchFamily="18" charset="0"/>
            </a:endParaRPr>
          </a:p>
        </p:txBody>
      </p:sp>
    </p:spTree>
    <p:extLst>
      <p:ext uri="{BB962C8B-B14F-4D97-AF65-F5344CB8AC3E}">
        <p14:creationId xmlns:p14="http://schemas.microsoft.com/office/powerpoint/2010/main" val="1421940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4C8D-CE64-426C-9C62-020094CC5F1D}"/>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686F1E8A-7950-4068-9CAB-4103436AD335}"/>
              </a:ext>
            </a:extLst>
          </p:cNvPr>
          <p:cNvSpPr>
            <a:spLocks noGrp="1"/>
          </p:cNvSpPr>
          <p:nvPr>
            <p:ph idx="1"/>
          </p:nvPr>
        </p:nvSpPr>
        <p:spPr/>
        <p:txBody>
          <a:bodyPr>
            <a:normAutofit/>
          </a:bodyPr>
          <a:lstStyle/>
          <a:p>
            <a:pPr marL="274320" indent="-274320">
              <a:spcBef>
                <a:spcPts val="1200"/>
              </a:spcBef>
              <a:spcAft>
                <a:spcPts val="1200"/>
              </a:spcAft>
            </a:pPr>
            <a:r>
              <a:rPr lang="en-US" sz="2400" dirty="0">
                <a:ea typeface="Times New Roman" panose="02020603050405020304" pitchFamily="18" charset="0"/>
              </a:rPr>
              <a:t>Centers for Disease Control and Prevention.  Interim Infection Prevention and Control Recommendations for Healthcare Personnel During the Coronavirus Disease 2019 (COVID-19) Pandemic), Updated Sept. 23, 2022:  </a:t>
            </a:r>
            <a:r>
              <a:rPr lang="en-US" sz="2400" u="sng" dirty="0">
                <a:solidFill>
                  <a:srgbClr val="0563C1"/>
                </a:solidFill>
                <a:ea typeface="Times New Roman" panose="02020603050405020304" pitchFamily="18" charset="0"/>
                <a:hlinkClick r:id="rId2"/>
              </a:rPr>
              <a:t>https://www.cdc.gov/coronavirus/2019-ncov/hcp/infection-control-recommendations.html</a:t>
            </a:r>
            <a:r>
              <a:rPr lang="en-US" sz="2400" b="1" dirty="0">
                <a:ea typeface="Times New Roman" panose="02020603050405020304" pitchFamily="18" charset="0"/>
              </a:rPr>
              <a:t> </a:t>
            </a:r>
            <a:endParaRPr lang="en-US" sz="2400" dirty="0">
              <a:ea typeface="Times New Roman" panose="02020603050405020304" pitchFamily="18" charset="0"/>
            </a:endParaRPr>
          </a:p>
          <a:p>
            <a:pPr marL="274320" indent="-274320">
              <a:spcBef>
                <a:spcPts val="1200"/>
              </a:spcBef>
              <a:spcAft>
                <a:spcPts val="1200"/>
              </a:spcAft>
            </a:pPr>
            <a:r>
              <a:rPr lang="en-US" sz="2400" dirty="0">
                <a:ea typeface="Times New Roman" panose="02020603050405020304" pitchFamily="18" charset="0"/>
              </a:rPr>
              <a:t>Centers for Disease Control and Prevention.  COVID-19.  Symptoms of COVID-19, Updated Oct. 26, 2022:  </a:t>
            </a:r>
            <a:r>
              <a:rPr lang="en-US" sz="2400" u="sng" dirty="0">
                <a:solidFill>
                  <a:srgbClr val="0563C1"/>
                </a:solidFill>
                <a:ea typeface="Times New Roman" panose="02020603050405020304" pitchFamily="18" charset="0"/>
                <a:hlinkClick r:id="rId3"/>
              </a:rPr>
              <a:t>https://www.cdc.gov/coronavirus/2019-ncov/symptoms-testing/symptoms.html</a:t>
            </a:r>
            <a:r>
              <a:rPr lang="en-US" sz="2400" dirty="0">
                <a:ea typeface="Times New Roman" panose="02020603050405020304" pitchFamily="18" charset="0"/>
              </a:rPr>
              <a:t> </a:t>
            </a:r>
          </a:p>
          <a:p>
            <a:pPr marL="274320" indent="-274320">
              <a:spcBef>
                <a:spcPts val="1200"/>
              </a:spcBef>
              <a:spcAft>
                <a:spcPts val="1200"/>
              </a:spcAft>
            </a:pPr>
            <a:endParaRPr lang="en-US" sz="3600" dirty="0"/>
          </a:p>
        </p:txBody>
      </p:sp>
    </p:spTree>
    <p:extLst>
      <p:ext uri="{BB962C8B-B14F-4D97-AF65-F5344CB8AC3E}">
        <p14:creationId xmlns:p14="http://schemas.microsoft.com/office/powerpoint/2010/main" val="1766768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80AA-D21D-49A8-B682-CA890568814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04B89EA0-AD6D-41A3-9C35-977DB7AE20F9}"/>
              </a:ext>
            </a:extLst>
          </p:cNvPr>
          <p:cNvSpPr>
            <a:spLocks noGrp="1"/>
          </p:cNvSpPr>
          <p:nvPr>
            <p:ph idx="1"/>
          </p:nvPr>
        </p:nvSpPr>
        <p:spPr/>
        <p:txBody>
          <a:bodyPr anchor="ctr">
            <a:normAutofit/>
          </a:bodyPr>
          <a:lstStyle/>
          <a:p>
            <a:pPr marL="0" indent="0" algn="ctr">
              <a:buNone/>
            </a:pPr>
            <a:r>
              <a:rPr lang="en-US" sz="2800" i="1" dirty="0"/>
              <a:t>“This presentation provided is copyrighted information of Pathway Health.  Please note the presentation date on the title page in relation to the need to verify any new updates and resources that were listed in this presentation.  This presentation is intended to be informational.  The information does not constitute either legal or professional consultation.  This presentation is not to be sold or reused without written authorization.”</a:t>
            </a:r>
            <a:endParaRPr lang="en-US" sz="2800" dirty="0"/>
          </a:p>
        </p:txBody>
      </p:sp>
    </p:spTree>
    <p:extLst>
      <p:ext uri="{BB962C8B-B14F-4D97-AF65-F5344CB8AC3E}">
        <p14:creationId xmlns:p14="http://schemas.microsoft.com/office/powerpoint/2010/main" val="1607052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B7A5-09C7-40FF-8A7C-38170DC8425A}"/>
              </a:ext>
            </a:extLst>
          </p:cNvPr>
          <p:cNvSpPr>
            <a:spLocks noGrp="1"/>
          </p:cNvSpPr>
          <p:nvPr>
            <p:ph type="title"/>
          </p:nvPr>
        </p:nvSpPr>
        <p:spPr/>
        <p:txBody>
          <a:bodyPr anchor="ctr">
            <a:normAutofit/>
          </a:bodyPr>
          <a:lstStyle/>
          <a:p>
            <a:pPr>
              <a:lnSpc>
                <a:spcPct val="90000"/>
              </a:lnSpc>
            </a:pPr>
            <a:r>
              <a:rPr lang="en-US" sz="3700"/>
              <a:t>Core Principles of COVID-19 Infection Prevention</a:t>
            </a:r>
          </a:p>
        </p:txBody>
      </p:sp>
      <p:sp>
        <p:nvSpPr>
          <p:cNvPr id="3" name="Content Placeholder 2">
            <a:extLst>
              <a:ext uri="{FF2B5EF4-FFF2-40B4-BE49-F238E27FC236}">
                <a16:creationId xmlns:a16="http://schemas.microsoft.com/office/drawing/2014/main" id="{4E4E9EE3-DEF9-417D-8040-A551E1A725CD}"/>
              </a:ext>
            </a:extLst>
          </p:cNvPr>
          <p:cNvSpPr>
            <a:spLocks noGrp="1"/>
          </p:cNvSpPr>
          <p:nvPr>
            <p:ph idx="1"/>
          </p:nvPr>
        </p:nvSpPr>
        <p:spPr>
          <a:xfrm>
            <a:off x="609600" y="1371600"/>
            <a:ext cx="7162800" cy="4525963"/>
          </a:xfrm>
        </p:spPr>
        <p:txBody>
          <a:bodyPr>
            <a:normAutofit/>
          </a:bodyPr>
          <a:lstStyle/>
          <a:p>
            <a:pPr marL="0" indent="0">
              <a:buNone/>
            </a:pPr>
            <a:r>
              <a:rPr lang="en-US" sz="2800" dirty="0"/>
              <a:t>“Visitors with confirmed COVID-19 infection or compatible symptoms should defer non-urgent in-person visitation until they meet CDC criteria for healthcare settings to end isolation. For visitors who have had close contact with someone with COVID-19 infection, it is safest to defer non-urgent in-person visitation until 10 days after their close contact if they meet criteria described in CDC healthcare guidance (e.g., cannot wear source control).”</a:t>
            </a:r>
          </a:p>
        </p:txBody>
      </p:sp>
      <p:pic>
        <p:nvPicPr>
          <p:cNvPr id="5" name="Picture 4" descr="A picture containing person, person, suit&#10;&#10;Description automatically generated">
            <a:extLst>
              <a:ext uri="{FF2B5EF4-FFF2-40B4-BE49-F238E27FC236}">
                <a16:creationId xmlns:a16="http://schemas.microsoft.com/office/drawing/2014/main" id="{607A9764-7460-4AAC-A12E-038CBA4E49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43" r="17094" b="-1"/>
          <a:stretch/>
        </p:blipFill>
        <p:spPr>
          <a:xfrm>
            <a:off x="7802217" y="1464903"/>
            <a:ext cx="3505200" cy="3928194"/>
          </a:xfrm>
          <a:prstGeom prst="rect">
            <a:avLst/>
          </a:prstGeom>
          <a:ln>
            <a:noFill/>
          </a:ln>
          <a:effectLst>
            <a:softEdge rad="112500"/>
          </a:effectLst>
        </p:spPr>
      </p:pic>
      <p:sp>
        <p:nvSpPr>
          <p:cNvPr id="7" name="TextBox 6">
            <a:extLst>
              <a:ext uri="{FF2B5EF4-FFF2-40B4-BE49-F238E27FC236}">
                <a16:creationId xmlns:a16="http://schemas.microsoft.com/office/drawing/2014/main" id="{3F4150A3-55DD-45B2-97DA-CD228B371BDE}"/>
              </a:ext>
            </a:extLst>
          </p:cNvPr>
          <p:cNvSpPr txBox="1"/>
          <p:nvPr/>
        </p:nvSpPr>
        <p:spPr>
          <a:xfrm>
            <a:off x="6026425" y="5620564"/>
            <a:ext cx="5280992" cy="276999"/>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56149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4EFA-026E-4597-95B5-0473F8B4CBA1}"/>
              </a:ext>
            </a:extLst>
          </p:cNvPr>
          <p:cNvSpPr>
            <a:spLocks noGrp="1"/>
          </p:cNvSpPr>
          <p:nvPr>
            <p:ph type="title"/>
          </p:nvPr>
        </p:nvSpPr>
        <p:spPr/>
        <p:txBody>
          <a:bodyPr/>
          <a:lstStyle/>
          <a:p>
            <a:r>
              <a:rPr lang="en-US" dirty="0"/>
              <a:t>COVID 19 Signs and Symptoms</a:t>
            </a:r>
          </a:p>
        </p:txBody>
      </p:sp>
      <p:sp>
        <p:nvSpPr>
          <p:cNvPr id="3" name="Content Placeholder 2">
            <a:extLst>
              <a:ext uri="{FF2B5EF4-FFF2-40B4-BE49-F238E27FC236}">
                <a16:creationId xmlns:a16="http://schemas.microsoft.com/office/drawing/2014/main" id="{B6E3DC57-E772-409D-B3A9-14A4095DA6F0}"/>
              </a:ext>
            </a:extLst>
          </p:cNvPr>
          <p:cNvSpPr>
            <a:spLocks noGrp="1"/>
          </p:cNvSpPr>
          <p:nvPr>
            <p:ph sz="half" idx="1"/>
          </p:nvPr>
        </p:nvSpPr>
        <p:spPr/>
        <p:txBody>
          <a:bodyPr>
            <a:normAutofit/>
          </a:bodyPr>
          <a:lstStyle/>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Fever or chills</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Cough</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Shortness of breath or difficulty breathing</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Fatigue</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Muscle or body aches</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Headache</a:t>
            </a: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New loss of taste or smell</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Content Placeholder 4">
            <a:extLst>
              <a:ext uri="{FF2B5EF4-FFF2-40B4-BE49-F238E27FC236}">
                <a16:creationId xmlns:a16="http://schemas.microsoft.com/office/drawing/2014/main" id="{A1E3F9B1-EDB7-14D2-8151-C3545A1FB008}"/>
              </a:ext>
            </a:extLst>
          </p:cNvPr>
          <p:cNvSpPr>
            <a:spLocks noGrp="1"/>
          </p:cNvSpPr>
          <p:nvPr>
            <p:ph sz="half" idx="2"/>
          </p:nvPr>
        </p:nvSpPr>
        <p:spPr/>
        <p:txBody>
          <a:bodyPr/>
          <a:lstStyle/>
          <a:p>
            <a:pPr marL="257175" marR="0" lvl="0" indent="-257175" algn="l" defTabSz="914400" rtl="0" eaLnBrk="1" fontAlgn="base" latinLnBrk="0" hangingPunct="1">
              <a:lnSpc>
                <a:spcPct val="107000"/>
              </a:lnSpc>
              <a:spcBef>
                <a:spcPct val="20000"/>
              </a:spcBef>
              <a:spcAft>
                <a:spcPts val="600"/>
              </a:spcAft>
              <a:buClrTx/>
              <a:buSzPts val="1000"/>
              <a:buFont typeface="Symbol" panose="05050102010706020507" pitchFamily="18" charset="2"/>
              <a:buChar char=""/>
              <a:tabLst>
                <a:tab pos="342900" algn="l"/>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Sore throat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914400" rtl="0" eaLnBrk="1" fontAlgn="base" latinLnBrk="0" hangingPunct="1">
              <a:lnSpc>
                <a:spcPct val="107000"/>
              </a:lnSpc>
              <a:spcBef>
                <a:spcPct val="20000"/>
              </a:spcBef>
              <a:spcAft>
                <a:spcPts val="600"/>
              </a:spcAft>
              <a:buClrTx/>
              <a:buSzPts val="1000"/>
              <a:buFont typeface="Symbol" panose="05050102010706020507" pitchFamily="18" charset="2"/>
              <a:buChar char=""/>
              <a:tabLst>
                <a:tab pos="342900" algn="l"/>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Congestion or runny nose</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914400" rtl="0" eaLnBrk="1" fontAlgn="base" latinLnBrk="0" hangingPunct="1">
              <a:lnSpc>
                <a:spcPct val="107000"/>
              </a:lnSpc>
              <a:spcBef>
                <a:spcPct val="20000"/>
              </a:spcBef>
              <a:spcAft>
                <a:spcPts val="600"/>
              </a:spcAft>
              <a:buClrTx/>
              <a:buSzPts val="1000"/>
              <a:buFont typeface="Symbol" panose="05050102010706020507" pitchFamily="18" charset="2"/>
              <a:buChar char=""/>
              <a:tabLst>
                <a:tab pos="342900" algn="l"/>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Nausea or vomiting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914400" rtl="0" eaLnBrk="1" fontAlgn="base" latinLnBrk="0" hangingPunct="1">
              <a:lnSpc>
                <a:spcPct val="107000"/>
              </a:lnSpc>
              <a:spcBef>
                <a:spcPct val="20000"/>
              </a:spcBef>
              <a:spcAft>
                <a:spcPts val="600"/>
              </a:spcAft>
              <a:buClrTx/>
              <a:buSzPts val="1000"/>
              <a:buFont typeface="Symbol" panose="05050102010706020507" pitchFamily="18" charset="2"/>
              <a:buChar char=""/>
              <a:tabLst>
                <a:tab pos="342900" algn="l"/>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Diarrhea</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51975AF-E1A1-42AD-ACE2-C67E1868E758}"/>
              </a:ext>
            </a:extLst>
          </p:cNvPr>
          <p:cNvSpPr txBox="1"/>
          <p:nvPr/>
        </p:nvSpPr>
        <p:spPr>
          <a:xfrm>
            <a:off x="6705600" y="5496580"/>
            <a:ext cx="4572000" cy="52322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https://www.cdc.gov/coronavirus/2019-ncov/symptoms-testing/symptoms.html</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1887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ormAutofit fontScale="90000"/>
          </a:bodyPr>
          <a:lstStyle/>
          <a:p>
            <a:r>
              <a:rPr lang="en-US" dirty="0"/>
              <a:t>Core Principles of COVID-19 Infection Prevention</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p:txBody>
          <a:bodyPr>
            <a:normAutofit/>
          </a:bodyPr>
          <a:lstStyle/>
          <a:p>
            <a:pPr marL="0" indent="0">
              <a:buNone/>
            </a:pPr>
            <a:r>
              <a:rPr lang="en-US" b="1" dirty="0"/>
              <a:t>Core Principles of COVID-19 Infection Prevention</a:t>
            </a:r>
          </a:p>
          <a:p>
            <a:r>
              <a:rPr lang="en-US" dirty="0"/>
              <a:t>Hand hygiene (use of alcohol-based hand rub is preferred)</a:t>
            </a:r>
          </a:p>
          <a:p>
            <a:r>
              <a:rPr lang="en-US" dirty="0"/>
              <a:t>Face covering or mask (covering mouth and nose) in  accordance with CDC guidance</a:t>
            </a:r>
          </a:p>
          <a:p>
            <a:pPr marL="0" indent="0">
              <a:buNone/>
            </a:pPr>
            <a:endParaRPr lang="en-US" dirty="0"/>
          </a:p>
        </p:txBody>
      </p:sp>
      <p:sp>
        <p:nvSpPr>
          <p:cNvPr id="4" name="TextBox 3">
            <a:extLst>
              <a:ext uri="{FF2B5EF4-FFF2-40B4-BE49-F238E27FC236}">
                <a16:creationId xmlns:a16="http://schemas.microsoft.com/office/drawing/2014/main" id="{1F544A30-C216-4CED-936A-D2B85D17242C}"/>
              </a:ext>
            </a:extLst>
          </p:cNvPr>
          <p:cNvSpPr txBox="1"/>
          <p:nvPr/>
        </p:nvSpPr>
        <p:spPr>
          <a:xfrm>
            <a:off x="8305800" y="5664504"/>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04447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ormAutofit fontScale="90000"/>
          </a:bodyPr>
          <a:lstStyle/>
          <a:p>
            <a:r>
              <a:rPr lang="en-US" dirty="0"/>
              <a:t>Core Principles of COVID-19 Infection Prevention - continued</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p:txBody>
          <a:bodyPr>
            <a:normAutofit/>
          </a:bodyPr>
          <a:lstStyle/>
          <a:p>
            <a:pPr marL="0" indent="0">
              <a:buNone/>
            </a:pPr>
            <a:r>
              <a:rPr lang="en-US" b="1" dirty="0"/>
              <a:t>Core Principles of COVID-19 Infection Prevention - continued</a:t>
            </a:r>
          </a:p>
          <a:p>
            <a:pPr marL="0" indent="0">
              <a:buNone/>
            </a:pPr>
            <a:r>
              <a:rPr lang="en-US" dirty="0"/>
              <a:t>Instructional signage throughout the facility and proper visitor education on COVID- 19 signs and symptoms, infection control precautions, other applicable facility practices (e.g., use of face covering or mask, specified entries, exits and routes to designated areas, hand hygiene)</a:t>
            </a:r>
          </a:p>
          <a:p>
            <a:endParaRPr lang="en-US" dirty="0"/>
          </a:p>
        </p:txBody>
      </p:sp>
      <p:sp>
        <p:nvSpPr>
          <p:cNvPr id="4" name="TextBox 3">
            <a:extLst>
              <a:ext uri="{FF2B5EF4-FFF2-40B4-BE49-F238E27FC236}">
                <a16:creationId xmlns:a16="http://schemas.microsoft.com/office/drawing/2014/main" id="{25BEC2E1-DFFC-4E4A-80AB-D6DB3723EFF7}"/>
              </a:ext>
            </a:extLst>
          </p:cNvPr>
          <p:cNvSpPr txBox="1"/>
          <p:nvPr/>
        </p:nvSpPr>
        <p:spPr>
          <a:xfrm>
            <a:off x="8382000" y="5664504"/>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75480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5DDF-E4E9-47CD-93A4-ADE4D78EF983}"/>
              </a:ext>
            </a:extLst>
          </p:cNvPr>
          <p:cNvSpPr>
            <a:spLocks noGrp="1"/>
          </p:cNvSpPr>
          <p:nvPr>
            <p:ph type="title"/>
          </p:nvPr>
        </p:nvSpPr>
        <p:spPr/>
        <p:txBody>
          <a:bodyPr anchor="ctr">
            <a:normAutofit fontScale="90000"/>
          </a:bodyPr>
          <a:lstStyle/>
          <a:p>
            <a:r>
              <a:rPr lang="en-US" dirty="0"/>
              <a:t>Core Principles of COVID-19 Infection Prevention - continued</a:t>
            </a:r>
          </a:p>
        </p:txBody>
      </p:sp>
      <p:sp>
        <p:nvSpPr>
          <p:cNvPr id="3" name="Content Placeholder 2">
            <a:extLst>
              <a:ext uri="{FF2B5EF4-FFF2-40B4-BE49-F238E27FC236}">
                <a16:creationId xmlns:a16="http://schemas.microsoft.com/office/drawing/2014/main" id="{7B4CB516-7ED1-45A4-947E-DB7BF04F7D60}"/>
              </a:ext>
            </a:extLst>
          </p:cNvPr>
          <p:cNvSpPr>
            <a:spLocks noGrp="1"/>
          </p:cNvSpPr>
          <p:nvPr>
            <p:ph idx="1"/>
          </p:nvPr>
        </p:nvSpPr>
        <p:spPr>
          <a:xfrm>
            <a:off x="4419600" y="1600206"/>
            <a:ext cx="7162800" cy="4525963"/>
          </a:xfrm>
        </p:spPr>
        <p:txBody>
          <a:bodyPr anchor="ctr">
            <a:normAutofit/>
          </a:bodyPr>
          <a:lstStyle/>
          <a:p>
            <a:pPr marL="0" indent="0">
              <a:lnSpc>
                <a:spcPct val="90000"/>
              </a:lnSpc>
              <a:buNone/>
            </a:pPr>
            <a:r>
              <a:rPr lang="en-US" b="1" dirty="0"/>
              <a:t>Core Principles of COVID-19 Infection Prevention – continued</a:t>
            </a:r>
          </a:p>
          <a:p>
            <a:pPr marL="0" indent="0">
              <a:lnSpc>
                <a:spcPct val="90000"/>
              </a:lnSpc>
              <a:buNone/>
            </a:pPr>
            <a:endParaRPr lang="en-US" b="1" dirty="0"/>
          </a:p>
          <a:p>
            <a:pPr marL="0" indent="0">
              <a:lnSpc>
                <a:spcPct val="90000"/>
              </a:lnSpc>
              <a:buNone/>
            </a:pPr>
            <a:r>
              <a:rPr lang="en-US" dirty="0"/>
              <a:t>Cleaning and disinfecting high frequency touched surfaces in the facility often, and designated visitation areas after each visit</a:t>
            </a:r>
          </a:p>
          <a:p>
            <a:pPr marL="0" indent="0">
              <a:lnSpc>
                <a:spcPct val="90000"/>
              </a:lnSpc>
              <a:buNone/>
            </a:pPr>
            <a:endParaRPr lang="en-US" dirty="0"/>
          </a:p>
        </p:txBody>
      </p:sp>
      <p:pic>
        <p:nvPicPr>
          <p:cNvPr id="4" name="Picture 3" descr="A picture containing indoor, sitting, table, apple&#10;&#10;Description automatically generated">
            <a:extLst>
              <a:ext uri="{FF2B5EF4-FFF2-40B4-BE49-F238E27FC236}">
                <a16:creationId xmlns:a16="http://schemas.microsoft.com/office/drawing/2014/main" id="{0CD10AFC-C8B1-42ED-959C-73285803E7F2}"/>
              </a:ext>
            </a:extLst>
          </p:cNvPr>
          <p:cNvPicPr>
            <a:picLocks noChangeAspect="1"/>
          </p:cNvPicPr>
          <p:nvPr/>
        </p:nvPicPr>
        <p:blipFill rotWithShape="1">
          <a:blip r:embed="rId3"/>
          <a:srcRect l="2212" r="8557" b="1"/>
          <a:stretch/>
        </p:blipFill>
        <p:spPr>
          <a:xfrm>
            <a:off x="609600" y="1633336"/>
            <a:ext cx="3637595" cy="4076566"/>
          </a:xfrm>
          <a:prstGeom prst="rect">
            <a:avLst/>
          </a:prstGeom>
          <a:ln>
            <a:noFill/>
          </a:ln>
          <a:effectLst>
            <a:softEdge rad="112500"/>
          </a:effectLst>
        </p:spPr>
      </p:pic>
      <p:sp>
        <p:nvSpPr>
          <p:cNvPr id="5" name="TextBox 4">
            <a:extLst>
              <a:ext uri="{FF2B5EF4-FFF2-40B4-BE49-F238E27FC236}">
                <a16:creationId xmlns:a16="http://schemas.microsoft.com/office/drawing/2014/main" id="{64822621-75D6-4DA7-802C-71A6DD10C2BF}"/>
              </a:ext>
            </a:extLst>
          </p:cNvPr>
          <p:cNvSpPr txBox="1"/>
          <p:nvPr/>
        </p:nvSpPr>
        <p:spPr>
          <a:xfrm>
            <a:off x="8382000" y="5479069"/>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89411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430B87-107B-4C2A-BCCD-738B0ACD7895}"/>
              </a:ext>
            </a:extLst>
          </p:cNvPr>
          <p:cNvSpPr>
            <a:spLocks noGrp="1"/>
          </p:cNvSpPr>
          <p:nvPr>
            <p:ph type="title"/>
          </p:nvPr>
        </p:nvSpPr>
        <p:spPr/>
        <p:txBody>
          <a:bodyPr anchor="ctr">
            <a:noAutofit/>
          </a:bodyPr>
          <a:lstStyle/>
          <a:p>
            <a:r>
              <a:rPr lang="en-US" sz="4000" dirty="0"/>
              <a:t>Core Principles of COVID-19 Infection Prevention - continued</a:t>
            </a:r>
          </a:p>
        </p:txBody>
      </p:sp>
      <p:sp>
        <p:nvSpPr>
          <p:cNvPr id="6" name="Content Placeholder 5">
            <a:extLst>
              <a:ext uri="{FF2B5EF4-FFF2-40B4-BE49-F238E27FC236}">
                <a16:creationId xmlns:a16="http://schemas.microsoft.com/office/drawing/2014/main" id="{EE4FE585-F32B-420E-B736-5738E0248346}"/>
              </a:ext>
            </a:extLst>
          </p:cNvPr>
          <p:cNvSpPr>
            <a:spLocks noGrp="1"/>
          </p:cNvSpPr>
          <p:nvPr>
            <p:ph idx="1"/>
          </p:nvPr>
        </p:nvSpPr>
        <p:spPr>
          <a:xfrm>
            <a:off x="5105400" y="1862555"/>
            <a:ext cx="6477000" cy="3854677"/>
          </a:xfrm>
        </p:spPr>
        <p:txBody>
          <a:bodyPr anchor="ctr">
            <a:normAutofit/>
          </a:bodyPr>
          <a:lstStyle/>
          <a:p>
            <a:pPr marL="0" indent="0" algn="ctr">
              <a:buNone/>
            </a:pPr>
            <a:r>
              <a:rPr lang="en-US" sz="3200" dirty="0"/>
              <a:t>Appropriate staff use of Personal Protective Equipment (PPE)</a:t>
            </a:r>
          </a:p>
        </p:txBody>
      </p:sp>
      <p:pic>
        <p:nvPicPr>
          <p:cNvPr id="8" name="Picture 7" descr="A close-up of medical equipment&#10;&#10;Description automatically generated with low confidence">
            <a:extLst>
              <a:ext uri="{FF2B5EF4-FFF2-40B4-BE49-F238E27FC236}">
                <a16:creationId xmlns:a16="http://schemas.microsoft.com/office/drawing/2014/main" id="{B94CB6F0-5F64-4462-AC6E-4CDB16309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45" r="21592" b="-1"/>
          <a:stretch/>
        </p:blipFill>
        <p:spPr>
          <a:xfrm>
            <a:off x="1371600" y="1862556"/>
            <a:ext cx="3352800" cy="375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60400CD-3C67-49ED-9A2C-A3F423C012AE}"/>
              </a:ext>
            </a:extLst>
          </p:cNvPr>
          <p:cNvSpPr txBox="1"/>
          <p:nvPr/>
        </p:nvSpPr>
        <p:spPr>
          <a:xfrm>
            <a:off x="8610600" y="5619959"/>
            <a:ext cx="2971800"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https://www.cms.gov/files/document/qso-20-39-nh-revised.pdf</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23570232"/>
      </p:ext>
    </p:extLst>
  </p:cSld>
  <p:clrMapOvr>
    <a:masterClrMapping/>
  </p:clrMapOvr>
</p:sld>
</file>

<file path=ppt/theme/theme1.xml><?xml version="1.0" encoding="utf-8"?>
<a:theme xmlns:a="http://schemas.openxmlformats.org/drawingml/2006/main" name="1_2012LeadingAge_gray2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5255</Words>
  <Application>Microsoft Office PowerPoint</Application>
  <PresentationFormat>Widescreen</PresentationFormat>
  <Paragraphs>306</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1_2012LeadingAge_gray2PPT</vt:lpstr>
      <vt:lpstr>Test</vt:lpstr>
      <vt:lpstr>Objectives</vt:lpstr>
      <vt:lpstr>Definitions</vt:lpstr>
      <vt:lpstr>Core Principles of COVID-19 Infection Prevention</vt:lpstr>
      <vt:lpstr>COVID 19 Signs and Symptoms</vt:lpstr>
      <vt:lpstr>Core Principles of COVID-19 Infection Prevention</vt:lpstr>
      <vt:lpstr>Core Principles of COVID-19 Infection Prevention - continued</vt:lpstr>
      <vt:lpstr>Core Principles of COVID-19 Infection Prevention - continued</vt:lpstr>
      <vt:lpstr>Core Principles of COVID-19 Infection Prevention - continued</vt:lpstr>
      <vt:lpstr>Core Principles of COVID-19 Infection Prevention - continued</vt:lpstr>
      <vt:lpstr>Core Principles of COVID-19 Infection Prevention - continued</vt:lpstr>
      <vt:lpstr>Visitation</vt:lpstr>
      <vt:lpstr>Visitation</vt:lpstr>
      <vt:lpstr>Definitions</vt:lpstr>
      <vt:lpstr>Visitor Testing and Vaccination</vt:lpstr>
      <vt:lpstr>Outdoor Visitation</vt:lpstr>
      <vt:lpstr>Indoor Visitation</vt:lpstr>
      <vt:lpstr>Indoor Visitation</vt:lpstr>
      <vt:lpstr>Indoor Visitation</vt:lpstr>
      <vt:lpstr>Indoor Visitation</vt:lpstr>
      <vt:lpstr>Indoor Visitation</vt:lpstr>
      <vt:lpstr>Indoor Visitation</vt:lpstr>
      <vt:lpstr>Indoor Visitation</vt:lpstr>
      <vt:lpstr>Indoor Visitation During an Outbreak</vt:lpstr>
      <vt:lpstr>Compassionate Care Visits</vt:lpstr>
      <vt:lpstr>Access to Ombudsman</vt:lpstr>
      <vt:lpstr>Federal Disability Rights Laws and Protection &amp; Advocacy (P&amp;A) Program</vt:lpstr>
      <vt:lpstr>CMS-State Operations Manual Appendix PP-Guidance to Surveyors for Long Term Care </vt:lpstr>
      <vt:lpstr>Overview of the Regulation</vt:lpstr>
      <vt:lpstr>PowerPoint Presentation</vt:lpstr>
      <vt:lpstr>Your Role and Responsibility </vt:lpstr>
      <vt:lpstr>PowerPoint Presentation</vt:lpstr>
      <vt:lpstr>Questions </vt:lpstr>
      <vt:lpstr>References and Resources</vt:lpstr>
      <vt:lpstr>References and Resources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COVID-19</dc:title>
  <dc:creator>Lisa Thomson</dc:creator>
  <cp:lastModifiedBy>Lisa Thomson</cp:lastModifiedBy>
  <cp:revision>32</cp:revision>
  <dcterms:created xsi:type="dcterms:W3CDTF">2020-10-14T00:03:06Z</dcterms:created>
  <dcterms:modified xsi:type="dcterms:W3CDTF">2023-04-26T17:40:54Z</dcterms:modified>
</cp:coreProperties>
</file>