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26"/>
  </p:notesMasterIdLst>
  <p:handoutMasterIdLst>
    <p:handoutMasterId r:id="rId27"/>
  </p:handoutMasterIdLst>
  <p:sldIdLst>
    <p:sldId id="277" r:id="rId2"/>
    <p:sldId id="257" r:id="rId3"/>
    <p:sldId id="1027" r:id="rId4"/>
    <p:sldId id="1035" r:id="rId5"/>
    <p:sldId id="1028" r:id="rId6"/>
    <p:sldId id="1032" r:id="rId7"/>
    <p:sldId id="1029" r:id="rId8"/>
    <p:sldId id="1033" r:id="rId9"/>
    <p:sldId id="1034" r:id="rId10"/>
    <p:sldId id="677" r:id="rId11"/>
    <p:sldId id="1036" r:id="rId12"/>
    <p:sldId id="690" r:id="rId13"/>
    <p:sldId id="1039" r:id="rId14"/>
    <p:sldId id="1040" r:id="rId15"/>
    <p:sldId id="1041" r:id="rId16"/>
    <p:sldId id="1042" r:id="rId17"/>
    <p:sldId id="1037" r:id="rId18"/>
    <p:sldId id="1038" r:id="rId19"/>
    <p:sldId id="1031" r:id="rId20"/>
    <p:sldId id="290" r:id="rId21"/>
    <p:sldId id="678" r:id="rId22"/>
    <p:sldId id="679" r:id="rId23"/>
    <p:sldId id="774" r:id="rId24"/>
    <p:sldId id="343" r:id="rId2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C7ED5D-52BC-A600-C1EC-8FB9C983ECBD}" v="8" dt="2023-03-23T14:26:48.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8" autoAdjust="0"/>
    <p:restoredTop sz="65399" autoAdjust="0"/>
  </p:normalViewPr>
  <p:slideViewPr>
    <p:cSldViewPr>
      <p:cViewPr varScale="1">
        <p:scale>
          <a:sx n="69" d="100"/>
          <a:sy n="69" d="100"/>
        </p:scale>
        <p:origin x="1812"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2692" y="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b19fd53aa8320bbaf265045b248561fd0517b79d6ded4d1633736de4c1bf728e::" providerId="AD" clId="Web-{B1C7ED5D-52BC-A600-C1EC-8FB9C983ECBD}"/>
    <pc:docChg chg="modSld">
      <pc:chgData name="Guest User" userId="S::urn:spo:anon#b19fd53aa8320bbaf265045b248561fd0517b79d6ded4d1633736de4c1bf728e::" providerId="AD" clId="Web-{B1C7ED5D-52BC-A600-C1EC-8FB9C983ECBD}" dt="2023-03-23T14:28:02.612" v="29"/>
      <pc:docMkLst>
        <pc:docMk/>
      </pc:docMkLst>
      <pc:sldChg chg="modNotes">
        <pc:chgData name="Guest User" userId="S::urn:spo:anon#b19fd53aa8320bbaf265045b248561fd0517b79d6ded4d1633736de4c1bf728e::" providerId="AD" clId="Web-{B1C7ED5D-52BC-A600-C1EC-8FB9C983ECBD}" dt="2023-03-23T14:19:07.676" v="16"/>
        <pc:sldMkLst>
          <pc:docMk/>
          <pc:sldMk cId="355800" sldId="277"/>
        </pc:sldMkLst>
      </pc:sldChg>
      <pc:sldChg chg="modNotes">
        <pc:chgData name="Guest User" userId="S::urn:spo:anon#b19fd53aa8320bbaf265045b248561fd0517b79d6ded4d1633736de4c1bf728e::" providerId="AD" clId="Web-{B1C7ED5D-52BC-A600-C1EC-8FB9C983ECBD}" dt="2023-03-23T14:20:02.006" v="18"/>
        <pc:sldMkLst>
          <pc:docMk/>
          <pc:sldMk cId="3200245033" sldId="1027"/>
        </pc:sldMkLst>
      </pc:sldChg>
      <pc:sldChg chg="modSp modNotes">
        <pc:chgData name="Guest User" userId="S::urn:spo:anon#b19fd53aa8320bbaf265045b248561fd0517b79d6ded4d1633736de4c1bf728e::" providerId="AD" clId="Web-{B1C7ED5D-52BC-A600-C1EC-8FB9C983ECBD}" dt="2023-03-23T14:23:23.792" v="21"/>
        <pc:sldMkLst>
          <pc:docMk/>
          <pc:sldMk cId="1009514736" sldId="1033"/>
        </pc:sldMkLst>
        <pc:spChg chg="mod">
          <ac:chgData name="Guest User" userId="S::urn:spo:anon#b19fd53aa8320bbaf265045b248561fd0517b79d6ded4d1633736de4c1bf728e::" providerId="AD" clId="Web-{B1C7ED5D-52BC-A600-C1EC-8FB9C983ECBD}" dt="2023-03-23T14:22:47.698" v="19" actId="20577"/>
          <ac:spMkLst>
            <pc:docMk/>
            <pc:sldMk cId="1009514736" sldId="1033"/>
            <ac:spMk id="6" creationId="{383C94E5-B0E6-8A6C-D3DC-D8293A699F5D}"/>
          </ac:spMkLst>
        </pc:spChg>
      </pc:sldChg>
      <pc:sldChg chg="modSp">
        <pc:chgData name="Guest User" userId="S::urn:spo:anon#b19fd53aa8320bbaf265045b248561fd0517b79d6ded4d1633736de4c1bf728e::" providerId="AD" clId="Web-{B1C7ED5D-52BC-A600-C1EC-8FB9C983ECBD}" dt="2023-03-23T14:23:42.746" v="22" actId="20577"/>
        <pc:sldMkLst>
          <pc:docMk/>
          <pc:sldMk cId="4100259105" sldId="1034"/>
        </pc:sldMkLst>
        <pc:spChg chg="mod">
          <ac:chgData name="Guest User" userId="S::urn:spo:anon#b19fd53aa8320bbaf265045b248561fd0517b79d6ded4d1633736de4c1bf728e::" providerId="AD" clId="Web-{B1C7ED5D-52BC-A600-C1EC-8FB9C983ECBD}" dt="2023-03-23T14:23:42.746" v="22" actId="20577"/>
          <ac:spMkLst>
            <pc:docMk/>
            <pc:sldMk cId="4100259105" sldId="1034"/>
            <ac:spMk id="4" creationId="{8D021A91-3F99-D9A1-75B0-E03622A79764}"/>
          </ac:spMkLst>
        </pc:spChg>
      </pc:sldChg>
      <pc:sldChg chg="modNotes">
        <pc:chgData name="Guest User" userId="S::urn:spo:anon#b19fd53aa8320bbaf265045b248561fd0517b79d6ded4d1633736de4c1bf728e::" providerId="AD" clId="Web-{B1C7ED5D-52BC-A600-C1EC-8FB9C983ECBD}" dt="2023-03-23T14:28:02.612" v="29"/>
        <pc:sldMkLst>
          <pc:docMk/>
          <pc:sldMk cId="3877285520" sldId="1037"/>
        </pc:sldMkLst>
      </pc:sldChg>
      <pc:sldChg chg="modSp">
        <pc:chgData name="Guest User" userId="S::urn:spo:anon#b19fd53aa8320bbaf265045b248561fd0517b79d6ded4d1633736de4c1bf728e::" providerId="AD" clId="Web-{B1C7ED5D-52BC-A600-C1EC-8FB9C983ECBD}" dt="2023-03-23T14:26:48.892" v="26" actId="20577"/>
        <pc:sldMkLst>
          <pc:docMk/>
          <pc:sldMk cId="3979444582" sldId="1040"/>
        </pc:sldMkLst>
        <pc:spChg chg="mod">
          <ac:chgData name="Guest User" userId="S::urn:spo:anon#b19fd53aa8320bbaf265045b248561fd0517b79d6ded4d1633736de4c1bf728e::" providerId="AD" clId="Web-{B1C7ED5D-52BC-A600-C1EC-8FB9C983ECBD}" dt="2023-03-23T14:26:48.892" v="26" actId="20577"/>
          <ac:spMkLst>
            <pc:docMk/>
            <pc:sldMk cId="3979444582" sldId="1040"/>
            <ac:spMk id="3" creationId="{0CBD5D52-4C0C-195D-82B6-A860AB07DBC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3/23/2023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3/23/2023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vid.cdc.gov/covid-data-tracker/#county-view?list_select_state=all_states&amp;list_select_county=all_counties&amp;data-type=CommunityLevels&amp;null=CommunityLevel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coronavirus/2019-ncov/need-extra-precautions/people-with-medical-conditions.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buFont typeface="Wingdings" panose="05000000000000000000" pitchFamily="2" charset="2"/>
              <a:buNone/>
            </a:pPr>
            <a:r>
              <a:rPr lang="en-US" i="1" dirty="0"/>
              <a:t>Hello and welcome to today’s training on COVID-19 Personal Protective Equipment –otherwise known as PPE.  </a:t>
            </a:r>
          </a:p>
          <a:p>
            <a:pPr marL="0" indent="0">
              <a:buFont typeface="Wingdings" panose="05000000000000000000" pitchFamily="2" charset="2"/>
              <a:buNone/>
            </a:pPr>
            <a:endParaRPr lang="en-US" i="1" dirty="0"/>
          </a:p>
          <a:p>
            <a:r>
              <a:rPr lang="en-US" i="0" dirty="0"/>
              <a:t>The guidance from CMS or Centers for </a:t>
            </a:r>
            <a:r>
              <a:rPr lang="en-US" dirty="0"/>
              <a:t>Medicare and Medicaid Services</a:t>
            </a:r>
            <a:r>
              <a:rPr lang="en-US" i="0" dirty="0"/>
              <a:t>, the CDC or Centers for Disease Control and Prevention and other State and Federal entities has changed many times in regards to the use of PPE as researchers learn more about the virus—as well as due to supply chain issues.</a:t>
            </a:r>
            <a:r>
              <a:rPr lang="en-US" dirty="0"/>
              <a:t> </a:t>
            </a:r>
            <a:r>
              <a:rPr lang="en-US" i="0" dirty="0"/>
              <a:t> When COVID-19 first took a good hold in the United States, obtaining proper PPE was not always possible, therefore, guidance reflected options to optimize the use of PPE.</a:t>
            </a:r>
            <a:r>
              <a:rPr lang="en-US" dirty="0"/>
              <a:t> </a:t>
            </a:r>
            <a:r>
              <a:rPr lang="en-US" i="0" dirty="0"/>
              <a:t> Today, we have new guidance that we will be discussing in this presentation for all staff to follow.</a:t>
            </a:r>
            <a:endParaRPr lang="en-US" i="0" dirty="0">
              <a:cs typeface="Calibri"/>
            </a:endParaRP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a:t>
            </a:fld>
            <a:endParaRPr lang="en-US"/>
          </a:p>
        </p:txBody>
      </p:sp>
    </p:spTree>
    <p:extLst>
      <p:ext uri="{BB962C8B-B14F-4D97-AF65-F5344CB8AC3E}">
        <p14:creationId xmlns:p14="http://schemas.microsoft.com/office/powerpoint/2010/main" val="14938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The updated CDC guidance includes Source Control Options for Healthcare personnel: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 NIOSH-approved particulate respirator with N95 filters or higher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 respirator approved under standards used in other countries that are similar to NIOSH-approved N95 filtering facepiece respirators (Note:  These should not be used instead of a NIOSH-approved respirator when respiratory protection is indicated);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 barrier face covering that meets ASTM F3502-21 requirements including Workplace Performance and Workplace Performance Plus masks;  which are not respirators or surgical masks, but they are face coverings that may prevent the wearer from SPREADING droplets that can carry infectious organisms such as COVID-19, 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 well-fitting facemask.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10</a:t>
            </a:fld>
            <a:endParaRPr lang="en-US" dirty="0"/>
          </a:p>
        </p:txBody>
      </p:sp>
    </p:spTree>
    <p:extLst>
      <p:ext uri="{BB962C8B-B14F-4D97-AF65-F5344CB8AC3E}">
        <p14:creationId xmlns:p14="http://schemas.microsoft.com/office/powerpoint/2010/main" val="336666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this is different from the updated guidance for use as PPE.  If you are using a respirator-NIOSH approved, N95 or higher, for PPE such as when caring for a resident on transmission-based precautions, you will need to discard it when you leave the room after the resident encounter and put on a new one for the next encounter.</a:t>
            </a:r>
          </a:p>
        </p:txBody>
      </p:sp>
      <p:sp>
        <p:nvSpPr>
          <p:cNvPr id="4" name="Slide Number Placeholder 3"/>
          <p:cNvSpPr>
            <a:spLocks noGrp="1"/>
          </p:cNvSpPr>
          <p:nvPr>
            <p:ph type="sldNum" sz="quarter" idx="5"/>
          </p:nvPr>
        </p:nvSpPr>
        <p:spPr/>
        <p:txBody>
          <a:bodyPr/>
          <a:lstStyle/>
          <a:p>
            <a:fld id="{62583AE9-5228-4641-AE46-DAC04049BDD6}" type="slidenum">
              <a:rPr lang="en-US" smtClean="0"/>
              <a:pPr/>
              <a:t>11</a:t>
            </a:fld>
            <a:endParaRPr lang="en-US" dirty="0"/>
          </a:p>
        </p:txBody>
      </p:sp>
    </p:spTree>
    <p:extLst>
      <p:ext uri="{BB962C8B-B14F-4D97-AF65-F5344CB8AC3E}">
        <p14:creationId xmlns:p14="http://schemas.microsoft.com/office/powerpoint/2010/main" val="4032089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 discussion about why employees should not touch their facemask or face</a:t>
            </a:r>
          </a:p>
        </p:txBody>
      </p:sp>
      <p:sp>
        <p:nvSpPr>
          <p:cNvPr id="4" name="Slide Number Placeholder 3"/>
          <p:cNvSpPr>
            <a:spLocks noGrp="1"/>
          </p:cNvSpPr>
          <p:nvPr>
            <p:ph type="sldNum" sz="quarter" idx="5"/>
          </p:nvPr>
        </p:nvSpPr>
        <p:spPr/>
        <p:txBody>
          <a:bodyPr/>
          <a:lstStyle/>
          <a:p>
            <a:fld id="{93D55CC2-F6E6-422C-AC26-86E787CFC172}" type="slidenum">
              <a:rPr lang="en-US" smtClean="0"/>
              <a:t>12</a:t>
            </a:fld>
            <a:endParaRPr lang="en-US" dirty="0"/>
          </a:p>
        </p:txBody>
      </p:sp>
    </p:spTree>
    <p:extLst>
      <p:ext uri="{BB962C8B-B14F-4D97-AF65-F5344CB8AC3E}">
        <p14:creationId xmlns:p14="http://schemas.microsoft.com/office/powerpoint/2010/main" val="190860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CDC says, “</a:t>
            </a:r>
            <a:r>
              <a:rPr lang="en-US" b="0" i="0" dirty="0">
                <a:solidFill>
                  <a:srgbClr val="000000"/>
                </a:solidFill>
                <a:effectLst/>
                <a:latin typeface="Open Sans" panose="020B0606030504020204" pitchFamily="34" charset="0"/>
              </a:rPr>
              <a:t>HCP could choose not to wear source control when they are in well-defined areas that are restricted from patient access (e.g., staff meeting rooms) if they do not otherwise meet the criteria described below and </a:t>
            </a:r>
            <a:r>
              <a:rPr lang="en-US" b="0" i="0" u="sng" dirty="0">
                <a:solidFill>
                  <a:srgbClr val="075290"/>
                </a:solidFill>
                <a:effectLst/>
                <a:latin typeface="Open Sans" panose="020B0606030504020204" pitchFamily="34" charset="0"/>
                <a:hlinkClick r:id="rId3"/>
              </a:rPr>
              <a:t>Community Levels</a:t>
            </a:r>
            <a:r>
              <a:rPr lang="en-US" b="0" i="0" dirty="0">
                <a:solidFill>
                  <a:srgbClr val="000000"/>
                </a:solidFill>
                <a:effectLst/>
                <a:latin typeface="Open Sans" panose="020B0606030504020204" pitchFamily="34" charset="0"/>
              </a:rPr>
              <a:t> are not also high. When </a:t>
            </a:r>
            <a:r>
              <a:rPr lang="en-US" b="0" i="0" u="sng" dirty="0">
                <a:solidFill>
                  <a:srgbClr val="075290"/>
                </a:solidFill>
                <a:effectLst/>
                <a:latin typeface="Open Sans" panose="020B0606030504020204" pitchFamily="34" charset="0"/>
                <a:hlinkClick r:id="rId3"/>
              </a:rPr>
              <a:t>Community Levels</a:t>
            </a:r>
            <a:r>
              <a:rPr lang="en-US" b="0" i="0" dirty="0">
                <a:solidFill>
                  <a:srgbClr val="000000"/>
                </a:solidFill>
                <a:effectLst/>
                <a:latin typeface="Open Sans" panose="020B0606030504020204" pitchFamily="34" charset="0"/>
              </a:rPr>
              <a:t> are high, source control is recommended for everyone.”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13</a:t>
            </a:fld>
            <a:endParaRPr lang="en-US" dirty="0"/>
          </a:p>
        </p:txBody>
      </p:sp>
    </p:spTree>
    <p:extLst>
      <p:ext uri="{BB962C8B-B14F-4D97-AF65-F5344CB8AC3E}">
        <p14:creationId xmlns:p14="http://schemas.microsoft.com/office/powerpoint/2010/main" val="1874827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CDC also says, “</a:t>
            </a:r>
            <a:r>
              <a:rPr lang="en-US" b="0" i="0" dirty="0">
                <a:solidFill>
                  <a:srgbClr val="000000"/>
                </a:solidFill>
                <a:effectLst/>
                <a:latin typeface="Open Sans" panose="020B0606030504020204" pitchFamily="34" charset="0"/>
              </a:rPr>
              <a:t>Individuals might also choose to continue using source control based on personal preference, informed by their perceived level of risk for infection based on their recent activities (e.g., attending crowded indoor gatherings with poor ventilation) and their potential for developing severe disease.  For example, if an individual or someone in their household is at </a:t>
            </a:r>
            <a:r>
              <a:rPr lang="en-US" b="0" i="0" u="sng" dirty="0">
                <a:solidFill>
                  <a:srgbClr val="075290"/>
                </a:solidFill>
                <a:effectLst/>
                <a:latin typeface="Open Sans" panose="020B0606030504020204" pitchFamily="34" charset="0"/>
                <a:hlinkClick r:id="rId3"/>
              </a:rPr>
              <a:t>increased risk for severe disease</a:t>
            </a:r>
            <a:r>
              <a:rPr lang="en-US" b="0" i="0" u="sng" dirty="0">
                <a:solidFill>
                  <a:srgbClr val="000000"/>
                </a:solidFill>
                <a:effectLst/>
                <a:latin typeface="Open Sans" panose="020B0606030504020204" pitchFamily="34" charset="0"/>
              </a:rPr>
              <a:t>,</a:t>
            </a:r>
            <a:r>
              <a:rPr lang="en-US" b="0" i="0" dirty="0">
                <a:solidFill>
                  <a:srgbClr val="000000"/>
                </a:solidFill>
                <a:effectLst/>
                <a:latin typeface="Open Sans" panose="020B0606030504020204" pitchFamily="34" charset="0"/>
              </a:rPr>
              <a:t> they should consider wearing masks or respirators that provide more protection because of better filtration and fit to reduce exposure and infection risk, even if source control is not otherwise required by the facility.  HCP and healthcare facilities might also consider using or recommending source control when caring for patients who are moderately to severely immunocompromised”</a:t>
            </a:r>
          </a:p>
          <a:p>
            <a:endParaRPr lang="en-US" b="0"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14</a:t>
            </a:fld>
            <a:endParaRPr lang="en-US" dirty="0"/>
          </a:p>
        </p:txBody>
      </p:sp>
    </p:spTree>
    <p:extLst>
      <p:ext uri="{BB962C8B-B14F-4D97-AF65-F5344CB8AC3E}">
        <p14:creationId xmlns:p14="http://schemas.microsoft.com/office/powerpoint/2010/main" val="4185645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15</a:t>
            </a:fld>
            <a:endParaRPr lang="en-US"/>
          </a:p>
        </p:txBody>
      </p:sp>
    </p:spTree>
    <p:extLst>
      <p:ext uri="{BB962C8B-B14F-4D97-AF65-F5344CB8AC3E}">
        <p14:creationId xmlns:p14="http://schemas.microsoft.com/office/powerpoint/2010/main" val="2604525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DISCUSS</a:t>
            </a:r>
          </a:p>
        </p:txBody>
      </p:sp>
      <p:sp>
        <p:nvSpPr>
          <p:cNvPr id="4" name="Slide Number Placeholder 3"/>
          <p:cNvSpPr>
            <a:spLocks noGrp="1"/>
          </p:cNvSpPr>
          <p:nvPr>
            <p:ph type="sldNum" sz="quarter" idx="5"/>
          </p:nvPr>
        </p:nvSpPr>
        <p:spPr/>
        <p:txBody>
          <a:bodyPr/>
          <a:lstStyle/>
          <a:p>
            <a:fld id="{62583AE9-5228-4641-AE46-DAC04049BDD6}" type="slidenum">
              <a:rPr lang="en-US" smtClean="0"/>
              <a:pPr/>
              <a:t>16</a:t>
            </a:fld>
            <a:endParaRPr lang="en-US" dirty="0"/>
          </a:p>
        </p:txBody>
      </p:sp>
    </p:spTree>
    <p:extLst>
      <p:ext uri="{BB962C8B-B14F-4D97-AF65-F5344CB8AC3E}">
        <p14:creationId xmlns:p14="http://schemas.microsoft.com/office/powerpoint/2010/main" val="295901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essential that you follow the correct sequence in donning PPE.  (</a:t>
            </a:r>
            <a:r>
              <a:rPr lang="en-US" b="1" dirty="0"/>
              <a:t>Note to speaker—there may be more than one way to don PPE that is still in accordance with guidance—be sure you use your process in this training) </a:t>
            </a:r>
            <a:r>
              <a:rPr lang="en-US" dirty="0"/>
              <a:t>DISCUSS</a:t>
            </a:r>
          </a:p>
          <a:p>
            <a:endParaRPr lang="en-US" b="1" dirty="0"/>
          </a:p>
          <a:p>
            <a:endParaRPr lang="en-US" b="1" dirty="0"/>
          </a:p>
          <a:p>
            <a:pPr marL="228600" indent="-228600">
              <a:buFont typeface="+mj-lt"/>
              <a:buAutoNum type="arabicPeriod"/>
            </a:pPr>
            <a:r>
              <a:rPr lang="en-US" dirty="0"/>
              <a:t>Selection:  Determine PPE required</a:t>
            </a:r>
          </a:p>
          <a:p>
            <a:pPr marL="228600" indent="-228600">
              <a:buFont typeface="+mj-lt"/>
              <a:buAutoNum type="arabicPeriod"/>
            </a:pPr>
            <a:r>
              <a:rPr lang="en-US" dirty="0"/>
              <a:t>Gather PPE</a:t>
            </a:r>
          </a:p>
          <a:p>
            <a:pPr marL="628650" lvl="1" indent="-228600">
              <a:buFont typeface="+mj-lt"/>
              <a:buAutoNum type="arabicPeriod"/>
            </a:pPr>
            <a:r>
              <a:rPr lang="en-US" dirty="0"/>
              <a:t>NIOSH approved, N95 or higher respirator-(if N95 is not available, facemask), eye protection, gown, gloves</a:t>
            </a:r>
          </a:p>
          <a:p>
            <a:pPr marL="228600" indent="-228600">
              <a:buFont typeface="+mj-lt"/>
              <a:buAutoNum type="arabicPeriod"/>
            </a:pPr>
            <a:r>
              <a:rPr lang="en-US" dirty="0"/>
              <a:t>Perform Hand Hygiene</a:t>
            </a:r>
          </a:p>
          <a:p>
            <a:pPr marL="228600" indent="-228600">
              <a:buFont typeface="+mj-lt"/>
              <a:buAutoNum type="arabicPeriod"/>
            </a:pPr>
            <a:r>
              <a:rPr lang="en-US" dirty="0"/>
              <a:t>Don isolation gown and make sure to secure with ties or snaps</a:t>
            </a:r>
          </a:p>
          <a:p>
            <a:pPr marL="228600" indent="-228600">
              <a:buFont typeface="+mj-lt"/>
              <a:buAutoNum type="arabicPeriod"/>
            </a:pPr>
            <a:r>
              <a:rPr lang="en-US" dirty="0"/>
              <a:t>Don N95 by using both hands to fit the nosepiece if it has one, fit tight over mouth and nose fitting straps and perform your user seal check every time</a:t>
            </a:r>
          </a:p>
          <a:p>
            <a:pPr marL="228600" indent="-228600">
              <a:buAutoNum type="arabicPeriod" startAt="6"/>
            </a:pPr>
            <a:r>
              <a:rPr lang="en-US" b="0" dirty="0"/>
              <a:t>If N95 is not available and a mask must be </a:t>
            </a:r>
            <a:r>
              <a:rPr lang="en-US" dirty="0"/>
              <a:t>used</a:t>
            </a:r>
            <a:r>
              <a:rPr lang="en-US" b="0" dirty="0"/>
              <a:t>, </a:t>
            </a:r>
            <a:r>
              <a:rPr lang="en-US" dirty="0"/>
              <a:t>don</a:t>
            </a:r>
            <a:r>
              <a:rPr lang="en-US" b="0" dirty="0"/>
              <a:t> the mask covering both the mouth and nose securely</a:t>
            </a:r>
            <a:endParaRPr lang="en-US" b="0" dirty="0">
              <a:cs typeface="Calibri"/>
            </a:endParaRPr>
          </a:p>
          <a:p>
            <a:pPr marL="228600" indent="-228600">
              <a:buAutoNum type="arabicPeriod" startAt="6"/>
            </a:pPr>
            <a:r>
              <a:rPr lang="en-US" b="0" dirty="0"/>
              <a:t>Next is the eye protection—either a face shield or goggles—the eye protection must cover both the front and the sides</a:t>
            </a:r>
          </a:p>
          <a:p>
            <a:pPr marL="228600" indent="-228600">
              <a:buAutoNum type="arabicPeriod" startAt="6"/>
            </a:pPr>
            <a:r>
              <a:rPr lang="en-US" b="0" dirty="0"/>
              <a:t>Lastly, don gloves and put on  in order for the gloves to cover over the wrist area of the gown securely</a:t>
            </a:r>
          </a:p>
        </p:txBody>
      </p:sp>
      <p:sp>
        <p:nvSpPr>
          <p:cNvPr id="4" name="Slide Number Placeholder 3"/>
          <p:cNvSpPr>
            <a:spLocks noGrp="1"/>
          </p:cNvSpPr>
          <p:nvPr>
            <p:ph type="sldNum" sz="quarter" idx="5"/>
          </p:nvPr>
        </p:nvSpPr>
        <p:spPr/>
        <p:txBody>
          <a:bodyPr/>
          <a:lstStyle/>
          <a:p>
            <a:fld id="{62583AE9-5228-4641-AE46-DAC04049BDD6}" type="slidenum">
              <a:rPr lang="en-US" smtClean="0"/>
              <a:pPr/>
              <a:t>17</a:t>
            </a:fld>
            <a:endParaRPr lang="en-US" dirty="0"/>
          </a:p>
        </p:txBody>
      </p:sp>
    </p:spTree>
    <p:extLst>
      <p:ext uri="{BB962C8B-B14F-4D97-AF65-F5344CB8AC3E}">
        <p14:creationId xmlns:p14="http://schemas.microsoft.com/office/powerpoint/2010/main" val="3683109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essential that you follow the correct sequence in doffing or taking OFF PPE.  (</a:t>
            </a:r>
            <a:r>
              <a:rPr lang="en-US" b="1" dirty="0"/>
              <a:t>Note to speaker—there may be more than one way to take off PPE that is still in accordance with guidance—be sure you use your process in this 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PLEASE NOTE TO PARTICIPANTS:  The goal is to appropriately remove the PPE without contaminating yourself or area around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BEFORE YOU LEAVE ROOM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Remove gloves (a good method is the glove-in-glove technique in which you pinch one glove at the wrist and remove while turning glove inside out, taking care not to contaminate, next, put your fingers under the other glove that is still on and in a downward fashion, turn inside out with the other glove inside.  Throw gloves in trash receptacle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Remove gown by untying or unsnapping unless the gown is designed to break the ties.  Pull the gown down from the shoulders-away from your body and roll with the outside of the gown inside, taking care not to contaminate your hands or anything else.  Throw gown in trash receptacle unless the gown is linen and washable and will be placed in the soiled linen container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Exit resident room still wearing eye protection and the N95 respirator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Perform hand hygiene, making sure to include the wrist area as well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Remove goggles or face shield and pull away from your head taking care NOT to touch the front of the face shield or goggles as this area is contaminated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Next you will take off or doff the N95 by first pulling the bottom strap over the entire respirator and face and then the top strap and be careful not to touch the front of the respirator as this area is contaminated and immediately throw away or discard in the trash receptacle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You must now perform hand hygiene once again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18</a:t>
            </a:fld>
            <a:endParaRPr lang="en-US" dirty="0"/>
          </a:p>
        </p:txBody>
      </p:sp>
    </p:spTree>
    <p:extLst>
      <p:ext uri="{BB962C8B-B14F-4D97-AF65-F5344CB8AC3E}">
        <p14:creationId xmlns:p14="http://schemas.microsoft.com/office/powerpoint/2010/main" val="967487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running low on PPE, immediately tell your supervisor!  The DON, Administrator and the Infection Preventionist will direct you on steps to take if running low on PPE.</a:t>
            </a:r>
          </a:p>
        </p:txBody>
      </p:sp>
      <p:sp>
        <p:nvSpPr>
          <p:cNvPr id="4" name="Slide Number Placeholder 3"/>
          <p:cNvSpPr>
            <a:spLocks noGrp="1"/>
          </p:cNvSpPr>
          <p:nvPr>
            <p:ph type="sldNum" sz="quarter" idx="5"/>
          </p:nvPr>
        </p:nvSpPr>
        <p:spPr/>
        <p:txBody>
          <a:bodyPr/>
          <a:lstStyle/>
          <a:p>
            <a:fld id="{62583AE9-5228-4641-AE46-DAC04049BDD6}" type="slidenum">
              <a:rPr lang="en-US" smtClean="0"/>
              <a:pPr/>
              <a:t>19</a:t>
            </a:fld>
            <a:endParaRPr lang="en-US" dirty="0"/>
          </a:p>
        </p:txBody>
      </p:sp>
    </p:spTree>
    <p:extLst>
      <p:ext uri="{BB962C8B-B14F-4D97-AF65-F5344CB8AC3E}">
        <p14:creationId xmlns:p14="http://schemas.microsoft.com/office/powerpoint/2010/main" val="156272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objectives) Properly wearing appropriate PPE makes it less likely that you will get infected or spread infections to your residents. You will learn when and how to safely use, reuse, remove, and dispose of PPE. You will also learn some tips for managing the facility’s PPE supply.</a:t>
            </a:r>
          </a:p>
        </p:txBody>
      </p:sp>
      <p:sp>
        <p:nvSpPr>
          <p:cNvPr id="4" name="Slide Number Placeholder 3"/>
          <p:cNvSpPr>
            <a:spLocks noGrp="1"/>
          </p:cNvSpPr>
          <p:nvPr>
            <p:ph type="sldNum" sz="quarter" idx="5"/>
          </p:nvPr>
        </p:nvSpPr>
        <p:spPr/>
        <p:txBody>
          <a:bodyPr/>
          <a:lstStyle/>
          <a:p>
            <a:fld id="{E0E3BB26-66CD-4B05-B19F-71CAFCFDF08F}" type="slidenum">
              <a:rPr lang="en-US" smtClean="0"/>
              <a:t>2</a:t>
            </a:fld>
            <a:endParaRPr lang="en-US" dirty="0"/>
          </a:p>
        </p:txBody>
      </p:sp>
    </p:spTree>
    <p:extLst>
      <p:ext uri="{BB962C8B-B14F-4D97-AF65-F5344CB8AC3E}">
        <p14:creationId xmlns:p14="http://schemas.microsoft.com/office/powerpoint/2010/main" val="4050111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dirty="0"/>
              <a:t>In summary, PPE is essential for protection for you, residents, families, visitors and anyone else who enters the facility.  It is essential that we understand what PPE is, what source control is, how to:</a:t>
            </a:r>
          </a:p>
          <a:p>
            <a:pPr marL="228600" marR="0" indent="-228600">
              <a:spcBef>
                <a:spcPts val="0"/>
              </a:spcBef>
              <a:spcAft>
                <a:spcPts val="0"/>
              </a:spcAft>
              <a:buAutoNum type="arabicPeriod"/>
            </a:pPr>
            <a:r>
              <a:rPr lang="en-US" dirty="0"/>
              <a:t>Understand what Source Control is and the difference between PPE and Source Control and when to use them</a:t>
            </a:r>
          </a:p>
          <a:p>
            <a:pPr marL="228600" marR="0" indent="-228600">
              <a:spcBef>
                <a:spcPts val="0"/>
              </a:spcBef>
              <a:spcAft>
                <a:spcPts val="0"/>
              </a:spcAft>
              <a:buAutoNum type="arabicPeriod"/>
            </a:pPr>
            <a:r>
              <a:rPr lang="en-US" dirty="0"/>
              <a:t>Select the appropriate PPE </a:t>
            </a:r>
          </a:p>
          <a:p>
            <a:pPr marL="228600" marR="0" indent="-228600">
              <a:spcBef>
                <a:spcPts val="0"/>
              </a:spcBef>
              <a:spcAft>
                <a:spcPts val="0"/>
              </a:spcAft>
              <a:buAutoNum type="arabicPeriod"/>
            </a:pPr>
            <a:r>
              <a:rPr lang="en-US" dirty="0"/>
              <a:t>Know how to properly don and doff PPE</a:t>
            </a:r>
          </a:p>
          <a:p>
            <a:pPr marL="228600" marR="0" indent="-228600">
              <a:spcBef>
                <a:spcPts val="0"/>
              </a:spcBef>
              <a:spcAft>
                <a:spcPts val="0"/>
              </a:spcAft>
              <a:buAutoNum type="arabicPeriod"/>
            </a:pPr>
            <a:r>
              <a:rPr lang="en-US" dirty="0"/>
              <a:t>If you have any questions, please don’t hesitate to ask your supervisor or the Infection Preventionist.</a:t>
            </a:r>
          </a:p>
        </p:txBody>
      </p:sp>
      <p:sp>
        <p:nvSpPr>
          <p:cNvPr id="4" name="Slide Number Placeholder 3"/>
          <p:cNvSpPr>
            <a:spLocks noGrp="1"/>
          </p:cNvSpPr>
          <p:nvPr>
            <p:ph type="sldNum" sz="quarter" idx="5"/>
          </p:nvPr>
        </p:nvSpPr>
        <p:spPr/>
        <p:txBody>
          <a:bodyPr/>
          <a:lstStyle/>
          <a:p>
            <a:fld id="{E0E3BB26-66CD-4B05-B19F-71CAFCFDF08F}" type="slidenum">
              <a:rPr lang="en-US" smtClean="0"/>
              <a:t>20</a:t>
            </a:fld>
            <a:endParaRPr lang="en-US" dirty="0"/>
          </a:p>
        </p:txBody>
      </p:sp>
    </p:spTree>
    <p:extLst>
      <p:ext uri="{BB962C8B-B14F-4D97-AF65-F5344CB8AC3E}">
        <p14:creationId xmlns:p14="http://schemas.microsoft.com/office/powerpoint/2010/main" val="1453901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83AE9-5228-4641-AE46-DAC04049BDD6}" type="slidenum">
              <a:rPr lang="en-US" smtClean="0"/>
              <a:pPr/>
              <a:t>24</a:t>
            </a:fld>
            <a:endParaRPr lang="en-US"/>
          </a:p>
        </p:txBody>
      </p:sp>
    </p:spTree>
    <p:extLst>
      <p:ext uri="{BB962C8B-B14F-4D97-AF65-F5344CB8AC3E}">
        <p14:creationId xmlns:p14="http://schemas.microsoft.com/office/powerpoint/2010/main" val="212962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Centers for Disease Control and Prevention indicates, (READ SLIDE)</a:t>
            </a:r>
          </a:p>
          <a:p>
            <a:r>
              <a:rPr lang="en-US" dirty="0"/>
              <a:t>Keep in mind, anyone that is infected with COVID-19 can transmit it to others even if they have NO SYMPTOMS!</a:t>
            </a:r>
          </a:p>
          <a:p>
            <a:r>
              <a:rPr lang="en-US" dirty="0"/>
              <a:t>The CDC indicates that people can even spread COVID to their pet cats and dogs too.  There is no evidence, according to the CDC that food handling or consuming food can spread COVID-19, however, you still have to follow food safety guidelines whenever you are handling and cleaning food and produce.</a:t>
            </a:r>
            <a:endParaRPr lang="en-US" dirty="0">
              <a:cs typeface="Calibri"/>
            </a:endParaRPr>
          </a:p>
          <a:p>
            <a:r>
              <a:rPr lang="en-US" dirty="0"/>
              <a:t>Personal Protective Equipment or PPE is intended to protect employees, residents and anyone else that enters the facility.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AF4354E-B840-4BC6-8D69-4C2211FD9081}" type="slidenum">
              <a:rPr lang="en-US" smtClean="0"/>
              <a:t>3</a:t>
            </a:fld>
            <a:endParaRPr lang="en-US" dirty="0"/>
          </a:p>
        </p:txBody>
      </p:sp>
    </p:spTree>
    <p:extLst>
      <p:ext uri="{BB962C8B-B14F-4D97-AF65-F5344CB8AC3E}">
        <p14:creationId xmlns:p14="http://schemas.microsoft.com/office/powerpoint/2010/main" val="2003194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of PPE according to the Centers for Medicare and Medicaid Services is (read slide)</a:t>
            </a:r>
          </a:p>
        </p:txBody>
      </p:sp>
      <p:sp>
        <p:nvSpPr>
          <p:cNvPr id="4" name="Slide Number Placeholder 3"/>
          <p:cNvSpPr>
            <a:spLocks noGrp="1"/>
          </p:cNvSpPr>
          <p:nvPr>
            <p:ph type="sldNum" sz="quarter" idx="5"/>
          </p:nvPr>
        </p:nvSpPr>
        <p:spPr/>
        <p:txBody>
          <a:bodyPr/>
          <a:lstStyle/>
          <a:p>
            <a:fld id="{62583AE9-5228-4641-AE46-DAC04049BDD6}" type="slidenum">
              <a:rPr lang="en-US" smtClean="0"/>
              <a:pPr/>
              <a:t>4</a:t>
            </a:fld>
            <a:endParaRPr lang="en-US" dirty="0"/>
          </a:p>
        </p:txBody>
      </p:sp>
    </p:spTree>
    <p:extLst>
      <p:ext uri="{BB962C8B-B14F-4D97-AF65-F5344CB8AC3E}">
        <p14:creationId xmlns:p14="http://schemas.microsoft.com/office/powerpoint/2010/main" val="2482442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defines standard precautions as (read slide)</a:t>
            </a:r>
          </a:p>
          <a:p>
            <a:r>
              <a:rPr lang="en-US" dirty="0"/>
              <a:t>Therefore, anytime you ANTICIPATE contact with blood, body fluids, secretions, excretions (except sweat)—whether they contain visible blood or not, you need to protect yourself with the use of PPE-if you anticipate splashing in your face, mouth, eyes, etc., a mask or eye protection is essential—if you feel you will contaminate your clothing—a gown, and gloves if your hands will come in contact.  (Discuss with group)</a:t>
            </a:r>
          </a:p>
        </p:txBody>
      </p:sp>
      <p:sp>
        <p:nvSpPr>
          <p:cNvPr id="4" name="Slide Number Placeholder 3"/>
          <p:cNvSpPr>
            <a:spLocks noGrp="1"/>
          </p:cNvSpPr>
          <p:nvPr>
            <p:ph type="sldNum" sz="quarter" idx="5"/>
          </p:nvPr>
        </p:nvSpPr>
        <p:spPr/>
        <p:txBody>
          <a:bodyPr/>
          <a:lstStyle/>
          <a:p>
            <a:fld id="{62583AE9-5228-4641-AE46-DAC04049BDD6}" type="slidenum">
              <a:rPr lang="en-US" smtClean="0"/>
              <a:pPr/>
              <a:t>5</a:t>
            </a:fld>
            <a:endParaRPr lang="en-US" dirty="0"/>
          </a:p>
        </p:txBody>
      </p:sp>
    </p:spTree>
    <p:extLst>
      <p:ext uri="{BB962C8B-B14F-4D97-AF65-F5344CB8AC3E}">
        <p14:creationId xmlns:p14="http://schemas.microsoft.com/office/powerpoint/2010/main" val="3791363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also goes on to define standard precautions as (Read slide)</a:t>
            </a:r>
          </a:p>
        </p:txBody>
      </p:sp>
      <p:sp>
        <p:nvSpPr>
          <p:cNvPr id="4" name="Slide Number Placeholder 3"/>
          <p:cNvSpPr>
            <a:spLocks noGrp="1"/>
          </p:cNvSpPr>
          <p:nvPr>
            <p:ph type="sldNum" sz="quarter" idx="5"/>
          </p:nvPr>
        </p:nvSpPr>
        <p:spPr/>
        <p:txBody>
          <a:bodyPr/>
          <a:lstStyle/>
          <a:p>
            <a:fld id="{62583AE9-5228-4641-AE46-DAC04049BDD6}" type="slidenum">
              <a:rPr lang="en-US" smtClean="0"/>
              <a:pPr/>
              <a:t>6</a:t>
            </a:fld>
            <a:endParaRPr lang="en-US" dirty="0"/>
          </a:p>
        </p:txBody>
      </p:sp>
    </p:spTree>
    <p:extLst>
      <p:ext uri="{BB962C8B-B14F-4D97-AF65-F5344CB8AC3E}">
        <p14:creationId xmlns:p14="http://schemas.microsoft.com/office/powerpoint/2010/main" val="14801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CMS also indicates that “When a resident is placed on transmission-based precautions, the staff should implement the following: </a:t>
            </a:r>
          </a:p>
          <a:p>
            <a:r>
              <a:rPr lang="en-US" dirty="0"/>
              <a:t>• Clearly identify the type of precautions and the appropriate PPE to be used; </a:t>
            </a:r>
          </a:p>
          <a:p>
            <a:r>
              <a:rPr lang="en-US" dirty="0"/>
              <a:t>• Place signage </a:t>
            </a:r>
            <a:r>
              <a:rPr lang="en-US" b="1" dirty="0"/>
              <a:t>that includes instructions for use of specific PPE</a:t>
            </a:r>
            <a:r>
              <a:rPr lang="en-US" dirty="0"/>
              <a:t> in a conspicuous place outside the resident’s room (e.g., on the door or on the wall next to the doorway), wing or facility-wide.  Additionally, either the CDC category of transmission-based precautions (e.g., contact, droplet, or airborne),or instructions to see the nurse before entering, should be included in signage. Ensure that signage also complies with residents’ rights to confidentiality and privacy;</a:t>
            </a:r>
          </a:p>
          <a:p>
            <a:r>
              <a:rPr lang="en-US" dirty="0"/>
              <a:t>• Make PPE readily available near the entrance to the resident’s room;</a:t>
            </a:r>
          </a:p>
          <a:p>
            <a:r>
              <a:rPr lang="en-US" dirty="0"/>
              <a:t>• Don appropriate PPE </a:t>
            </a:r>
            <a:r>
              <a:rPr lang="en-US" b="1" dirty="0"/>
              <a:t>before or upon </a:t>
            </a:r>
            <a:r>
              <a:rPr lang="en-US" dirty="0"/>
              <a:t>entry into the environment (e.g., room or cubicle) of resident on transmission-based precautions (e.g., contact precautions); </a:t>
            </a:r>
          </a:p>
          <a:p>
            <a:r>
              <a:rPr lang="en-US" dirty="0"/>
              <a:t>• Use disposable or dedicated noncritical resident-care equipment (e.g., blood pressure cuff, bedside commode). If noncritical equipment is shared between residents, it will be cleaned and disinfected following manufacturer’s instructions with an EPA-registered disinfectant after use; </a:t>
            </a:r>
          </a:p>
          <a:p>
            <a:r>
              <a:rPr lang="en-US" dirty="0"/>
              <a:t>• Clean and disinfect objects and environmental surfaces that are touched frequently (e.g., bed rails, over-bed table, bedside commode, lavatory surfaces in resident bathrooms) with an EPA-registered disinfectant for healthcare use at least daily and when visibly soiled;  and </a:t>
            </a:r>
          </a:p>
          <a:p>
            <a:r>
              <a:rPr lang="en-US" dirty="0"/>
              <a:t>• Provide education to residents (to the degree possible/consistent with the resident’s capacity) and their representatives or visitors on the use of transmission-based precautions”</a:t>
            </a:r>
          </a:p>
        </p:txBody>
      </p:sp>
      <p:sp>
        <p:nvSpPr>
          <p:cNvPr id="4" name="Slide Number Placeholder 3"/>
          <p:cNvSpPr>
            <a:spLocks noGrp="1"/>
          </p:cNvSpPr>
          <p:nvPr>
            <p:ph type="sldNum" sz="quarter" idx="5"/>
          </p:nvPr>
        </p:nvSpPr>
        <p:spPr/>
        <p:txBody>
          <a:bodyPr/>
          <a:lstStyle/>
          <a:p>
            <a:fld id="{62583AE9-5228-4641-AE46-DAC04049BDD6}" type="slidenum">
              <a:rPr lang="en-US" smtClean="0"/>
              <a:pPr/>
              <a:t>7</a:t>
            </a:fld>
            <a:endParaRPr lang="en-US" dirty="0"/>
          </a:p>
        </p:txBody>
      </p:sp>
    </p:spTree>
    <p:extLst>
      <p:ext uri="{BB962C8B-B14F-4D97-AF65-F5344CB8AC3E}">
        <p14:creationId xmlns:p14="http://schemas.microsoft.com/office/powerpoint/2010/main" val="160809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current guidance from the CDC now states that (HCP is healthcare personnel) (READ SLIDE)  The CDC also indicates that you need to use the respirators in the contest of your comprehensive respiratory protection program that includes a medical evaluation, fit testing and training in accordance with OSHA or the Occupational Safety and Health Administration’s Respiratory Protection Standard.  (Discuss fit testing requirements in your facility)</a:t>
            </a:r>
          </a:p>
        </p:txBody>
      </p:sp>
      <p:sp>
        <p:nvSpPr>
          <p:cNvPr id="4" name="Slide Number Placeholder 3"/>
          <p:cNvSpPr>
            <a:spLocks noGrp="1"/>
          </p:cNvSpPr>
          <p:nvPr>
            <p:ph type="sldNum" sz="quarter" idx="5"/>
          </p:nvPr>
        </p:nvSpPr>
        <p:spPr/>
        <p:txBody>
          <a:bodyPr/>
          <a:lstStyle/>
          <a:p>
            <a:fld id="{62583AE9-5228-4641-AE46-DAC04049BDD6}" type="slidenum">
              <a:rPr lang="en-US" smtClean="0"/>
              <a:pPr/>
              <a:t>8</a:t>
            </a:fld>
            <a:endParaRPr lang="en-US" dirty="0"/>
          </a:p>
        </p:txBody>
      </p:sp>
    </p:spTree>
    <p:extLst>
      <p:ext uri="{BB962C8B-B14F-4D97-AF65-F5344CB8AC3E}">
        <p14:creationId xmlns:p14="http://schemas.microsoft.com/office/powerpoint/2010/main" val="890546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talk about the difference between “Source control” and PPE:  Source control:  </a:t>
            </a:r>
            <a:r>
              <a:rPr lang="en-US" dirty="0"/>
              <a:t>(read slide)  “</a:t>
            </a:r>
            <a:r>
              <a:rPr lang="en-US" b="0" i="0" dirty="0">
                <a:solidFill>
                  <a:srgbClr val="000000"/>
                </a:solidFill>
                <a:effectLst/>
                <a:latin typeface="Open Sans" panose="020B0606030504020204" pitchFamily="34" charset="0"/>
              </a:rPr>
              <a:t>Masks are recommended as a barrier to help prevent large respiratory droplets from traveling into the air and onto other people when the person wearing the mask coughs, sneezes, talks, or raises their voice.” </a:t>
            </a:r>
          </a:p>
          <a:p>
            <a:r>
              <a:rPr lang="en-US" b="1" i="0" dirty="0">
                <a:solidFill>
                  <a:srgbClr val="000000"/>
                </a:solidFill>
                <a:effectLst/>
                <a:latin typeface="Open Sans" panose="020B0606030504020204" pitchFamily="34" charset="0"/>
              </a:rPr>
              <a:t>Respiratory Protection-NIOSH </a:t>
            </a:r>
            <a:r>
              <a:rPr lang="en-US" b="0" i="0" dirty="0">
                <a:solidFill>
                  <a:srgbClr val="000000"/>
                </a:solidFill>
                <a:effectLst/>
                <a:latin typeface="Open Sans" panose="020B0606030504020204" pitchFamily="34" charset="0"/>
              </a:rPr>
              <a:t>approved N95 or higher respirators (Read slide)  Criteria to be effective includes:</a:t>
            </a:r>
          </a:p>
          <a:p>
            <a:pPr algn="l">
              <a:buFont typeface="+mj-lt"/>
              <a:buAutoNum type="arabicPeriod"/>
            </a:pPr>
            <a:r>
              <a:rPr lang="en-US" b="0" i="0" dirty="0">
                <a:solidFill>
                  <a:srgbClr val="000000"/>
                </a:solidFill>
                <a:effectLst/>
                <a:latin typeface="Open Sans" panose="020B0606030504020204" pitchFamily="34" charset="0"/>
              </a:rPr>
              <a:t>“The respirator filter needs to be highly effective at capturing particles that pass through the filter;</a:t>
            </a:r>
          </a:p>
          <a:p>
            <a:pPr algn="l">
              <a:buFont typeface="+mj-lt"/>
              <a:buAutoNum type="arabicPeriod"/>
            </a:pPr>
            <a:r>
              <a:rPr lang="en-US" b="0" i="0" dirty="0">
                <a:solidFill>
                  <a:srgbClr val="000000"/>
                </a:solidFill>
                <a:effectLst/>
                <a:latin typeface="Open Sans" panose="020B0606030504020204" pitchFamily="34" charset="0"/>
              </a:rPr>
              <a:t>The respirator must also fit the user’s face snugly to minimize the number of particles that bypass the filter and get into the breathing zone through gaps between the user’s skin and the respirator seal. A good seal helps ensure that the air goes through the filter.”</a:t>
            </a:r>
          </a:p>
          <a:p>
            <a:pPr algn="l">
              <a:buFont typeface="+mj-lt"/>
              <a:buNone/>
            </a:pPr>
            <a:r>
              <a:rPr lang="en-US" b="0" i="0" dirty="0">
                <a:solidFill>
                  <a:srgbClr val="000000"/>
                </a:solidFill>
                <a:effectLst/>
                <a:latin typeface="Open Sans" panose="020B0606030504020204" pitchFamily="34" charset="0"/>
              </a:rPr>
              <a:t>NOTE:  “if the respirator </a:t>
            </a:r>
            <a:r>
              <a:rPr lang="en-US" b="1" i="0" dirty="0">
                <a:solidFill>
                  <a:srgbClr val="000000"/>
                </a:solidFill>
                <a:effectLst/>
                <a:latin typeface="Open Sans" panose="020B0606030504020204" pitchFamily="34" charset="0"/>
              </a:rPr>
              <a:t>does not form a tight seal with the face, it cannot provide the expected level of protection”</a:t>
            </a:r>
            <a:endParaRPr lang="en-US" b="0" i="0" dirty="0">
              <a:solidFill>
                <a:srgbClr val="000000"/>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9</a:t>
            </a:fld>
            <a:endParaRPr lang="en-US" dirty="0"/>
          </a:p>
        </p:txBody>
      </p:sp>
    </p:spTree>
    <p:extLst>
      <p:ext uri="{BB962C8B-B14F-4D97-AF65-F5344CB8AC3E}">
        <p14:creationId xmlns:p14="http://schemas.microsoft.com/office/powerpoint/2010/main" val="3735681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85B469-5187-4EC5-A46A-5246E39C36E9}" type="datetime1">
              <a:rPr lang="en-US" smtClean="0">
                <a:solidFill>
                  <a:prstClr val="black"/>
                </a:solidFill>
              </a:rPr>
              <a:t>3/23/2023</a:t>
            </a:fld>
            <a:endParaRPr lang="en-US">
              <a:solidFill>
                <a:prstClr val="black"/>
              </a:solidFill>
            </a:endParaRPr>
          </a:p>
        </p:txBody>
      </p:sp>
      <p:sp>
        <p:nvSpPr>
          <p:cNvPr id="5" name="Slide Number Placeholder 4"/>
          <p:cNvSpPr>
            <a:spLocks noGrp="1"/>
          </p:cNvSpPr>
          <p:nvPr>
            <p:ph type="sldNum" sz="quarter" idx="12"/>
          </p:nvPr>
        </p:nvSpPr>
        <p:spPr>
          <a:xfrm>
            <a:off x="8737600" y="6356357"/>
            <a:ext cx="28448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DD955-D679-42C0-8C7E-F3F25ECF904E}" type="datetime1">
              <a:rPr lang="en-US" smtClean="0">
                <a:solidFill>
                  <a:prstClr val="black"/>
                </a:solidFill>
              </a:rPr>
              <a:t>3/23/2023</a:t>
            </a:fld>
            <a:endParaRPr lang="en-US">
              <a:solidFill>
                <a:prstClr val="black"/>
              </a:solidFill>
            </a:endParaRPr>
          </a:p>
        </p:txBody>
      </p:sp>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55542-2A52-46FD-A5AC-DD17EE18F3A6}" type="datetime1">
              <a:rPr lang="en-US" smtClean="0">
                <a:solidFill>
                  <a:prstClr val="black"/>
                </a:solidFill>
              </a:rPr>
              <a:t>3/23/2023</a:t>
            </a:fld>
            <a:endParaRPr lang="en-US">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3C75C-1DD4-4EFB-96F4-CD016AE835F6}" type="datetime1">
              <a:rPr lang="en-US" smtClean="0">
                <a:solidFill>
                  <a:prstClr val="black"/>
                </a:solidFill>
              </a:rPr>
              <a:t>3/23/2023</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1A95B-B40D-432F-BDE3-0F0C037B57E3}" type="datetime1">
              <a:rPr lang="en-US" smtClean="0">
                <a:solidFill>
                  <a:prstClr val="black"/>
                </a:solidFill>
              </a:rPr>
              <a:t>3/23/2023</a:t>
            </a:fld>
            <a:endParaRPr lang="en-US">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45820-4DB1-4339-8AEB-7BCAF0FDFEA8}" type="datetime1">
              <a:rPr lang="en-US" smtClean="0">
                <a:solidFill>
                  <a:prstClr val="black"/>
                </a:solidFill>
              </a:rPr>
              <a:t>3/23/2023</a:t>
            </a:fld>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1124-85F9-448D-B3E4-AC9E07F4E290}" type="datetime1">
              <a:rPr lang="en-US" smtClean="0">
                <a:solidFill>
                  <a:prstClr val="black"/>
                </a:solidFill>
              </a:rPr>
              <a:t>3/23/2023</a:t>
            </a:fld>
            <a:endParaRPr lang="en-US">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9F4AF-83BA-4844-90A6-1A2537F102CC}" type="datetime1">
              <a:rPr lang="en-US" smtClean="0">
                <a:solidFill>
                  <a:prstClr val="black"/>
                </a:solidFill>
              </a:rPr>
              <a:t>3/23/2023</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F0AA6-727A-4116-83EB-06F1397B9832}" type="datetime1">
              <a:rPr lang="en-US" smtClean="0">
                <a:solidFill>
                  <a:prstClr val="black"/>
                </a:solidFill>
              </a:rPr>
              <a:t>3/23/2023</a:t>
            </a:fld>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solidFill>
              </a:defRPr>
            </a:lvl1pPr>
          </a:lstStyle>
          <a:p>
            <a:fld id="{EA25747C-6F3A-4B6F-85EC-0F505796E425}" type="datetime1">
              <a:rPr lang="en-US" smtClean="0">
                <a:solidFill>
                  <a:prstClr val="black"/>
                </a:solidFill>
              </a:rPr>
              <a:t>3/23/2023</a:t>
            </a:fld>
            <a:endParaRPr lang="en-US" dirty="0">
              <a:solidFill>
                <a:prstClr val="black"/>
              </a:solidFill>
            </a:endParaRPr>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3352800" y="6356357"/>
            <a:ext cx="52832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a:t>
            </a:r>
          </a:p>
        </p:txBody>
      </p:sp>
      <p:pic>
        <p:nvPicPr>
          <p:cNvPr id="11" name="Picture 10">
            <a:extLst>
              <a:ext uri="{FF2B5EF4-FFF2-40B4-BE49-F238E27FC236}">
                <a16:creationId xmlns:a16="http://schemas.microsoft.com/office/drawing/2014/main" id="{EEC89438-3BCB-96E4-C3DC-63CBB70890A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09600" y="5829556"/>
            <a:ext cx="2495217" cy="891925"/>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93390AD5-C4C7-25A7-A5EA-49D7E1490F8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841092" y="5910395"/>
            <a:ext cx="2637816" cy="891924"/>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blogs.cdc.gov/niosh-science-blog/2021/04/23/bfc-standard/" TargetMode="External"/><Relationship Id="rId4" Type="http://schemas.openxmlformats.org/officeDocument/2006/relationships/hyperlink" Target="https://www.cdc.gov/coronavirus/2019-ncov/hcp/infection-control-recommendation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cdc.gov/coronavirus/2019-ncov/hcp/infection-contro"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coronavirus/2019-ncov/hcp/infection-control-recommendations.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coronavirus/2019-ncov/hcp/infection-control-recommendation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coronavirus/2019-ncov/hcp/infection-control-recommendations.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coronavirus/2019-ncov/hcp/infection-control-recommendation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ms.gov/files/document/appendix-pp-guidance-surveyor-long-term-care-facilities.pdf" TargetMode="External"/><Relationship Id="rId2" Type="http://schemas.openxmlformats.org/officeDocument/2006/relationships/hyperlink" Target="https://www.cdc.gov/coronavirus/2019-ncov/transmission/index.html" TargetMode="External"/><Relationship Id="rId1" Type="http://schemas.openxmlformats.org/officeDocument/2006/relationships/slideLayout" Target="../slideLayouts/slideLayout2.xml"/><Relationship Id="rId4" Type="http://schemas.openxmlformats.org/officeDocument/2006/relationships/hyperlink" Target="https://www.cdc.gov/coronavirus/2019-ncov/hcp/infection-control-recommendations.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coronavirus/2019-ncov/downloads/communication/print-resources/A_FS_HCP_COVID19_PPE_card.pdf" TargetMode="External"/><Relationship Id="rId2" Type="http://schemas.openxmlformats.org/officeDocument/2006/relationships/hyperlink" Target="https://blogs.cdc.gov/niosh-science-blog/2020/09/08/source-control/" TargetMode="External"/><Relationship Id="rId1" Type="http://schemas.openxmlformats.org/officeDocument/2006/relationships/slideLayout" Target="../slideLayouts/slideLayout2.xml"/><Relationship Id="rId4" Type="http://schemas.openxmlformats.org/officeDocument/2006/relationships/hyperlink" Target="https://www.osha.gov/laws-regs/regulations/standardnumber/1910/1910.134"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cdc.gov/coronavirus/2019-ncov/prevent-getting-sick/how-covid-spread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cms.gov/files/document/appendix-pp-guidance-surveyor-long-term-care-facilities.pdf"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ms.gov/files/document/appendix-pp-guidance-surveyor-long-term-care-facilities.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ms.gov/files/document/appendix-pp-guidance-surveyor-long-term-care-facilitie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cms.gov/files/document/appendix-pp-guidance-surveyor-long-term-care-facilities.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hicpac/recommendations/core-practice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cdc.gov/coronavirus/2019-ncov/hcp/infection-control-recommendations.html" TargetMode="External"/><Relationship Id="rId5" Type="http://schemas.openxmlformats.org/officeDocument/2006/relationships/image" Target="../media/image10.jpe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hyperlink" Target="https://blogs.cdc.gov/niosh-science-blog/2020/09/08/source-contro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09800" y="1219200"/>
            <a:ext cx="7772400" cy="1162050"/>
          </a:xfrm>
        </p:spPr>
        <p:txBody>
          <a:bodyPr>
            <a:normAutofit/>
          </a:bodyPr>
          <a:lstStyle/>
          <a:p>
            <a:r>
              <a:rPr lang="en-US" b="1" dirty="0">
                <a:solidFill>
                  <a:schemeClr val="bg1"/>
                </a:solidFill>
              </a:rPr>
              <a:t>Test</a:t>
            </a:r>
          </a:p>
        </p:txBody>
      </p:sp>
      <p:sp>
        <p:nvSpPr>
          <p:cNvPr id="2" name="Subtitle 1"/>
          <p:cNvSpPr>
            <a:spLocks noGrp="1"/>
          </p:cNvSpPr>
          <p:nvPr>
            <p:ph type="subTitle" idx="1"/>
          </p:nvPr>
        </p:nvSpPr>
        <p:spPr>
          <a:xfrm>
            <a:off x="2895600" y="2457450"/>
            <a:ext cx="6400800" cy="914400"/>
          </a:xfrm>
        </p:spPr>
        <p:txBody>
          <a:bodyPr/>
          <a:lstStyle/>
          <a:p>
            <a:r>
              <a:rPr lang="en-US" dirty="0">
                <a:solidFill>
                  <a:schemeClr val="bg1"/>
                </a:solidFill>
                <a:latin typeface="+mj-lt"/>
              </a:rPr>
              <a:t>Test </a:t>
            </a:r>
          </a:p>
        </p:txBody>
      </p:sp>
      <p:sp>
        <p:nvSpPr>
          <p:cNvPr id="3" name="Rectangle 2">
            <a:extLst>
              <a:ext uri="{FF2B5EF4-FFF2-40B4-BE49-F238E27FC236}">
                <a16:creationId xmlns:a16="http://schemas.microsoft.com/office/drawing/2014/main" id="{366F4DF2-F585-64DD-4FDD-313E788B8944}"/>
              </a:ext>
            </a:extLst>
          </p:cNvPr>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Diagonal Corners Rounded 4">
            <a:extLst>
              <a:ext uri="{FF2B5EF4-FFF2-40B4-BE49-F238E27FC236}">
                <a16:creationId xmlns:a16="http://schemas.microsoft.com/office/drawing/2014/main" id="{1F9DF84E-28F5-C02A-551A-D96E317BE60D}"/>
              </a:ext>
            </a:extLst>
          </p:cNvPr>
          <p:cNvSpPr/>
          <p:nvPr/>
        </p:nvSpPr>
        <p:spPr>
          <a:xfrm>
            <a:off x="0" y="-838200"/>
            <a:ext cx="12192000" cy="5029200"/>
          </a:xfrm>
          <a:prstGeom prst="round2Diag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DB626FF-F780-B326-7D3F-A46163F4F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0" y="5433532"/>
            <a:ext cx="2705992" cy="967268"/>
          </a:xfrm>
          <a:prstGeom prst="rect">
            <a:avLst/>
          </a:prstGeom>
        </p:spPr>
      </p:pic>
      <p:sp>
        <p:nvSpPr>
          <p:cNvPr id="10" name="TextBox 9">
            <a:extLst>
              <a:ext uri="{FF2B5EF4-FFF2-40B4-BE49-F238E27FC236}">
                <a16:creationId xmlns:a16="http://schemas.microsoft.com/office/drawing/2014/main" id="{5545AD3B-6142-9373-26B8-A307381A735E}"/>
              </a:ext>
            </a:extLst>
          </p:cNvPr>
          <p:cNvSpPr txBox="1"/>
          <p:nvPr/>
        </p:nvSpPr>
        <p:spPr>
          <a:xfrm>
            <a:off x="952500" y="510334"/>
            <a:ext cx="10287000" cy="3416320"/>
          </a:xfrm>
          <a:prstGeom prst="rect">
            <a:avLst/>
          </a:prstGeom>
          <a:noFill/>
        </p:spPr>
        <p:txBody>
          <a:bodyPr wrap="square" rtlCol="0">
            <a:spAutoFit/>
          </a:bodyPr>
          <a:lstStyle/>
          <a:p>
            <a:pPr algn="ctr"/>
            <a:r>
              <a:rPr lang="en-US" sz="3600" b="1" dirty="0">
                <a:solidFill>
                  <a:schemeClr val="bg1"/>
                </a:solidFill>
              </a:rPr>
              <a:t>COVID-19</a:t>
            </a:r>
          </a:p>
          <a:p>
            <a:pPr algn="ctr"/>
            <a:r>
              <a:rPr lang="en-US" sz="3600" b="1" dirty="0">
                <a:solidFill>
                  <a:schemeClr val="bg1"/>
                </a:solidFill>
              </a:rPr>
              <a:t>Personal Protective Equipment</a:t>
            </a:r>
          </a:p>
          <a:p>
            <a:pPr algn="ctr"/>
            <a:r>
              <a:rPr lang="en-US" sz="3600" b="1" dirty="0">
                <a:solidFill>
                  <a:schemeClr val="bg1"/>
                </a:solidFill>
              </a:rPr>
              <a:t>(PPE)</a:t>
            </a:r>
          </a:p>
          <a:p>
            <a:pPr algn="ctr"/>
            <a:endParaRPr lang="en-US" sz="3600" b="1" dirty="0">
              <a:solidFill>
                <a:schemeClr val="bg1"/>
              </a:solidFill>
            </a:endParaRPr>
          </a:p>
          <a:p>
            <a:pPr algn="ctr"/>
            <a:r>
              <a:rPr lang="en-US" sz="3600" b="1" dirty="0">
                <a:solidFill>
                  <a:schemeClr val="bg1"/>
                </a:solidFill>
              </a:rPr>
              <a:t>All Staff Training </a:t>
            </a:r>
            <a:endParaRPr lang="en-US" sz="3600" dirty="0"/>
          </a:p>
          <a:p>
            <a:endParaRPr lang="en-US" sz="3600" dirty="0"/>
          </a:p>
        </p:txBody>
      </p:sp>
      <p:pic>
        <p:nvPicPr>
          <p:cNvPr id="7" name="Picture 6" descr="A picture containing text, clipart&#10;&#10;Description automatically generated">
            <a:extLst>
              <a:ext uri="{FF2B5EF4-FFF2-40B4-BE49-F238E27FC236}">
                <a16:creationId xmlns:a16="http://schemas.microsoft.com/office/drawing/2014/main" id="{575D144F-DE5E-8CE1-F34F-332FD82BD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9699" y="4495801"/>
            <a:ext cx="2534617" cy="747712"/>
          </a:xfrm>
          <a:prstGeom prst="rect">
            <a:avLst/>
          </a:prstGeom>
        </p:spPr>
      </p:pic>
    </p:spTree>
    <p:extLst>
      <p:ext uri="{BB962C8B-B14F-4D97-AF65-F5344CB8AC3E}">
        <p14:creationId xmlns:p14="http://schemas.microsoft.com/office/powerpoint/2010/main" val="35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A3940-DAEB-482D-87F5-76209CE89043}"/>
              </a:ext>
            </a:extLst>
          </p:cNvPr>
          <p:cNvSpPr>
            <a:spLocks noGrp="1"/>
          </p:cNvSpPr>
          <p:nvPr>
            <p:ph type="title"/>
          </p:nvPr>
        </p:nvSpPr>
        <p:spPr>
          <a:xfrm>
            <a:off x="1981200" y="274638"/>
            <a:ext cx="8229600" cy="1143000"/>
          </a:xfrm>
        </p:spPr>
        <p:txBody>
          <a:bodyPr anchor="ctr">
            <a:normAutofit/>
          </a:bodyPr>
          <a:lstStyle/>
          <a:p>
            <a:r>
              <a:rPr lang="en-US" sz="4100" dirty="0"/>
              <a:t>Source Control</a:t>
            </a:r>
          </a:p>
        </p:txBody>
      </p:sp>
      <p:sp>
        <p:nvSpPr>
          <p:cNvPr id="3" name="Content Placeholder 2">
            <a:extLst>
              <a:ext uri="{FF2B5EF4-FFF2-40B4-BE49-F238E27FC236}">
                <a16:creationId xmlns:a16="http://schemas.microsoft.com/office/drawing/2014/main" id="{8C1B4F59-6ED7-4E3F-AB70-676C7AEF9DDD}"/>
              </a:ext>
            </a:extLst>
          </p:cNvPr>
          <p:cNvSpPr>
            <a:spLocks noGrp="1"/>
          </p:cNvSpPr>
          <p:nvPr>
            <p:ph sz="half" idx="1"/>
          </p:nvPr>
        </p:nvSpPr>
        <p:spPr>
          <a:xfrm>
            <a:off x="457200" y="1600201"/>
            <a:ext cx="5562600" cy="4525963"/>
          </a:xfrm>
        </p:spPr>
        <p:txBody>
          <a:bodyPr>
            <a:normAutofit/>
          </a:bodyPr>
          <a:lstStyle/>
          <a:p>
            <a:pPr>
              <a:lnSpc>
                <a:spcPct val="90000"/>
              </a:lnSpc>
            </a:pPr>
            <a:r>
              <a:rPr lang="en-US" dirty="0"/>
              <a:t>N95 Respirator</a:t>
            </a:r>
          </a:p>
          <a:p>
            <a:pPr>
              <a:lnSpc>
                <a:spcPct val="90000"/>
              </a:lnSpc>
            </a:pPr>
            <a:r>
              <a:rPr lang="en-US" dirty="0"/>
              <a:t>A respirator approved under standards used in other countries similar to N95</a:t>
            </a:r>
          </a:p>
          <a:p>
            <a:pPr>
              <a:lnSpc>
                <a:spcPct val="90000"/>
              </a:lnSpc>
            </a:pPr>
            <a:r>
              <a:rPr lang="en-US" dirty="0"/>
              <a:t>Barrier face covering that meets ASTM F3502-21 requirements</a:t>
            </a:r>
          </a:p>
          <a:p>
            <a:pPr>
              <a:lnSpc>
                <a:spcPct val="90000"/>
              </a:lnSpc>
            </a:pPr>
            <a:r>
              <a:rPr lang="en-US" dirty="0"/>
              <a:t>A well-fitting facemask</a:t>
            </a:r>
          </a:p>
          <a:p>
            <a:pPr>
              <a:lnSpc>
                <a:spcPct val="90000"/>
              </a:lnSpc>
            </a:pPr>
            <a:endParaRPr lang="en-US" dirty="0"/>
          </a:p>
        </p:txBody>
      </p:sp>
      <p:pic>
        <p:nvPicPr>
          <p:cNvPr id="4" name="Content Placeholder 6" descr="A close up of a person&#10;&#10;Description automatically generated with medium confidence">
            <a:extLst>
              <a:ext uri="{FF2B5EF4-FFF2-40B4-BE49-F238E27FC236}">
                <a16:creationId xmlns:a16="http://schemas.microsoft.com/office/drawing/2014/main" id="{8A13D29F-E887-4763-86BB-2EE043EE75FA}"/>
              </a:ext>
            </a:extLst>
          </p:cNvPr>
          <p:cNvPicPr>
            <a:picLocks noChangeAspect="1"/>
          </p:cNvPicPr>
          <p:nvPr/>
        </p:nvPicPr>
        <p:blipFill rotWithShape="1">
          <a:blip r:embed="rId3"/>
          <a:srcRect l="9304" r="3469" b="-3"/>
          <a:stretch/>
        </p:blipFill>
        <p:spPr>
          <a:xfrm>
            <a:off x="7010400" y="1295400"/>
            <a:ext cx="4038600" cy="4525963"/>
          </a:xfrm>
          <a:prstGeom prst="rect">
            <a:avLst/>
          </a:prstGeom>
          <a:ln>
            <a:noFill/>
          </a:ln>
          <a:effectLst>
            <a:softEdge rad="112500"/>
          </a:effectLst>
        </p:spPr>
      </p:pic>
      <p:sp>
        <p:nvSpPr>
          <p:cNvPr id="6" name="TextBox 5">
            <a:extLst>
              <a:ext uri="{FF2B5EF4-FFF2-40B4-BE49-F238E27FC236}">
                <a16:creationId xmlns:a16="http://schemas.microsoft.com/office/drawing/2014/main" id="{474947B4-7FF6-FCE9-1358-51957647D6B6}"/>
              </a:ext>
            </a:extLst>
          </p:cNvPr>
          <p:cNvSpPr txBox="1"/>
          <p:nvPr/>
        </p:nvSpPr>
        <p:spPr>
          <a:xfrm>
            <a:off x="762000" y="4648200"/>
            <a:ext cx="4572000" cy="400110"/>
          </a:xfrm>
          <a:prstGeom prst="rect">
            <a:avLst/>
          </a:prstGeom>
          <a:noFill/>
        </p:spPr>
        <p:txBody>
          <a:bodyPr wrap="square">
            <a:spAutoFit/>
          </a:bodyPr>
          <a:lstStyle/>
          <a:p>
            <a:r>
              <a:rPr lang="en-US" sz="1000" dirty="0">
                <a:hlinkClick r:id="rId4"/>
              </a:rPr>
              <a:t>https://www.cdc.gov/coronavirus/2019-ncov/hcp/infection-control-recommendations.html</a:t>
            </a:r>
            <a:r>
              <a:rPr lang="en-US" sz="1000" dirty="0"/>
              <a:t> </a:t>
            </a:r>
          </a:p>
        </p:txBody>
      </p:sp>
      <p:sp>
        <p:nvSpPr>
          <p:cNvPr id="7" name="TextBox 6">
            <a:extLst>
              <a:ext uri="{FF2B5EF4-FFF2-40B4-BE49-F238E27FC236}">
                <a16:creationId xmlns:a16="http://schemas.microsoft.com/office/drawing/2014/main" id="{C966C7D3-A529-7FA5-9F97-F5A682220818}"/>
              </a:ext>
            </a:extLst>
          </p:cNvPr>
          <p:cNvSpPr txBox="1"/>
          <p:nvPr/>
        </p:nvSpPr>
        <p:spPr>
          <a:xfrm>
            <a:off x="762000" y="5341015"/>
            <a:ext cx="4766310" cy="246221"/>
          </a:xfrm>
          <a:prstGeom prst="rect">
            <a:avLst/>
          </a:prstGeom>
          <a:noFill/>
        </p:spPr>
        <p:txBody>
          <a:bodyPr wrap="square">
            <a:spAutoFit/>
          </a:bodyPr>
          <a:lstStyle/>
          <a:p>
            <a:r>
              <a:rPr lang="en-US" sz="1000" dirty="0">
                <a:hlinkClick r:id="rId5"/>
              </a:rPr>
              <a:t>https://blogs.cdc.gov/niosh-science-blog/2021/04/23/bfc-standard/</a:t>
            </a:r>
            <a:r>
              <a:rPr lang="en-US" sz="1000" dirty="0"/>
              <a:t> </a:t>
            </a:r>
          </a:p>
        </p:txBody>
      </p:sp>
    </p:spTree>
    <p:extLst>
      <p:ext uri="{BB962C8B-B14F-4D97-AF65-F5344CB8AC3E}">
        <p14:creationId xmlns:p14="http://schemas.microsoft.com/office/powerpoint/2010/main" val="372200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8EA93-2625-FA2B-0883-5A7D2D9BBE6E}"/>
              </a:ext>
            </a:extLst>
          </p:cNvPr>
          <p:cNvSpPr>
            <a:spLocks noGrp="1"/>
          </p:cNvSpPr>
          <p:nvPr>
            <p:ph type="title"/>
          </p:nvPr>
        </p:nvSpPr>
        <p:spPr/>
        <p:txBody>
          <a:bodyPr/>
          <a:lstStyle/>
          <a:p>
            <a:r>
              <a:rPr lang="en-US" dirty="0"/>
              <a:t>Source Control</a:t>
            </a:r>
          </a:p>
        </p:txBody>
      </p:sp>
      <p:sp>
        <p:nvSpPr>
          <p:cNvPr id="3" name="Content Placeholder 2">
            <a:extLst>
              <a:ext uri="{FF2B5EF4-FFF2-40B4-BE49-F238E27FC236}">
                <a16:creationId xmlns:a16="http://schemas.microsoft.com/office/drawing/2014/main" id="{16321AD0-5EED-0225-FA9B-ECFB30CC58B5}"/>
              </a:ext>
            </a:extLst>
          </p:cNvPr>
          <p:cNvSpPr>
            <a:spLocks noGrp="1"/>
          </p:cNvSpPr>
          <p:nvPr>
            <p:ph sz="half" idx="1"/>
          </p:nvPr>
        </p:nvSpPr>
        <p:spPr>
          <a:xfrm>
            <a:off x="609600" y="2157481"/>
            <a:ext cx="5384800" cy="3968688"/>
          </a:xfrm>
        </p:spPr>
        <p:txBody>
          <a:bodyPr>
            <a:normAutofit/>
          </a:bodyPr>
          <a:lstStyle/>
          <a:p>
            <a:pPr marL="0" indent="0">
              <a:buNone/>
            </a:pPr>
            <a:r>
              <a:rPr lang="en-US" dirty="0">
                <a:solidFill>
                  <a:srgbClr val="000000"/>
                </a:solidFill>
                <a:effectLst/>
                <a:latin typeface="Calibri" panose="020F0502020204030204" pitchFamily="34" charset="0"/>
                <a:ea typeface="Times New Roman" panose="02020603050405020304" pitchFamily="18" charset="0"/>
              </a:rPr>
              <a:t>“When used </a:t>
            </a:r>
            <a:r>
              <a:rPr lang="en-US" b="1" dirty="0">
                <a:solidFill>
                  <a:srgbClr val="000000"/>
                </a:solidFill>
                <a:effectLst/>
                <a:latin typeface="Calibri" panose="020F0502020204030204" pitchFamily="34" charset="0"/>
                <a:ea typeface="Times New Roman" panose="02020603050405020304" pitchFamily="18" charset="0"/>
              </a:rPr>
              <a:t>solely for source control</a:t>
            </a:r>
            <a:r>
              <a:rPr lang="en-US" dirty="0">
                <a:solidFill>
                  <a:srgbClr val="000000"/>
                </a:solidFill>
                <a:effectLst/>
                <a:latin typeface="Calibri" panose="020F0502020204030204" pitchFamily="34" charset="0"/>
                <a:ea typeface="Times New Roman" panose="02020603050405020304" pitchFamily="18" charset="0"/>
              </a:rPr>
              <a:t>, any of the options listed above could be used for an entire shift unless they become soiled, damaged, or hard to breathe through.”</a:t>
            </a:r>
            <a:endParaRPr lang="en-US" dirty="0"/>
          </a:p>
        </p:txBody>
      </p:sp>
      <p:pic>
        <p:nvPicPr>
          <p:cNvPr id="7" name="Content Placeholder 6" descr="A picture containing indoor&#10;&#10;Description automatically generated">
            <a:extLst>
              <a:ext uri="{FF2B5EF4-FFF2-40B4-BE49-F238E27FC236}">
                <a16:creationId xmlns:a16="http://schemas.microsoft.com/office/drawing/2014/main" id="{E5F826F6-4044-6089-749D-736B458033C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239000" y="2157481"/>
            <a:ext cx="3812696" cy="2543038"/>
          </a:xfrm>
          <a:prstGeom prst="rect">
            <a:avLst/>
          </a:prstGeom>
          <a:ln>
            <a:noFill/>
          </a:ln>
          <a:effectLst>
            <a:softEdge rad="112500"/>
          </a:effectLst>
        </p:spPr>
      </p:pic>
      <p:sp>
        <p:nvSpPr>
          <p:cNvPr id="5" name="TextBox 4">
            <a:extLst>
              <a:ext uri="{FF2B5EF4-FFF2-40B4-BE49-F238E27FC236}">
                <a16:creationId xmlns:a16="http://schemas.microsoft.com/office/drawing/2014/main" id="{3E3E028E-699D-6915-5534-A996DB533603}"/>
              </a:ext>
            </a:extLst>
          </p:cNvPr>
          <p:cNvSpPr txBox="1"/>
          <p:nvPr/>
        </p:nvSpPr>
        <p:spPr>
          <a:xfrm>
            <a:off x="6465841" y="5240307"/>
            <a:ext cx="4572000" cy="400110"/>
          </a:xfrm>
          <a:prstGeom prst="rect">
            <a:avLst/>
          </a:prstGeom>
          <a:noFill/>
        </p:spPr>
        <p:txBody>
          <a:bodyPr wrap="square">
            <a:spAutoFit/>
          </a:bodyPr>
          <a:lstStyle/>
          <a:p>
            <a:pPr algn="r"/>
            <a:r>
              <a:rPr lang="en-US" sz="1000" dirty="0">
                <a:hlinkClick r:id="rId4"/>
              </a:rPr>
              <a:t>https://www.cdc.gov/coronavirus/2019-ncov/hcp/infection-contro</a:t>
            </a:r>
            <a:r>
              <a:rPr lang="en-US" sz="1000" dirty="0"/>
              <a:t> l-recommendations.html</a:t>
            </a:r>
          </a:p>
        </p:txBody>
      </p:sp>
    </p:spTree>
    <p:extLst>
      <p:ext uri="{BB962C8B-B14F-4D97-AF65-F5344CB8AC3E}">
        <p14:creationId xmlns:p14="http://schemas.microsoft.com/office/powerpoint/2010/main" val="211332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044ED3-22B2-4F13-B776-56EDEFCF0508}"/>
              </a:ext>
            </a:extLst>
          </p:cNvPr>
          <p:cNvSpPr>
            <a:spLocks noGrp="1"/>
          </p:cNvSpPr>
          <p:nvPr>
            <p:ph type="title"/>
          </p:nvPr>
        </p:nvSpPr>
        <p:spPr/>
        <p:txBody>
          <a:bodyPr>
            <a:normAutofit/>
          </a:bodyPr>
          <a:lstStyle/>
          <a:p>
            <a:r>
              <a:rPr lang="en-US" dirty="0"/>
              <a:t>Use Your Facemask the Correct Way</a:t>
            </a:r>
          </a:p>
        </p:txBody>
      </p:sp>
      <p:sp>
        <p:nvSpPr>
          <p:cNvPr id="5" name="Text Placeholder 4">
            <a:extLst>
              <a:ext uri="{FF2B5EF4-FFF2-40B4-BE49-F238E27FC236}">
                <a16:creationId xmlns:a16="http://schemas.microsoft.com/office/drawing/2014/main" id="{6D196BF0-282C-4B61-B5E3-AE05C7BA2424}"/>
              </a:ext>
            </a:extLst>
          </p:cNvPr>
          <p:cNvSpPr>
            <a:spLocks noGrp="1"/>
          </p:cNvSpPr>
          <p:nvPr>
            <p:ph type="body" idx="1"/>
          </p:nvPr>
        </p:nvSpPr>
        <p:spPr/>
        <p:txBody>
          <a:bodyPr>
            <a:noAutofit/>
          </a:bodyPr>
          <a:lstStyle/>
          <a:p>
            <a:r>
              <a:rPr lang="en-US" sz="4000" dirty="0">
                <a:solidFill>
                  <a:srgbClr val="00B050"/>
                </a:solidFill>
              </a:rPr>
              <a:t>DO</a:t>
            </a:r>
          </a:p>
        </p:txBody>
      </p:sp>
      <p:sp>
        <p:nvSpPr>
          <p:cNvPr id="6" name="Content Placeholder 5">
            <a:extLst>
              <a:ext uri="{FF2B5EF4-FFF2-40B4-BE49-F238E27FC236}">
                <a16:creationId xmlns:a16="http://schemas.microsoft.com/office/drawing/2014/main" id="{A7D2E8F8-0F3A-42F3-A573-9F9964B0B320}"/>
              </a:ext>
            </a:extLst>
          </p:cNvPr>
          <p:cNvSpPr>
            <a:spLocks noGrp="1"/>
          </p:cNvSpPr>
          <p:nvPr>
            <p:ph sz="half" idx="2"/>
          </p:nvPr>
        </p:nvSpPr>
        <p:spPr/>
        <p:txBody>
          <a:bodyPr>
            <a:normAutofit/>
          </a:bodyPr>
          <a:lstStyle/>
          <a:p>
            <a:r>
              <a:rPr lang="en-US" sz="2800" dirty="0"/>
              <a:t>Clean your hands before you put on and take off your facemask</a:t>
            </a:r>
          </a:p>
          <a:p>
            <a:r>
              <a:rPr lang="en-US" sz="2800" dirty="0"/>
              <a:t>Make sure your facemask covers your mouth </a:t>
            </a:r>
            <a:r>
              <a:rPr lang="en-US" sz="2800" b="1" dirty="0"/>
              <a:t>and</a:t>
            </a:r>
            <a:r>
              <a:rPr lang="en-US" sz="2800" dirty="0"/>
              <a:t> your nose</a:t>
            </a:r>
          </a:p>
          <a:p>
            <a:r>
              <a:rPr lang="en-US" sz="2800" dirty="0"/>
              <a:t>Remove your facemask by touching only the straps</a:t>
            </a:r>
          </a:p>
        </p:txBody>
      </p:sp>
      <p:sp>
        <p:nvSpPr>
          <p:cNvPr id="7" name="Text Placeholder 6">
            <a:extLst>
              <a:ext uri="{FF2B5EF4-FFF2-40B4-BE49-F238E27FC236}">
                <a16:creationId xmlns:a16="http://schemas.microsoft.com/office/drawing/2014/main" id="{E9AC47CB-B3FD-4C8E-9DE3-F7DCC910A5CC}"/>
              </a:ext>
            </a:extLst>
          </p:cNvPr>
          <p:cNvSpPr>
            <a:spLocks noGrp="1"/>
          </p:cNvSpPr>
          <p:nvPr>
            <p:ph type="body" sz="quarter" idx="3"/>
          </p:nvPr>
        </p:nvSpPr>
        <p:spPr>
          <a:xfrm>
            <a:off x="6400211" y="1535113"/>
            <a:ext cx="4041775" cy="639762"/>
          </a:xfrm>
        </p:spPr>
        <p:txBody>
          <a:bodyPr>
            <a:noAutofit/>
          </a:bodyPr>
          <a:lstStyle/>
          <a:p>
            <a:r>
              <a:rPr lang="en-US" sz="4000" dirty="0">
                <a:solidFill>
                  <a:srgbClr val="FF0000"/>
                </a:solidFill>
              </a:rPr>
              <a:t>DON’T</a:t>
            </a:r>
          </a:p>
        </p:txBody>
      </p:sp>
      <p:sp>
        <p:nvSpPr>
          <p:cNvPr id="8" name="Content Placeholder 7">
            <a:extLst>
              <a:ext uri="{FF2B5EF4-FFF2-40B4-BE49-F238E27FC236}">
                <a16:creationId xmlns:a16="http://schemas.microsoft.com/office/drawing/2014/main" id="{371B8995-05F8-46F5-BC17-99E0DAD11D80}"/>
              </a:ext>
            </a:extLst>
          </p:cNvPr>
          <p:cNvSpPr>
            <a:spLocks noGrp="1"/>
          </p:cNvSpPr>
          <p:nvPr>
            <p:ph sz="quarter" idx="4"/>
          </p:nvPr>
        </p:nvSpPr>
        <p:spPr>
          <a:xfrm>
            <a:off x="6400210" y="2166938"/>
            <a:ext cx="5563190" cy="3951288"/>
          </a:xfrm>
        </p:spPr>
        <p:txBody>
          <a:bodyPr>
            <a:noAutofit/>
          </a:bodyPr>
          <a:lstStyle/>
          <a:p>
            <a:r>
              <a:rPr lang="en-US" sz="2800" dirty="0"/>
              <a:t>Don’t touch your facemask or face</a:t>
            </a:r>
          </a:p>
          <a:p>
            <a:r>
              <a:rPr lang="en-US" sz="2800" dirty="0"/>
              <a:t>Don’t wear your facemask:</a:t>
            </a:r>
          </a:p>
          <a:p>
            <a:pPr lvl="1"/>
            <a:r>
              <a:rPr lang="en-US" sz="2800" dirty="0"/>
              <a:t>On the top of your head</a:t>
            </a:r>
          </a:p>
          <a:p>
            <a:pPr lvl="1"/>
            <a:r>
              <a:rPr lang="en-US" sz="2800" dirty="0"/>
              <a:t>Around your neck</a:t>
            </a:r>
          </a:p>
          <a:p>
            <a:pPr lvl="1"/>
            <a:r>
              <a:rPr lang="en-US" sz="2800" dirty="0"/>
              <a:t>Under your nose</a:t>
            </a:r>
          </a:p>
          <a:p>
            <a:r>
              <a:rPr lang="en-US" sz="2800" dirty="0"/>
              <a:t>Don’t store your mask on your arm or in your pocket</a:t>
            </a:r>
          </a:p>
        </p:txBody>
      </p:sp>
    </p:spTree>
    <p:extLst>
      <p:ext uri="{BB962C8B-B14F-4D97-AF65-F5344CB8AC3E}">
        <p14:creationId xmlns:p14="http://schemas.microsoft.com/office/powerpoint/2010/main" val="3135484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E6DD5F-B805-8CC2-E0BB-61D9DD3AA0A6}"/>
              </a:ext>
            </a:extLst>
          </p:cNvPr>
          <p:cNvSpPr>
            <a:spLocks noGrp="1"/>
          </p:cNvSpPr>
          <p:nvPr>
            <p:ph type="title"/>
          </p:nvPr>
        </p:nvSpPr>
        <p:spPr/>
        <p:txBody>
          <a:bodyPr/>
          <a:lstStyle/>
          <a:p>
            <a:r>
              <a:rPr lang="en-US" dirty="0"/>
              <a:t>When to Wear Source Control</a:t>
            </a:r>
          </a:p>
        </p:txBody>
      </p:sp>
      <p:sp>
        <p:nvSpPr>
          <p:cNvPr id="8" name="Content Placeholder 7">
            <a:extLst>
              <a:ext uri="{FF2B5EF4-FFF2-40B4-BE49-F238E27FC236}">
                <a16:creationId xmlns:a16="http://schemas.microsoft.com/office/drawing/2014/main" id="{6DDF520F-37F3-B171-7649-1796C694C0E4}"/>
              </a:ext>
            </a:extLst>
          </p:cNvPr>
          <p:cNvSpPr>
            <a:spLocks noGrp="1"/>
          </p:cNvSpPr>
          <p:nvPr>
            <p:ph sz="half" idx="1"/>
          </p:nvPr>
        </p:nvSpPr>
        <p:spPr>
          <a:xfrm>
            <a:off x="609600" y="2133600"/>
            <a:ext cx="5384800" cy="3992569"/>
          </a:xfrm>
        </p:spPr>
        <p:txBody>
          <a:bodyPr/>
          <a:lstStyle/>
          <a:p>
            <a:r>
              <a:rPr lang="en-US" dirty="0"/>
              <a:t>When SARS-CoV-2 Community Transmission levels are high, source control is recommended for EVERYONE in a healthcare setting when in areas where you could encounter patients</a:t>
            </a:r>
          </a:p>
        </p:txBody>
      </p:sp>
      <p:sp>
        <p:nvSpPr>
          <p:cNvPr id="11" name="TextBox 10">
            <a:extLst>
              <a:ext uri="{FF2B5EF4-FFF2-40B4-BE49-F238E27FC236}">
                <a16:creationId xmlns:a16="http://schemas.microsoft.com/office/drawing/2014/main" id="{F317E186-F655-0FF0-4FC4-ED71419D04F1}"/>
              </a:ext>
            </a:extLst>
          </p:cNvPr>
          <p:cNvSpPr txBox="1"/>
          <p:nvPr/>
        </p:nvSpPr>
        <p:spPr>
          <a:xfrm>
            <a:off x="6197602" y="5045646"/>
            <a:ext cx="4572000" cy="400110"/>
          </a:xfrm>
          <a:prstGeom prst="rect">
            <a:avLst/>
          </a:prstGeom>
          <a:noFill/>
        </p:spPr>
        <p:txBody>
          <a:bodyPr wrap="square">
            <a:spAutoFit/>
          </a:bodyPr>
          <a:lstStyle/>
          <a:p>
            <a:pPr algn="r"/>
            <a:r>
              <a:rPr lang="en-US" sz="1000" dirty="0">
                <a:hlinkClick r:id="rId3"/>
              </a:rPr>
              <a:t>https://www.cdc.gov/coronavirus/2019-ncov/hcp/infection-control-recommendations.html</a:t>
            </a:r>
            <a:r>
              <a:rPr lang="en-US" sz="1000" dirty="0"/>
              <a:t> </a:t>
            </a:r>
          </a:p>
        </p:txBody>
      </p:sp>
      <p:pic>
        <p:nvPicPr>
          <p:cNvPr id="1026" name="Picture 2">
            <a:extLst>
              <a:ext uri="{FF2B5EF4-FFF2-40B4-BE49-F238E27FC236}">
                <a16:creationId xmlns:a16="http://schemas.microsoft.com/office/drawing/2014/main" id="{42513BB8-FA82-61A0-DA93-DAA38C9AF3B0}"/>
              </a:ext>
            </a:extLst>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1981200"/>
            <a:ext cx="3798789" cy="2700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396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03BD-7823-5F0A-17DD-A568FC4D9310}"/>
              </a:ext>
            </a:extLst>
          </p:cNvPr>
          <p:cNvSpPr>
            <a:spLocks noGrp="1"/>
          </p:cNvSpPr>
          <p:nvPr>
            <p:ph type="title"/>
          </p:nvPr>
        </p:nvSpPr>
        <p:spPr/>
        <p:txBody>
          <a:bodyPr/>
          <a:lstStyle/>
          <a:p>
            <a:r>
              <a:rPr lang="en-US" dirty="0"/>
              <a:t>When to Wear Source Control</a:t>
            </a:r>
          </a:p>
        </p:txBody>
      </p:sp>
      <p:sp>
        <p:nvSpPr>
          <p:cNvPr id="3" name="Content Placeholder 2">
            <a:extLst>
              <a:ext uri="{FF2B5EF4-FFF2-40B4-BE49-F238E27FC236}">
                <a16:creationId xmlns:a16="http://schemas.microsoft.com/office/drawing/2014/main" id="{0CBD5D52-4C0C-195D-82B6-A860AB07DBC0}"/>
              </a:ext>
            </a:extLst>
          </p:cNvPr>
          <p:cNvSpPr>
            <a:spLocks noGrp="1"/>
          </p:cNvSpPr>
          <p:nvPr>
            <p:ph idx="1"/>
          </p:nvPr>
        </p:nvSpPr>
        <p:spPr/>
        <p:txBody>
          <a:bodyPr vert="horz" lIns="91440" tIns="45720" rIns="91440" bIns="45720" rtlCol="0" anchor="t">
            <a:normAutofit/>
          </a:bodyPr>
          <a:lstStyle/>
          <a:p>
            <a:pPr marL="0" indent="0">
              <a:buNone/>
            </a:pPr>
            <a:r>
              <a:rPr lang="en-US" sz="2600" dirty="0">
                <a:solidFill>
                  <a:srgbClr val="000000"/>
                </a:solidFill>
              </a:rPr>
              <a:t>“When SARS-CoV-2  Community Transmission levels are </a:t>
            </a:r>
            <a:r>
              <a:rPr lang="en-US" sz="2600" b="1" dirty="0">
                <a:solidFill>
                  <a:srgbClr val="000000"/>
                </a:solidFill>
              </a:rPr>
              <a:t>not</a:t>
            </a:r>
            <a:r>
              <a:rPr lang="en-US" sz="2600" dirty="0">
                <a:solidFill>
                  <a:srgbClr val="000000"/>
                </a:solidFill>
              </a:rPr>
              <a:t> high, healthcare facilities could choose not to require universal source control,” but it is recommended in healthcare settings for individuals who:</a:t>
            </a:r>
          </a:p>
          <a:p>
            <a:r>
              <a:rPr lang="en-US" sz="2600" dirty="0">
                <a:solidFill>
                  <a:srgbClr val="000000"/>
                </a:solidFill>
              </a:rPr>
              <a:t>Have suspected or confirmed COVID-19 or other respiratory infection or symptoms</a:t>
            </a:r>
          </a:p>
          <a:p>
            <a:r>
              <a:rPr lang="en-US" sz="2600" dirty="0">
                <a:solidFill>
                  <a:srgbClr val="000000"/>
                </a:solidFill>
              </a:rPr>
              <a:t>Have had close contact-both residents and visitors or staff with a higher-risk exposure for 10 days</a:t>
            </a:r>
          </a:p>
          <a:p>
            <a:r>
              <a:rPr lang="en-US" sz="2600" dirty="0">
                <a:solidFill>
                  <a:srgbClr val="000000"/>
                </a:solidFill>
              </a:rPr>
              <a:t>Live or work on a unit under outbreak investigation until no new cases for 14 days</a:t>
            </a:r>
          </a:p>
          <a:p>
            <a:r>
              <a:rPr lang="en-US" sz="2600" dirty="0">
                <a:solidFill>
                  <a:srgbClr val="000000"/>
                </a:solidFill>
              </a:rPr>
              <a:t>When recommended by public health authorities</a:t>
            </a:r>
            <a:endParaRPr lang="en-US" sz="2600" dirty="0"/>
          </a:p>
        </p:txBody>
      </p:sp>
      <p:sp>
        <p:nvSpPr>
          <p:cNvPr id="5" name="TextBox 4">
            <a:extLst>
              <a:ext uri="{FF2B5EF4-FFF2-40B4-BE49-F238E27FC236}">
                <a16:creationId xmlns:a16="http://schemas.microsoft.com/office/drawing/2014/main" id="{5AF2540E-C968-5BA9-A6A4-D9447CF8210F}"/>
              </a:ext>
            </a:extLst>
          </p:cNvPr>
          <p:cNvSpPr txBox="1"/>
          <p:nvPr/>
        </p:nvSpPr>
        <p:spPr>
          <a:xfrm>
            <a:off x="8382000" y="5410200"/>
            <a:ext cx="2895600" cy="553998"/>
          </a:xfrm>
          <a:prstGeom prst="rect">
            <a:avLst/>
          </a:prstGeom>
          <a:noFill/>
        </p:spPr>
        <p:txBody>
          <a:bodyPr wrap="square">
            <a:spAutoFit/>
          </a:bodyPr>
          <a:lstStyle/>
          <a:p>
            <a:pPr algn="r"/>
            <a:r>
              <a:rPr lang="en-US" sz="1000" dirty="0">
                <a:hlinkClick r:id="rId3"/>
              </a:rPr>
              <a:t>https://www.cdc.gov/coronavirus/2019-ncov/hcp/infection-control-recommendations.html</a:t>
            </a:r>
            <a:r>
              <a:rPr lang="en-US" sz="1000" dirty="0"/>
              <a:t> </a:t>
            </a:r>
          </a:p>
        </p:txBody>
      </p:sp>
    </p:spTree>
    <p:extLst>
      <p:ext uri="{BB962C8B-B14F-4D97-AF65-F5344CB8AC3E}">
        <p14:creationId xmlns:p14="http://schemas.microsoft.com/office/powerpoint/2010/main" val="3979444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E4A4-7B7A-EC24-411D-1A18AB62C205}"/>
              </a:ext>
            </a:extLst>
          </p:cNvPr>
          <p:cNvSpPr>
            <a:spLocks noGrp="1"/>
          </p:cNvSpPr>
          <p:nvPr>
            <p:ph type="title"/>
          </p:nvPr>
        </p:nvSpPr>
        <p:spPr/>
        <p:txBody>
          <a:bodyPr/>
          <a:lstStyle/>
          <a:p>
            <a:r>
              <a:rPr lang="en-US" dirty="0"/>
              <a:t>Universal Use of PPE</a:t>
            </a:r>
          </a:p>
        </p:txBody>
      </p:sp>
      <p:sp>
        <p:nvSpPr>
          <p:cNvPr id="3" name="Content Placeholder 2">
            <a:extLst>
              <a:ext uri="{FF2B5EF4-FFF2-40B4-BE49-F238E27FC236}">
                <a16:creationId xmlns:a16="http://schemas.microsoft.com/office/drawing/2014/main" id="{B409855E-B894-C9C4-B6D8-CC0A70DA9A31}"/>
              </a:ext>
            </a:extLst>
          </p:cNvPr>
          <p:cNvSpPr>
            <a:spLocks noGrp="1"/>
          </p:cNvSpPr>
          <p:nvPr>
            <p:ph idx="1"/>
          </p:nvPr>
        </p:nvSpPr>
        <p:spPr>
          <a:xfrm>
            <a:off x="609600" y="1484017"/>
            <a:ext cx="10972800" cy="4525963"/>
          </a:xfrm>
        </p:spPr>
        <p:txBody>
          <a:bodyPr>
            <a:normAutofit/>
          </a:bodyPr>
          <a:lstStyle/>
          <a:p>
            <a:pPr marL="0" indent="0">
              <a:buNone/>
            </a:pPr>
            <a:r>
              <a:rPr lang="en-US" sz="3000" dirty="0"/>
              <a:t>Facilities in counties where Community Transmission is high should consider staff wear N95 respirators for:</a:t>
            </a:r>
          </a:p>
          <a:p>
            <a:r>
              <a:rPr lang="en-US" sz="3000" dirty="0"/>
              <a:t>All aerosol-generating procedures</a:t>
            </a:r>
          </a:p>
          <a:p>
            <a:r>
              <a:rPr lang="en-US" sz="3000" dirty="0"/>
              <a:t>All surgical procedures</a:t>
            </a:r>
          </a:p>
          <a:p>
            <a:r>
              <a:rPr lang="en-US" sz="3000" dirty="0"/>
              <a:t>When working in situations where risk factors are present (i.e., resident is unable to use source control)</a:t>
            </a:r>
          </a:p>
          <a:p>
            <a:r>
              <a:rPr lang="en-US" sz="3000" dirty="0"/>
              <a:t>For all patient care encounters on specific units or areas of the facility at higher risk</a:t>
            </a:r>
          </a:p>
        </p:txBody>
      </p:sp>
      <p:sp>
        <p:nvSpPr>
          <p:cNvPr id="4" name="TextBox 3">
            <a:extLst>
              <a:ext uri="{FF2B5EF4-FFF2-40B4-BE49-F238E27FC236}">
                <a16:creationId xmlns:a16="http://schemas.microsoft.com/office/drawing/2014/main" id="{A53AC7B9-3EC2-A665-A072-0BF4DCB010CF}"/>
              </a:ext>
            </a:extLst>
          </p:cNvPr>
          <p:cNvSpPr txBox="1"/>
          <p:nvPr/>
        </p:nvSpPr>
        <p:spPr>
          <a:xfrm>
            <a:off x="5029200" y="5562600"/>
            <a:ext cx="6019800" cy="246221"/>
          </a:xfrm>
          <a:prstGeom prst="rect">
            <a:avLst/>
          </a:prstGeom>
          <a:noFill/>
        </p:spPr>
        <p:txBody>
          <a:bodyPr wrap="square">
            <a:spAutoFit/>
          </a:bodyPr>
          <a:lstStyle/>
          <a:p>
            <a:pPr algn="r"/>
            <a:r>
              <a:rPr lang="en-US" sz="1000" dirty="0">
                <a:hlinkClick r:id="rId3"/>
              </a:rPr>
              <a:t>https://www.cdc.gov/coronavirus/2019-ncov/hcp/infection-control-recommendations.html</a:t>
            </a:r>
            <a:r>
              <a:rPr lang="en-US" sz="1000" dirty="0"/>
              <a:t> </a:t>
            </a:r>
          </a:p>
        </p:txBody>
      </p:sp>
    </p:spTree>
    <p:extLst>
      <p:ext uri="{BB962C8B-B14F-4D97-AF65-F5344CB8AC3E}">
        <p14:creationId xmlns:p14="http://schemas.microsoft.com/office/powerpoint/2010/main" val="2525054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E7D4-C843-DE8B-D3A9-CC72306B5E1F}"/>
              </a:ext>
            </a:extLst>
          </p:cNvPr>
          <p:cNvSpPr>
            <a:spLocks noGrp="1"/>
          </p:cNvSpPr>
          <p:nvPr>
            <p:ph type="title"/>
          </p:nvPr>
        </p:nvSpPr>
        <p:spPr/>
        <p:txBody>
          <a:bodyPr/>
          <a:lstStyle/>
          <a:p>
            <a:r>
              <a:rPr lang="en-US" dirty="0"/>
              <a:t>Universal Use of PPE</a:t>
            </a:r>
          </a:p>
        </p:txBody>
      </p:sp>
      <p:sp>
        <p:nvSpPr>
          <p:cNvPr id="3" name="Content Placeholder 2">
            <a:extLst>
              <a:ext uri="{FF2B5EF4-FFF2-40B4-BE49-F238E27FC236}">
                <a16:creationId xmlns:a16="http://schemas.microsoft.com/office/drawing/2014/main" id="{A4CDDBAD-2051-65A1-579A-9F11A9E39F24}"/>
              </a:ext>
            </a:extLst>
          </p:cNvPr>
          <p:cNvSpPr>
            <a:spLocks noGrp="1"/>
          </p:cNvSpPr>
          <p:nvPr>
            <p:ph idx="1"/>
          </p:nvPr>
        </p:nvSpPr>
        <p:spPr>
          <a:xfrm>
            <a:off x="762000" y="1600201"/>
            <a:ext cx="7239000" cy="4191000"/>
          </a:xfrm>
        </p:spPr>
        <p:txBody>
          <a:bodyPr/>
          <a:lstStyle/>
          <a:p>
            <a:pPr marL="0" indent="0">
              <a:buNone/>
            </a:pPr>
            <a:r>
              <a:rPr lang="en-US" dirty="0"/>
              <a:t>(Continued)</a:t>
            </a:r>
          </a:p>
          <a:p>
            <a:pPr marL="0" indent="0">
              <a:buNone/>
            </a:pPr>
            <a:r>
              <a:rPr lang="en-US" dirty="0"/>
              <a:t>Facilities in counties where Community Transmission is high, consider:</a:t>
            </a:r>
          </a:p>
          <a:p>
            <a:pPr marL="0" indent="0">
              <a:buNone/>
            </a:pPr>
            <a:r>
              <a:rPr lang="en-US" b="0" i="0" dirty="0">
                <a:solidFill>
                  <a:srgbClr val="000000"/>
                </a:solidFill>
                <a:effectLst/>
              </a:rPr>
              <a:t>“Eye protection (i.e., goggles or a face shield that covers the front and sides of the face) worn during all patient care encounters.”</a:t>
            </a:r>
            <a:endParaRPr lang="en-US" dirty="0"/>
          </a:p>
          <a:p>
            <a:pPr marL="0" indent="0">
              <a:buNone/>
            </a:pPr>
            <a:endParaRPr lang="en-US" dirty="0"/>
          </a:p>
        </p:txBody>
      </p:sp>
      <p:sp>
        <p:nvSpPr>
          <p:cNvPr id="4" name="TextBox 3">
            <a:extLst>
              <a:ext uri="{FF2B5EF4-FFF2-40B4-BE49-F238E27FC236}">
                <a16:creationId xmlns:a16="http://schemas.microsoft.com/office/drawing/2014/main" id="{1FB6B349-7E75-C3B9-F354-DAC69A2AE823}"/>
              </a:ext>
            </a:extLst>
          </p:cNvPr>
          <p:cNvSpPr txBox="1"/>
          <p:nvPr/>
        </p:nvSpPr>
        <p:spPr>
          <a:xfrm>
            <a:off x="5410200" y="5440361"/>
            <a:ext cx="6019800" cy="246221"/>
          </a:xfrm>
          <a:prstGeom prst="rect">
            <a:avLst/>
          </a:prstGeom>
          <a:noFill/>
        </p:spPr>
        <p:txBody>
          <a:bodyPr wrap="square">
            <a:spAutoFit/>
          </a:bodyPr>
          <a:lstStyle/>
          <a:p>
            <a:pPr algn="r"/>
            <a:r>
              <a:rPr lang="en-US" sz="1000" dirty="0">
                <a:hlinkClick r:id="rId3"/>
              </a:rPr>
              <a:t>https://www.cdc.gov/coronavirus/2019-ncov/hcp/infection-control-recommendations.html</a:t>
            </a:r>
            <a:r>
              <a:rPr lang="en-US" sz="1000" dirty="0"/>
              <a:t> </a:t>
            </a:r>
          </a:p>
        </p:txBody>
      </p:sp>
      <p:pic>
        <p:nvPicPr>
          <p:cNvPr id="7" name="Picture 6">
            <a:extLst>
              <a:ext uri="{FF2B5EF4-FFF2-40B4-BE49-F238E27FC236}">
                <a16:creationId xmlns:a16="http://schemas.microsoft.com/office/drawing/2014/main" id="{6DCD8636-7569-C087-4107-524A313557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2582465"/>
            <a:ext cx="2968669" cy="1693069"/>
          </a:xfrm>
          <a:prstGeom prst="rect">
            <a:avLst/>
          </a:prstGeom>
        </p:spPr>
      </p:pic>
    </p:spTree>
    <p:extLst>
      <p:ext uri="{BB962C8B-B14F-4D97-AF65-F5344CB8AC3E}">
        <p14:creationId xmlns:p14="http://schemas.microsoft.com/office/powerpoint/2010/main" val="787711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1B84EC-E8ED-F358-6FDA-89DE5B9F0D5A}"/>
              </a:ext>
            </a:extLst>
          </p:cNvPr>
          <p:cNvSpPr>
            <a:spLocks noGrp="1"/>
          </p:cNvSpPr>
          <p:nvPr>
            <p:ph type="title"/>
          </p:nvPr>
        </p:nvSpPr>
        <p:spPr/>
        <p:txBody>
          <a:bodyPr/>
          <a:lstStyle/>
          <a:p>
            <a:r>
              <a:rPr lang="en-US" dirty="0"/>
              <a:t>Donning PPE (Putting On)</a:t>
            </a:r>
          </a:p>
        </p:txBody>
      </p:sp>
      <p:sp>
        <p:nvSpPr>
          <p:cNvPr id="8" name="Content Placeholder 7">
            <a:extLst>
              <a:ext uri="{FF2B5EF4-FFF2-40B4-BE49-F238E27FC236}">
                <a16:creationId xmlns:a16="http://schemas.microsoft.com/office/drawing/2014/main" id="{462D65E4-E845-DFE7-3836-11937BDDB7FD}"/>
              </a:ext>
            </a:extLst>
          </p:cNvPr>
          <p:cNvSpPr>
            <a:spLocks noGrp="1"/>
          </p:cNvSpPr>
          <p:nvPr>
            <p:ph idx="1"/>
          </p:nvPr>
        </p:nvSpPr>
        <p:spPr>
          <a:xfrm>
            <a:off x="609600" y="1389929"/>
            <a:ext cx="7239000" cy="4525963"/>
          </a:xfrm>
        </p:spPr>
        <p:txBody>
          <a:bodyPr>
            <a:normAutofit fontScale="92500" lnSpcReduction="10000"/>
          </a:bodyPr>
          <a:lstStyle/>
          <a:p>
            <a:pPr marL="514350" indent="-514350">
              <a:buAutoNum type="arabicPeriod"/>
            </a:pPr>
            <a:r>
              <a:rPr lang="en-US" dirty="0"/>
              <a:t>Selection:  Determine PPE required</a:t>
            </a:r>
          </a:p>
          <a:p>
            <a:pPr marL="514350" indent="-514350">
              <a:buAutoNum type="arabicPeriod"/>
            </a:pPr>
            <a:r>
              <a:rPr lang="en-US" dirty="0"/>
              <a:t>Gather PPE</a:t>
            </a:r>
          </a:p>
          <a:p>
            <a:pPr marL="914400" lvl="1" indent="-514350">
              <a:buAutoNum type="arabicPeriod"/>
            </a:pPr>
            <a:r>
              <a:rPr lang="en-US" dirty="0"/>
              <a:t>N95, eye protection, gown, gloves</a:t>
            </a:r>
          </a:p>
          <a:p>
            <a:pPr marL="514350" indent="-514350">
              <a:buAutoNum type="arabicPeriod"/>
            </a:pPr>
            <a:r>
              <a:rPr lang="en-US" dirty="0"/>
              <a:t>Perform Hand Hygiene</a:t>
            </a:r>
          </a:p>
          <a:p>
            <a:pPr marL="514350" indent="-514350">
              <a:buAutoNum type="arabicPeriod"/>
            </a:pPr>
            <a:r>
              <a:rPr lang="en-US" dirty="0"/>
              <a:t>Don isolation gown and make sure to secure with ties or snaps</a:t>
            </a:r>
          </a:p>
          <a:p>
            <a:pPr marL="514350" indent="-514350">
              <a:buAutoNum type="arabicPeriod"/>
            </a:pPr>
            <a:r>
              <a:rPr lang="en-US" dirty="0"/>
              <a:t>Don N95</a:t>
            </a:r>
          </a:p>
          <a:p>
            <a:pPr marL="514350" indent="-514350">
              <a:buAutoNum type="arabicPeriod"/>
            </a:pPr>
            <a:r>
              <a:rPr lang="en-US" dirty="0"/>
              <a:t>Don eye protection</a:t>
            </a:r>
          </a:p>
          <a:p>
            <a:pPr marL="514350" indent="-514350">
              <a:buAutoNum type="arabicPeriod"/>
            </a:pPr>
            <a:r>
              <a:rPr lang="en-US" dirty="0"/>
              <a:t>Don gloves</a:t>
            </a:r>
          </a:p>
          <a:p>
            <a:pPr marL="0" indent="0">
              <a:buNone/>
            </a:pPr>
            <a:endParaRPr lang="en-US" dirty="0"/>
          </a:p>
          <a:p>
            <a:pPr marL="514350" indent="-514350">
              <a:buAutoNum type="arabicPeriod"/>
            </a:pPr>
            <a:endParaRPr lang="en-US" dirty="0"/>
          </a:p>
        </p:txBody>
      </p:sp>
      <p:pic>
        <p:nvPicPr>
          <p:cNvPr id="3" name="Picture 2" descr="A picture containing text, indoor&#10;&#10;Description automatically generated">
            <a:extLst>
              <a:ext uri="{FF2B5EF4-FFF2-40B4-BE49-F238E27FC236}">
                <a16:creationId xmlns:a16="http://schemas.microsoft.com/office/drawing/2014/main" id="{1C58AF62-D84E-2E81-0211-71F79EEE21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114" y="2323379"/>
            <a:ext cx="2686771" cy="2686771"/>
          </a:xfrm>
          <a:prstGeom prst="rect">
            <a:avLst/>
          </a:prstGeom>
          <a:ln>
            <a:noFill/>
          </a:ln>
          <a:effectLst>
            <a:softEdge rad="112500"/>
          </a:effectLst>
        </p:spPr>
      </p:pic>
    </p:spTree>
    <p:extLst>
      <p:ext uri="{BB962C8B-B14F-4D97-AF65-F5344CB8AC3E}">
        <p14:creationId xmlns:p14="http://schemas.microsoft.com/office/powerpoint/2010/main" val="3877285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DB526-E06F-41FE-2358-57EFFFCC208E}"/>
              </a:ext>
            </a:extLst>
          </p:cNvPr>
          <p:cNvSpPr>
            <a:spLocks noGrp="1"/>
          </p:cNvSpPr>
          <p:nvPr>
            <p:ph type="title"/>
          </p:nvPr>
        </p:nvSpPr>
        <p:spPr/>
        <p:txBody>
          <a:bodyPr/>
          <a:lstStyle/>
          <a:p>
            <a:r>
              <a:rPr lang="en-US" dirty="0"/>
              <a:t>Doffing or Taking PPE Off</a:t>
            </a:r>
          </a:p>
        </p:txBody>
      </p:sp>
      <p:sp>
        <p:nvSpPr>
          <p:cNvPr id="3" name="Content Placeholder 2">
            <a:extLst>
              <a:ext uri="{FF2B5EF4-FFF2-40B4-BE49-F238E27FC236}">
                <a16:creationId xmlns:a16="http://schemas.microsoft.com/office/drawing/2014/main" id="{ED249A77-7940-E394-5A65-560F8F56C1C0}"/>
              </a:ext>
            </a:extLst>
          </p:cNvPr>
          <p:cNvSpPr>
            <a:spLocks noGrp="1"/>
          </p:cNvSpPr>
          <p:nvPr>
            <p:ph idx="1"/>
          </p:nvPr>
        </p:nvSpPr>
        <p:spPr/>
        <p:txBody>
          <a:bodyPr>
            <a:normAutofit lnSpcReduction="10000"/>
          </a:bodyPr>
          <a:lstStyle/>
          <a:p>
            <a:pPr marL="0" indent="0">
              <a:buNone/>
            </a:pPr>
            <a:r>
              <a:rPr lang="en-US" dirty="0"/>
              <a:t>BEFORE leaving the room:</a:t>
            </a:r>
          </a:p>
          <a:p>
            <a:pPr marL="514350" indent="-514350">
              <a:buAutoNum type="arabicPeriod"/>
            </a:pPr>
            <a:r>
              <a:rPr lang="en-US" dirty="0"/>
              <a:t>Remove gloves and throw in trash receptacle</a:t>
            </a:r>
          </a:p>
          <a:p>
            <a:pPr marL="514350" indent="-514350">
              <a:buAutoNum type="arabicPeriod"/>
            </a:pPr>
            <a:r>
              <a:rPr lang="en-US" dirty="0"/>
              <a:t>Remove your gown</a:t>
            </a:r>
          </a:p>
          <a:p>
            <a:pPr marL="514350" indent="-514350">
              <a:buAutoNum type="arabicPeriod"/>
            </a:pPr>
            <a:r>
              <a:rPr lang="en-US" dirty="0"/>
              <a:t>Exit the resident room</a:t>
            </a:r>
          </a:p>
          <a:p>
            <a:pPr marL="514350" indent="-514350">
              <a:buAutoNum type="arabicPeriod"/>
            </a:pPr>
            <a:r>
              <a:rPr lang="en-US" dirty="0"/>
              <a:t>Perform Hand Hygiene</a:t>
            </a:r>
          </a:p>
          <a:p>
            <a:pPr marL="514350" indent="-514350">
              <a:buAutoNum type="arabicPeriod"/>
            </a:pPr>
            <a:r>
              <a:rPr lang="en-US" dirty="0"/>
              <a:t>Remove face shield or goggles</a:t>
            </a:r>
          </a:p>
          <a:p>
            <a:pPr marL="514350" indent="-514350">
              <a:buAutoNum type="arabicPeriod"/>
            </a:pPr>
            <a:r>
              <a:rPr lang="en-US" dirty="0"/>
              <a:t>Remove the N95 respirator and throw in trash receptacle</a:t>
            </a:r>
          </a:p>
          <a:p>
            <a:pPr marL="514350" indent="-514350">
              <a:buAutoNum type="arabicPeriod"/>
            </a:pPr>
            <a:r>
              <a:rPr lang="en-US" dirty="0"/>
              <a:t>Perform hand hygiene</a:t>
            </a:r>
          </a:p>
        </p:txBody>
      </p:sp>
      <p:pic>
        <p:nvPicPr>
          <p:cNvPr id="5" name="Picture 4" descr="A picture containing diagram&#10;&#10;Description automatically generated">
            <a:extLst>
              <a:ext uri="{FF2B5EF4-FFF2-40B4-BE49-F238E27FC236}">
                <a16:creationId xmlns:a16="http://schemas.microsoft.com/office/drawing/2014/main" id="{F490820D-9928-1B49-9AE4-A3A5F7F873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0200" y="2555647"/>
            <a:ext cx="1219200" cy="1746705"/>
          </a:xfrm>
          <a:prstGeom prst="rect">
            <a:avLst/>
          </a:prstGeom>
        </p:spPr>
      </p:pic>
    </p:spTree>
    <p:extLst>
      <p:ext uri="{BB962C8B-B14F-4D97-AF65-F5344CB8AC3E}">
        <p14:creationId xmlns:p14="http://schemas.microsoft.com/office/powerpoint/2010/main" val="3136002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B1AAB-CC96-43BF-AA01-4BA366505181}"/>
              </a:ext>
            </a:extLst>
          </p:cNvPr>
          <p:cNvSpPr>
            <a:spLocks noGrp="1"/>
          </p:cNvSpPr>
          <p:nvPr>
            <p:ph type="title"/>
          </p:nvPr>
        </p:nvSpPr>
        <p:spPr>
          <a:xfrm>
            <a:off x="457200" y="274638"/>
            <a:ext cx="11353800" cy="1143000"/>
          </a:xfrm>
        </p:spPr>
        <p:txBody>
          <a:bodyPr anchor="ctr">
            <a:normAutofit/>
          </a:bodyPr>
          <a:lstStyle/>
          <a:p>
            <a:pPr>
              <a:lnSpc>
                <a:spcPct val="90000"/>
              </a:lnSpc>
            </a:pPr>
            <a:r>
              <a:rPr lang="en-US" sz="3700" dirty="0"/>
              <a:t>Who Makes the Decision if Running Low on PPE?</a:t>
            </a:r>
          </a:p>
        </p:txBody>
      </p:sp>
      <p:pic>
        <p:nvPicPr>
          <p:cNvPr id="5" name="Content Placeholder 4" descr="Text, whiteboard&#10;&#10;Description automatically generated">
            <a:extLst>
              <a:ext uri="{FF2B5EF4-FFF2-40B4-BE49-F238E27FC236}">
                <a16:creationId xmlns:a16="http://schemas.microsoft.com/office/drawing/2014/main" id="{2E3065FA-BB15-4B30-98FA-D8890D902D6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2555" y="1417638"/>
            <a:ext cx="4243090" cy="4525963"/>
          </a:xfrm>
          <a:prstGeom prst="rect">
            <a:avLst/>
          </a:prstGeom>
          <a:ln>
            <a:noFill/>
          </a:ln>
          <a:effectLst>
            <a:softEdge rad="112500"/>
          </a:effectLst>
        </p:spPr>
      </p:pic>
    </p:spTree>
    <p:extLst>
      <p:ext uri="{BB962C8B-B14F-4D97-AF65-F5344CB8AC3E}">
        <p14:creationId xmlns:p14="http://schemas.microsoft.com/office/powerpoint/2010/main" val="1471252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EC41-A838-4A0F-A361-E6325DED08B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405D1ED8-737C-4660-8C30-23111B787B5F}"/>
              </a:ext>
            </a:extLst>
          </p:cNvPr>
          <p:cNvSpPr>
            <a:spLocks noGrp="1"/>
          </p:cNvSpPr>
          <p:nvPr>
            <p:ph idx="1"/>
          </p:nvPr>
        </p:nvSpPr>
        <p:spPr/>
        <p:txBody>
          <a:bodyPr>
            <a:normAutofit/>
          </a:bodyPr>
          <a:lstStyle/>
          <a:p>
            <a:pPr marL="0" indent="0">
              <a:spcBef>
                <a:spcPts val="0"/>
              </a:spcBef>
              <a:buNone/>
            </a:pPr>
            <a:r>
              <a:rPr lang="en-US" dirty="0">
                <a:effectLst/>
                <a:latin typeface="Calibri" panose="020F0502020204030204" pitchFamily="34" charset="0"/>
                <a:ea typeface="Calibri" panose="020F0502020204030204" pitchFamily="34" charset="0"/>
                <a:cs typeface="Times New Roman" panose="02020603050405020304" pitchFamily="18" charset="0"/>
              </a:rPr>
              <a:t>Upon completion of this presentation, participants should be able to:</a:t>
            </a:r>
          </a:p>
          <a:p>
            <a:pPr marL="0" indent="0">
              <a:spcBef>
                <a:spcPts val="0"/>
              </a:spcBef>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Identify the types of Personal Protective Equipment (PPE) necessary for working with residents suspected or confirmed with COVID-19</a:t>
            </a:r>
          </a:p>
          <a:p>
            <a:pPr>
              <a:spcBef>
                <a:spcPts val="0"/>
              </a:spcBef>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Describe the proper sequence in donning and doffing PPE</a:t>
            </a:r>
          </a:p>
        </p:txBody>
      </p:sp>
    </p:spTree>
    <p:extLst>
      <p:ext uri="{BB962C8B-B14F-4D97-AF65-F5344CB8AC3E}">
        <p14:creationId xmlns:p14="http://schemas.microsoft.com/office/powerpoint/2010/main" val="124766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posing for the camera&#10;&#10;Description automatically generated">
            <a:extLst>
              <a:ext uri="{FF2B5EF4-FFF2-40B4-BE49-F238E27FC236}">
                <a16:creationId xmlns:a16="http://schemas.microsoft.com/office/drawing/2014/main" id="{082C39EC-75F3-4ABB-8910-389281FF94F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2681"/>
          <a:stretch/>
        </p:blipFill>
        <p:spPr>
          <a:xfrm>
            <a:off x="1524007" y="711028"/>
            <a:ext cx="9143985" cy="5143493"/>
          </a:xfrm>
          <a:prstGeom prst="rect">
            <a:avLst/>
          </a:prstGeom>
          <a:ln>
            <a:noFill/>
          </a:ln>
          <a:effectLst>
            <a:softEdge rad="112500"/>
          </a:effectLst>
        </p:spPr>
      </p:pic>
      <p:sp>
        <p:nvSpPr>
          <p:cNvPr id="2" name="Title 1">
            <a:extLst>
              <a:ext uri="{FF2B5EF4-FFF2-40B4-BE49-F238E27FC236}">
                <a16:creationId xmlns:a16="http://schemas.microsoft.com/office/drawing/2014/main" id="{A465BD07-1A3F-4EC6-AB94-2A7015253A6D}"/>
              </a:ext>
            </a:extLst>
          </p:cNvPr>
          <p:cNvSpPr>
            <a:spLocks noGrp="1"/>
          </p:cNvSpPr>
          <p:nvPr>
            <p:ph type="title"/>
          </p:nvPr>
        </p:nvSpPr>
        <p:spPr>
          <a:xfrm>
            <a:off x="1891903" y="152401"/>
            <a:ext cx="8408194" cy="558627"/>
          </a:xfrm>
        </p:spPr>
        <p:txBody>
          <a:bodyPr vert="horz" lIns="68580" tIns="34290" rIns="68580" bIns="34290" rtlCol="0" anchor="ctr">
            <a:noAutofit/>
          </a:bodyPr>
          <a:lstStyle/>
          <a:p>
            <a:pPr algn="ctr"/>
            <a:r>
              <a:rPr lang="en-US" sz="4000" dirty="0">
                <a:solidFill>
                  <a:schemeClr val="tx1">
                    <a:lumMod val="85000"/>
                    <a:lumOff val="15000"/>
                  </a:schemeClr>
                </a:solidFill>
              </a:rPr>
              <a:t>Summary</a:t>
            </a:r>
          </a:p>
        </p:txBody>
      </p:sp>
    </p:spTree>
    <p:extLst>
      <p:ext uri="{BB962C8B-B14F-4D97-AF65-F5344CB8AC3E}">
        <p14:creationId xmlns:p14="http://schemas.microsoft.com/office/powerpoint/2010/main" val="2213272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7BBE-2E10-45EA-AF2F-52E8F4FACD3C}"/>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9178A34-3969-427E-AE5C-ACFE53DD1449}"/>
              </a:ext>
            </a:extLst>
          </p:cNvPr>
          <p:cNvSpPr>
            <a:spLocks noGrp="1"/>
          </p:cNvSpPr>
          <p:nvPr>
            <p:ph idx="1"/>
          </p:nvPr>
        </p:nvSpPr>
        <p:spPr/>
        <p:txBody>
          <a:bodyPr/>
          <a:lstStyle/>
          <a:p>
            <a:pPr marL="0">
              <a:spcBef>
                <a:spcPts val="0"/>
              </a:spcBef>
            </a:pPr>
            <a:r>
              <a:rPr lang="en-US" sz="1800" dirty="0">
                <a:latin typeface="Calibri" panose="020F0502020204030204" pitchFamily="34" charset="0"/>
                <a:ea typeface="Times New Roman" panose="02020603050405020304" pitchFamily="18" charset="0"/>
              </a:rPr>
              <a:t>Centers for Disease Control and Prevention.  COVID-19.  Transmission.  Updated July 12, 2021:  </a:t>
            </a:r>
            <a:r>
              <a:rPr lang="en-US" sz="1800" u="sng" dirty="0">
                <a:solidFill>
                  <a:srgbClr val="0563C1"/>
                </a:solidFill>
                <a:latin typeface="Calibri" panose="020F0502020204030204" pitchFamily="34" charset="0"/>
                <a:ea typeface="Times New Roman" panose="02020603050405020304" pitchFamily="18" charset="0"/>
                <a:hlinkClick r:id="rId2"/>
              </a:rPr>
              <a:t>https://www.cdc.gov/coronavirus/2019-ncov/transmission/index.html</a:t>
            </a:r>
            <a:r>
              <a:rPr lang="en-US" sz="1800" dirty="0">
                <a:latin typeface="Calibri" panose="020F0502020204030204" pitchFamily="34"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marL="0" indent="0">
              <a:spcBef>
                <a:spcPts val="0"/>
              </a:spcBef>
              <a:buNone/>
            </a:pPr>
            <a:endParaRPr lang="en-US" sz="1800" dirty="0">
              <a:latin typeface="Times New Roman" panose="02020603050405020304" pitchFamily="18" charset="0"/>
              <a:ea typeface="Times New Roman" panose="02020603050405020304" pitchFamily="18" charset="0"/>
            </a:endParaRPr>
          </a:p>
          <a:p>
            <a:pPr marL="0">
              <a:spcBef>
                <a:spcPts val="0"/>
              </a:spcBef>
            </a:pPr>
            <a:r>
              <a:rPr lang="en-US" sz="1800" dirty="0">
                <a:latin typeface="Calibri" panose="020F0502020204030204" pitchFamily="34" charset="0"/>
                <a:ea typeface="Times New Roman" panose="02020603050405020304" pitchFamily="18" charset="0"/>
              </a:rPr>
              <a:t>Centers for Medicare &amp; Medicaid Services.  State Operations Manual.  Appendix PP – Guidance to Surveyors for Long Term Care Facilities, Advanced Copy, 06/29/22:  </a:t>
            </a:r>
            <a:r>
              <a:rPr lang="en-US" sz="1800" u="sng" dirty="0">
                <a:solidFill>
                  <a:srgbClr val="0563C1"/>
                </a:solidFill>
                <a:latin typeface="Calibri" panose="020F0502020204030204" pitchFamily="34" charset="0"/>
                <a:ea typeface="Times New Roman" panose="02020603050405020304" pitchFamily="18" charset="0"/>
                <a:hlinkClick r:id="rId3"/>
              </a:rPr>
              <a:t>https://www.cms.gov/files/document/appendix-pp-guidance-surveyor-long-term-care-facilities.pdf</a:t>
            </a:r>
            <a:r>
              <a:rPr lang="en-US" sz="1800" dirty="0">
                <a:latin typeface="Calibri" panose="020F0502020204030204" pitchFamily="34"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marL="0" indent="0">
              <a:spcBef>
                <a:spcPts val="0"/>
              </a:spcBef>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Centers for Disease Control and Prevention.  Interim Infection Prevention and Control Recommendations for Healthcare Personnel During the Coronavirus Disease 2019 (COVID-19) Pandemic), Updated Sept. 23, 2022:  </a:t>
            </a:r>
            <a:r>
              <a:rPr lang="en-US" sz="18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4"/>
              </a:rPr>
              <a:t>https://www.cdc.gov/coronavirus/2019-ncov/hcp/infection-control-recommendations.html</a:t>
            </a:r>
            <a:r>
              <a:rPr lang="en-US" sz="1800" dirty="0">
                <a:latin typeface="Calibri" panose="020F0502020204030204" pitchFamily="34" charset="0"/>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15962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57DD-4B76-444F-BDC4-6704088EB3A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6504DA6-1571-42B5-95D2-BD0B8C0A1EB4}"/>
              </a:ext>
            </a:extLst>
          </p:cNvPr>
          <p:cNvSpPr>
            <a:spLocks noGrp="1"/>
          </p:cNvSpPr>
          <p:nvPr>
            <p:ph idx="1"/>
          </p:nvPr>
        </p:nvSpPr>
        <p:spPr/>
        <p:txBody>
          <a:bodyPr/>
          <a:lstStyle/>
          <a:p>
            <a:pPr marL="0" indent="0">
              <a:lnSpc>
                <a:spcPct val="107000"/>
              </a:lnSpc>
              <a:spcBef>
                <a:spcPts val="0"/>
              </a:spcBef>
              <a:buNone/>
            </a:pPr>
            <a:r>
              <a:rPr lang="en-US" sz="1800" dirty="0">
                <a:latin typeface="Calibri" panose="020F0502020204030204" pitchFamily="34"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marL="0">
              <a:lnSpc>
                <a:spcPct val="107000"/>
              </a:lnSpc>
              <a:spcBef>
                <a:spcPts val="0"/>
              </a:spcBef>
            </a:pPr>
            <a:r>
              <a:rPr lang="en-US" sz="1800" dirty="0">
                <a:latin typeface="Calibri" panose="020F0502020204030204" pitchFamily="34" charset="0"/>
                <a:ea typeface="Times New Roman" panose="02020603050405020304" pitchFamily="18" charset="0"/>
              </a:rPr>
              <a:t>Centers for Disease Control and Prevention.  NIOSH Science Blog.  Respiratory Protection vs. Source Control – What’s the difference?  September 8, 2020:  </a:t>
            </a:r>
            <a:r>
              <a:rPr lang="en-US" sz="1800" u="sng" dirty="0">
                <a:solidFill>
                  <a:srgbClr val="0563C1"/>
                </a:solidFill>
                <a:latin typeface="Calibri" panose="020F0502020204030204" pitchFamily="34" charset="0"/>
                <a:ea typeface="Times New Roman" panose="02020603050405020304" pitchFamily="18" charset="0"/>
                <a:hlinkClick r:id="rId2"/>
              </a:rPr>
              <a:t>https://blogs.cdc.gov/niosh-science-blog/2020/09/08/source-control/</a:t>
            </a:r>
            <a:r>
              <a:rPr lang="en-US" sz="1800" dirty="0">
                <a:latin typeface="Calibri" panose="020F0502020204030204" pitchFamily="34"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marL="0" indent="0">
              <a:lnSpc>
                <a:spcPct val="107000"/>
              </a:lnSpc>
              <a:spcBef>
                <a:spcPts val="0"/>
              </a:spcBef>
              <a:buNone/>
            </a:pPr>
            <a:r>
              <a:rPr lang="en-US" sz="1800" dirty="0">
                <a:latin typeface="Calibri" panose="020F0502020204030204" pitchFamily="34"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marL="0">
              <a:lnSpc>
                <a:spcPct val="107000"/>
              </a:lnSpc>
              <a:spcBef>
                <a:spcPts val="0"/>
              </a:spcBef>
            </a:pPr>
            <a:r>
              <a:rPr lang="en-US" sz="1800" dirty="0">
                <a:latin typeface="Calibri" panose="020F0502020204030204" pitchFamily="34" charset="0"/>
                <a:ea typeface="Times New Roman" panose="02020603050405020304" pitchFamily="18" charset="0"/>
              </a:rPr>
              <a:t>Centers for Disease Control and Prevention.  “Use Personal Protective Equipment (PPE) When Caring for Patients with Confirmed or Suspected COVID-19 Factsheet. CS316124:  </a:t>
            </a:r>
            <a:r>
              <a:rPr lang="en-US" sz="1800" u="sng" dirty="0">
                <a:solidFill>
                  <a:srgbClr val="0563C1"/>
                </a:solidFill>
                <a:latin typeface="Calibri" panose="020F0502020204030204" pitchFamily="34" charset="0"/>
                <a:ea typeface="Times New Roman" panose="02020603050405020304" pitchFamily="18" charset="0"/>
                <a:hlinkClick r:id="rId3"/>
              </a:rPr>
              <a:t>https://www.cdc.gov/coronavirus/2019-ncov/downloads/communication/print-resources/A_FS_HCP_COVID19_PPE_card.pdf</a:t>
            </a:r>
            <a:r>
              <a:rPr lang="en-US" sz="1800" dirty="0">
                <a:latin typeface="Calibri" panose="020F0502020204030204" pitchFamily="34"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marL="0" indent="0">
              <a:lnSpc>
                <a:spcPct val="107000"/>
              </a:lnSpc>
              <a:spcBef>
                <a:spcPts val="0"/>
              </a:spcBef>
              <a:buNone/>
            </a:pPr>
            <a:r>
              <a:rPr lang="en-US" sz="1800" dirty="0">
                <a:latin typeface="Calibri" panose="020F0502020204030204" pitchFamily="34"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marL="0">
              <a:lnSpc>
                <a:spcPct val="107000"/>
              </a:lnSpc>
              <a:spcBef>
                <a:spcPts val="0"/>
              </a:spcBef>
            </a:pPr>
            <a:r>
              <a:rPr lang="en-US" sz="1800" dirty="0">
                <a:latin typeface="Calibri" panose="020F0502020204030204" pitchFamily="34" charset="0"/>
                <a:ea typeface="Times New Roman" panose="02020603050405020304" pitchFamily="18" charset="0"/>
              </a:rPr>
              <a:t>United States Department of Labor, Occupational Safety and Health Administration (OSHA) Standard 1910 Respiratory Protection:   </a:t>
            </a:r>
            <a:r>
              <a:rPr lang="en-US" sz="1800" u="sng" dirty="0">
                <a:solidFill>
                  <a:srgbClr val="0563C1"/>
                </a:solidFill>
                <a:latin typeface="Calibri" panose="020F0502020204030204" pitchFamily="34" charset="0"/>
                <a:ea typeface="Times New Roman" panose="02020603050405020304" pitchFamily="18" charset="0"/>
                <a:hlinkClick r:id="rId4"/>
              </a:rPr>
              <a:t>https://www.osha.gov/laws-regs/regulations/standardnumber/1910/1910.134</a:t>
            </a:r>
            <a:r>
              <a:rPr lang="en-US" sz="1800" b="1" dirty="0">
                <a:latin typeface="Times New Roman" panose="02020603050405020304" pitchFamily="18" charset="0"/>
                <a:ea typeface="Times New Roman" panose="02020603050405020304" pitchFamily="18" charset="0"/>
                <a:cs typeface="Calibri" panose="020F0502020204030204" pitchFamily="34" charset="0"/>
              </a:rPr>
              <a:t> </a:t>
            </a:r>
            <a:endParaRPr lang="en-US" sz="18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966913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66FFFB-F4BE-B2C3-BD44-ABF2F54D60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700" y="1303020"/>
            <a:ext cx="7086600" cy="4251960"/>
          </a:xfrm>
          <a:prstGeom prst="rect">
            <a:avLst/>
          </a:prstGeom>
          <a:ln>
            <a:noFill/>
          </a:ln>
          <a:effectLst>
            <a:softEdge rad="112500"/>
          </a:effectLst>
        </p:spPr>
      </p:pic>
      <p:sp>
        <p:nvSpPr>
          <p:cNvPr id="5" name="Title 2">
            <a:extLst>
              <a:ext uri="{FF2B5EF4-FFF2-40B4-BE49-F238E27FC236}">
                <a16:creationId xmlns:a16="http://schemas.microsoft.com/office/drawing/2014/main" id="{547C10CF-D217-8331-3D1A-5AAF537CAC1E}"/>
              </a:ext>
            </a:extLst>
          </p:cNvPr>
          <p:cNvSpPr>
            <a:spLocks noGrp="1"/>
          </p:cNvSpPr>
          <p:nvPr>
            <p:ph type="title"/>
          </p:nvPr>
        </p:nvSpPr>
        <p:spPr>
          <a:xfrm>
            <a:off x="609600" y="274638"/>
            <a:ext cx="10972800" cy="1143000"/>
          </a:xfrm>
        </p:spPr>
        <p:txBody>
          <a:bodyPr/>
          <a:lstStyle/>
          <a:p>
            <a:pPr algn="l"/>
            <a:r>
              <a:rPr lang="en-US" dirty="0"/>
              <a:t>Questions </a:t>
            </a:r>
          </a:p>
        </p:txBody>
      </p:sp>
    </p:spTree>
    <p:extLst>
      <p:ext uri="{BB962C8B-B14F-4D97-AF65-F5344CB8AC3E}">
        <p14:creationId xmlns:p14="http://schemas.microsoft.com/office/powerpoint/2010/main" val="904800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80AA-D21D-49A8-B682-CA890568814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4B89EA0-AD6D-41A3-9C35-977DB7AE20F9}"/>
              </a:ext>
            </a:extLst>
          </p:cNvPr>
          <p:cNvSpPr>
            <a:spLocks noGrp="1"/>
          </p:cNvSpPr>
          <p:nvPr>
            <p:ph idx="1"/>
          </p:nvPr>
        </p:nvSpPr>
        <p:spPr>
          <a:xfrm>
            <a:off x="2057400" y="2590801"/>
            <a:ext cx="8229600" cy="4525963"/>
          </a:xfrm>
        </p:spPr>
        <p:txBody>
          <a:bodyPr>
            <a:normAutofit/>
          </a:bodyPr>
          <a:lstStyle/>
          <a:p>
            <a:pPr marL="0" indent="0" algn="ctr">
              <a:buNone/>
            </a:pPr>
            <a:r>
              <a:rPr lang="en-US" sz="2000" i="1" dirty="0"/>
              <a:t>“This presentation provided is copyrighted information of Pathway Health.  Please note the presentation date on the title page in relation to the need to verify any new updates and resources that were listed in this presentation.  This presentation is intended to be informational.  The information does not constitute either legal or professional consultation.  This presentation is not to be sold or reused without written authorization.”</a:t>
            </a:r>
            <a:endParaRPr lang="en-US" sz="2000" dirty="0"/>
          </a:p>
          <a:p>
            <a:pPr algn="ctr"/>
            <a:endParaRPr lang="en-US" sz="2000" dirty="0"/>
          </a:p>
        </p:txBody>
      </p:sp>
    </p:spTree>
    <p:extLst>
      <p:ext uri="{BB962C8B-B14F-4D97-AF65-F5344CB8AC3E}">
        <p14:creationId xmlns:p14="http://schemas.microsoft.com/office/powerpoint/2010/main" val="160705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976AC-C2EE-401E-B0FD-5C60B88CFA94}"/>
              </a:ext>
            </a:extLst>
          </p:cNvPr>
          <p:cNvSpPr>
            <a:spLocks noGrp="1"/>
          </p:cNvSpPr>
          <p:nvPr>
            <p:ph type="title"/>
          </p:nvPr>
        </p:nvSpPr>
        <p:spPr>
          <a:xfrm>
            <a:off x="2778760" y="415540"/>
            <a:ext cx="6634480" cy="639842"/>
          </a:xfrm>
        </p:spPr>
        <p:txBody>
          <a:bodyPr anchor="ctr">
            <a:normAutofit fontScale="90000"/>
          </a:bodyPr>
          <a:lstStyle/>
          <a:p>
            <a:r>
              <a:rPr lang="en-US" dirty="0"/>
              <a:t>Disease Transmission</a:t>
            </a:r>
          </a:p>
        </p:txBody>
      </p:sp>
      <p:sp>
        <p:nvSpPr>
          <p:cNvPr id="3" name="Content Placeholder 2">
            <a:extLst>
              <a:ext uri="{FF2B5EF4-FFF2-40B4-BE49-F238E27FC236}">
                <a16:creationId xmlns:a16="http://schemas.microsoft.com/office/drawing/2014/main" id="{38FA8696-B586-40B6-9D96-B4B675F541AD}"/>
              </a:ext>
            </a:extLst>
          </p:cNvPr>
          <p:cNvSpPr>
            <a:spLocks noGrp="1"/>
          </p:cNvSpPr>
          <p:nvPr>
            <p:ph sz="half" idx="1"/>
          </p:nvPr>
        </p:nvSpPr>
        <p:spPr>
          <a:xfrm>
            <a:off x="685800" y="1611631"/>
            <a:ext cx="6035766" cy="4350238"/>
          </a:xfrm>
        </p:spPr>
        <p:txBody>
          <a:bodyPr>
            <a:noAutofit/>
          </a:bodyPr>
          <a:lstStyle/>
          <a:p>
            <a:pPr marL="0" indent="0">
              <a:buNone/>
            </a:pPr>
            <a:r>
              <a:rPr lang="en-US" b="1" dirty="0"/>
              <a:t>COVID-19</a:t>
            </a:r>
          </a:p>
          <a:p>
            <a:pPr marL="0" indent="0">
              <a:buNone/>
            </a:pPr>
            <a:r>
              <a:rPr lang="en-US" b="1" dirty="0"/>
              <a:t>“</a:t>
            </a:r>
            <a:r>
              <a:rPr lang="en-US" dirty="0">
                <a:solidFill>
                  <a:srgbClr val="000000"/>
                </a:solidFill>
              </a:rPr>
              <a:t>COVID-19 spreads when an infected person breathes out droplets and very small particles that contain the virus. These droplets and particles can be breathed in by other people or land on their eyes, noses, or mouth. In some circumstances, they may contaminate surfaces they touch.”</a:t>
            </a:r>
            <a:endParaRPr lang="en-US" b="1" dirty="0"/>
          </a:p>
        </p:txBody>
      </p:sp>
      <p:pic>
        <p:nvPicPr>
          <p:cNvPr id="5" name="Picture 4" descr="A picture containing indoor, table, small, cup&#10;&#10;Description automatically generated">
            <a:extLst>
              <a:ext uri="{FF2B5EF4-FFF2-40B4-BE49-F238E27FC236}">
                <a16:creationId xmlns:a16="http://schemas.microsoft.com/office/drawing/2014/main" id="{04DA9534-C8AA-4365-918A-E6AA3068471F}"/>
              </a:ext>
            </a:extLst>
          </p:cNvPr>
          <p:cNvPicPr>
            <a:picLocks noChangeAspect="1"/>
          </p:cNvPicPr>
          <p:nvPr/>
        </p:nvPicPr>
        <p:blipFill rotWithShape="1">
          <a:blip r:embed="rId3">
            <a:extLst>
              <a:ext uri="{28A0092B-C50C-407E-A947-70E740481C1C}">
                <a14:useLocalDpi xmlns:a14="http://schemas.microsoft.com/office/drawing/2010/main" val="0"/>
              </a:ext>
            </a:extLst>
          </a:blip>
          <a:srcRect l="10213" r="10370" b="-1"/>
          <a:stretch/>
        </p:blipFill>
        <p:spPr>
          <a:xfrm>
            <a:off x="7575350" y="1639340"/>
            <a:ext cx="3675780" cy="3089519"/>
          </a:xfrm>
          <a:prstGeom prst="rect">
            <a:avLst/>
          </a:prstGeom>
          <a:ln>
            <a:noFill/>
          </a:ln>
          <a:effectLst>
            <a:softEdge rad="112500"/>
          </a:effectLst>
        </p:spPr>
      </p:pic>
      <p:sp>
        <p:nvSpPr>
          <p:cNvPr id="8" name="Slide Number Placeholder 7">
            <a:extLst>
              <a:ext uri="{FF2B5EF4-FFF2-40B4-BE49-F238E27FC236}">
                <a16:creationId xmlns:a16="http://schemas.microsoft.com/office/drawing/2014/main" id="{7922C6B1-8FAB-4C9D-978C-2FB8A591EB77}"/>
              </a:ext>
            </a:extLst>
          </p:cNvPr>
          <p:cNvSpPr>
            <a:spLocks noGrp="1"/>
          </p:cNvSpPr>
          <p:nvPr>
            <p:ph type="sldNum" sz="quarter" idx="4"/>
          </p:nvPr>
        </p:nvSpPr>
        <p:spPr>
          <a:xfrm>
            <a:off x="10261600" y="6356352"/>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F013497-34FD-447A-9B51-D0FFEC0AB06C}" type="slidenum">
              <a:rPr lang="en-US" smtClean="0"/>
              <a:pPr/>
              <a:t>3</a:t>
            </a:fld>
            <a:endParaRPr lang="en-US" dirty="0"/>
          </a:p>
        </p:txBody>
      </p:sp>
      <p:sp>
        <p:nvSpPr>
          <p:cNvPr id="6" name="TextBox 5">
            <a:extLst>
              <a:ext uri="{FF2B5EF4-FFF2-40B4-BE49-F238E27FC236}">
                <a16:creationId xmlns:a16="http://schemas.microsoft.com/office/drawing/2014/main" id="{755846A0-E26B-2734-855F-827303788B9F}"/>
              </a:ext>
            </a:extLst>
          </p:cNvPr>
          <p:cNvSpPr txBox="1"/>
          <p:nvPr/>
        </p:nvSpPr>
        <p:spPr>
          <a:xfrm>
            <a:off x="7568423" y="5342550"/>
            <a:ext cx="3675780" cy="400110"/>
          </a:xfrm>
          <a:prstGeom prst="rect">
            <a:avLst/>
          </a:prstGeom>
          <a:noFill/>
        </p:spPr>
        <p:txBody>
          <a:bodyPr wrap="square">
            <a:spAutoFit/>
          </a:bodyPr>
          <a:lstStyle/>
          <a:p>
            <a:pPr algn="r"/>
            <a:r>
              <a:rPr lang="en-US" sz="1000" dirty="0">
                <a:hlinkClick r:id="rId4"/>
              </a:rPr>
              <a:t>https://www.cdc.gov/coronavirus/2019-ncov/prevent-getting-sick/how-covid-spreads.html</a:t>
            </a:r>
            <a:r>
              <a:rPr lang="en-US" sz="1000" dirty="0"/>
              <a:t> </a:t>
            </a:r>
          </a:p>
        </p:txBody>
      </p:sp>
    </p:spTree>
    <p:extLst>
      <p:ext uri="{BB962C8B-B14F-4D97-AF65-F5344CB8AC3E}">
        <p14:creationId xmlns:p14="http://schemas.microsoft.com/office/powerpoint/2010/main" val="3200245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4FBC19-C2BD-5276-0815-62C60D8B0F3B}"/>
              </a:ext>
            </a:extLst>
          </p:cNvPr>
          <p:cNvSpPr>
            <a:spLocks noGrp="1"/>
          </p:cNvSpPr>
          <p:nvPr>
            <p:ph type="title"/>
          </p:nvPr>
        </p:nvSpPr>
        <p:spPr/>
        <p:txBody>
          <a:bodyPr>
            <a:normAutofit/>
          </a:bodyPr>
          <a:lstStyle/>
          <a:p>
            <a:r>
              <a:rPr lang="en-US" dirty="0"/>
              <a:t>Personal Protective Equipment (PPE)</a:t>
            </a:r>
          </a:p>
        </p:txBody>
      </p:sp>
      <p:sp>
        <p:nvSpPr>
          <p:cNvPr id="6" name="Content Placeholder 5">
            <a:extLst>
              <a:ext uri="{FF2B5EF4-FFF2-40B4-BE49-F238E27FC236}">
                <a16:creationId xmlns:a16="http://schemas.microsoft.com/office/drawing/2014/main" id="{67C15AFA-7577-2FF3-7164-4732CDD2F07F}"/>
              </a:ext>
            </a:extLst>
          </p:cNvPr>
          <p:cNvSpPr>
            <a:spLocks noGrp="1"/>
          </p:cNvSpPr>
          <p:nvPr>
            <p:ph idx="1"/>
          </p:nvPr>
        </p:nvSpPr>
        <p:spPr>
          <a:xfrm>
            <a:off x="533400" y="2133600"/>
            <a:ext cx="6172200" cy="3124200"/>
          </a:xfrm>
        </p:spPr>
        <p:txBody>
          <a:bodyPr>
            <a:normAutofit/>
          </a:bodyPr>
          <a:lstStyle/>
          <a:p>
            <a:pPr marL="0" indent="0">
              <a:buNone/>
            </a:pPr>
            <a:r>
              <a:rPr lang="en-US" sz="3000" dirty="0"/>
              <a:t>“</a:t>
            </a:r>
            <a:r>
              <a:rPr lang="en-US" sz="3000" b="1" dirty="0"/>
              <a:t>Personal protective equipment (PPE)” </a:t>
            </a:r>
            <a:r>
              <a:rPr lang="en-US" sz="3000" dirty="0"/>
              <a:t>refers to protective items or garments worn to protect the body or clothing from hazards that can cause injury and to protect residents from cross-transmission”</a:t>
            </a:r>
          </a:p>
        </p:txBody>
      </p:sp>
      <p:pic>
        <p:nvPicPr>
          <p:cNvPr id="1026" name="Picture 2">
            <a:extLst>
              <a:ext uri="{FF2B5EF4-FFF2-40B4-BE49-F238E27FC236}">
                <a16:creationId xmlns:a16="http://schemas.microsoft.com/office/drawing/2014/main" id="{91B92BB3-E446-9817-3F80-458DB2520A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1557488"/>
            <a:ext cx="29464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indoor&#10;&#10;Description automatically generated">
            <a:extLst>
              <a:ext uri="{FF2B5EF4-FFF2-40B4-BE49-F238E27FC236}">
                <a16:creationId xmlns:a16="http://schemas.microsoft.com/office/drawing/2014/main" id="{73AAEC91-3A7D-DEB6-CA23-B60C85C0CB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3767288"/>
            <a:ext cx="1905000" cy="1270620"/>
          </a:xfrm>
          <a:prstGeom prst="rect">
            <a:avLst/>
          </a:prstGeom>
        </p:spPr>
      </p:pic>
      <p:sp>
        <p:nvSpPr>
          <p:cNvPr id="9" name="TextBox 8">
            <a:extLst>
              <a:ext uri="{FF2B5EF4-FFF2-40B4-BE49-F238E27FC236}">
                <a16:creationId xmlns:a16="http://schemas.microsoft.com/office/drawing/2014/main" id="{A28D699D-8315-FE96-85C3-8C2F794F4C4C}"/>
              </a:ext>
            </a:extLst>
          </p:cNvPr>
          <p:cNvSpPr txBox="1"/>
          <p:nvPr/>
        </p:nvSpPr>
        <p:spPr>
          <a:xfrm>
            <a:off x="6712527" y="5514633"/>
            <a:ext cx="4572000" cy="400110"/>
          </a:xfrm>
          <a:prstGeom prst="rect">
            <a:avLst/>
          </a:prstGeom>
          <a:noFill/>
        </p:spPr>
        <p:txBody>
          <a:bodyPr wrap="square">
            <a:spAutoFit/>
          </a:bodyPr>
          <a:lstStyle/>
          <a:p>
            <a:pPr algn="r"/>
            <a:r>
              <a:rPr lang="en-US" sz="1000" u="sng" dirty="0">
                <a:solidFill>
                  <a:srgbClr val="0563C1"/>
                </a:solidFill>
                <a:latin typeface="Calibri" panose="020F0502020204030204" pitchFamily="34" charset="0"/>
                <a:ea typeface="Times New Roman" panose="02020603050405020304" pitchFamily="18" charset="0"/>
                <a:hlinkClick r:id="rId5"/>
              </a:rPr>
              <a:t>https://www.cms.gov/files/document/appendix-pp-guidance-surveyor-long-term-care-facilities.pdf</a:t>
            </a:r>
            <a:r>
              <a:rPr lang="en-US" sz="1000" dirty="0">
                <a:latin typeface="Calibri" panose="020F0502020204030204" pitchFamily="34" charset="0"/>
                <a:ea typeface="Times New Roman" panose="02020603050405020304" pitchFamily="18" charset="0"/>
              </a:rPr>
              <a:t> </a:t>
            </a:r>
            <a:endParaRPr lang="en-US" sz="1000" dirty="0"/>
          </a:p>
        </p:txBody>
      </p:sp>
    </p:spTree>
    <p:extLst>
      <p:ext uri="{BB962C8B-B14F-4D97-AF65-F5344CB8AC3E}">
        <p14:creationId xmlns:p14="http://schemas.microsoft.com/office/powerpoint/2010/main" val="2960635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5475AB-20C4-4D27-81B5-864D02C3A4DF}"/>
              </a:ext>
            </a:extLst>
          </p:cNvPr>
          <p:cNvSpPr>
            <a:spLocks noGrp="1"/>
          </p:cNvSpPr>
          <p:nvPr>
            <p:ph type="title"/>
          </p:nvPr>
        </p:nvSpPr>
        <p:spPr/>
        <p:txBody>
          <a:bodyPr/>
          <a:lstStyle/>
          <a:p>
            <a:r>
              <a:rPr lang="en-US" dirty="0"/>
              <a:t>Standard Precautions</a:t>
            </a:r>
          </a:p>
        </p:txBody>
      </p:sp>
      <p:sp>
        <p:nvSpPr>
          <p:cNvPr id="6" name="Content Placeholder 5">
            <a:extLst>
              <a:ext uri="{FF2B5EF4-FFF2-40B4-BE49-F238E27FC236}">
                <a16:creationId xmlns:a16="http://schemas.microsoft.com/office/drawing/2014/main" id="{7FB10B86-C97E-4FA9-BA07-333444F7EBA6}"/>
              </a:ext>
            </a:extLst>
          </p:cNvPr>
          <p:cNvSpPr>
            <a:spLocks noGrp="1"/>
          </p:cNvSpPr>
          <p:nvPr>
            <p:ph idx="1"/>
          </p:nvPr>
        </p:nvSpPr>
        <p:spPr>
          <a:xfrm>
            <a:off x="609600" y="1417639"/>
            <a:ext cx="7391400" cy="4386308"/>
          </a:xfrm>
        </p:spPr>
        <p:txBody>
          <a:bodyPr>
            <a:normAutofit/>
          </a:bodyPr>
          <a:lstStyle/>
          <a:p>
            <a:pPr marL="0" indent="0">
              <a:buNone/>
            </a:pPr>
            <a:r>
              <a:rPr lang="en-US" sz="2800" dirty="0"/>
              <a:t>““</a:t>
            </a:r>
            <a:r>
              <a:rPr lang="en-US" sz="2800" b="1" dirty="0"/>
              <a:t>Standard precautions</a:t>
            </a:r>
            <a:r>
              <a:rPr lang="en-US" sz="2800" dirty="0"/>
              <a:t>” refer to the infection prevention practices that apply to all residents, regardless of suspected or confirmed diagnosis or presumed infection status. Standard precautions is based on the principle that all blood, body fluids, secretions, excretions except sweat, regardless of whether they contain visible blood, non-intact skin, and mucous membranes may contain transmissible infectious agents.”</a:t>
            </a:r>
          </a:p>
        </p:txBody>
      </p:sp>
      <p:pic>
        <p:nvPicPr>
          <p:cNvPr id="9" name="Content Placeholder 4" descr="A person wearing a blue dress&#10;&#10;Description automatically generated">
            <a:extLst>
              <a:ext uri="{FF2B5EF4-FFF2-40B4-BE49-F238E27FC236}">
                <a16:creationId xmlns:a16="http://schemas.microsoft.com/office/drawing/2014/main" id="{5F624A22-E494-429E-9248-099ECE67F8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850"/>
          <a:stretch/>
        </p:blipFill>
        <p:spPr>
          <a:xfrm>
            <a:off x="8431147" y="2158203"/>
            <a:ext cx="3559306" cy="2389194"/>
          </a:xfrm>
          <a:prstGeom prst="rect">
            <a:avLst/>
          </a:prstGeom>
          <a:ln>
            <a:noFill/>
          </a:ln>
          <a:effectLst>
            <a:softEdge rad="112500"/>
          </a:effectLst>
        </p:spPr>
      </p:pic>
      <p:sp>
        <p:nvSpPr>
          <p:cNvPr id="2" name="TextBox 1">
            <a:extLst>
              <a:ext uri="{FF2B5EF4-FFF2-40B4-BE49-F238E27FC236}">
                <a16:creationId xmlns:a16="http://schemas.microsoft.com/office/drawing/2014/main" id="{32E54FBE-ABBB-D4E4-173C-C3334E71C3D5}"/>
              </a:ext>
            </a:extLst>
          </p:cNvPr>
          <p:cNvSpPr txBox="1"/>
          <p:nvPr/>
        </p:nvSpPr>
        <p:spPr>
          <a:xfrm>
            <a:off x="7239000" y="5403837"/>
            <a:ext cx="4572000" cy="400110"/>
          </a:xfrm>
          <a:prstGeom prst="rect">
            <a:avLst/>
          </a:prstGeom>
          <a:noFill/>
        </p:spPr>
        <p:txBody>
          <a:bodyPr wrap="square">
            <a:spAutoFit/>
          </a:bodyPr>
          <a:lstStyle/>
          <a:p>
            <a:pPr algn="r"/>
            <a:r>
              <a:rPr lang="en-US" sz="1000" u="sng" dirty="0">
                <a:solidFill>
                  <a:srgbClr val="0563C1"/>
                </a:solidFill>
                <a:latin typeface="Calibri" panose="020F0502020204030204" pitchFamily="34" charset="0"/>
                <a:ea typeface="Times New Roman" panose="02020603050405020304" pitchFamily="18" charset="0"/>
                <a:hlinkClick r:id="rId4"/>
              </a:rPr>
              <a:t>https://www.cms.gov/files/document/appendix-pp-guidance-surveyor-long-term-care-facilities.pdf</a:t>
            </a:r>
            <a:r>
              <a:rPr lang="en-US" sz="1000" dirty="0">
                <a:latin typeface="Calibri" panose="020F0502020204030204" pitchFamily="34" charset="0"/>
                <a:ea typeface="Times New Roman" panose="02020603050405020304" pitchFamily="18" charset="0"/>
              </a:rPr>
              <a:t> </a:t>
            </a:r>
            <a:endParaRPr lang="en-US" sz="1000" dirty="0"/>
          </a:p>
        </p:txBody>
      </p:sp>
    </p:spTree>
    <p:extLst>
      <p:ext uri="{BB962C8B-B14F-4D97-AF65-F5344CB8AC3E}">
        <p14:creationId xmlns:p14="http://schemas.microsoft.com/office/powerpoint/2010/main" val="270259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6F87-7054-AB39-878B-4EA40A594E36}"/>
              </a:ext>
            </a:extLst>
          </p:cNvPr>
          <p:cNvSpPr>
            <a:spLocks noGrp="1"/>
          </p:cNvSpPr>
          <p:nvPr>
            <p:ph type="title"/>
          </p:nvPr>
        </p:nvSpPr>
        <p:spPr/>
        <p:txBody>
          <a:bodyPr/>
          <a:lstStyle/>
          <a:p>
            <a:r>
              <a:rPr lang="en-US" dirty="0"/>
              <a:t>Standard Precautions</a:t>
            </a:r>
          </a:p>
        </p:txBody>
      </p:sp>
      <p:sp>
        <p:nvSpPr>
          <p:cNvPr id="3" name="Content Placeholder 2">
            <a:extLst>
              <a:ext uri="{FF2B5EF4-FFF2-40B4-BE49-F238E27FC236}">
                <a16:creationId xmlns:a16="http://schemas.microsoft.com/office/drawing/2014/main" id="{334931B5-337E-DF53-C1A8-BEF3343C3C7A}"/>
              </a:ext>
            </a:extLst>
          </p:cNvPr>
          <p:cNvSpPr>
            <a:spLocks noGrp="1"/>
          </p:cNvSpPr>
          <p:nvPr>
            <p:ph idx="1"/>
          </p:nvPr>
        </p:nvSpPr>
        <p:spPr/>
        <p:txBody>
          <a:bodyPr>
            <a:normAutofit/>
          </a:bodyPr>
          <a:lstStyle/>
          <a:p>
            <a:pPr marL="0" indent="0">
              <a:buNone/>
            </a:pPr>
            <a:r>
              <a:rPr lang="en-US" dirty="0"/>
              <a:t>“Furthermore, equipment or items in the resident’s environment likely to have been contaminated with infectious body fluids must be handled in a manner to prevent transmission of infectious agents. Standard precautions include hand hygiene, proper selection and use of personal protective equipment, safe injection practices, respiratory hygiene/cough etiquette, environmental cleaning and disinfection, and reprocessing of reusable resident medical equipment.”</a:t>
            </a:r>
          </a:p>
        </p:txBody>
      </p:sp>
      <p:sp>
        <p:nvSpPr>
          <p:cNvPr id="5" name="TextBox 4">
            <a:extLst>
              <a:ext uri="{FF2B5EF4-FFF2-40B4-BE49-F238E27FC236}">
                <a16:creationId xmlns:a16="http://schemas.microsoft.com/office/drawing/2014/main" id="{4E723B66-3FE4-8461-96EC-4B5D46E5C250}"/>
              </a:ext>
            </a:extLst>
          </p:cNvPr>
          <p:cNvSpPr txBox="1"/>
          <p:nvPr/>
        </p:nvSpPr>
        <p:spPr>
          <a:xfrm>
            <a:off x="7010400" y="5638800"/>
            <a:ext cx="4572000" cy="400110"/>
          </a:xfrm>
          <a:prstGeom prst="rect">
            <a:avLst/>
          </a:prstGeom>
          <a:noFill/>
        </p:spPr>
        <p:txBody>
          <a:bodyPr wrap="square">
            <a:spAutoFit/>
          </a:bodyPr>
          <a:lstStyle/>
          <a:p>
            <a:pPr algn="r"/>
            <a:r>
              <a:rPr lang="en-US" sz="1000" u="sng" dirty="0">
                <a:solidFill>
                  <a:srgbClr val="0563C1"/>
                </a:solidFill>
                <a:latin typeface="Calibri" panose="020F0502020204030204" pitchFamily="34" charset="0"/>
                <a:ea typeface="Times New Roman" panose="02020603050405020304" pitchFamily="18" charset="0"/>
                <a:hlinkClick r:id="rId3"/>
              </a:rPr>
              <a:t>https://www.cms.gov/files/document/appendix-pp-guidance-surveyor-long-term-care-facilities.pdf</a:t>
            </a:r>
            <a:r>
              <a:rPr lang="en-US" sz="1000" dirty="0">
                <a:latin typeface="Calibri" panose="020F0502020204030204" pitchFamily="34" charset="0"/>
                <a:ea typeface="Times New Roman" panose="02020603050405020304" pitchFamily="18" charset="0"/>
              </a:rPr>
              <a:t> </a:t>
            </a:r>
            <a:endParaRPr lang="en-US" sz="1000" dirty="0"/>
          </a:p>
        </p:txBody>
      </p:sp>
    </p:spTree>
    <p:extLst>
      <p:ext uri="{BB962C8B-B14F-4D97-AF65-F5344CB8AC3E}">
        <p14:creationId xmlns:p14="http://schemas.microsoft.com/office/powerpoint/2010/main" val="232302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7501-A552-43B4-B50B-C268514B2105}"/>
              </a:ext>
            </a:extLst>
          </p:cNvPr>
          <p:cNvSpPr>
            <a:spLocks noGrp="1"/>
          </p:cNvSpPr>
          <p:nvPr>
            <p:ph type="title"/>
          </p:nvPr>
        </p:nvSpPr>
        <p:spPr>
          <a:xfrm>
            <a:off x="1981200" y="274638"/>
            <a:ext cx="8229600" cy="1143000"/>
          </a:xfrm>
        </p:spPr>
        <p:txBody>
          <a:bodyPr anchor="ctr">
            <a:normAutofit/>
          </a:bodyPr>
          <a:lstStyle/>
          <a:p>
            <a:r>
              <a:rPr lang="en-US" sz="4100" dirty="0"/>
              <a:t>Transmission-based Precautions</a:t>
            </a:r>
          </a:p>
        </p:txBody>
      </p:sp>
      <p:pic>
        <p:nvPicPr>
          <p:cNvPr id="4" name="Content Placeholder 4" descr="A person standing in a room&#10;&#10;Description automatically generated">
            <a:extLst>
              <a:ext uri="{FF2B5EF4-FFF2-40B4-BE49-F238E27FC236}">
                <a16:creationId xmlns:a16="http://schemas.microsoft.com/office/drawing/2014/main" id="{97292308-986E-4C55-A9B1-3F2692DEAF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131" r="18313" b="-3"/>
          <a:stretch/>
        </p:blipFill>
        <p:spPr>
          <a:xfrm>
            <a:off x="7738996" y="1627073"/>
            <a:ext cx="3670221" cy="4113129"/>
          </a:xfrm>
          <a:prstGeom prst="rect">
            <a:avLst/>
          </a:prstGeom>
          <a:ln>
            <a:noFill/>
          </a:ln>
          <a:effectLst>
            <a:softEdge rad="112500"/>
          </a:effectLst>
        </p:spPr>
      </p:pic>
      <p:sp>
        <p:nvSpPr>
          <p:cNvPr id="3" name="Content Placeholder 2">
            <a:extLst>
              <a:ext uri="{FF2B5EF4-FFF2-40B4-BE49-F238E27FC236}">
                <a16:creationId xmlns:a16="http://schemas.microsoft.com/office/drawing/2014/main" id="{1C9F38D9-1475-42F0-981F-E2AD8FA951F9}"/>
              </a:ext>
            </a:extLst>
          </p:cNvPr>
          <p:cNvSpPr>
            <a:spLocks noGrp="1"/>
          </p:cNvSpPr>
          <p:nvPr>
            <p:ph sz="half" idx="2"/>
          </p:nvPr>
        </p:nvSpPr>
        <p:spPr>
          <a:xfrm>
            <a:off x="990600" y="2209800"/>
            <a:ext cx="6553200" cy="3822183"/>
          </a:xfrm>
        </p:spPr>
        <p:txBody>
          <a:bodyPr>
            <a:normAutofit/>
          </a:bodyPr>
          <a:lstStyle/>
          <a:p>
            <a:pPr marL="0" indent="0">
              <a:lnSpc>
                <a:spcPct val="90000"/>
              </a:lnSpc>
              <a:buNone/>
            </a:pPr>
            <a:r>
              <a:rPr lang="en-US" dirty="0"/>
              <a:t>“Transmission-based precautions (a.k.a. “Isolation Precautions”)” refer to actions (precautions) implemented in addition to standard precautions that are based upon the means of transmission (airborne, contact, and droplet) in order to prevent or control infections.”</a:t>
            </a:r>
          </a:p>
        </p:txBody>
      </p:sp>
      <p:sp>
        <p:nvSpPr>
          <p:cNvPr id="5" name="TextBox 4">
            <a:extLst>
              <a:ext uri="{FF2B5EF4-FFF2-40B4-BE49-F238E27FC236}">
                <a16:creationId xmlns:a16="http://schemas.microsoft.com/office/drawing/2014/main" id="{1E2E3B61-1497-4F28-53C4-8C324A108520}"/>
              </a:ext>
            </a:extLst>
          </p:cNvPr>
          <p:cNvSpPr txBox="1"/>
          <p:nvPr/>
        </p:nvSpPr>
        <p:spPr>
          <a:xfrm>
            <a:off x="7682048" y="5740202"/>
            <a:ext cx="3609703" cy="400110"/>
          </a:xfrm>
          <a:prstGeom prst="rect">
            <a:avLst/>
          </a:prstGeom>
          <a:noFill/>
        </p:spPr>
        <p:txBody>
          <a:bodyPr wrap="square">
            <a:spAutoFit/>
          </a:bodyPr>
          <a:lstStyle/>
          <a:p>
            <a:pPr algn="r"/>
            <a:r>
              <a:rPr lang="en-US" sz="1000" u="sng" dirty="0">
                <a:solidFill>
                  <a:srgbClr val="0563C1"/>
                </a:solidFill>
                <a:latin typeface="Calibri" panose="020F0502020204030204" pitchFamily="34" charset="0"/>
                <a:ea typeface="Times New Roman" panose="02020603050405020304" pitchFamily="18" charset="0"/>
                <a:hlinkClick r:id="rId4"/>
              </a:rPr>
              <a:t>https://www.cms.gov/files/document/appendix-pp-guidance-surveyor-long-term-care-facilities.pdf</a:t>
            </a:r>
            <a:r>
              <a:rPr lang="en-US" sz="1000" dirty="0">
                <a:latin typeface="Calibri" panose="020F0502020204030204" pitchFamily="34" charset="0"/>
                <a:ea typeface="Times New Roman" panose="02020603050405020304" pitchFamily="18" charset="0"/>
              </a:rPr>
              <a:t> </a:t>
            </a:r>
            <a:endParaRPr lang="en-US" sz="1000" dirty="0"/>
          </a:p>
        </p:txBody>
      </p:sp>
    </p:spTree>
    <p:extLst>
      <p:ext uri="{BB962C8B-B14F-4D97-AF65-F5344CB8AC3E}">
        <p14:creationId xmlns:p14="http://schemas.microsoft.com/office/powerpoint/2010/main" val="316126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19ADE8-D867-2648-6A0C-B9C1FBF09E4F}"/>
              </a:ext>
            </a:extLst>
          </p:cNvPr>
          <p:cNvSpPr>
            <a:spLocks noGrp="1"/>
          </p:cNvSpPr>
          <p:nvPr>
            <p:ph type="title"/>
          </p:nvPr>
        </p:nvSpPr>
        <p:spPr/>
        <p:txBody>
          <a:bodyPr>
            <a:normAutofit/>
          </a:bodyPr>
          <a:lstStyle/>
          <a:p>
            <a:r>
              <a:rPr lang="en-US" dirty="0"/>
              <a:t>PPE for Suspected/Confirmed COVID-19</a:t>
            </a:r>
          </a:p>
        </p:txBody>
      </p:sp>
      <p:sp>
        <p:nvSpPr>
          <p:cNvPr id="6" name="Content Placeholder 5">
            <a:extLst>
              <a:ext uri="{FF2B5EF4-FFF2-40B4-BE49-F238E27FC236}">
                <a16:creationId xmlns:a16="http://schemas.microsoft.com/office/drawing/2014/main" id="{383C94E5-B0E6-8A6C-D3DC-D8293A699F5D}"/>
              </a:ext>
            </a:extLst>
          </p:cNvPr>
          <p:cNvSpPr>
            <a:spLocks noGrp="1"/>
          </p:cNvSpPr>
          <p:nvPr>
            <p:ph idx="1"/>
          </p:nvPr>
        </p:nvSpPr>
        <p:spPr>
          <a:xfrm>
            <a:off x="609600" y="2078122"/>
            <a:ext cx="7239000" cy="3581401"/>
          </a:xfrm>
        </p:spPr>
        <p:txBody>
          <a:bodyPr vert="horz" lIns="91440" tIns="45720" rIns="91440" bIns="45720" rtlCol="0" anchor="t">
            <a:normAutofit/>
          </a:bodyPr>
          <a:lstStyle/>
          <a:p>
            <a:pPr marL="0" indent="0">
              <a:buNone/>
            </a:pPr>
            <a:r>
              <a:rPr lang="en-US" sz="2800" dirty="0">
                <a:solidFill>
                  <a:srgbClr val="000000"/>
                </a:solidFill>
              </a:rPr>
              <a:t>“HCP who enter the room of a patient with suspected or confirmed SARS-CoV-2 infection should adhere to </a:t>
            </a:r>
            <a:r>
              <a:rPr lang="en-US" sz="2800" dirty="0">
                <a:hlinkClick r:id="rId3">
                  <a:extLst>
                    <a:ext uri="{A12FA001-AC4F-418D-AE19-62706E023703}">
                      <ahyp:hlinkClr xmlns:ahyp="http://schemas.microsoft.com/office/drawing/2018/hyperlinkcolor" val="tx"/>
                    </a:ext>
                  </a:extLst>
                </a:hlinkClick>
              </a:rPr>
              <a:t>Standard Precautions</a:t>
            </a:r>
            <a:r>
              <a:rPr lang="en-US" sz="2800" dirty="0"/>
              <a:t> </a:t>
            </a:r>
            <a:r>
              <a:rPr lang="en-US" sz="2800" dirty="0">
                <a:solidFill>
                  <a:srgbClr val="000000"/>
                </a:solidFill>
              </a:rPr>
              <a:t>and use a NIOSH-approved particulate respirator with N95 filters or higher, gown, gloves, and eye protection (i.e., goggles or a face shield that covers the front and sides of the face).”</a:t>
            </a:r>
          </a:p>
          <a:p>
            <a:endParaRPr lang="en-US" dirty="0"/>
          </a:p>
        </p:txBody>
      </p:sp>
      <p:pic>
        <p:nvPicPr>
          <p:cNvPr id="9" name="Picture 8" descr="A picture containing person&#10;&#10;Description automatically generated">
            <a:extLst>
              <a:ext uri="{FF2B5EF4-FFF2-40B4-BE49-F238E27FC236}">
                <a16:creationId xmlns:a16="http://schemas.microsoft.com/office/drawing/2014/main" id="{7FEE741E-7E74-BE26-E59E-C9BAE8F28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1579420"/>
            <a:ext cx="2590800" cy="3886200"/>
          </a:xfrm>
          <a:prstGeom prst="rect">
            <a:avLst/>
          </a:prstGeom>
          <a:ln>
            <a:noFill/>
          </a:ln>
          <a:effectLst>
            <a:softEdge rad="112500"/>
          </a:effectLst>
        </p:spPr>
      </p:pic>
      <p:pic>
        <p:nvPicPr>
          <p:cNvPr id="11" name="Picture 10" descr="A close-up of a hand&#10;&#10;Description automatically generated with medium confidence">
            <a:extLst>
              <a:ext uri="{FF2B5EF4-FFF2-40B4-BE49-F238E27FC236}">
                <a16:creationId xmlns:a16="http://schemas.microsoft.com/office/drawing/2014/main" id="{450D593D-4204-0A40-F0E8-D6876A7ADA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3000" y="4242956"/>
            <a:ext cx="740664" cy="1143000"/>
          </a:xfrm>
          <a:prstGeom prst="rect">
            <a:avLst/>
          </a:prstGeom>
        </p:spPr>
      </p:pic>
      <p:sp>
        <p:nvSpPr>
          <p:cNvPr id="3" name="TextBox 2">
            <a:extLst>
              <a:ext uri="{FF2B5EF4-FFF2-40B4-BE49-F238E27FC236}">
                <a16:creationId xmlns:a16="http://schemas.microsoft.com/office/drawing/2014/main" id="{69C5D434-31F6-7951-C761-E6B482B6F179}"/>
              </a:ext>
            </a:extLst>
          </p:cNvPr>
          <p:cNvSpPr txBox="1"/>
          <p:nvPr/>
        </p:nvSpPr>
        <p:spPr>
          <a:xfrm>
            <a:off x="6781800" y="5659523"/>
            <a:ext cx="4572000" cy="400110"/>
          </a:xfrm>
          <a:prstGeom prst="rect">
            <a:avLst/>
          </a:prstGeom>
          <a:noFill/>
        </p:spPr>
        <p:txBody>
          <a:bodyPr wrap="square">
            <a:spAutoFit/>
          </a:bodyPr>
          <a:lstStyle/>
          <a:p>
            <a:pPr algn="r"/>
            <a:r>
              <a:rPr lang="en-US" sz="1000" dirty="0">
                <a:hlinkClick r:id="rId6"/>
              </a:rPr>
              <a:t>https://www.cdc.gov/coronavirus/2019-ncov/hcp/infection-control-recommendations.html</a:t>
            </a:r>
            <a:r>
              <a:rPr lang="en-US" sz="1000" dirty="0"/>
              <a:t> </a:t>
            </a:r>
          </a:p>
        </p:txBody>
      </p:sp>
    </p:spTree>
    <p:extLst>
      <p:ext uri="{BB962C8B-B14F-4D97-AF65-F5344CB8AC3E}">
        <p14:creationId xmlns:p14="http://schemas.microsoft.com/office/powerpoint/2010/main" val="100951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45182-030C-A70D-14AF-9A3A7F95B601}"/>
              </a:ext>
            </a:extLst>
          </p:cNvPr>
          <p:cNvSpPr>
            <a:spLocks noGrp="1"/>
          </p:cNvSpPr>
          <p:nvPr>
            <p:ph type="title"/>
          </p:nvPr>
        </p:nvSpPr>
        <p:spPr/>
        <p:txBody>
          <a:bodyPr>
            <a:normAutofit/>
          </a:bodyPr>
          <a:lstStyle/>
          <a:p>
            <a:r>
              <a:rPr lang="en-US" dirty="0"/>
              <a:t>Source Control vs. Respiratory Protection</a:t>
            </a:r>
          </a:p>
        </p:txBody>
      </p:sp>
      <p:sp>
        <p:nvSpPr>
          <p:cNvPr id="3" name="Content Placeholder 2">
            <a:extLst>
              <a:ext uri="{FF2B5EF4-FFF2-40B4-BE49-F238E27FC236}">
                <a16:creationId xmlns:a16="http://schemas.microsoft.com/office/drawing/2014/main" id="{1B06B065-437B-8B1C-8358-4D14D51592D4}"/>
              </a:ext>
            </a:extLst>
          </p:cNvPr>
          <p:cNvSpPr>
            <a:spLocks noGrp="1"/>
          </p:cNvSpPr>
          <p:nvPr>
            <p:ph sz="half" idx="1"/>
          </p:nvPr>
        </p:nvSpPr>
        <p:spPr>
          <a:xfrm>
            <a:off x="641764" y="1826748"/>
            <a:ext cx="5127170" cy="3133431"/>
          </a:xfrm>
        </p:spPr>
        <p:txBody>
          <a:bodyPr/>
          <a:lstStyle/>
          <a:p>
            <a:pPr marL="0" indent="0">
              <a:buNone/>
            </a:pPr>
            <a:r>
              <a:rPr lang="en-US" b="1" dirty="0"/>
              <a:t>Source Control</a:t>
            </a:r>
          </a:p>
          <a:p>
            <a:pPr marL="0" indent="0">
              <a:buNone/>
            </a:pPr>
            <a:r>
              <a:rPr lang="en-US" dirty="0"/>
              <a:t>Purpose:  “To reduce the spread of COVID-19 by reducing the spread of the virus through respiratory droplets from asymptomatic individuals”</a:t>
            </a:r>
          </a:p>
        </p:txBody>
      </p:sp>
      <p:sp>
        <p:nvSpPr>
          <p:cNvPr id="4" name="Content Placeholder 3">
            <a:extLst>
              <a:ext uri="{FF2B5EF4-FFF2-40B4-BE49-F238E27FC236}">
                <a16:creationId xmlns:a16="http://schemas.microsoft.com/office/drawing/2014/main" id="{8D021A91-3F99-D9A1-75B0-E03622A79764}"/>
              </a:ext>
            </a:extLst>
          </p:cNvPr>
          <p:cNvSpPr>
            <a:spLocks noGrp="1"/>
          </p:cNvSpPr>
          <p:nvPr>
            <p:ph sz="half" idx="2"/>
          </p:nvPr>
        </p:nvSpPr>
        <p:spPr>
          <a:xfrm>
            <a:off x="6248400" y="1862284"/>
            <a:ext cx="5127170" cy="3133431"/>
          </a:xfrm>
        </p:spPr>
        <p:txBody>
          <a:bodyPr vert="horz" lIns="91440" tIns="45720" rIns="91440" bIns="45720" rtlCol="0" anchor="t">
            <a:normAutofit/>
          </a:bodyPr>
          <a:lstStyle/>
          <a:p>
            <a:pPr marL="0" indent="0">
              <a:buNone/>
            </a:pPr>
            <a:r>
              <a:rPr lang="en-US" b="1" dirty="0"/>
              <a:t>Respiratory Protection N95’s:</a:t>
            </a:r>
          </a:p>
          <a:p>
            <a:pPr marL="0" indent="0">
              <a:buNone/>
            </a:pPr>
            <a:r>
              <a:rPr lang="en-US" dirty="0"/>
              <a:t>Purpose:  “to help protect the wearer by passing most of the air through the filter.  N95 respirators filter at least 95% of particles of all sizes from inhaled air.”</a:t>
            </a:r>
          </a:p>
        </p:txBody>
      </p:sp>
      <p:sp>
        <p:nvSpPr>
          <p:cNvPr id="6" name="TextBox 5">
            <a:extLst>
              <a:ext uri="{FF2B5EF4-FFF2-40B4-BE49-F238E27FC236}">
                <a16:creationId xmlns:a16="http://schemas.microsoft.com/office/drawing/2014/main" id="{962B5E47-F797-AA57-43DA-CD413EC8755C}"/>
              </a:ext>
            </a:extLst>
          </p:cNvPr>
          <p:cNvSpPr txBox="1"/>
          <p:nvPr/>
        </p:nvSpPr>
        <p:spPr>
          <a:xfrm>
            <a:off x="6803570" y="5440361"/>
            <a:ext cx="4572000" cy="246221"/>
          </a:xfrm>
          <a:prstGeom prst="rect">
            <a:avLst/>
          </a:prstGeom>
          <a:noFill/>
        </p:spPr>
        <p:txBody>
          <a:bodyPr wrap="square">
            <a:spAutoFit/>
          </a:bodyPr>
          <a:lstStyle/>
          <a:p>
            <a:pPr algn="r"/>
            <a:r>
              <a:rPr lang="en-US" sz="1000" dirty="0">
                <a:hlinkClick r:id="rId3"/>
              </a:rPr>
              <a:t>https://blogs.cdc.gov/niosh-science-blog/2020/09/08/source-control/</a:t>
            </a:r>
            <a:r>
              <a:rPr lang="en-US" sz="1000" dirty="0"/>
              <a:t> </a:t>
            </a:r>
          </a:p>
        </p:txBody>
      </p:sp>
    </p:spTree>
    <p:extLst>
      <p:ext uri="{BB962C8B-B14F-4D97-AF65-F5344CB8AC3E}">
        <p14:creationId xmlns:p14="http://schemas.microsoft.com/office/powerpoint/2010/main" val="4100259105"/>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3506</Words>
  <Application>Microsoft Office PowerPoint</Application>
  <PresentationFormat>Widescreen</PresentationFormat>
  <Paragraphs>217</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1_2012LeadingAge_gray2PPT</vt:lpstr>
      <vt:lpstr>Test</vt:lpstr>
      <vt:lpstr>Objectives</vt:lpstr>
      <vt:lpstr>Disease Transmission</vt:lpstr>
      <vt:lpstr>Personal Protective Equipment (PPE)</vt:lpstr>
      <vt:lpstr>Standard Precautions</vt:lpstr>
      <vt:lpstr>Standard Precautions</vt:lpstr>
      <vt:lpstr>Transmission-based Precautions</vt:lpstr>
      <vt:lpstr>PPE for Suspected/Confirmed COVID-19</vt:lpstr>
      <vt:lpstr>Source Control vs. Respiratory Protection</vt:lpstr>
      <vt:lpstr>Source Control</vt:lpstr>
      <vt:lpstr>Source Control</vt:lpstr>
      <vt:lpstr>Use Your Facemask the Correct Way</vt:lpstr>
      <vt:lpstr>When to Wear Source Control</vt:lpstr>
      <vt:lpstr>When to Wear Source Control</vt:lpstr>
      <vt:lpstr>Universal Use of PPE</vt:lpstr>
      <vt:lpstr>Universal Use of PPE</vt:lpstr>
      <vt:lpstr>Donning PPE (Putting On)</vt:lpstr>
      <vt:lpstr>Doffing or Taking PPE Off</vt:lpstr>
      <vt:lpstr>Who Makes the Decision if Running Low on PPE?</vt:lpstr>
      <vt:lpstr>Summary</vt:lpstr>
      <vt:lpstr>Resources</vt:lpstr>
      <vt:lpstr>Resources</vt:lpstr>
      <vt:lpstr>Questions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COVID-19</dc:title>
  <dc:creator>Lisa Thomson</dc:creator>
  <cp:lastModifiedBy>Lisa Thomson</cp:lastModifiedBy>
  <cp:revision>27</cp:revision>
  <dcterms:created xsi:type="dcterms:W3CDTF">2020-10-14T00:03:06Z</dcterms:created>
  <dcterms:modified xsi:type="dcterms:W3CDTF">2023-03-23T14:28:04Z</dcterms:modified>
</cp:coreProperties>
</file>