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68"/>
  </p:notesMasterIdLst>
  <p:handoutMasterIdLst>
    <p:handoutMasterId r:id="rId69"/>
  </p:handoutMasterIdLst>
  <p:sldIdLst>
    <p:sldId id="277" r:id="rId2"/>
    <p:sldId id="775" r:id="rId3"/>
    <p:sldId id="776" r:id="rId4"/>
    <p:sldId id="777" r:id="rId5"/>
    <p:sldId id="778" r:id="rId6"/>
    <p:sldId id="779" r:id="rId7"/>
    <p:sldId id="780" r:id="rId8"/>
    <p:sldId id="781" r:id="rId9"/>
    <p:sldId id="782" r:id="rId10"/>
    <p:sldId id="825" r:id="rId11"/>
    <p:sldId id="783" r:id="rId12"/>
    <p:sldId id="784" r:id="rId13"/>
    <p:sldId id="785" r:id="rId14"/>
    <p:sldId id="786" r:id="rId15"/>
    <p:sldId id="787" r:id="rId16"/>
    <p:sldId id="788" r:id="rId17"/>
    <p:sldId id="789" r:id="rId18"/>
    <p:sldId id="790" r:id="rId19"/>
    <p:sldId id="791" r:id="rId20"/>
    <p:sldId id="792" r:id="rId21"/>
    <p:sldId id="793" r:id="rId22"/>
    <p:sldId id="794" r:id="rId23"/>
    <p:sldId id="795" r:id="rId24"/>
    <p:sldId id="826" r:id="rId25"/>
    <p:sldId id="796" r:id="rId26"/>
    <p:sldId id="797" r:id="rId27"/>
    <p:sldId id="798" r:id="rId28"/>
    <p:sldId id="799" r:id="rId29"/>
    <p:sldId id="800" r:id="rId30"/>
    <p:sldId id="801" r:id="rId31"/>
    <p:sldId id="802" r:id="rId32"/>
    <p:sldId id="803" r:id="rId33"/>
    <p:sldId id="804" r:id="rId34"/>
    <p:sldId id="805" r:id="rId35"/>
    <p:sldId id="827" r:id="rId36"/>
    <p:sldId id="828" r:id="rId37"/>
    <p:sldId id="829" r:id="rId38"/>
    <p:sldId id="806" r:id="rId39"/>
    <p:sldId id="807" r:id="rId40"/>
    <p:sldId id="808" r:id="rId41"/>
    <p:sldId id="809" r:id="rId42"/>
    <p:sldId id="810" r:id="rId43"/>
    <p:sldId id="811" r:id="rId44"/>
    <p:sldId id="812" r:id="rId45"/>
    <p:sldId id="813" r:id="rId46"/>
    <p:sldId id="814" r:id="rId47"/>
    <p:sldId id="815" r:id="rId48"/>
    <p:sldId id="816" r:id="rId49"/>
    <p:sldId id="817" r:id="rId50"/>
    <p:sldId id="818" r:id="rId51"/>
    <p:sldId id="819" r:id="rId52"/>
    <p:sldId id="820" r:id="rId53"/>
    <p:sldId id="821" r:id="rId54"/>
    <p:sldId id="822" r:id="rId55"/>
    <p:sldId id="823" r:id="rId56"/>
    <p:sldId id="824" r:id="rId57"/>
    <p:sldId id="830" r:id="rId58"/>
    <p:sldId id="831" r:id="rId59"/>
    <p:sldId id="832" r:id="rId60"/>
    <p:sldId id="835" r:id="rId61"/>
    <p:sldId id="833" r:id="rId62"/>
    <p:sldId id="834" r:id="rId63"/>
    <p:sldId id="836" r:id="rId64"/>
    <p:sldId id="774" r:id="rId65"/>
    <p:sldId id="837" r:id="rId66"/>
    <p:sldId id="343" r:id="rId6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48" autoAdjust="0"/>
    <p:restoredTop sz="65399" autoAdjust="0"/>
  </p:normalViewPr>
  <p:slideViewPr>
    <p:cSldViewPr>
      <p:cViewPr varScale="1">
        <p:scale>
          <a:sx n="74" d="100"/>
          <a:sy n="74" d="100"/>
        </p:scale>
        <p:origin x="160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8D40B6-352D-48CC-9FF5-17300A0559CD}" type="doc">
      <dgm:prSet loTypeId="urn:microsoft.com/office/officeart/2005/8/layout/list1" loCatId="list" qsTypeId="urn:microsoft.com/office/officeart/2005/8/quickstyle/simple4" qsCatId="simple" csTypeId="urn:microsoft.com/office/officeart/2005/8/colors/colorful3" csCatId="colorful"/>
      <dgm:spPr/>
      <dgm:t>
        <a:bodyPr/>
        <a:lstStyle/>
        <a:p>
          <a:endParaRPr lang="en-US"/>
        </a:p>
      </dgm:t>
    </dgm:pt>
    <dgm:pt modelId="{5B5E2F65-2DC5-42FC-AFD2-64F19E165C5A}">
      <dgm:prSet/>
      <dgm:spPr/>
      <dgm:t>
        <a:bodyPr/>
        <a:lstStyle/>
        <a:p>
          <a:r>
            <a:rPr lang="en-US" dirty="0"/>
            <a:t>Anti-psychotic</a:t>
          </a:r>
        </a:p>
      </dgm:t>
    </dgm:pt>
    <dgm:pt modelId="{96AB2036-7EF5-40E3-8206-31DDE94863E3}" type="parTrans" cxnId="{A80D205F-69DA-4907-A5F0-8906424501FD}">
      <dgm:prSet/>
      <dgm:spPr/>
      <dgm:t>
        <a:bodyPr/>
        <a:lstStyle/>
        <a:p>
          <a:endParaRPr lang="en-US"/>
        </a:p>
      </dgm:t>
    </dgm:pt>
    <dgm:pt modelId="{DB20BFD0-3B71-49D4-8CBD-F2BEC815DC25}" type="sibTrans" cxnId="{A80D205F-69DA-4907-A5F0-8906424501FD}">
      <dgm:prSet/>
      <dgm:spPr/>
      <dgm:t>
        <a:bodyPr/>
        <a:lstStyle/>
        <a:p>
          <a:endParaRPr lang="en-US"/>
        </a:p>
      </dgm:t>
    </dgm:pt>
    <dgm:pt modelId="{8F3EC090-452C-4ECD-91BF-6D50277BCB61}">
      <dgm:prSet/>
      <dgm:spPr/>
      <dgm:t>
        <a:bodyPr/>
        <a:lstStyle/>
        <a:p>
          <a:r>
            <a:rPr lang="en-US" dirty="0"/>
            <a:t>Anti-depressant </a:t>
          </a:r>
        </a:p>
      </dgm:t>
    </dgm:pt>
    <dgm:pt modelId="{77887A63-B0E3-4171-BEB0-60A854ABC184}" type="parTrans" cxnId="{1A7A1E83-191A-4710-A97B-75FE976936ED}">
      <dgm:prSet/>
      <dgm:spPr/>
      <dgm:t>
        <a:bodyPr/>
        <a:lstStyle/>
        <a:p>
          <a:endParaRPr lang="en-US"/>
        </a:p>
      </dgm:t>
    </dgm:pt>
    <dgm:pt modelId="{9227AAC7-E64B-46BA-9911-04E97AC26307}" type="sibTrans" cxnId="{1A7A1E83-191A-4710-A97B-75FE976936ED}">
      <dgm:prSet/>
      <dgm:spPr/>
      <dgm:t>
        <a:bodyPr/>
        <a:lstStyle/>
        <a:p>
          <a:endParaRPr lang="en-US"/>
        </a:p>
      </dgm:t>
    </dgm:pt>
    <dgm:pt modelId="{C5230C14-3905-4C51-8CBF-DA3B2912740E}">
      <dgm:prSet/>
      <dgm:spPr/>
      <dgm:t>
        <a:bodyPr/>
        <a:lstStyle/>
        <a:p>
          <a:r>
            <a:rPr lang="en-US" dirty="0"/>
            <a:t>Anti-anxiety </a:t>
          </a:r>
        </a:p>
      </dgm:t>
    </dgm:pt>
    <dgm:pt modelId="{62FC7FF8-03CE-423F-A416-517E9C61D856}" type="parTrans" cxnId="{C030A8F7-C903-437D-8574-8BE20DF3153D}">
      <dgm:prSet/>
      <dgm:spPr/>
      <dgm:t>
        <a:bodyPr/>
        <a:lstStyle/>
        <a:p>
          <a:endParaRPr lang="en-US"/>
        </a:p>
      </dgm:t>
    </dgm:pt>
    <dgm:pt modelId="{6BEEA960-E057-4072-B593-79E4967069CC}" type="sibTrans" cxnId="{C030A8F7-C903-437D-8574-8BE20DF3153D}">
      <dgm:prSet/>
      <dgm:spPr/>
      <dgm:t>
        <a:bodyPr/>
        <a:lstStyle/>
        <a:p>
          <a:endParaRPr lang="en-US"/>
        </a:p>
      </dgm:t>
    </dgm:pt>
    <dgm:pt modelId="{3887F6A2-F322-4F8D-9543-FD1BD7A0D2E4}">
      <dgm:prSet/>
      <dgm:spPr/>
      <dgm:t>
        <a:bodyPr/>
        <a:lstStyle/>
        <a:p>
          <a:r>
            <a:rPr lang="en-US" dirty="0"/>
            <a:t>Hypnotic </a:t>
          </a:r>
        </a:p>
      </dgm:t>
    </dgm:pt>
    <dgm:pt modelId="{5F278128-6B64-45C7-97B2-EE22D8BA98AA}" type="parTrans" cxnId="{DEECCCC3-88C5-467A-95B4-4311B2B040E2}">
      <dgm:prSet/>
      <dgm:spPr/>
      <dgm:t>
        <a:bodyPr/>
        <a:lstStyle/>
        <a:p>
          <a:endParaRPr lang="en-US"/>
        </a:p>
      </dgm:t>
    </dgm:pt>
    <dgm:pt modelId="{37868255-9183-42BB-BF2E-23A720A21879}" type="sibTrans" cxnId="{DEECCCC3-88C5-467A-95B4-4311B2B040E2}">
      <dgm:prSet/>
      <dgm:spPr/>
      <dgm:t>
        <a:bodyPr/>
        <a:lstStyle/>
        <a:p>
          <a:endParaRPr lang="en-US"/>
        </a:p>
      </dgm:t>
    </dgm:pt>
    <dgm:pt modelId="{85CC0B78-BC73-43A0-B64E-E0D62C591B09}">
      <dgm:prSet/>
      <dgm:spPr/>
      <dgm:t>
        <a:bodyPr/>
        <a:lstStyle/>
        <a:p>
          <a:r>
            <a:rPr lang="en-US" dirty="0"/>
            <a:t>Antihistamines</a:t>
          </a:r>
        </a:p>
      </dgm:t>
    </dgm:pt>
    <dgm:pt modelId="{4F57C1F4-1E27-42D3-B18F-A6AC7B982A35}" type="parTrans" cxnId="{661B9370-72D2-4882-94BD-88C66936472C}">
      <dgm:prSet/>
      <dgm:spPr/>
      <dgm:t>
        <a:bodyPr/>
        <a:lstStyle/>
        <a:p>
          <a:endParaRPr lang="en-US"/>
        </a:p>
      </dgm:t>
    </dgm:pt>
    <dgm:pt modelId="{6A288D62-5BE6-44BB-97B4-9B2BCA9788CA}" type="sibTrans" cxnId="{661B9370-72D2-4882-94BD-88C66936472C}">
      <dgm:prSet/>
      <dgm:spPr/>
      <dgm:t>
        <a:bodyPr/>
        <a:lstStyle/>
        <a:p>
          <a:endParaRPr lang="en-US"/>
        </a:p>
      </dgm:t>
    </dgm:pt>
    <dgm:pt modelId="{985A43EC-FB69-42AC-BF78-6DB021F35226}">
      <dgm:prSet/>
      <dgm:spPr/>
      <dgm:t>
        <a:bodyPr/>
        <a:lstStyle/>
        <a:p>
          <a:r>
            <a:rPr lang="en-US" dirty="0"/>
            <a:t>Anti-cholinergic </a:t>
          </a:r>
        </a:p>
      </dgm:t>
    </dgm:pt>
    <dgm:pt modelId="{3EA5DC33-544D-4942-92B4-77A70B294F02}" type="parTrans" cxnId="{0217FD73-E181-4D98-B81A-A7ED33402BD2}">
      <dgm:prSet/>
      <dgm:spPr/>
      <dgm:t>
        <a:bodyPr/>
        <a:lstStyle/>
        <a:p>
          <a:endParaRPr lang="en-US"/>
        </a:p>
      </dgm:t>
    </dgm:pt>
    <dgm:pt modelId="{B7B7CECA-F163-4065-BA0C-2102EA9F33B8}" type="sibTrans" cxnId="{0217FD73-E181-4D98-B81A-A7ED33402BD2}">
      <dgm:prSet/>
      <dgm:spPr/>
      <dgm:t>
        <a:bodyPr/>
        <a:lstStyle/>
        <a:p>
          <a:endParaRPr lang="en-US"/>
        </a:p>
      </dgm:t>
    </dgm:pt>
    <dgm:pt modelId="{62D057C9-2F74-436A-A874-036987051F58}">
      <dgm:prSet/>
      <dgm:spPr/>
      <dgm:t>
        <a:bodyPr/>
        <a:lstStyle/>
        <a:p>
          <a:r>
            <a:rPr lang="en-US" dirty="0"/>
            <a:t>Central nervous system agents </a:t>
          </a:r>
        </a:p>
      </dgm:t>
    </dgm:pt>
    <dgm:pt modelId="{DA0F13DE-BC65-44E9-A83B-3CBCB97844A2}" type="parTrans" cxnId="{EA61C224-ECBB-481A-B908-7966579CB9C6}">
      <dgm:prSet/>
      <dgm:spPr/>
      <dgm:t>
        <a:bodyPr/>
        <a:lstStyle/>
        <a:p>
          <a:endParaRPr lang="en-US"/>
        </a:p>
      </dgm:t>
    </dgm:pt>
    <dgm:pt modelId="{16F5F43C-8399-44D8-929E-D1DCBC5FA0B3}" type="sibTrans" cxnId="{EA61C224-ECBB-481A-B908-7966579CB9C6}">
      <dgm:prSet/>
      <dgm:spPr/>
      <dgm:t>
        <a:bodyPr/>
        <a:lstStyle/>
        <a:p>
          <a:endParaRPr lang="en-US"/>
        </a:p>
      </dgm:t>
    </dgm:pt>
    <dgm:pt modelId="{3C4D8C05-6123-4FDF-8570-428698768722}" type="pres">
      <dgm:prSet presAssocID="{908D40B6-352D-48CC-9FF5-17300A0559CD}" presName="linear" presStyleCnt="0">
        <dgm:presLayoutVars>
          <dgm:dir/>
          <dgm:animLvl val="lvl"/>
          <dgm:resizeHandles val="exact"/>
        </dgm:presLayoutVars>
      </dgm:prSet>
      <dgm:spPr/>
    </dgm:pt>
    <dgm:pt modelId="{354AD338-53AC-40BC-9A0E-AAC11B6B20A6}" type="pres">
      <dgm:prSet presAssocID="{5B5E2F65-2DC5-42FC-AFD2-64F19E165C5A}" presName="parentLin" presStyleCnt="0"/>
      <dgm:spPr/>
    </dgm:pt>
    <dgm:pt modelId="{C068D510-BAF3-4AD6-82FC-23255EE3B0E1}" type="pres">
      <dgm:prSet presAssocID="{5B5E2F65-2DC5-42FC-AFD2-64F19E165C5A}" presName="parentLeftMargin" presStyleLbl="node1" presStyleIdx="0" presStyleCnt="7"/>
      <dgm:spPr/>
    </dgm:pt>
    <dgm:pt modelId="{AA15C964-77F5-4501-B75C-5EB24585DD6D}" type="pres">
      <dgm:prSet presAssocID="{5B5E2F65-2DC5-42FC-AFD2-64F19E165C5A}" presName="parentText" presStyleLbl="node1" presStyleIdx="0" presStyleCnt="7">
        <dgm:presLayoutVars>
          <dgm:chMax val="0"/>
          <dgm:bulletEnabled val="1"/>
        </dgm:presLayoutVars>
      </dgm:prSet>
      <dgm:spPr/>
    </dgm:pt>
    <dgm:pt modelId="{038AA3FB-3978-4142-83CF-7B0AD101C804}" type="pres">
      <dgm:prSet presAssocID="{5B5E2F65-2DC5-42FC-AFD2-64F19E165C5A}" presName="negativeSpace" presStyleCnt="0"/>
      <dgm:spPr/>
    </dgm:pt>
    <dgm:pt modelId="{2617BF80-E930-4E6D-82A8-D3D842482B15}" type="pres">
      <dgm:prSet presAssocID="{5B5E2F65-2DC5-42FC-AFD2-64F19E165C5A}" presName="childText" presStyleLbl="conFgAcc1" presStyleIdx="0" presStyleCnt="7">
        <dgm:presLayoutVars>
          <dgm:bulletEnabled val="1"/>
        </dgm:presLayoutVars>
      </dgm:prSet>
      <dgm:spPr/>
    </dgm:pt>
    <dgm:pt modelId="{89F2ABB7-E39A-4816-AB1D-0E44D7631D64}" type="pres">
      <dgm:prSet presAssocID="{DB20BFD0-3B71-49D4-8CBD-F2BEC815DC25}" presName="spaceBetweenRectangles" presStyleCnt="0"/>
      <dgm:spPr/>
    </dgm:pt>
    <dgm:pt modelId="{CE8E8A43-90AB-485E-99C6-50F7610B601A}" type="pres">
      <dgm:prSet presAssocID="{8F3EC090-452C-4ECD-91BF-6D50277BCB61}" presName="parentLin" presStyleCnt="0"/>
      <dgm:spPr/>
    </dgm:pt>
    <dgm:pt modelId="{29DC8D40-E07C-4467-ABCA-B1059A29FBBA}" type="pres">
      <dgm:prSet presAssocID="{8F3EC090-452C-4ECD-91BF-6D50277BCB61}" presName="parentLeftMargin" presStyleLbl="node1" presStyleIdx="0" presStyleCnt="7"/>
      <dgm:spPr/>
    </dgm:pt>
    <dgm:pt modelId="{AB0980A8-E728-4370-915F-34FAA5DAFC80}" type="pres">
      <dgm:prSet presAssocID="{8F3EC090-452C-4ECD-91BF-6D50277BCB61}" presName="parentText" presStyleLbl="node1" presStyleIdx="1" presStyleCnt="7">
        <dgm:presLayoutVars>
          <dgm:chMax val="0"/>
          <dgm:bulletEnabled val="1"/>
        </dgm:presLayoutVars>
      </dgm:prSet>
      <dgm:spPr/>
    </dgm:pt>
    <dgm:pt modelId="{7475DD0D-0D18-41E4-A397-8AD7BE2ABC8B}" type="pres">
      <dgm:prSet presAssocID="{8F3EC090-452C-4ECD-91BF-6D50277BCB61}" presName="negativeSpace" presStyleCnt="0"/>
      <dgm:spPr/>
    </dgm:pt>
    <dgm:pt modelId="{E4B5063A-221B-49E3-A859-E120FEC54319}" type="pres">
      <dgm:prSet presAssocID="{8F3EC090-452C-4ECD-91BF-6D50277BCB61}" presName="childText" presStyleLbl="conFgAcc1" presStyleIdx="1" presStyleCnt="7">
        <dgm:presLayoutVars>
          <dgm:bulletEnabled val="1"/>
        </dgm:presLayoutVars>
      </dgm:prSet>
      <dgm:spPr/>
    </dgm:pt>
    <dgm:pt modelId="{D55FA0C6-BC75-4E44-9F27-0496B2804DE3}" type="pres">
      <dgm:prSet presAssocID="{9227AAC7-E64B-46BA-9911-04E97AC26307}" presName="spaceBetweenRectangles" presStyleCnt="0"/>
      <dgm:spPr/>
    </dgm:pt>
    <dgm:pt modelId="{0DDECB83-178E-4795-A287-B304C8712896}" type="pres">
      <dgm:prSet presAssocID="{C5230C14-3905-4C51-8CBF-DA3B2912740E}" presName="parentLin" presStyleCnt="0"/>
      <dgm:spPr/>
    </dgm:pt>
    <dgm:pt modelId="{44BA6372-8326-4AA5-8C2A-03A8DD492495}" type="pres">
      <dgm:prSet presAssocID="{C5230C14-3905-4C51-8CBF-DA3B2912740E}" presName="parentLeftMargin" presStyleLbl="node1" presStyleIdx="1" presStyleCnt="7"/>
      <dgm:spPr/>
    </dgm:pt>
    <dgm:pt modelId="{AD995887-5322-4C38-BB87-03FB392C6287}" type="pres">
      <dgm:prSet presAssocID="{C5230C14-3905-4C51-8CBF-DA3B2912740E}" presName="parentText" presStyleLbl="node1" presStyleIdx="2" presStyleCnt="7">
        <dgm:presLayoutVars>
          <dgm:chMax val="0"/>
          <dgm:bulletEnabled val="1"/>
        </dgm:presLayoutVars>
      </dgm:prSet>
      <dgm:spPr/>
    </dgm:pt>
    <dgm:pt modelId="{1CA610DB-0216-4DF5-BC9D-1C27E5D47CD0}" type="pres">
      <dgm:prSet presAssocID="{C5230C14-3905-4C51-8CBF-DA3B2912740E}" presName="negativeSpace" presStyleCnt="0"/>
      <dgm:spPr/>
    </dgm:pt>
    <dgm:pt modelId="{6B95CA3B-650B-47BC-85C1-6EFFEAB6930D}" type="pres">
      <dgm:prSet presAssocID="{C5230C14-3905-4C51-8CBF-DA3B2912740E}" presName="childText" presStyleLbl="conFgAcc1" presStyleIdx="2" presStyleCnt="7">
        <dgm:presLayoutVars>
          <dgm:bulletEnabled val="1"/>
        </dgm:presLayoutVars>
      </dgm:prSet>
      <dgm:spPr/>
    </dgm:pt>
    <dgm:pt modelId="{BB398D2C-9508-4F06-8CB5-C64FBC7FE974}" type="pres">
      <dgm:prSet presAssocID="{6BEEA960-E057-4072-B593-79E4967069CC}" presName="spaceBetweenRectangles" presStyleCnt="0"/>
      <dgm:spPr/>
    </dgm:pt>
    <dgm:pt modelId="{80A4EDCB-DE80-467C-A40C-993C425F7984}" type="pres">
      <dgm:prSet presAssocID="{3887F6A2-F322-4F8D-9543-FD1BD7A0D2E4}" presName="parentLin" presStyleCnt="0"/>
      <dgm:spPr/>
    </dgm:pt>
    <dgm:pt modelId="{6248FB6E-5F28-4EA0-BFE1-230750B5ED01}" type="pres">
      <dgm:prSet presAssocID="{3887F6A2-F322-4F8D-9543-FD1BD7A0D2E4}" presName="parentLeftMargin" presStyleLbl="node1" presStyleIdx="2" presStyleCnt="7"/>
      <dgm:spPr/>
    </dgm:pt>
    <dgm:pt modelId="{3CDBBA9D-6690-4E03-A876-FF476877D008}" type="pres">
      <dgm:prSet presAssocID="{3887F6A2-F322-4F8D-9543-FD1BD7A0D2E4}" presName="parentText" presStyleLbl="node1" presStyleIdx="3" presStyleCnt="7">
        <dgm:presLayoutVars>
          <dgm:chMax val="0"/>
          <dgm:bulletEnabled val="1"/>
        </dgm:presLayoutVars>
      </dgm:prSet>
      <dgm:spPr/>
    </dgm:pt>
    <dgm:pt modelId="{C1866475-CDAD-4B40-9881-4C2A98FB94B0}" type="pres">
      <dgm:prSet presAssocID="{3887F6A2-F322-4F8D-9543-FD1BD7A0D2E4}" presName="negativeSpace" presStyleCnt="0"/>
      <dgm:spPr/>
    </dgm:pt>
    <dgm:pt modelId="{BC5687AD-B664-4F22-B225-D667C7B5FF71}" type="pres">
      <dgm:prSet presAssocID="{3887F6A2-F322-4F8D-9543-FD1BD7A0D2E4}" presName="childText" presStyleLbl="conFgAcc1" presStyleIdx="3" presStyleCnt="7">
        <dgm:presLayoutVars>
          <dgm:bulletEnabled val="1"/>
        </dgm:presLayoutVars>
      </dgm:prSet>
      <dgm:spPr/>
    </dgm:pt>
    <dgm:pt modelId="{D41CD8AD-299F-4D3D-8470-3A4C15EC4BED}" type="pres">
      <dgm:prSet presAssocID="{37868255-9183-42BB-BF2E-23A720A21879}" presName="spaceBetweenRectangles" presStyleCnt="0"/>
      <dgm:spPr/>
    </dgm:pt>
    <dgm:pt modelId="{8E62464D-2314-41B2-BC51-796471DD5189}" type="pres">
      <dgm:prSet presAssocID="{85CC0B78-BC73-43A0-B64E-E0D62C591B09}" presName="parentLin" presStyleCnt="0"/>
      <dgm:spPr/>
    </dgm:pt>
    <dgm:pt modelId="{8191F89D-A95E-49B8-B611-0C67B0597642}" type="pres">
      <dgm:prSet presAssocID="{85CC0B78-BC73-43A0-B64E-E0D62C591B09}" presName="parentLeftMargin" presStyleLbl="node1" presStyleIdx="3" presStyleCnt="7"/>
      <dgm:spPr/>
    </dgm:pt>
    <dgm:pt modelId="{6C880376-43E6-4F2C-8E0B-A097A883ADF0}" type="pres">
      <dgm:prSet presAssocID="{85CC0B78-BC73-43A0-B64E-E0D62C591B09}" presName="parentText" presStyleLbl="node1" presStyleIdx="4" presStyleCnt="7">
        <dgm:presLayoutVars>
          <dgm:chMax val="0"/>
          <dgm:bulletEnabled val="1"/>
        </dgm:presLayoutVars>
      </dgm:prSet>
      <dgm:spPr/>
    </dgm:pt>
    <dgm:pt modelId="{5A165AB7-9224-4050-8556-BFD57A6CCE0F}" type="pres">
      <dgm:prSet presAssocID="{85CC0B78-BC73-43A0-B64E-E0D62C591B09}" presName="negativeSpace" presStyleCnt="0"/>
      <dgm:spPr/>
    </dgm:pt>
    <dgm:pt modelId="{885857DD-1A57-4DD9-A984-DAC1060E1C80}" type="pres">
      <dgm:prSet presAssocID="{85CC0B78-BC73-43A0-B64E-E0D62C591B09}" presName="childText" presStyleLbl="conFgAcc1" presStyleIdx="4" presStyleCnt="7">
        <dgm:presLayoutVars>
          <dgm:bulletEnabled val="1"/>
        </dgm:presLayoutVars>
      </dgm:prSet>
      <dgm:spPr/>
    </dgm:pt>
    <dgm:pt modelId="{E9F76767-3EAB-43CB-BE2F-EDDBF9BE52F7}" type="pres">
      <dgm:prSet presAssocID="{6A288D62-5BE6-44BB-97B4-9B2BCA9788CA}" presName="spaceBetweenRectangles" presStyleCnt="0"/>
      <dgm:spPr/>
    </dgm:pt>
    <dgm:pt modelId="{57A1C247-5185-410F-818E-5A0D8EC89026}" type="pres">
      <dgm:prSet presAssocID="{985A43EC-FB69-42AC-BF78-6DB021F35226}" presName="parentLin" presStyleCnt="0"/>
      <dgm:spPr/>
    </dgm:pt>
    <dgm:pt modelId="{285D97CF-D8DE-430E-AC0C-5E1061F5CACF}" type="pres">
      <dgm:prSet presAssocID="{985A43EC-FB69-42AC-BF78-6DB021F35226}" presName="parentLeftMargin" presStyleLbl="node1" presStyleIdx="4" presStyleCnt="7"/>
      <dgm:spPr/>
    </dgm:pt>
    <dgm:pt modelId="{43B0E5C4-7674-4E69-8665-A8590384CF58}" type="pres">
      <dgm:prSet presAssocID="{985A43EC-FB69-42AC-BF78-6DB021F35226}" presName="parentText" presStyleLbl="node1" presStyleIdx="5" presStyleCnt="7">
        <dgm:presLayoutVars>
          <dgm:chMax val="0"/>
          <dgm:bulletEnabled val="1"/>
        </dgm:presLayoutVars>
      </dgm:prSet>
      <dgm:spPr/>
    </dgm:pt>
    <dgm:pt modelId="{9E5FB77B-77AA-4C80-B795-A7D00D309833}" type="pres">
      <dgm:prSet presAssocID="{985A43EC-FB69-42AC-BF78-6DB021F35226}" presName="negativeSpace" presStyleCnt="0"/>
      <dgm:spPr/>
    </dgm:pt>
    <dgm:pt modelId="{263F34C9-B097-4617-AE28-F4EDCC172D9F}" type="pres">
      <dgm:prSet presAssocID="{985A43EC-FB69-42AC-BF78-6DB021F35226}" presName="childText" presStyleLbl="conFgAcc1" presStyleIdx="5" presStyleCnt="7">
        <dgm:presLayoutVars>
          <dgm:bulletEnabled val="1"/>
        </dgm:presLayoutVars>
      </dgm:prSet>
      <dgm:spPr/>
    </dgm:pt>
    <dgm:pt modelId="{5C837384-AFE7-4E99-A8C2-527DA515A47B}" type="pres">
      <dgm:prSet presAssocID="{B7B7CECA-F163-4065-BA0C-2102EA9F33B8}" presName="spaceBetweenRectangles" presStyleCnt="0"/>
      <dgm:spPr/>
    </dgm:pt>
    <dgm:pt modelId="{6B052FEF-7E7D-4DDA-9013-697E983BC2C8}" type="pres">
      <dgm:prSet presAssocID="{62D057C9-2F74-436A-A874-036987051F58}" presName="parentLin" presStyleCnt="0"/>
      <dgm:spPr/>
    </dgm:pt>
    <dgm:pt modelId="{BD5E27DD-2D88-45F1-9B1D-8696C7088DAF}" type="pres">
      <dgm:prSet presAssocID="{62D057C9-2F74-436A-A874-036987051F58}" presName="parentLeftMargin" presStyleLbl="node1" presStyleIdx="5" presStyleCnt="7"/>
      <dgm:spPr/>
    </dgm:pt>
    <dgm:pt modelId="{4989CCA9-E832-4FF4-8F5A-374E8EDD9B0C}" type="pres">
      <dgm:prSet presAssocID="{62D057C9-2F74-436A-A874-036987051F58}" presName="parentText" presStyleLbl="node1" presStyleIdx="6" presStyleCnt="7">
        <dgm:presLayoutVars>
          <dgm:chMax val="0"/>
          <dgm:bulletEnabled val="1"/>
        </dgm:presLayoutVars>
      </dgm:prSet>
      <dgm:spPr/>
    </dgm:pt>
    <dgm:pt modelId="{7B74E0F9-0211-4125-A715-2228152DE506}" type="pres">
      <dgm:prSet presAssocID="{62D057C9-2F74-436A-A874-036987051F58}" presName="negativeSpace" presStyleCnt="0"/>
      <dgm:spPr/>
    </dgm:pt>
    <dgm:pt modelId="{F9ECC76F-5E95-4136-9135-D30A9D259DE3}" type="pres">
      <dgm:prSet presAssocID="{62D057C9-2F74-436A-A874-036987051F58}" presName="childText" presStyleLbl="conFgAcc1" presStyleIdx="6" presStyleCnt="7">
        <dgm:presLayoutVars>
          <dgm:bulletEnabled val="1"/>
        </dgm:presLayoutVars>
      </dgm:prSet>
      <dgm:spPr/>
    </dgm:pt>
  </dgm:ptLst>
  <dgm:cxnLst>
    <dgm:cxn modelId="{3E279E01-08C5-4B01-9638-262C0CE4D09E}" type="presOf" srcId="{62D057C9-2F74-436A-A874-036987051F58}" destId="{4989CCA9-E832-4FF4-8F5A-374E8EDD9B0C}" srcOrd="1" destOrd="0" presId="urn:microsoft.com/office/officeart/2005/8/layout/list1"/>
    <dgm:cxn modelId="{ED375124-8C49-4A64-8343-E3BE366A471A}" type="presOf" srcId="{3887F6A2-F322-4F8D-9543-FD1BD7A0D2E4}" destId="{6248FB6E-5F28-4EA0-BFE1-230750B5ED01}" srcOrd="0" destOrd="0" presId="urn:microsoft.com/office/officeart/2005/8/layout/list1"/>
    <dgm:cxn modelId="{EA61C224-ECBB-481A-B908-7966579CB9C6}" srcId="{908D40B6-352D-48CC-9FF5-17300A0559CD}" destId="{62D057C9-2F74-436A-A874-036987051F58}" srcOrd="6" destOrd="0" parTransId="{DA0F13DE-BC65-44E9-A83B-3CBCB97844A2}" sibTransId="{16F5F43C-8399-44D8-929E-D1DCBC5FA0B3}"/>
    <dgm:cxn modelId="{ABC09B31-1C79-45B3-B083-0F10101FED64}" type="presOf" srcId="{C5230C14-3905-4C51-8CBF-DA3B2912740E}" destId="{44BA6372-8326-4AA5-8C2A-03A8DD492495}" srcOrd="0" destOrd="0" presId="urn:microsoft.com/office/officeart/2005/8/layout/list1"/>
    <dgm:cxn modelId="{A80D205F-69DA-4907-A5F0-8906424501FD}" srcId="{908D40B6-352D-48CC-9FF5-17300A0559CD}" destId="{5B5E2F65-2DC5-42FC-AFD2-64F19E165C5A}" srcOrd="0" destOrd="0" parTransId="{96AB2036-7EF5-40E3-8206-31DDE94863E3}" sibTransId="{DB20BFD0-3B71-49D4-8CBD-F2BEC815DC25}"/>
    <dgm:cxn modelId="{E85CD844-BBAF-432F-8047-0E5412F5CF26}" type="presOf" srcId="{5B5E2F65-2DC5-42FC-AFD2-64F19E165C5A}" destId="{AA15C964-77F5-4501-B75C-5EB24585DD6D}" srcOrd="1" destOrd="0" presId="urn:microsoft.com/office/officeart/2005/8/layout/list1"/>
    <dgm:cxn modelId="{661B9370-72D2-4882-94BD-88C66936472C}" srcId="{908D40B6-352D-48CC-9FF5-17300A0559CD}" destId="{85CC0B78-BC73-43A0-B64E-E0D62C591B09}" srcOrd="4" destOrd="0" parTransId="{4F57C1F4-1E27-42D3-B18F-A6AC7B982A35}" sibTransId="{6A288D62-5BE6-44BB-97B4-9B2BCA9788CA}"/>
    <dgm:cxn modelId="{0217FD73-E181-4D98-B81A-A7ED33402BD2}" srcId="{908D40B6-352D-48CC-9FF5-17300A0559CD}" destId="{985A43EC-FB69-42AC-BF78-6DB021F35226}" srcOrd="5" destOrd="0" parTransId="{3EA5DC33-544D-4942-92B4-77A70B294F02}" sibTransId="{B7B7CECA-F163-4065-BA0C-2102EA9F33B8}"/>
    <dgm:cxn modelId="{4B77EB59-94E4-43CD-9F86-D6CF12385839}" type="presOf" srcId="{8F3EC090-452C-4ECD-91BF-6D50277BCB61}" destId="{29DC8D40-E07C-4467-ABCA-B1059A29FBBA}" srcOrd="0" destOrd="0" presId="urn:microsoft.com/office/officeart/2005/8/layout/list1"/>
    <dgm:cxn modelId="{92EDCF7C-BB85-4E55-9154-C5C0B91314F2}" type="presOf" srcId="{85CC0B78-BC73-43A0-B64E-E0D62C591B09}" destId="{8191F89D-A95E-49B8-B611-0C67B0597642}" srcOrd="0" destOrd="0" presId="urn:microsoft.com/office/officeart/2005/8/layout/list1"/>
    <dgm:cxn modelId="{3C4A1983-24D2-4669-BBA0-2B01FAA0E710}" type="presOf" srcId="{908D40B6-352D-48CC-9FF5-17300A0559CD}" destId="{3C4D8C05-6123-4FDF-8570-428698768722}" srcOrd="0" destOrd="0" presId="urn:microsoft.com/office/officeart/2005/8/layout/list1"/>
    <dgm:cxn modelId="{1A7A1E83-191A-4710-A97B-75FE976936ED}" srcId="{908D40B6-352D-48CC-9FF5-17300A0559CD}" destId="{8F3EC090-452C-4ECD-91BF-6D50277BCB61}" srcOrd="1" destOrd="0" parTransId="{77887A63-B0E3-4171-BEB0-60A854ABC184}" sibTransId="{9227AAC7-E64B-46BA-9911-04E97AC26307}"/>
    <dgm:cxn modelId="{EF69B785-1FC4-4DC6-B4D1-68BABD0894D9}" type="presOf" srcId="{3887F6A2-F322-4F8D-9543-FD1BD7A0D2E4}" destId="{3CDBBA9D-6690-4E03-A876-FF476877D008}" srcOrd="1" destOrd="0" presId="urn:microsoft.com/office/officeart/2005/8/layout/list1"/>
    <dgm:cxn modelId="{64D89FA8-9821-4D49-9D5B-781F1ABED756}" type="presOf" srcId="{5B5E2F65-2DC5-42FC-AFD2-64F19E165C5A}" destId="{C068D510-BAF3-4AD6-82FC-23255EE3B0E1}" srcOrd="0" destOrd="0" presId="urn:microsoft.com/office/officeart/2005/8/layout/list1"/>
    <dgm:cxn modelId="{017764B2-A4B2-4A5D-8E7E-9565DA602BFC}" type="presOf" srcId="{985A43EC-FB69-42AC-BF78-6DB021F35226}" destId="{285D97CF-D8DE-430E-AC0C-5E1061F5CACF}" srcOrd="0" destOrd="0" presId="urn:microsoft.com/office/officeart/2005/8/layout/list1"/>
    <dgm:cxn modelId="{DEECCCC3-88C5-467A-95B4-4311B2B040E2}" srcId="{908D40B6-352D-48CC-9FF5-17300A0559CD}" destId="{3887F6A2-F322-4F8D-9543-FD1BD7A0D2E4}" srcOrd="3" destOrd="0" parTransId="{5F278128-6B64-45C7-97B2-EE22D8BA98AA}" sibTransId="{37868255-9183-42BB-BF2E-23A720A21879}"/>
    <dgm:cxn modelId="{B4E26FC6-81E6-46A7-9F5F-C25896C214A2}" type="presOf" srcId="{C5230C14-3905-4C51-8CBF-DA3B2912740E}" destId="{AD995887-5322-4C38-BB87-03FB392C6287}" srcOrd="1" destOrd="0" presId="urn:microsoft.com/office/officeart/2005/8/layout/list1"/>
    <dgm:cxn modelId="{CC415FCC-2CF2-4C87-A71D-AE07D1FF77FD}" type="presOf" srcId="{985A43EC-FB69-42AC-BF78-6DB021F35226}" destId="{43B0E5C4-7674-4E69-8665-A8590384CF58}" srcOrd="1" destOrd="0" presId="urn:microsoft.com/office/officeart/2005/8/layout/list1"/>
    <dgm:cxn modelId="{981614DE-A566-4B30-92CE-61E5FEFD8382}" type="presOf" srcId="{8F3EC090-452C-4ECD-91BF-6D50277BCB61}" destId="{AB0980A8-E728-4370-915F-34FAA5DAFC80}" srcOrd="1" destOrd="0" presId="urn:microsoft.com/office/officeart/2005/8/layout/list1"/>
    <dgm:cxn modelId="{CAA444F6-845F-4256-B5EF-DB4B3ACCF427}" type="presOf" srcId="{85CC0B78-BC73-43A0-B64E-E0D62C591B09}" destId="{6C880376-43E6-4F2C-8E0B-A097A883ADF0}" srcOrd="1" destOrd="0" presId="urn:microsoft.com/office/officeart/2005/8/layout/list1"/>
    <dgm:cxn modelId="{C030A8F7-C903-437D-8574-8BE20DF3153D}" srcId="{908D40B6-352D-48CC-9FF5-17300A0559CD}" destId="{C5230C14-3905-4C51-8CBF-DA3B2912740E}" srcOrd="2" destOrd="0" parTransId="{62FC7FF8-03CE-423F-A416-517E9C61D856}" sibTransId="{6BEEA960-E057-4072-B593-79E4967069CC}"/>
    <dgm:cxn modelId="{0C1726FB-C327-462B-8BF9-DC7930CEF904}" type="presOf" srcId="{62D057C9-2F74-436A-A874-036987051F58}" destId="{BD5E27DD-2D88-45F1-9B1D-8696C7088DAF}" srcOrd="0" destOrd="0" presId="urn:microsoft.com/office/officeart/2005/8/layout/list1"/>
    <dgm:cxn modelId="{955245CE-2620-48B6-A253-05DECE001386}" type="presParOf" srcId="{3C4D8C05-6123-4FDF-8570-428698768722}" destId="{354AD338-53AC-40BC-9A0E-AAC11B6B20A6}" srcOrd="0" destOrd="0" presId="urn:microsoft.com/office/officeart/2005/8/layout/list1"/>
    <dgm:cxn modelId="{B1673E59-D9F4-4871-B1A8-136076A4D941}" type="presParOf" srcId="{354AD338-53AC-40BC-9A0E-AAC11B6B20A6}" destId="{C068D510-BAF3-4AD6-82FC-23255EE3B0E1}" srcOrd="0" destOrd="0" presId="urn:microsoft.com/office/officeart/2005/8/layout/list1"/>
    <dgm:cxn modelId="{384CE3ED-55F6-4ABE-B861-37AFBE63F5DA}" type="presParOf" srcId="{354AD338-53AC-40BC-9A0E-AAC11B6B20A6}" destId="{AA15C964-77F5-4501-B75C-5EB24585DD6D}" srcOrd="1" destOrd="0" presId="urn:microsoft.com/office/officeart/2005/8/layout/list1"/>
    <dgm:cxn modelId="{B9C84438-CB0C-45A7-9EDA-96BEC53216DD}" type="presParOf" srcId="{3C4D8C05-6123-4FDF-8570-428698768722}" destId="{038AA3FB-3978-4142-83CF-7B0AD101C804}" srcOrd="1" destOrd="0" presId="urn:microsoft.com/office/officeart/2005/8/layout/list1"/>
    <dgm:cxn modelId="{D7815465-EC59-4A65-B145-5D0054B0644C}" type="presParOf" srcId="{3C4D8C05-6123-4FDF-8570-428698768722}" destId="{2617BF80-E930-4E6D-82A8-D3D842482B15}" srcOrd="2" destOrd="0" presId="urn:microsoft.com/office/officeart/2005/8/layout/list1"/>
    <dgm:cxn modelId="{28154910-C0D9-45E9-A414-E07C44675CC8}" type="presParOf" srcId="{3C4D8C05-6123-4FDF-8570-428698768722}" destId="{89F2ABB7-E39A-4816-AB1D-0E44D7631D64}" srcOrd="3" destOrd="0" presId="urn:microsoft.com/office/officeart/2005/8/layout/list1"/>
    <dgm:cxn modelId="{47F395F9-81C9-4795-98BB-46B5B3526FFB}" type="presParOf" srcId="{3C4D8C05-6123-4FDF-8570-428698768722}" destId="{CE8E8A43-90AB-485E-99C6-50F7610B601A}" srcOrd="4" destOrd="0" presId="urn:microsoft.com/office/officeart/2005/8/layout/list1"/>
    <dgm:cxn modelId="{D94584F2-FA8F-4195-9482-BAABA9F75664}" type="presParOf" srcId="{CE8E8A43-90AB-485E-99C6-50F7610B601A}" destId="{29DC8D40-E07C-4467-ABCA-B1059A29FBBA}" srcOrd="0" destOrd="0" presId="urn:microsoft.com/office/officeart/2005/8/layout/list1"/>
    <dgm:cxn modelId="{F41E7960-A0D1-4F1F-AC9F-903D046E99FA}" type="presParOf" srcId="{CE8E8A43-90AB-485E-99C6-50F7610B601A}" destId="{AB0980A8-E728-4370-915F-34FAA5DAFC80}" srcOrd="1" destOrd="0" presId="urn:microsoft.com/office/officeart/2005/8/layout/list1"/>
    <dgm:cxn modelId="{E946A254-CC11-4186-93A0-431EE34B4698}" type="presParOf" srcId="{3C4D8C05-6123-4FDF-8570-428698768722}" destId="{7475DD0D-0D18-41E4-A397-8AD7BE2ABC8B}" srcOrd="5" destOrd="0" presId="urn:microsoft.com/office/officeart/2005/8/layout/list1"/>
    <dgm:cxn modelId="{7AD11F79-1FD5-42D6-B120-3C67A0F3A1AC}" type="presParOf" srcId="{3C4D8C05-6123-4FDF-8570-428698768722}" destId="{E4B5063A-221B-49E3-A859-E120FEC54319}" srcOrd="6" destOrd="0" presId="urn:microsoft.com/office/officeart/2005/8/layout/list1"/>
    <dgm:cxn modelId="{CAE9D03D-7E94-4D39-BC27-442E843CE86F}" type="presParOf" srcId="{3C4D8C05-6123-4FDF-8570-428698768722}" destId="{D55FA0C6-BC75-4E44-9F27-0496B2804DE3}" srcOrd="7" destOrd="0" presId="urn:microsoft.com/office/officeart/2005/8/layout/list1"/>
    <dgm:cxn modelId="{3744EE3D-AE1F-4F43-8993-244E95F1A008}" type="presParOf" srcId="{3C4D8C05-6123-4FDF-8570-428698768722}" destId="{0DDECB83-178E-4795-A287-B304C8712896}" srcOrd="8" destOrd="0" presId="urn:microsoft.com/office/officeart/2005/8/layout/list1"/>
    <dgm:cxn modelId="{095A28D6-A259-43BC-9F3A-3E788682E154}" type="presParOf" srcId="{0DDECB83-178E-4795-A287-B304C8712896}" destId="{44BA6372-8326-4AA5-8C2A-03A8DD492495}" srcOrd="0" destOrd="0" presId="urn:microsoft.com/office/officeart/2005/8/layout/list1"/>
    <dgm:cxn modelId="{6D6B4C0B-0BE3-49BC-BA05-9DAB3968EBF5}" type="presParOf" srcId="{0DDECB83-178E-4795-A287-B304C8712896}" destId="{AD995887-5322-4C38-BB87-03FB392C6287}" srcOrd="1" destOrd="0" presId="urn:microsoft.com/office/officeart/2005/8/layout/list1"/>
    <dgm:cxn modelId="{52794E9B-7C8F-4981-A12A-95880F15492B}" type="presParOf" srcId="{3C4D8C05-6123-4FDF-8570-428698768722}" destId="{1CA610DB-0216-4DF5-BC9D-1C27E5D47CD0}" srcOrd="9" destOrd="0" presId="urn:microsoft.com/office/officeart/2005/8/layout/list1"/>
    <dgm:cxn modelId="{4DE520E5-8552-4D99-AE1D-28519A69E6E3}" type="presParOf" srcId="{3C4D8C05-6123-4FDF-8570-428698768722}" destId="{6B95CA3B-650B-47BC-85C1-6EFFEAB6930D}" srcOrd="10" destOrd="0" presId="urn:microsoft.com/office/officeart/2005/8/layout/list1"/>
    <dgm:cxn modelId="{5F29DF12-6B27-4388-8ABC-97847F32647A}" type="presParOf" srcId="{3C4D8C05-6123-4FDF-8570-428698768722}" destId="{BB398D2C-9508-4F06-8CB5-C64FBC7FE974}" srcOrd="11" destOrd="0" presId="urn:microsoft.com/office/officeart/2005/8/layout/list1"/>
    <dgm:cxn modelId="{94BD0907-284E-4FEB-AE69-524C5739C817}" type="presParOf" srcId="{3C4D8C05-6123-4FDF-8570-428698768722}" destId="{80A4EDCB-DE80-467C-A40C-993C425F7984}" srcOrd="12" destOrd="0" presId="urn:microsoft.com/office/officeart/2005/8/layout/list1"/>
    <dgm:cxn modelId="{B1AB1948-B3C0-44A5-883A-CC3F98338296}" type="presParOf" srcId="{80A4EDCB-DE80-467C-A40C-993C425F7984}" destId="{6248FB6E-5F28-4EA0-BFE1-230750B5ED01}" srcOrd="0" destOrd="0" presId="urn:microsoft.com/office/officeart/2005/8/layout/list1"/>
    <dgm:cxn modelId="{180FD96B-CE2A-4A77-9326-F32F9AAFC04F}" type="presParOf" srcId="{80A4EDCB-DE80-467C-A40C-993C425F7984}" destId="{3CDBBA9D-6690-4E03-A876-FF476877D008}" srcOrd="1" destOrd="0" presId="urn:microsoft.com/office/officeart/2005/8/layout/list1"/>
    <dgm:cxn modelId="{9C2C83CB-A2A2-41F3-988D-52FC418CC7D4}" type="presParOf" srcId="{3C4D8C05-6123-4FDF-8570-428698768722}" destId="{C1866475-CDAD-4B40-9881-4C2A98FB94B0}" srcOrd="13" destOrd="0" presId="urn:microsoft.com/office/officeart/2005/8/layout/list1"/>
    <dgm:cxn modelId="{8220A1DB-2226-49FA-BE0D-74B4AA32BDD3}" type="presParOf" srcId="{3C4D8C05-6123-4FDF-8570-428698768722}" destId="{BC5687AD-B664-4F22-B225-D667C7B5FF71}" srcOrd="14" destOrd="0" presId="urn:microsoft.com/office/officeart/2005/8/layout/list1"/>
    <dgm:cxn modelId="{460CD292-69E7-4644-AA1B-16D01B2C1B96}" type="presParOf" srcId="{3C4D8C05-6123-4FDF-8570-428698768722}" destId="{D41CD8AD-299F-4D3D-8470-3A4C15EC4BED}" srcOrd="15" destOrd="0" presId="urn:microsoft.com/office/officeart/2005/8/layout/list1"/>
    <dgm:cxn modelId="{BFA55FD2-C6A6-44B3-BC20-9F36888B4296}" type="presParOf" srcId="{3C4D8C05-6123-4FDF-8570-428698768722}" destId="{8E62464D-2314-41B2-BC51-796471DD5189}" srcOrd="16" destOrd="0" presId="urn:microsoft.com/office/officeart/2005/8/layout/list1"/>
    <dgm:cxn modelId="{9CE26A3A-3B08-499E-825C-58A56A343A31}" type="presParOf" srcId="{8E62464D-2314-41B2-BC51-796471DD5189}" destId="{8191F89D-A95E-49B8-B611-0C67B0597642}" srcOrd="0" destOrd="0" presId="urn:microsoft.com/office/officeart/2005/8/layout/list1"/>
    <dgm:cxn modelId="{C5EDE7BF-20C0-4258-BFBC-FA17CA01FA10}" type="presParOf" srcId="{8E62464D-2314-41B2-BC51-796471DD5189}" destId="{6C880376-43E6-4F2C-8E0B-A097A883ADF0}" srcOrd="1" destOrd="0" presId="urn:microsoft.com/office/officeart/2005/8/layout/list1"/>
    <dgm:cxn modelId="{01C6072A-5E5F-48BB-95C2-3197C3BD5836}" type="presParOf" srcId="{3C4D8C05-6123-4FDF-8570-428698768722}" destId="{5A165AB7-9224-4050-8556-BFD57A6CCE0F}" srcOrd="17" destOrd="0" presId="urn:microsoft.com/office/officeart/2005/8/layout/list1"/>
    <dgm:cxn modelId="{204185B7-D3E1-4F72-B90C-A46A40E35DBB}" type="presParOf" srcId="{3C4D8C05-6123-4FDF-8570-428698768722}" destId="{885857DD-1A57-4DD9-A984-DAC1060E1C80}" srcOrd="18" destOrd="0" presId="urn:microsoft.com/office/officeart/2005/8/layout/list1"/>
    <dgm:cxn modelId="{D4654F85-EEF6-4FBB-BAF7-16C7CAD2B2FD}" type="presParOf" srcId="{3C4D8C05-6123-4FDF-8570-428698768722}" destId="{E9F76767-3EAB-43CB-BE2F-EDDBF9BE52F7}" srcOrd="19" destOrd="0" presId="urn:microsoft.com/office/officeart/2005/8/layout/list1"/>
    <dgm:cxn modelId="{265F7B30-86A9-4C24-BBAB-56BEAB973A9E}" type="presParOf" srcId="{3C4D8C05-6123-4FDF-8570-428698768722}" destId="{57A1C247-5185-410F-818E-5A0D8EC89026}" srcOrd="20" destOrd="0" presId="urn:microsoft.com/office/officeart/2005/8/layout/list1"/>
    <dgm:cxn modelId="{A6FDEB4F-D458-4B9E-811C-BA17C87503C8}" type="presParOf" srcId="{57A1C247-5185-410F-818E-5A0D8EC89026}" destId="{285D97CF-D8DE-430E-AC0C-5E1061F5CACF}" srcOrd="0" destOrd="0" presId="urn:microsoft.com/office/officeart/2005/8/layout/list1"/>
    <dgm:cxn modelId="{D5F64281-4876-4A28-A4A1-EDE026C01AD4}" type="presParOf" srcId="{57A1C247-5185-410F-818E-5A0D8EC89026}" destId="{43B0E5C4-7674-4E69-8665-A8590384CF58}" srcOrd="1" destOrd="0" presId="urn:microsoft.com/office/officeart/2005/8/layout/list1"/>
    <dgm:cxn modelId="{4A681412-5AF2-4417-A5D8-189E7FD6E940}" type="presParOf" srcId="{3C4D8C05-6123-4FDF-8570-428698768722}" destId="{9E5FB77B-77AA-4C80-B795-A7D00D309833}" srcOrd="21" destOrd="0" presId="urn:microsoft.com/office/officeart/2005/8/layout/list1"/>
    <dgm:cxn modelId="{4067CD6C-02F1-4D56-86F7-DE69084EB87F}" type="presParOf" srcId="{3C4D8C05-6123-4FDF-8570-428698768722}" destId="{263F34C9-B097-4617-AE28-F4EDCC172D9F}" srcOrd="22" destOrd="0" presId="urn:microsoft.com/office/officeart/2005/8/layout/list1"/>
    <dgm:cxn modelId="{C7E719FE-235E-43A4-AC1B-46FB4B34313A}" type="presParOf" srcId="{3C4D8C05-6123-4FDF-8570-428698768722}" destId="{5C837384-AFE7-4E99-A8C2-527DA515A47B}" srcOrd="23" destOrd="0" presId="urn:microsoft.com/office/officeart/2005/8/layout/list1"/>
    <dgm:cxn modelId="{3DACB2C1-0960-4BF8-8390-E3B07F201EF3}" type="presParOf" srcId="{3C4D8C05-6123-4FDF-8570-428698768722}" destId="{6B052FEF-7E7D-4DDA-9013-697E983BC2C8}" srcOrd="24" destOrd="0" presId="urn:microsoft.com/office/officeart/2005/8/layout/list1"/>
    <dgm:cxn modelId="{4AF8E297-2CDA-4B85-B64D-6245375D3E62}" type="presParOf" srcId="{6B052FEF-7E7D-4DDA-9013-697E983BC2C8}" destId="{BD5E27DD-2D88-45F1-9B1D-8696C7088DAF}" srcOrd="0" destOrd="0" presId="urn:microsoft.com/office/officeart/2005/8/layout/list1"/>
    <dgm:cxn modelId="{1BDC2F22-0BBA-449A-B398-2FE782BC0854}" type="presParOf" srcId="{6B052FEF-7E7D-4DDA-9013-697E983BC2C8}" destId="{4989CCA9-E832-4FF4-8F5A-374E8EDD9B0C}" srcOrd="1" destOrd="0" presId="urn:microsoft.com/office/officeart/2005/8/layout/list1"/>
    <dgm:cxn modelId="{8FCAE70B-1FB1-4FA6-8FBB-D74E69D91A29}" type="presParOf" srcId="{3C4D8C05-6123-4FDF-8570-428698768722}" destId="{7B74E0F9-0211-4125-A715-2228152DE506}" srcOrd="25" destOrd="0" presId="urn:microsoft.com/office/officeart/2005/8/layout/list1"/>
    <dgm:cxn modelId="{CBFB1E82-06FB-4CCD-AF22-4FAFF2AC1A8E}" type="presParOf" srcId="{3C4D8C05-6123-4FDF-8570-428698768722}" destId="{F9ECC76F-5E95-4136-9135-D30A9D259DE3}"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414AE0-77CF-4969-BA6B-F19EBAA33022}" type="doc">
      <dgm:prSet loTypeId="urn:microsoft.com/office/officeart/2005/8/layout/list1" loCatId="list" qsTypeId="urn:microsoft.com/office/officeart/2005/8/quickstyle/simple5" qsCatId="simple" csTypeId="urn:microsoft.com/office/officeart/2005/8/colors/colorful4" csCatId="colorful" phldr="1"/>
      <dgm:spPr/>
    </dgm:pt>
    <dgm:pt modelId="{E8FB1D73-A688-4380-9A4D-D4F2CBFE400D}">
      <dgm:prSet phldrT="[Text]"/>
      <dgm:spPr/>
      <dgm:t>
        <a:bodyPr/>
        <a:lstStyle/>
        <a:p>
          <a:r>
            <a:rPr lang="en-US" dirty="0">
              <a:latin typeface="Arial" panose="020B0604020202020204" pitchFamily="34" charset="0"/>
              <a:cs typeface="Arial" panose="020B0604020202020204" pitchFamily="34" charset="0"/>
            </a:rPr>
            <a:t>Budget for additional staff training </a:t>
          </a:r>
        </a:p>
      </dgm:t>
    </dgm:pt>
    <dgm:pt modelId="{D1809F68-463F-480D-AED3-D7E4E2816A27}" type="parTrans" cxnId="{092B8C32-3588-4802-9140-E61B8BBAD471}">
      <dgm:prSet/>
      <dgm:spPr/>
      <dgm:t>
        <a:bodyPr/>
        <a:lstStyle/>
        <a:p>
          <a:endParaRPr lang="en-US">
            <a:latin typeface="Arial" panose="020B0604020202020204" pitchFamily="34" charset="0"/>
            <a:cs typeface="Arial" panose="020B0604020202020204" pitchFamily="34" charset="0"/>
          </a:endParaRPr>
        </a:p>
      </dgm:t>
    </dgm:pt>
    <dgm:pt modelId="{6C83071C-07CE-4967-88BA-5B8EE57149FC}" type="sibTrans" cxnId="{092B8C32-3588-4802-9140-E61B8BBAD471}">
      <dgm:prSet/>
      <dgm:spPr/>
      <dgm:t>
        <a:bodyPr/>
        <a:lstStyle/>
        <a:p>
          <a:endParaRPr lang="en-US">
            <a:latin typeface="Arial" panose="020B0604020202020204" pitchFamily="34" charset="0"/>
            <a:cs typeface="Arial" panose="020B0604020202020204" pitchFamily="34" charset="0"/>
          </a:endParaRPr>
        </a:p>
      </dgm:t>
    </dgm:pt>
    <dgm:pt modelId="{00A82005-B9B0-48FA-93E4-487E418ADD18}">
      <dgm:prSet phldrT="[Text]"/>
      <dgm:spPr/>
      <dgm:t>
        <a:bodyPr/>
        <a:lstStyle/>
        <a:p>
          <a:r>
            <a:rPr lang="en-US" dirty="0">
              <a:latin typeface="Arial" panose="020B0604020202020204" pitchFamily="34" charset="0"/>
              <a:cs typeface="Arial" panose="020B0604020202020204" pitchFamily="34" charset="0"/>
            </a:rPr>
            <a:t>Interdepartmental training </a:t>
          </a:r>
        </a:p>
      </dgm:t>
    </dgm:pt>
    <dgm:pt modelId="{4A8AA2BB-66B7-45F4-8791-A605BBE0ED2F}" type="parTrans" cxnId="{B07CA5CA-4481-4D33-A83E-29C695AB937D}">
      <dgm:prSet/>
      <dgm:spPr/>
      <dgm:t>
        <a:bodyPr/>
        <a:lstStyle/>
        <a:p>
          <a:endParaRPr lang="en-US">
            <a:latin typeface="Arial" panose="020B0604020202020204" pitchFamily="34" charset="0"/>
            <a:cs typeface="Arial" panose="020B0604020202020204" pitchFamily="34" charset="0"/>
          </a:endParaRPr>
        </a:p>
      </dgm:t>
    </dgm:pt>
    <dgm:pt modelId="{AA89E68B-A1D4-4454-80E9-A6FD38BC73D7}" type="sibTrans" cxnId="{B07CA5CA-4481-4D33-A83E-29C695AB937D}">
      <dgm:prSet/>
      <dgm:spPr/>
      <dgm:t>
        <a:bodyPr/>
        <a:lstStyle/>
        <a:p>
          <a:endParaRPr lang="en-US">
            <a:latin typeface="Arial" panose="020B0604020202020204" pitchFamily="34" charset="0"/>
            <a:cs typeface="Arial" panose="020B0604020202020204" pitchFamily="34" charset="0"/>
          </a:endParaRPr>
        </a:p>
      </dgm:t>
    </dgm:pt>
    <dgm:pt modelId="{1DF60555-B8D9-44F0-94E3-37B5C7111147}">
      <dgm:prSet phldrT="[Text]"/>
      <dgm:spPr/>
      <dgm:t>
        <a:bodyPr/>
        <a:lstStyle/>
        <a:p>
          <a:r>
            <a:rPr lang="en-US" dirty="0">
              <a:latin typeface="Arial" panose="020B0604020202020204" pitchFamily="34" charset="0"/>
              <a:cs typeface="Arial" panose="020B0604020202020204" pitchFamily="34" charset="0"/>
            </a:rPr>
            <a:t>Develop an action plan </a:t>
          </a:r>
        </a:p>
      </dgm:t>
    </dgm:pt>
    <dgm:pt modelId="{35586D4A-494F-4A0C-B775-71A7E524D057}" type="parTrans" cxnId="{15A64FF5-9EC5-409A-BAC0-585B11C94211}">
      <dgm:prSet/>
      <dgm:spPr/>
      <dgm:t>
        <a:bodyPr/>
        <a:lstStyle/>
        <a:p>
          <a:endParaRPr lang="en-US">
            <a:latin typeface="Arial" panose="020B0604020202020204" pitchFamily="34" charset="0"/>
            <a:cs typeface="Arial" panose="020B0604020202020204" pitchFamily="34" charset="0"/>
          </a:endParaRPr>
        </a:p>
      </dgm:t>
    </dgm:pt>
    <dgm:pt modelId="{1E555A3C-8232-48D0-9EA1-4E67033ED164}" type="sibTrans" cxnId="{15A64FF5-9EC5-409A-BAC0-585B11C94211}">
      <dgm:prSet/>
      <dgm:spPr/>
      <dgm:t>
        <a:bodyPr/>
        <a:lstStyle/>
        <a:p>
          <a:endParaRPr lang="en-US">
            <a:latin typeface="Arial" panose="020B0604020202020204" pitchFamily="34" charset="0"/>
            <a:cs typeface="Arial" panose="020B0604020202020204" pitchFamily="34" charset="0"/>
          </a:endParaRPr>
        </a:p>
      </dgm:t>
    </dgm:pt>
    <dgm:pt modelId="{60C97B91-6738-4DA3-92E4-93B2354B2643}">
      <dgm:prSet phldrT="[Text]"/>
      <dgm:spPr/>
      <dgm:t>
        <a:bodyPr/>
        <a:lstStyle/>
        <a:p>
          <a:r>
            <a:rPr lang="en-US" dirty="0">
              <a:latin typeface="Arial" panose="020B0604020202020204" pitchFamily="34" charset="0"/>
              <a:cs typeface="Arial" panose="020B0604020202020204" pitchFamily="34" charset="0"/>
            </a:rPr>
            <a:t>Schedule training </a:t>
          </a:r>
        </a:p>
      </dgm:t>
    </dgm:pt>
    <dgm:pt modelId="{D540B46D-1BAB-4083-8DC2-23FC3340CF99}" type="parTrans" cxnId="{4DFD9F93-0EAB-43D2-9B55-39C2E274359D}">
      <dgm:prSet/>
      <dgm:spPr/>
      <dgm:t>
        <a:bodyPr/>
        <a:lstStyle/>
        <a:p>
          <a:endParaRPr lang="en-US">
            <a:latin typeface="Arial" panose="020B0604020202020204" pitchFamily="34" charset="0"/>
            <a:cs typeface="Arial" panose="020B0604020202020204" pitchFamily="34" charset="0"/>
          </a:endParaRPr>
        </a:p>
      </dgm:t>
    </dgm:pt>
    <dgm:pt modelId="{CCA916DF-5CCD-4F22-927F-CACF194458DE}" type="sibTrans" cxnId="{4DFD9F93-0EAB-43D2-9B55-39C2E274359D}">
      <dgm:prSet/>
      <dgm:spPr/>
      <dgm:t>
        <a:bodyPr/>
        <a:lstStyle/>
        <a:p>
          <a:endParaRPr lang="en-US">
            <a:latin typeface="Arial" panose="020B0604020202020204" pitchFamily="34" charset="0"/>
            <a:cs typeface="Arial" panose="020B0604020202020204" pitchFamily="34" charset="0"/>
          </a:endParaRPr>
        </a:p>
      </dgm:t>
    </dgm:pt>
    <dgm:pt modelId="{B52EAB01-3C49-4F3E-9AE9-1EC0BC4A4136}">
      <dgm:prSet/>
      <dgm:spPr/>
      <dgm:t>
        <a:bodyPr/>
        <a:lstStyle/>
        <a:p>
          <a:r>
            <a:rPr lang="en-US" dirty="0"/>
            <a:t>Monitor Outcomes</a:t>
          </a:r>
        </a:p>
      </dgm:t>
    </dgm:pt>
    <dgm:pt modelId="{3174EA98-2F09-4C47-9D69-71058668E2C3}" type="parTrans" cxnId="{90D2D518-1818-49B5-9BC3-82DFD154D2AE}">
      <dgm:prSet/>
      <dgm:spPr/>
      <dgm:t>
        <a:bodyPr/>
        <a:lstStyle/>
        <a:p>
          <a:endParaRPr lang="en-US"/>
        </a:p>
      </dgm:t>
    </dgm:pt>
    <dgm:pt modelId="{0DC24D69-D4EE-4D87-97FC-BFA32CA99438}" type="sibTrans" cxnId="{90D2D518-1818-49B5-9BC3-82DFD154D2AE}">
      <dgm:prSet/>
      <dgm:spPr/>
      <dgm:t>
        <a:bodyPr/>
        <a:lstStyle/>
        <a:p>
          <a:endParaRPr lang="en-US"/>
        </a:p>
      </dgm:t>
    </dgm:pt>
    <dgm:pt modelId="{CCAEA0DD-4CDC-4C2B-8C06-CA1B007BE126}" type="pres">
      <dgm:prSet presAssocID="{E7414AE0-77CF-4969-BA6B-F19EBAA33022}" presName="linear" presStyleCnt="0">
        <dgm:presLayoutVars>
          <dgm:dir/>
          <dgm:animLvl val="lvl"/>
          <dgm:resizeHandles val="exact"/>
        </dgm:presLayoutVars>
      </dgm:prSet>
      <dgm:spPr/>
    </dgm:pt>
    <dgm:pt modelId="{4ABD76AA-95E6-4D72-9667-0FDB6F60AFBC}" type="pres">
      <dgm:prSet presAssocID="{E8FB1D73-A688-4380-9A4D-D4F2CBFE400D}" presName="parentLin" presStyleCnt="0"/>
      <dgm:spPr/>
    </dgm:pt>
    <dgm:pt modelId="{070ACE34-915D-46CB-818C-9AA98E5FAD19}" type="pres">
      <dgm:prSet presAssocID="{E8FB1D73-A688-4380-9A4D-D4F2CBFE400D}" presName="parentLeftMargin" presStyleLbl="node1" presStyleIdx="0" presStyleCnt="5"/>
      <dgm:spPr/>
    </dgm:pt>
    <dgm:pt modelId="{6A46D4EE-8215-4717-A3E8-141B2863E573}" type="pres">
      <dgm:prSet presAssocID="{E8FB1D73-A688-4380-9A4D-D4F2CBFE400D}" presName="parentText" presStyleLbl="node1" presStyleIdx="0" presStyleCnt="5">
        <dgm:presLayoutVars>
          <dgm:chMax val="0"/>
          <dgm:bulletEnabled val="1"/>
        </dgm:presLayoutVars>
      </dgm:prSet>
      <dgm:spPr/>
    </dgm:pt>
    <dgm:pt modelId="{B234EEA4-490E-4F70-8727-1CAA08AABC01}" type="pres">
      <dgm:prSet presAssocID="{E8FB1D73-A688-4380-9A4D-D4F2CBFE400D}" presName="negativeSpace" presStyleCnt="0"/>
      <dgm:spPr/>
    </dgm:pt>
    <dgm:pt modelId="{D2C6A7B9-A9F1-4B99-A061-8D8DA3C67582}" type="pres">
      <dgm:prSet presAssocID="{E8FB1D73-A688-4380-9A4D-D4F2CBFE400D}" presName="childText" presStyleLbl="conFgAcc1" presStyleIdx="0" presStyleCnt="5">
        <dgm:presLayoutVars>
          <dgm:bulletEnabled val="1"/>
        </dgm:presLayoutVars>
      </dgm:prSet>
      <dgm:spPr/>
    </dgm:pt>
    <dgm:pt modelId="{6F6CF2E8-472C-402B-9A99-586F3A32394B}" type="pres">
      <dgm:prSet presAssocID="{6C83071C-07CE-4967-88BA-5B8EE57149FC}" presName="spaceBetweenRectangles" presStyleCnt="0"/>
      <dgm:spPr/>
    </dgm:pt>
    <dgm:pt modelId="{304E5AF0-9D9C-4A5B-BC69-D289E3C45AC6}" type="pres">
      <dgm:prSet presAssocID="{00A82005-B9B0-48FA-93E4-487E418ADD18}" presName="parentLin" presStyleCnt="0"/>
      <dgm:spPr/>
    </dgm:pt>
    <dgm:pt modelId="{CC760B54-73A0-48C4-85D6-BAAC724826D8}" type="pres">
      <dgm:prSet presAssocID="{00A82005-B9B0-48FA-93E4-487E418ADD18}" presName="parentLeftMargin" presStyleLbl="node1" presStyleIdx="0" presStyleCnt="5"/>
      <dgm:spPr/>
    </dgm:pt>
    <dgm:pt modelId="{91EFD385-BAFE-43CF-9991-E9FEB81834EB}" type="pres">
      <dgm:prSet presAssocID="{00A82005-B9B0-48FA-93E4-487E418ADD18}" presName="parentText" presStyleLbl="node1" presStyleIdx="1" presStyleCnt="5">
        <dgm:presLayoutVars>
          <dgm:chMax val="0"/>
          <dgm:bulletEnabled val="1"/>
        </dgm:presLayoutVars>
      </dgm:prSet>
      <dgm:spPr/>
    </dgm:pt>
    <dgm:pt modelId="{1947D77A-B6F3-4C20-8F0B-55B6CD3EEBCE}" type="pres">
      <dgm:prSet presAssocID="{00A82005-B9B0-48FA-93E4-487E418ADD18}" presName="negativeSpace" presStyleCnt="0"/>
      <dgm:spPr/>
    </dgm:pt>
    <dgm:pt modelId="{BA6236F9-A029-4A31-93FD-F14FF870F845}" type="pres">
      <dgm:prSet presAssocID="{00A82005-B9B0-48FA-93E4-487E418ADD18}" presName="childText" presStyleLbl="conFgAcc1" presStyleIdx="1" presStyleCnt="5">
        <dgm:presLayoutVars>
          <dgm:bulletEnabled val="1"/>
        </dgm:presLayoutVars>
      </dgm:prSet>
      <dgm:spPr/>
    </dgm:pt>
    <dgm:pt modelId="{BD55602C-8C85-4F82-B490-DF68AC4C9284}" type="pres">
      <dgm:prSet presAssocID="{AA89E68B-A1D4-4454-80E9-A6FD38BC73D7}" presName="spaceBetweenRectangles" presStyleCnt="0"/>
      <dgm:spPr/>
    </dgm:pt>
    <dgm:pt modelId="{768F8D99-0D69-4048-A630-CAE3BF5254E1}" type="pres">
      <dgm:prSet presAssocID="{1DF60555-B8D9-44F0-94E3-37B5C7111147}" presName="parentLin" presStyleCnt="0"/>
      <dgm:spPr/>
    </dgm:pt>
    <dgm:pt modelId="{227C80B5-7CE3-4613-885C-E4022884B09C}" type="pres">
      <dgm:prSet presAssocID="{1DF60555-B8D9-44F0-94E3-37B5C7111147}" presName="parentLeftMargin" presStyleLbl="node1" presStyleIdx="1" presStyleCnt="5"/>
      <dgm:spPr/>
    </dgm:pt>
    <dgm:pt modelId="{C165F0FC-DC08-424A-80AA-3DDF6E9B9D90}" type="pres">
      <dgm:prSet presAssocID="{1DF60555-B8D9-44F0-94E3-37B5C7111147}" presName="parentText" presStyleLbl="node1" presStyleIdx="2" presStyleCnt="5">
        <dgm:presLayoutVars>
          <dgm:chMax val="0"/>
          <dgm:bulletEnabled val="1"/>
        </dgm:presLayoutVars>
      </dgm:prSet>
      <dgm:spPr/>
    </dgm:pt>
    <dgm:pt modelId="{2F046DDF-6725-4C8C-8849-F3176C0053AE}" type="pres">
      <dgm:prSet presAssocID="{1DF60555-B8D9-44F0-94E3-37B5C7111147}" presName="negativeSpace" presStyleCnt="0"/>
      <dgm:spPr/>
    </dgm:pt>
    <dgm:pt modelId="{44547912-598F-4A1F-A088-D1DB41197EB9}" type="pres">
      <dgm:prSet presAssocID="{1DF60555-B8D9-44F0-94E3-37B5C7111147}" presName="childText" presStyleLbl="conFgAcc1" presStyleIdx="2" presStyleCnt="5">
        <dgm:presLayoutVars>
          <dgm:bulletEnabled val="1"/>
        </dgm:presLayoutVars>
      </dgm:prSet>
      <dgm:spPr/>
    </dgm:pt>
    <dgm:pt modelId="{7BFF9DD6-4ACC-4500-8B40-5A08CC2F1543}" type="pres">
      <dgm:prSet presAssocID="{1E555A3C-8232-48D0-9EA1-4E67033ED164}" presName="spaceBetweenRectangles" presStyleCnt="0"/>
      <dgm:spPr/>
    </dgm:pt>
    <dgm:pt modelId="{318B5507-D586-4776-AF92-786E4AF5DF60}" type="pres">
      <dgm:prSet presAssocID="{60C97B91-6738-4DA3-92E4-93B2354B2643}" presName="parentLin" presStyleCnt="0"/>
      <dgm:spPr/>
    </dgm:pt>
    <dgm:pt modelId="{830E592A-BDE1-44E0-943E-F7323B0C93CA}" type="pres">
      <dgm:prSet presAssocID="{60C97B91-6738-4DA3-92E4-93B2354B2643}" presName="parentLeftMargin" presStyleLbl="node1" presStyleIdx="2" presStyleCnt="5"/>
      <dgm:spPr/>
    </dgm:pt>
    <dgm:pt modelId="{227995D0-6BE8-43FB-8F74-ED8EC875D896}" type="pres">
      <dgm:prSet presAssocID="{60C97B91-6738-4DA3-92E4-93B2354B2643}" presName="parentText" presStyleLbl="node1" presStyleIdx="3" presStyleCnt="5">
        <dgm:presLayoutVars>
          <dgm:chMax val="0"/>
          <dgm:bulletEnabled val="1"/>
        </dgm:presLayoutVars>
      </dgm:prSet>
      <dgm:spPr/>
    </dgm:pt>
    <dgm:pt modelId="{773AC5D0-4564-4550-B7DB-A624DE630765}" type="pres">
      <dgm:prSet presAssocID="{60C97B91-6738-4DA3-92E4-93B2354B2643}" presName="negativeSpace" presStyleCnt="0"/>
      <dgm:spPr/>
    </dgm:pt>
    <dgm:pt modelId="{DD80A58F-6FC6-4CB4-8828-8617C6E817A3}" type="pres">
      <dgm:prSet presAssocID="{60C97B91-6738-4DA3-92E4-93B2354B2643}" presName="childText" presStyleLbl="conFgAcc1" presStyleIdx="3" presStyleCnt="5">
        <dgm:presLayoutVars>
          <dgm:bulletEnabled val="1"/>
        </dgm:presLayoutVars>
      </dgm:prSet>
      <dgm:spPr/>
    </dgm:pt>
    <dgm:pt modelId="{DE039083-51BF-4AB5-82A7-9A939AD0EE51}" type="pres">
      <dgm:prSet presAssocID="{CCA916DF-5CCD-4F22-927F-CACF194458DE}" presName="spaceBetweenRectangles" presStyleCnt="0"/>
      <dgm:spPr/>
    </dgm:pt>
    <dgm:pt modelId="{27FEE006-BF8C-496E-9C21-2C1ED5293B86}" type="pres">
      <dgm:prSet presAssocID="{B52EAB01-3C49-4F3E-9AE9-1EC0BC4A4136}" presName="parentLin" presStyleCnt="0"/>
      <dgm:spPr/>
    </dgm:pt>
    <dgm:pt modelId="{DC8F5753-5737-4240-B872-D0D72E11342D}" type="pres">
      <dgm:prSet presAssocID="{B52EAB01-3C49-4F3E-9AE9-1EC0BC4A4136}" presName="parentLeftMargin" presStyleLbl="node1" presStyleIdx="3" presStyleCnt="5"/>
      <dgm:spPr/>
    </dgm:pt>
    <dgm:pt modelId="{671D6104-BAFB-4345-9C7B-795413B9F44F}" type="pres">
      <dgm:prSet presAssocID="{B52EAB01-3C49-4F3E-9AE9-1EC0BC4A4136}" presName="parentText" presStyleLbl="node1" presStyleIdx="4" presStyleCnt="5">
        <dgm:presLayoutVars>
          <dgm:chMax val="0"/>
          <dgm:bulletEnabled val="1"/>
        </dgm:presLayoutVars>
      </dgm:prSet>
      <dgm:spPr/>
    </dgm:pt>
    <dgm:pt modelId="{53FF3F67-E7E5-4A15-A3BB-81C7A84D0AA7}" type="pres">
      <dgm:prSet presAssocID="{B52EAB01-3C49-4F3E-9AE9-1EC0BC4A4136}" presName="negativeSpace" presStyleCnt="0"/>
      <dgm:spPr/>
    </dgm:pt>
    <dgm:pt modelId="{BBA4337D-2B34-4725-B66C-A37648364342}" type="pres">
      <dgm:prSet presAssocID="{B52EAB01-3C49-4F3E-9AE9-1EC0BC4A4136}" presName="childText" presStyleLbl="conFgAcc1" presStyleIdx="4" presStyleCnt="5">
        <dgm:presLayoutVars>
          <dgm:bulletEnabled val="1"/>
        </dgm:presLayoutVars>
      </dgm:prSet>
      <dgm:spPr/>
    </dgm:pt>
  </dgm:ptLst>
  <dgm:cxnLst>
    <dgm:cxn modelId="{90D2D518-1818-49B5-9BC3-82DFD154D2AE}" srcId="{E7414AE0-77CF-4969-BA6B-F19EBAA33022}" destId="{B52EAB01-3C49-4F3E-9AE9-1EC0BC4A4136}" srcOrd="4" destOrd="0" parTransId="{3174EA98-2F09-4C47-9D69-71058668E2C3}" sibTransId="{0DC24D69-D4EE-4D87-97FC-BFA32CA99438}"/>
    <dgm:cxn modelId="{CB9AAA1E-8F75-42C2-93A1-8053BCE5089C}" type="presOf" srcId="{B52EAB01-3C49-4F3E-9AE9-1EC0BC4A4136}" destId="{671D6104-BAFB-4345-9C7B-795413B9F44F}" srcOrd="1" destOrd="0" presId="urn:microsoft.com/office/officeart/2005/8/layout/list1"/>
    <dgm:cxn modelId="{B3B64721-1CD6-4D31-9ECB-A33AD8DB0C90}" type="presOf" srcId="{00A82005-B9B0-48FA-93E4-487E418ADD18}" destId="{CC760B54-73A0-48C4-85D6-BAAC724826D8}" srcOrd="0" destOrd="0" presId="urn:microsoft.com/office/officeart/2005/8/layout/list1"/>
    <dgm:cxn modelId="{F9B5A22C-EEDD-48D7-9B20-BCD499AAC43C}" type="presOf" srcId="{1DF60555-B8D9-44F0-94E3-37B5C7111147}" destId="{C165F0FC-DC08-424A-80AA-3DDF6E9B9D90}" srcOrd="1" destOrd="0" presId="urn:microsoft.com/office/officeart/2005/8/layout/list1"/>
    <dgm:cxn modelId="{092B8C32-3588-4802-9140-E61B8BBAD471}" srcId="{E7414AE0-77CF-4969-BA6B-F19EBAA33022}" destId="{E8FB1D73-A688-4380-9A4D-D4F2CBFE400D}" srcOrd="0" destOrd="0" parTransId="{D1809F68-463F-480D-AED3-D7E4E2816A27}" sibTransId="{6C83071C-07CE-4967-88BA-5B8EE57149FC}"/>
    <dgm:cxn modelId="{C1FA4766-0E62-49C7-9257-0CA4D25C670D}" type="presOf" srcId="{00A82005-B9B0-48FA-93E4-487E418ADD18}" destId="{91EFD385-BAFE-43CF-9991-E9FEB81834EB}" srcOrd="1" destOrd="0" presId="urn:microsoft.com/office/officeart/2005/8/layout/list1"/>
    <dgm:cxn modelId="{D7D8E255-1664-4660-91D2-21C5B16BAD46}" type="presOf" srcId="{B52EAB01-3C49-4F3E-9AE9-1EC0BC4A4136}" destId="{DC8F5753-5737-4240-B872-D0D72E11342D}" srcOrd="0" destOrd="0" presId="urn:microsoft.com/office/officeart/2005/8/layout/list1"/>
    <dgm:cxn modelId="{4DFD9F93-0EAB-43D2-9B55-39C2E274359D}" srcId="{E7414AE0-77CF-4969-BA6B-F19EBAA33022}" destId="{60C97B91-6738-4DA3-92E4-93B2354B2643}" srcOrd="3" destOrd="0" parTransId="{D540B46D-1BAB-4083-8DC2-23FC3340CF99}" sibTransId="{CCA916DF-5CCD-4F22-927F-CACF194458DE}"/>
    <dgm:cxn modelId="{B2013994-3FA8-4964-B19E-DBCA692D76F2}" type="presOf" srcId="{E8FB1D73-A688-4380-9A4D-D4F2CBFE400D}" destId="{070ACE34-915D-46CB-818C-9AA98E5FAD19}" srcOrd="0" destOrd="0" presId="urn:microsoft.com/office/officeart/2005/8/layout/list1"/>
    <dgm:cxn modelId="{68B3DB9F-516C-4990-B482-697853336438}" type="presOf" srcId="{60C97B91-6738-4DA3-92E4-93B2354B2643}" destId="{227995D0-6BE8-43FB-8F74-ED8EC875D896}" srcOrd="1" destOrd="0" presId="urn:microsoft.com/office/officeart/2005/8/layout/list1"/>
    <dgm:cxn modelId="{0FF7EFA2-324A-41B1-BA1B-F6AA486D4DF7}" type="presOf" srcId="{60C97B91-6738-4DA3-92E4-93B2354B2643}" destId="{830E592A-BDE1-44E0-943E-F7323B0C93CA}" srcOrd="0" destOrd="0" presId="urn:microsoft.com/office/officeart/2005/8/layout/list1"/>
    <dgm:cxn modelId="{B07CA5CA-4481-4D33-A83E-29C695AB937D}" srcId="{E7414AE0-77CF-4969-BA6B-F19EBAA33022}" destId="{00A82005-B9B0-48FA-93E4-487E418ADD18}" srcOrd="1" destOrd="0" parTransId="{4A8AA2BB-66B7-45F4-8791-A605BBE0ED2F}" sibTransId="{AA89E68B-A1D4-4454-80E9-A6FD38BC73D7}"/>
    <dgm:cxn modelId="{1DB517CE-A74E-4AC9-B1D7-DE9D242B98B8}" type="presOf" srcId="{E8FB1D73-A688-4380-9A4D-D4F2CBFE400D}" destId="{6A46D4EE-8215-4717-A3E8-141B2863E573}" srcOrd="1" destOrd="0" presId="urn:microsoft.com/office/officeart/2005/8/layout/list1"/>
    <dgm:cxn modelId="{1F7218CF-B9F1-48CD-8F7D-CA6D24DA55D1}" type="presOf" srcId="{E7414AE0-77CF-4969-BA6B-F19EBAA33022}" destId="{CCAEA0DD-4CDC-4C2B-8C06-CA1B007BE126}" srcOrd="0" destOrd="0" presId="urn:microsoft.com/office/officeart/2005/8/layout/list1"/>
    <dgm:cxn modelId="{15A64FF5-9EC5-409A-BAC0-585B11C94211}" srcId="{E7414AE0-77CF-4969-BA6B-F19EBAA33022}" destId="{1DF60555-B8D9-44F0-94E3-37B5C7111147}" srcOrd="2" destOrd="0" parTransId="{35586D4A-494F-4A0C-B775-71A7E524D057}" sibTransId="{1E555A3C-8232-48D0-9EA1-4E67033ED164}"/>
    <dgm:cxn modelId="{A5BB27F9-CA6E-4754-914D-F48BD22EA89F}" type="presOf" srcId="{1DF60555-B8D9-44F0-94E3-37B5C7111147}" destId="{227C80B5-7CE3-4613-885C-E4022884B09C}" srcOrd="0" destOrd="0" presId="urn:microsoft.com/office/officeart/2005/8/layout/list1"/>
    <dgm:cxn modelId="{68F2EA56-1939-497F-8C44-398F098C708C}" type="presParOf" srcId="{CCAEA0DD-4CDC-4C2B-8C06-CA1B007BE126}" destId="{4ABD76AA-95E6-4D72-9667-0FDB6F60AFBC}" srcOrd="0" destOrd="0" presId="urn:microsoft.com/office/officeart/2005/8/layout/list1"/>
    <dgm:cxn modelId="{0DE174CE-A1CB-4BAB-84C6-F335CB6C68BE}" type="presParOf" srcId="{4ABD76AA-95E6-4D72-9667-0FDB6F60AFBC}" destId="{070ACE34-915D-46CB-818C-9AA98E5FAD19}" srcOrd="0" destOrd="0" presId="urn:microsoft.com/office/officeart/2005/8/layout/list1"/>
    <dgm:cxn modelId="{A01BE767-451C-4C29-BD5D-2468DACC3E40}" type="presParOf" srcId="{4ABD76AA-95E6-4D72-9667-0FDB6F60AFBC}" destId="{6A46D4EE-8215-4717-A3E8-141B2863E573}" srcOrd="1" destOrd="0" presId="urn:microsoft.com/office/officeart/2005/8/layout/list1"/>
    <dgm:cxn modelId="{7E17FFE4-EC6C-488F-8C74-4487291E4CC8}" type="presParOf" srcId="{CCAEA0DD-4CDC-4C2B-8C06-CA1B007BE126}" destId="{B234EEA4-490E-4F70-8727-1CAA08AABC01}" srcOrd="1" destOrd="0" presId="urn:microsoft.com/office/officeart/2005/8/layout/list1"/>
    <dgm:cxn modelId="{488AD953-9D97-4B5A-9531-1D8C1413500E}" type="presParOf" srcId="{CCAEA0DD-4CDC-4C2B-8C06-CA1B007BE126}" destId="{D2C6A7B9-A9F1-4B99-A061-8D8DA3C67582}" srcOrd="2" destOrd="0" presId="urn:microsoft.com/office/officeart/2005/8/layout/list1"/>
    <dgm:cxn modelId="{7F8ABE5B-2F53-47BA-9D8E-84918FE9D598}" type="presParOf" srcId="{CCAEA0DD-4CDC-4C2B-8C06-CA1B007BE126}" destId="{6F6CF2E8-472C-402B-9A99-586F3A32394B}" srcOrd="3" destOrd="0" presId="urn:microsoft.com/office/officeart/2005/8/layout/list1"/>
    <dgm:cxn modelId="{EF234339-7E7E-4A2E-A7A7-C588596826E3}" type="presParOf" srcId="{CCAEA0DD-4CDC-4C2B-8C06-CA1B007BE126}" destId="{304E5AF0-9D9C-4A5B-BC69-D289E3C45AC6}" srcOrd="4" destOrd="0" presId="urn:microsoft.com/office/officeart/2005/8/layout/list1"/>
    <dgm:cxn modelId="{77A73FA9-2C89-41EF-AE6C-41B238DDDF38}" type="presParOf" srcId="{304E5AF0-9D9C-4A5B-BC69-D289E3C45AC6}" destId="{CC760B54-73A0-48C4-85D6-BAAC724826D8}" srcOrd="0" destOrd="0" presId="urn:microsoft.com/office/officeart/2005/8/layout/list1"/>
    <dgm:cxn modelId="{B7AD0971-505F-47D2-8608-530D67A50C72}" type="presParOf" srcId="{304E5AF0-9D9C-4A5B-BC69-D289E3C45AC6}" destId="{91EFD385-BAFE-43CF-9991-E9FEB81834EB}" srcOrd="1" destOrd="0" presId="urn:microsoft.com/office/officeart/2005/8/layout/list1"/>
    <dgm:cxn modelId="{52F6060F-CB33-4254-B86B-11B37B8B981E}" type="presParOf" srcId="{CCAEA0DD-4CDC-4C2B-8C06-CA1B007BE126}" destId="{1947D77A-B6F3-4C20-8F0B-55B6CD3EEBCE}" srcOrd="5" destOrd="0" presId="urn:microsoft.com/office/officeart/2005/8/layout/list1"/>
    <dgm:cxn modelId="{EE2CEB58-B921-46A9-B7C9-36A1AA52ABC7}" type="presParOf" srcId="{CCAEA0DD-4CDC-4C2B-8C06-CA1B007BE126}" destId="{BA6236F9-A029-4A31-93FD-F14FF870F845}" srcOrd="6" destOrd="0" presId="urn:microsoft.com/office/officeart/2005/8/layout/list1"/>
    <dgm:cxn modelId="{2C0090FE-3310-4153-80F5-9760088708F9}" type="presParOf" srcId="{CCAEA0DD-4CDC-4C2B-8C06-CA1B007BE126}" destId="{BD55602C-8C85-4F82-B490-DF68AC4C9284}" srcOrd="7" destOrd="0" presId="urn:microsoft.com/office/officeart/2005/8/layout/list1"/>
    <dgm:cxn modelId="{0D51D6B6-A399-4D5C-9782-BC36CA00AD3D}" type="presParOf" srcId="{CCAEA0DD-4CDC-4C2B-8C06-CA1B007BE126}" destId="{768F8D99-0D69-4048-A630-CAE3BF5254E1}" srcOrd="8" destOrd="0" presId="urn:microsoft.com/office/officeart/2005/8/layout/list1"/>
    <dgm:cxn modelId="{61416582-A9A1-45E7-B9DC-D7F0FE9DB14E}" type="presParOf" srcId="{768F8D99-0D69-4048-A630-CAE3BF5254E1}" destId="{227C80B5-7CE3-4613-885C-E4022884B09C}" srcOrd="0" destOrd="0" presId="urn:microsoft.com/office/officeart/2005/8/layout/list1"/>
    <dgm:cxn modelId="{7F773C1B-D9A7-487E-8273-90F6DFBA77F0}" type="presParOf" srcId="{768F8D99-0D69-4048-A630-CAE3BF5254E1}" destId="{C165F0FC-DC08-424A-80AA-3DDF6E9B9D90}" srcOrd="1" destOrd="0" presId="urn:microsoft.com/office/officeart/2005/8/layout/list1"/>
    <dgm:cxn modelId="{90743BE0-4673-44C6-87E5-D2F146544693}" type="presParOf" srcId="{CCAEA0DD-4CDC-4C2B-8C06-CA1B007BE126}" destId="{2F046DDF-6725-4C8C-8849-F3176C0053AE}" srcOrd="9" destOrd="0" presId="urn:microsoft.com/office/officeart/2005/8/layout/list1"/>
    <dgm:cxn modelId="{E37B0323-4A0F-42D2-BB09-93CA46DB165A}" type="presParOf" srcId="{CCAEA0DD-4CDC-4C2B-8C06-CA1B007BE126}" destId="{44547912-598F-4A1F-A088-D1DB41197EB9}" srcOrd="10" destOrd="0" presId="urn:microsoft.com/office/officeart/2005/8/layout/list1"/>
    <dgm:cxn modelId="{0163B15F-2A83-48DA-AC96-3A64367AFA12}" type="presParOf" srcId="{CCAEA0DD-4CDC-4C2B-8C06-CA1B007BE126}" destId="{7BFF9DD6-4ACC-4500-8B40-5A08CC2F1543}" srcOrd="11" destOrd="0" presId="urn:microsoft.com/office/officeart/2005/8/layout/list1"/>
    <dgm:cxn modelId="{A1E959D2-9AF4-4CAB-81EC-7355529B89EC}" type="presParOf" srcId="{CCAEA0DD-4CDC-4C2B-8C06-CA1B007BE126}" destId="{318B5507-D586-4776-AF92-786E4AF5DF60}" srcOrd="12" destOrd="0" presId="urn:microsoft.com/office/officeart/2005/8/layout/list1"/>
    <dgm:cxn modelId="{C92D0F11-7C9E-4078-AB25-1D6A0D623C71}" type="presParOf" srcId="{318B5507-D586-4776-AF92-786E4AF5DF60}" destId="{830E592A-BDE1-44E0-943E-F7323B0C93CA}" srcOrd="0" destOrd="0" presId="urn:microsoft.com/office/officeart/2005/8/layout/list1"/>
    <dgm:cxn modelId="{E28EF087-CA9D-46AC-BC22-C68234B08A0D}" type="presParOf" srcId="{318B5507-D586-4776-AF92-786E4AF5DF60}" destId="{227995D0-6BE8-43FB-8F74-ED8EC875D896}" srcOrd="1" destOrd="0" presId="urn:microsoft.com/office/officeart/2005/8/layout/list1"/>
    <dgm:cxn modelId="{3973519E-7606-4FC8-9678-B3807039BDA5}" type="presParOf" srcId="{CCAEA0DD-4CDC-4C2B-8C06-CA1B007BE126}" destId="{773AC5D0-4564-4550-B7DB-A624DE630765}" srcOrd="13" destOrd="0" presId="urn:microsoft.com/office/officeart/2005/8/layout/list1"/>
    <dgm:cxn modelId="{C00ECD90-2CA8-431E-95A0-B18E6926D574}" type="presParOf" srcId="{CCAEA0DD-4CDC-4C2B-8C06-CA1B007BE126}" destId="{DD80A58F-6FC6-4CB4-8828-8617C6E817A3}" srcOrd="14" destOrd="0" presId="urn:microsoft.com/office/officeart/2005/8/layout/list1"/>
    <dgm:cxn modelId="{2532D45C-D73F-4BD6-B151-8A5637EE30F4}" type="presParOf" srcId="{CCAEA0DD-4CDC-4C2B-8C06-CA1B007BE126}" destId="{DE039083-51BF-4AB5-82A7-9A939AD0EE51}" srcOrd="15" destOrd="0" presId="urn:microsoft.com/office/officeart/2005/8/layout/list1"/>
    <dgm:cxn modelId="{50FF5A39-1093-4068-A5B0-A9AD90F151B7}" type="presParOf" srcId="{CCAEA0DD-4CDC-4C2B-8C06-CA1B007BE126}" destId="{27FEE006-BF8C-496E-9C21-2C1ED5293B86}" srcOrd="16" destOrd="0" presId="urn:microsoft.com/office/officeart/2005/8/layout/list1"/>
    <dgm:cxn modelId="{389489B3-3226-413E-8EAF-FCA65318C2D7}" type="presParOf" srcId="{27FEE006-BF8C-496E-9C21-2C1ED5293B86}" destId="{DC8F5753-5737-4240-B872-D0D72E11342D}" srcOrd="0" destOrd="0" presId="urn:microsoft.com/office/officeart/2005/8/layout/list1"/>
    <dgm:cxn modelId="{234C0D31-8206-4B5C-821D-ED27FB31B60B}" type="presParOf" srcId="{27FEE006-BF8C-496E-9C21-2C1ED5293B86}" destId="{671D6104-BAFB-4345-9C7B-795413B9F44F}" srcOrd="1" destOrd="0" presId="urn:microsoft.com/office/officeart/2005/8/layout/list1"/>
    <dgm:cxn modelId="{BBC03E16-4D21-44EE-A9D5-76335403CED7}" type="presParOf" srcId="{CCAEA0DD-4CDC-4C2B-8C06-CA1B007BE126}" destId="{53FF3F67-E7E5-4A15-A3BB-81C7A84D0AA7}" srcOrd="17" destOrd="0" presId="urn:microsoft.com/office/officeart/2005/8/layout/list1"/>
    <dgm:cxn modelId="{96448582-E838-4610-B5B9-6F1AD2EF2C69}" type="presParOf" srcId="{CCAEA0DD-4CDC-4C2B-8C06-CA1B007BE126}" destId="{BBA4337D-2B34-4725-B66C-A37648364342}" srcOrd="18"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7BF80-E930-4E6D-82A8-D3D842482B15}">
      <dsp:nvSpPr>
        <dsp:cNvPr id="0" name=""/>
        <dsp:cNvSpPr/>
      </dsp:nvSpPr>
      <dsp:spPr>
        <a:xfrm>
          <a:off x="0" y="390299"/>
          <a:ext cx="6677347" cy="4536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A15C964-77F5-4501-B75C-5EB24585DD6D}">
      <dsp:nvSpPr>
        <dsp:cNvPr id="0" name=""/>
        <dsp:cNvSpPr/>
      </dsp:nvSpPr>
      <dsp:spPr>
        <a:xfrm>
          <a:off x="333867" y="124619"/>
          <a:ext cx="4674143" cy="53136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671" tIns="0" rIns="176671" bIns="0" numCol="1" spcCol="1270" anchor="ctr" anchorCtr="0">
          <a:noAutofit/>
        </a:bodyPr>
        <a:lstStyle/>
        <a:p>
          <a:pPr marL="0" lvl="0" indent="0" algn="l" defTabSz="800100">
            <a:lnSpc>
              <a:spcPct val="90000"/>
            </a:lnSpc>
            <a:spcBef>
              <a:spcPct val="0"/>
            </a:spcBef>
            <a:spcAft>
              <a:spcPct val="35000"/>
            </a:spcAft>
            <a:buNone/>
          </a:pPr>
          <a:r>
            <a:rPr lang="en-US" sz="1800" kern="1200" dirty="0"/>
            <a:t>Anti-psychotic</a:t>
          </a:r>
        </a:p>
      </dsp:txBody>
      <dsp:txXfrm>
        <a:off x="359806" y="150558"/>
        <a:ext cx="4622265" cy="479482"/>
      </dsp:txXfrm>
    </dsp:sp>
    <dsp:sp modelId="{E4B5063A-221B-49E3-A859-E120FEC54319}">
      <dsp:nvSpPr>
        <dsp:cNvPr id="0" name=""/>
        <dsp:cNvSpPr/>
      </dsp:nvSpPr>
      <dsp:spPr>
        <a:xfrm>
          <a:off x="0" y="1206779"/>
          <a:ext cx="6677347" cy="453600"/>
        </a:xfrm>
        <a:prstGeom prst="rect">
          <a:avLst/>
        </a:prstGeom>
        <a:solidFill>
          <a:schemeClr val="lt1">
            <a:alpha val="90000"/>
            <a:hueOff val="0"/>
            <a:satOff val="0"/>
            <a:lumOff val="0"/>
            <a:alphaOff val="0"/>
          </a:schemeClr>
        </a:solidFill>
        <a:ln w="9525" cap="flat" cmpd="sng" algn="ctr">
          <a:solidFill>
            <a:schemeClr val="accent3">
              <a:hueOff val="1875044"/>
              <a:satOff val="-2813"/>
              <a:lumOff val="-458"/>
              <a:alphaOff val="0"/>
            </a:schemeClr>
          </a:solidFill>
          <a:prstDash val="solid"/>
        </a:ln>
        <a:effectLst/>
      </dsp:spPr>
      <dsp:style>
        <a:lnRef idx="1">
          <a:scrgbClr r="0" g="0" b="0"/>
        </a:lnRef>
        <a:fillRef idx="1">
          <a:scrgbClr r="0" g="0" b="0"/>
        </a:fillRef>
        <a:effectRef idx="0">
          <a:scrgbClr r="0" g="0" b="0"/>
        </a:effectRef>
        <a:fontRef idx="minor"/>
      </dsp:style>
    </dsp:sp>
    <dsp:sp modelId="{AB0980A8-E728-4370-915F-34FAA5DAFC80}">
      <dsp:nvSpPr>
        <dsp:cNvPr id="0" name=""/>
        <dsp:cNvSpPr/>
      </dsp:nvSpPr>
      <dsp:spPr>
        <a:xfrm>
          <a:off x="333867" y="941099"/>
          <a:ext cx="4674143" cy="531360"/>
        </a:xfrm>
        <a:prstGeom prst="roundRec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671" tIns="0" rIns="176671" bIns="0" numCol="1" spcCol="1270" anchor="ctr" anchorCtr="0">
          <a:noAutofit/>
        </a:bodyPr>
        <a:lstStyle/>
        <a:p>
          <a:pPr marL="0" lvl="0" indent="0" algn="l" defTabSz="800100">
            <a:lnSpc>
              <a:spcPct val="90000"/>
            </a:lnSpc>
            <a:spcBef>
              <a:spcPct val="0"/>
            </a:spcBef>
            <a:spcAft>
              <a:spcPct val="35000"/>
            </a:spcAft>
            <a:buNone/>
          </a:pPr>
          <a:r>
            <a:rPr lang="en-US" sz="1800" kern="1200" dirty="0"/>
            <a:t>Anti-depressant </a:t>
          </a:r>
        </a:p>
      </dsp:txBody>
      <dsp:txXfrm>
        <a:off x="359806" y="967038"/>
        <a:ext cx="4622265" cy="479482"/>
      </dsp:txXfrm>
    </dsp:sp>
    <dsp:sp modelId="{6B95CA3B-650B-47BC-85C1-6EFFEAB6930D}">
      <dsp:nvSpPr>
        <dsp:cNvPr id="0" name=""/>
        <dsp:cNvSpPr/>
      </dsp:nvSpPr>
      <dsp:spPr>
        <a:xfrm>
          <a:off x="0" y="2023259"/>
          <a:ext cx="6677347" cy="453600"/>
        </a:xfrm>
        <a:prstGeom prst="rect">
          <a:avLst/>
        </a:prstGeom>
        <a:solidFill>
          <a:schemeClr val="lt1">
            <a:alpha val="90000"/>
            <a:hueOff val="0"/>
            <a:satOff val="0"/>
            <a:lumOff val="0"/>
            <a:alphaOff val="0"/>
          </a:schemeClr>
        </a:solidFill>
        <a:ln w="9525" cap="flat" cmpd="sng" algn="ctr">
          <a:solidFill>
            <a:schemeClr val="accent3">
              <a:hueOff val="3750088"/>
              <a:satOff val="-5627"/>
              <a:lumOff val="-915"/>
              <a:alphaOff val="0"/>
            </a:schemeClr>
          </a:solidFill>
          <a:prstDash val="solid"/>
        </a:ln>
        <a:effectLst/>
      </dsp:spPr>
      <dsp:style>
        <a:lnRef idx="1">
          <a:scrgbClr r="0" g="0" b="0"/>
        </a:lnRef>
        <a:fillRef idx="1">
          <a:scrgbClr r="0" g="0" b="0"/>
        </a:fillRef>
        <a:effectRef idx="0">
          <a:scrgbClr r="0" g="0" b="0"/>
        </a:effectRef>
        <a:fontRef idx="minor"/>
      </dsp:style>
    </dsp:sp>
    <dsp:sp modelId="{AD995887-5322-4C38-BB87-03FB392C6287}">
      <dsp:nvSpPr>
        <dsp:cNvPr id="0" name=""/>
        <dsp:cNvSpPr/>
      </dsp:nvSpPr>
      <dsp:spPr>
        <a:xfrm>
          <a:off x="333867" y="1757580"/>
          <a:ext cx="4674143" cy="531360"/>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671" tIns="0" rIns="176671" bIns="0" numCol="1" spcCol="1270" anchor="ctr" anchorCtr="0">
          <a:noAutofit/>
        </a:bodyPr>
        <a:lstStyle/>
        <a:p>
          <a:pPr marL="0" lvl="0" indent="0" algn="l" defTabSz="800100">
            <a:lnSpc>
              <a:spcPct val="90000"/>
            </a:lnSpc>
            <a:spcBef>
              <a:spcPct val="0"/>
            </a:spcBef>
            <a:spcAft>
              <a:spcPct val="35000"/>
            </a:spcAft>
            <a:buNone/>
          </a:pPr>
          <a:r>
            <a:rPr lang="en-US" sz="1800" kern="1200" dirty="0"/>
            <a:t>Anti-anxiety </a:t>
          </a:r>
        </a:p>
      </dsp:txBody>
      <dsp:txXfrm>
        <a:off x="359806" y="1783519"/>
        <a:ext cx="4622265" cy="479482"/>
      </dsp:txXfrm>
    </dsp:sp>
    <dsp:sp modelId="{BC5687AD-B664-4F22-B225-D667C7B5FF71}">
      <dsp:nvSpPr>
        <dsp:cNvPr id="0" name=""/>
        <dsp:cNvSpPr/>
      </dsp:nvSpPr>
      <dsp:spPr>
        <a:xfrm>
          <a:off x="0" y="2839740"/>
          <a:ext cx="6677347" cy="453600"/>
        </a:xfrm>
        <a:prstGeom prst="rect">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dsp:spPr>
      <dsp:style>
        <a:lnRef idx="1">
          <a:scrgbClr r="0" g="0" b="0"/>
        </a:lnRef>
        <a:fillRef idx="1">
          <a:scrgbClr r="0" g="0" b="0"/>
        </a:fillRef>
        <a:effectRef idx="0">
          <a:scrgbClr r="0" g="0" b="0"/>
        </a:effectRef>
        <a:fontRef idx="minor"/>
      </dsp:style>
    </dsp:sp>
    <dsp:sp modelId="{3CDBBA9D-6690-4E03-A876-FF476877D008}">
      <dsp:nvSpPr>
        <dsp:cNvPr id="0" name=""/>
        <dsp:cNvSpPr/>
      </dsp:nvSpPr>
      <dsp:spPr>
        <a:xfrm>
          <a:off x="333867" y="2574060"/>
          <a:ext cx="4674143" cy="531360"/>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671" tIns="0" rIns="176671" bIns="0" numCol="1" spcCol="1270" anchor="ctr" anchorCtr="0">
          <a:noAutofit/>
        </a:bodyPr>
        <a:lstStyle/>
        <a:p>
          <a:pPr marL="0" lvl="0" indent="0" algn="l" defTabSz="800100">
            <a:lnSpc>
              <a:spcPct val="90000"/>
            </a:lnSpc>
            <a:spcBef>
              <a:spcPct val="0"/>
            </a:spcBef>
            <a:spcAft>
              <a:spcPct val="35000"/>
            </a:spcAft>
            <a:buNone/>
          </a:pPr>
          <a:r>
            <a:rPr lang="en-US" sz="1800" kern="1200" dirty="0"/>
            <a:t>Hypnotic </a:t>
          </a:r>
        </a:p>
      </dsp:txBody>
      <dsp:txXfrm>
        <a:off x="359806" y="2599999"/>
        <a:ext cx="4622265" cy="479482"/>
      </dsp:txXfrm>
    </dsp:sp>
    <dsp:sp modelId="{885857DD-1A57-4DD9-A984-DAC1060E1C80}">
      <dsp:nvSpPr>
        <dsp:cNvPr id="0" name=""/>
        <dsp:cNvSpPr/>
      </dsp:nvSpPr>
      <dsp:spPr>
        <a:xfrm>
          <a:off x="0" y="3656220"/>
          <a:ext cx="6677347" cy="453600"/>
        </a:xfrm>
        <a:prstGeom prst="rect">
          <a:avLst/>
        </a:prstGeom>
        <a:solidFill>
          <a:schemeClr val="lt1">
            <a:alpha val="90000"/>
            <a:hueOff val="0"/>
            <a:satOff val="0"/>
            <a:lumOff val="0"/>
            <a:alphaOff val="0"/>
          </a:schemeClr>
        </a:solidFill>
        <a:ln w="9525" cap="flat" cmpd="sng" algn="ctr">
          <a:solidFill>
            <a:schemeClr val="accent3">
              <a:hueOff val="7500176"/>
              <a:satOff val="-11253"/>
              <a:lumOff val="-1830"/>
              <a:alphaOff val="0"/>
            </a:schemeClr>
          </a:solidFill>
          <a:prstDash val="solid"/>
        </a:ln>
        <a:effectLst/>
      </dsp:spPr>
      <dsp:style>
        <a:lnRef idx="1">
          <a:scrgbClr r="0" g="0" b="0"/>
        </a:lnRef>
        <a:fillRef idx="1">
          <a:scrgbClr r="0" g="0" b="0"/>
        </a:fillRef>
        <a:effectRef idx="0">
          <a:scrgbClr r="0" g="0" b="0"/>
        </a:effectRef>
        <a:fontRef idx="minor"/>
      </dsp:style>
    </dsp:sp>
    <dsp:sp modelId="{6C880376-43E6-4F2C-8E0B-A097A883ADF0}">
      <dsp:nvSpPr>
        <dsp:cNvPr id="0" name=""/>
        <dsp:cNvSpPr/>
      </dsp:nvSpPr>
      <dsp:spPr>
        <a:xfrm>
          <a:off x="333867" y="3390540"/>
          <a:ext cx="4674143" cy="531360"/>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671" tIns="0" rIns="176671" bIns="0" numCol="1" spcCol="1270" anchor="ctr" anchorCtr="0">
          <a:noAutofit/>
        </a:bodyPr>
        <a:lstStyle/>
        <a:p>
          <a:pPr marL="0" lvl="0" indent="0" algn="l" defTabSz="800100">
            <a:lnSpc>
              <a:spcPct val="90000"/>
            </a:lnSpc>
            <a:spcBef>
              <a:spcPct val="0"/>
            </a:spcBef>
            <a:spcAft>
              <a:spcPct val="35000"/>
            </a:spcAft>
            <a:buNone/>
          </a:pPr>
          <a:r>
            <a:rPr lang="en-US" sz="1800" kern="1200" dirty="0"/>
            <a:t>Antihistamines</a:t>
          </a:r>
        </a:p>
      </dsp:txBody>
      <dsp:txXfrm>
        <a:off x="359806" y="3416479"/>
        <a:ext cx="4622265" cy="479482"/>
      </dsp:txXfrm>
    </dsp:sp>
    <dsp:sp modelId="{263F34C9-B097-4617-AE28-F4EDCC172D9F}">
      <dsp:nvSpPr>
        <dsp:cNvPr id="0" name=""/>
        <dsp:cNvSpPr/>
      </dsp:nvSpPr>
      <dsp:spPr>
        <a:xfrm>
          <a:off x="0" y="4472700"/>
          <a:ext cx="6677347" cy="453600"/>
        </a:xfrm>
        <a:prstGeom prst="rect">
          <a:avLst/>
        </a:prstGeom>
        <a:solidFill>
          <a:schemeClr val="lt1">
            <a:alpha val="90000"/>
            <a:hueOff val="0"/>
            <a:satOff val="0"/>
            <a:lumOff val="0"/>
            <a:alphaOff val="0"/>
          </a:schemeClr>
        </a:solidFill>
        <a:ln w="9525" cap="flat" cmpd="sng" algn="ctr">
          <a:solidFill>
            <a:schemeClr val="accent3">
              <a:hueOff val="9375220"/>
              <a:satOff val="-14067"/>
              <a:lumOff val="-2288"/>
              <a:alphaOff val="0"/>
            </a:schemeClr>
          </a:solidFill>
          <a:prstDash val="solid"/>
        </a:ln>
        <a:effectLst/>
      </dsp:spPr>
      <dsp:style>
        <a:lnRef idx="1">
          <a:scrgbClr r="0" g="0" b="0"/>
        </a:lnRef>
        <a:fillRef idx="1">
          <a:scrgbClr r="0" g="0" b="0"/>
        </a:fillRef>
        <a:effectRef idx="0">
          <a:scrgbClr r="0" g="0" b="0"/>
        </a:effectRef>
        <a:fontRef idx="minor"/>
      </dsp:style>
    </dsp:sp>
    <dsp:sp modelId="{43B0E5C4-7674-4E69-8665-A8590384CF58}">
      <dsp:nvSpPr>
        <dsp:cNvPr id="0" name=""/>
        <dsp:cNvSpPr/>
      </dsp:nvSpPr>
      <dsp:spPr>
        <a:xfrm>
          <a:off x="333867" y="4207020"/>
          <a:ext cx="4674143" cy="531360"/>
        </a:xfrm>
        <a:prstGeom prst="roundRect">
          <a:avLst/>
        </a:prstGeom>
        <a:gradFill rotWithShape="0">
          <a:gsLst>
            <a:gs pos="0">
              <a:schemeClr val="accent3">
                <a:hueOff val="9375220"/>
                <a:satOff val="-14067"/>
                <a:lumOff val="-2288"/>
                <a:alphaOff val="0"/>
                <a:shade val="51000"/>
                <a:satMod val="130000"/>
              </a:schemeClr>
            </a:gs>
            <a:gs pos="80000">
              <a:schemeClr val="accent3">
                <a:hueOff val="9375220"/>
                <a:satOff val="-14067"/>
                <a:lumOff val="-2288"/>
                <a:alphaOff val="0"/>
                <a:shade val="93000"/>
                <a:satMod val="130000"/>
              </a:schemeClr>
            </a:gs>
            <a:gs pos="100000">
              <a:schemeClr val="accent3">
                <a:hueOff val="9375220"/>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671" tIns="0" rIns="176671" bIns="0" numCol="1" spcCol="1270" anchor="ctr" anchorCtr="0">
          <a:noAutofit/>
        </a:bodyPr>
        <a:lstStyle/>
        <a:p>
          <a:pPr marL="0" lvl="0" indent="0" algn="l" defTabSz="800100">
            <a:lnSpc>
              <a:spcPct val="90000"/>
            </a:lnSpc>
            <a:spcBef>
              <a:spcPct val="0"/>
            </a:spcBef>
            <a:spcAft>
              <a:spcPct val="35000"/>
            </a:spcAft>
            <a:buNone/>
          </a:pPr>
          <a:r>
            <a:rPr lang="en-US" sz="1800" kern="1200" dirty="0"/>
            <a:t>Anti-cholinergic </a:t>
          </a:r>
        </a:p>
      </dsp:txBody>
      <dsp:txXfrm>
        <a:off x="359806" y="4232959"/>
        <a:ext cx="4622265" cy="479482"/>
      </dsp:txXfrm>
    </dsp:sp>
    <dsp:sp modelId="{F9ECC76F-5E95-4136-9135-D30A9D259DE3}">
      <dsp:nvSpPr>
        <dsp:cNvPr id="0" name=""/>
        <dsp:cNvSpPr/>
      </dsp:nvSpPr>
      <dsp:spPr>
        <a:xfrm>
          <a:off x="0" y="5289180"/>
          <a:ext cx="6677347" cy="453600"/>
        </a:xfrm>
        <a:prstGeom prst="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sp>
    <dsp:sp modelId="{4989CCA9-E832-4FF4-8F5A-374E8EDD9B0C}">
      <dsp:nvSpPr>
        <dsp:cNvPr id="0" name=""/>
        <dsp:cNvSpPr/>
      </dsp:nvSpPr>
      <dsp:spPr>
        <a:xfrm>
          <a:off x="333867" y="5023500"/>
          <a:ext cx="4674143" cy="531360"/>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671" tIns="0" rIns="176671" bIns="0" numCol="1" spcCol="1270" anchor="ctr" anchorCtr="0">
          <a:noAutofit/>
        </a:bodyPr>
        <a:lstStyle/>
        <a:p>
          <a:pPr marL="0" lvl="0" indent="0" algn="l" defTabSz="800100">
            <a:lnSpc>
              <a:spcPct val="90000"/>
            </a:lnSpc>
            <a:spcBef>
              <a:spcPct val="0"/>
            </a:spcBef>
            <a:spcAft>
              <a:spcPct val="35000"/>
            </a:spcAft>
            <a:buNone/>
          </a:pPr>
          <a:r>
            <a:rPr lang="en-US" sz="1800" kern="1200" dirty="0"/>
            <a:t>Central nervous system agents </a:t>
          </a:r>
        </a:p>
      </dsp:txBody>
      <dsp:txXfrm>
        <a:off x="359806" y="5049439"/>
        <a:ext cx="4622265"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6A7B9-A9F1-4B99-A061-8D8DA3C67582}">
      <dsp:nvSpPr>
        <dsp:cNvPr id="0" name=""/>
        <dsp:cNvSpPr/>
      </dsp:nvSpPr>
      <dsp:spPr>
        <a:xfrm>
          <a:off x="0" y="318661"/>
          <a:ext cx="6717792" cy="5292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A46D4EE-8215-4717-A3E8-141B2863E573}">
      <dsp:nvSpPr>
        <dsp:cNvPr id="0" name=""/>
        <dsp:cNvSpPr/>
      </dsp:nvSpPr>
      <dsp:spPr>
        <a:xfrm>
          <a:off x="335889" y="8701"/>
          <a:ext cx="4702454" cy="61992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742" tIns="0" rIns="177742" bIns="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Budget for additional staff training </a:t>
          </a:r>
        </a:p>
      </dsp:txBody>
      <dsp:txXfrm>
        <a:off x="366151" y="38963"/>
        <a:ext cx="4641930" cy="559396"/>
      </dsp:txXfrm>
    </dsp:sp>
    <dsp:sp modelId="{BA6236F9-A029-4A31-93FD-F14FF870F845}">
      <dsp:nvSpPr>
        <dsp:cNvPr id="0" name=""/>
        <dsp:cNvSpPr/>
      </dsp:nvSpPr>
      <dsp:spPr>
        <a:xfrm>
          <a:off x="0" y="1271221"/>
          <a:ext cx="6717792" cy="529200"/>
        </a:xfrm>
        <a:prstGeom prst="rect">
          <a:avLst/>
        </a:prstGeom>
        <a:solidFill>
          <a:schemeClr val="lt1">
            <a:alpha val="90000"/>
            <a:hueOff val="0"/>
            <a:satOff val="0"/>
            <a:lumOff val="0"/>
            <a:alphaOff val="0"/>
          </a:schemeClr>
        </a:solidFill>
        <a:ln w="9525" cap="flat" cmpd="sng" algn="ctr">
          <a:solidFill>
            <a:schemeClr val="accent4">
              <a:hueOff val="-1116192"/>
              <a:satOff val="6725"/>
              <a:lumOff val="53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1EFD385-BAFE-43CF-9991-E9FEB81834EB}">
      <dsp:nvSpPr>
        <dsp:cNvPr id="0" name=""/>
        <dsp:cNvSpPr/>
      </dsp:nvSpPr>
      <dsp:spPr>
        <a:xfrm>
          <a:off x="335889" y="961261"/>
          <a:ext cx="4702454" cy="619920"/>
        </a:xfrm>
        <a:prstGeom prst="roundRect">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742" tIns="0" rIns="177742" bIns="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Interdepartmental training </a:t>
          </a:r>
        </a:p>
      </dsp:txBody>
      <dsp:txXfrm>
        <a:off x="366151" y="991523"/>
        <a:ext cx="4641930" cy="559396"/>
      </dsp:txXfrm>
    </dsp:sp>
    <dsp:sp modelId="{44547912-598F-4A1F-A088-D1DB41197EB9}">
      <dsp:nvSpPr>
        <dsp:cNvPr id="0" name=""/>
        <dsp:cNvSpPr/>
      </dsp:nvSpPr>
      <dsp:spPr>
        <a:xfrm>
          <a:off x="0" y="2223782"/>
          <a:ext cx="6717792" cy="529200"/>
        </a:xfrm>
        <a:prstGeom prst="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165F0FC-DC08-424A-80AA-3DDF6E9B9D90}">
      <dsp:nvSpPr>
        <dsp:cNvPr id="0" name=""/>
        <dsp:cNvSpPr/>
      </dsp:nvSpPr>
      <dsp:spPr>
        <a:xfrm>
          <a:off x="335889" y="1913821"/>
          <a:ext cx="4702454" cy="619920"/>
        </a:xfrm>
        <a:prstGeom prst="round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742" tIns="0" rIns="177742" bIns="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Develop an action plan </a:t>
          </a:r>
        </a:p>
      </dsp:txBody>
      <dsp:txXfrm>
        <a:off x="366151" y="1944083"/>
        <a:ext cx="4641930" cy="559396"/>
      </dsp:txXfrm>
    </dsp:sp>
    <dsp:sp modelId="{DD80A58F-6FC6-4CB4-8828-8617C6E817A3}">
      <dsp:nvSpPr>
        <dsp:cNvPr id="0" name=""/>
        <dsp:cNvSpPr/>
      </dsp:nvSpPr>
      <dsp:spPr>
        <a:xfrm>
          <a:off x="0" y="3176342"/>
          <a:ext cx="6717792" cy="529200"/>
        </a:xfrm>
        <a:prstGeom prst="rect">
          <a:avLst/>
        </a:prstGeom>
        <a:solidFill>
          <a:schemeClr val="lt1">
            <a:alpha val="90000"/>
            <a:hueOff val="0"/>
            <a:satOff val="0"/>
            <a:lumOff val="0"/>
            <a:alphaOff val="0"/>
          </a:schemeClr>
        </a:solidFill>
        <a:ln w="9525" cap="flat" cmpd="sng" algn="ctr">
          <a:solidFill>
            <a:schemeClr val="accent4">
              <a:hueOff val="-3348577"/>
              <a:satOff val="20174"/>
              <a:lumOff val="161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27995D0-6BE8-43FB-8F74-ED8EC875D896}">
      <dsp:nvSpPr>
        <dsp:cNvPr id="0" name=""/>
        <dsp:cNvSpPr/>
      </dsp:nvSpPr>
      <dsp:spPr>
        <a:xfrm>
          <a:off x="335889" y="2866382"/>
          <a:ext cx="4702454" cy="619920"/>
        </a:xfrm>
        <a:prstGeom prst="roundRect">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742" tIns="0" rIns="177742" bIns="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Schedule training </a:t>
          </a:r>
        </a:p>
      </dsp:txBody>
      <dsp:txXfrm>
        <a:off x="366151" y="2896644"/>
        <a:ext cx="4641930" cy="559396"/>
      </dsp:txXfrm>
    </dsp:sp>
    <dsp:sp modelId="{BBA4337D-2B34-4725-B66C-A37648364342}">
      <dsp:nvSpPr>
        <dsp:cNvPr id="0" name=""/>
        <dsp:cNvSpPr/>
      </dsp:nvSpPr>
      <dsp:spPr>
        <a:xfrm>
          <a:off x="0" y="4128902"/>
          <a:ext cx="6717792" cy="529200"/>
        </a:xfrm>
        <a:prstGeom prst="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71D6104-BAFB-4345-9C7B-795413B9F44F}">
      <dsp:nvSpPr>
        <dsp:cNvPr id="0" name=""/>
        <dsp:cNvSpPr/>
      </dsp:nvSpPr>
      <dsp:spPr>
        <a:xfrm>
          <a:off x="335889" y="3818942"/>
          <a:ext cx="4702454" cy="61992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742" tIns="0" rIns="177742" bIns="0" numCol="1" spcCol="1270" anchor="ctr" anchorCtr="0">
          <a:noAutofit/>
        </a:bodyPr>
        <a:lstStyle/>
        <a:p>
          <a:pPr marL="0" lvl="0" indent="0" algn="l" defTabSz="933450">
            <a:lnSpc>
              <a:spcPct val="90000"/>
            </a:lnSpc>
            <a:spcBef>
              <a:spcPct val="0"/>
            </a:spcBef>
            <a:spcAft>
              <a:spcPct val="35000"/>
            </a:spcAft>
            <a:buNone/>
          </a:pPr>
          <a:r>
            <a:rPr lang="en-US" sz="2100" kern="1200" dirty="0"/>
            <a:t>Monitor Outcomes</a:t>
          </a:r>
        </a:p>
      </dsp:txBody>
      <dsp:txXfrm>
        <a:off x="366151" y="3849204"/>
        <a:ext cx="4641930"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BFF665-A431-423A-8E99-46A6AC10A599}" type="datetimeFigureOut">
              <a:rPr lang="en-US" smtClean="0"/>
              <a:pPr/>
              <a:t>7/7/2023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B63D2D-29C9-4FD8-AA42-E975D4858AF2}" type="slidenum">
              <a:rPr lang="en-US" smtClean="0"/>
              <a:pPr/>
              <a:t>‹#›</a:t>
            </a:fld>
            <a:endParaRPr lang="en-US" dirty="0"/>
          </a:p>
        </p:txBody>
      </p:sp>
    </p:spTree>
    <p:extLst>
      <p:ext uri="{BB962C8B-B14F-4D97-AF65-F5344CB8AC3E}">
        <p14:creationId xmlns:p14="http://schemas.microsoft.com/office/powerpoint/2010/main" val="3814268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CC13FF-8D04-4BEC-B8D1-66B1A302CC68}" type="datetimeFigureOut">
              <a:rPr lang="en-US" smtClean="0"/>
              <a:pPr/>
              <a:t>7/7/2023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583AE9-5228-4641-AE46-DAC04049BDD6}" type="slidenum">
              <a:rPr lang="en-US" smtClean="0"/>
              <a:pPr/>
              <a:t>‹#›</a:t>
            </a:fld>
            <a:endParaRPr lang="en-US" dirty="0"/>
          </a:p>
        </p:txBody>
      </p:sp>
    </p:spTree>
    <p:extLst>
      <p:ext uri="{BB962C8B-B14F-4D97-AF65-F5344CB8AC3E}">
        <p14:creationId xmlns:p14="http://schemas.microsoft.com/office/powerpoint/2010/main" val="400956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Welcome to today's session on the October 2023 MDS Changes – An overview for leaders and IDT members.  </a:t>
            </a:r>
          </a:p>
        </p:txBody>
      </p:sp>
      <p:sp>
        <p:nvSpPr>
          <p:cNvPr id="4" name="Slide Number Placeholder 3"/>
          <p:cNvSpPr>
            <a:spLocks noGrp="1"/>
          </p:cNvSpPr>
          <p:nvPr>
            <p:ph type="sldNum" sz="quarter" idx="5"/>
          </p:nvPr>
        </p:nvSpPr>
        <p:spPr/>
        <p:txBody>
          <a:bodyPr/>
          <a:lstStyle/>
          <a:p>
            <a:fld id="{62583AE9-5228-4641-AE46-DAC04049BDD6}" type="slidenum">
              <a:rPr lang="en-US" smtClean="0"/>
              <a:pPr/>
              <a:t>1</a:t>
            </a:fld>
            <a:endParaRPr lang="en-US" dirty="0"/>
          </a:p>
        </p:txBody>
      </p:sp>
    </p:spTree>
    <p:extLst>
      <p:ext uri="{BB962C8B-B14F-4D97-AF65-F5344CB8AC3E}">
        <p14:creationId xmlns:p14="http://schemas.microsoft.com/office/powerpoint/2010/main" val="149389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why the changes are occurring, lets begin with an overview or highlight of the specific Section changes </a:t>
            </a:r>
          </a:p>
        </p:txBody>
      </p:sp>
      <p:sp>
        <p:nvSpPr>
          <p:cNvPr id="4" name="Slide Number Placeholder 3"/>
          <p:cNvSpPr>
            <a:spLocks noGrp="1"/>
          </p:cNvSpPr>
          <p:nvPr>
            <p:ph type="sldNum" sz="quarter" idx="5"/>
          </p:nvPr>
        </p:nvSpPr>
        <p:spPr/>
        <p:txBody>
          <a:bodyPr/>
          <a:lstStyle/>
          <a:p>
            <a:fld id="{62583AE9-5228-4641-AE46-DAC04049BDD6}" type="slidenum">
              <a:rPr lang="en-US" smtClean="0"/>
              <a:pPr/>
              <a:t>10</a:t>
            </a:fld>
            <a:endParaRPr lang="en-US" dirty="0"/>
          </a:p>
        </p:txBody>
      </p:sp>
    </p:spTree>
    <p:extLst>
      <p:ext uri="{BB962C8B-B14F-4D97-AF65-F5344CB8AC3E}">
        <p14:creationId xmlns:p14="http://schemas.microsoft.com/office/powerpoint/2010/main" val="866948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ethnicity data element uses a one-question multi-response format based on whether or not the resident is of Hispanic, Latino/a, or Spanish origin. Collection of ethnic data provides data granularity important for documenting and tracking health disparities and conforms to the 2011 Health and Human Services Data Standards. • This item uses the common uniform language approved by the Office of Management and Budget (OMB) to report ethnic categories. Standardizing self-reported data collection for ethnicity allows for the comparison of data within and across multiple post-acute-care settings. • These categories are NOT used to determine eligibility for participation in any Federal program. </a:t>
            </a:r>
          </a:p>
          <a:p>
            <a:r>
              <a:rPr lang="en-US" dirty="0"/>
              <a:t>Key points </a:t>
            </a:r>
          </a:p>
          <a:p>
            <a:r>
              <a:rPr lang="en-US" dirty="0"/>
              <a:t>If the resident is unable to respond, the assessor may ask a family member, significant other, and/or guardian/legally authorized representative. 3. Ethnic category definitions are provided only if requested in order to answer the item. 4. </a:t>
            </a:r>
            <a:r>
              <a:rPr lang="en-US" b="1" dirty="0"/>
              <a:t>Respondents should be offered the option of selecting one or more ethnic designations. </a:t>
            </a:r>
            <a:r>
              <a:rPr lang="en-US" dirty="0"/>
              <a:t>5. Only use medical record documentation to code A1005, Ethnicity if the resident is unable to respond and no family member, significant other, and/or guardian/legally authorized representative provides a response for this item. 6. If the resident declines to respond, do not code based on other resources (family, significant other, or guardian/legally authorized representative or medical records).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11</a:t>
            </a:fld>
            <a:endParaRPr lang="en-US" dirty="0"/>
          </a:p>
        </p:txBody>
      </p:sp>
    </p:spTree>
    <p:extLst>
      <p:ext uri="{BB962C8B-B14F-4D97-AF65-F5344CB8AC3E}">
        <p14:creationId xmlns:p14="http://schemas.microsoft.com/office/powerpoint/2010/main" val="3323910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item uses the common uniform language approved by the Office of Management and Budget (OMB) to report racial categories (see Definitions: Race). Response choices A1010D through A1010J roll up to the Asian category of the OMB standard. Response choices A1010K through A1010N roll up to the Native Hawaiian or Other Pacific Islander category of the OMB standard. The categories in this classification are social-political constructs and should not be interpreted as being scientific or anthropological in nature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12</a:t>
            </a:fld>
            <a:endParaRPr lang="en-US" dirty="0"/>
          </a:p>
        </p:txBody>
      </p:sp>
    </p:spTree>
    <p:extLst>
      <p:ext uri="{BB962C8B-B14F-4D97-AF65-F5344CB8AC3E}">
        <p14:creationId xmlns:p14="http://schemas.microsoft.com/office/powerpoint/2010/main" val="327550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resident is unable to respond, the assessor may ask a family member, significant other, and/or guardian/legally authorized representative. </a:t>
            </a:r>
          </a:p>
          <a:p>
            <a:r>
              <a:rPr lang="en-US" dirty="0"/>
              <a:t>3. Racial category definitions are provided only if requested in order to answer the item. 4. Respondents should be offered the option of selecting one or more racial designations. </a:t>
            </a:r>
          </a:p>
          <a:p>
            <a:r>
              <a:rPr lang="en-US" dirty="0"/>
              <a:t>5. Only use medical record documentation to code A1010, Race if the resident is unable to respond and no family member, significant other, and/or guardian/legally authorized representative provides a response for this item. </a:t>
            </a:r>
          </a:p>
          <a:p>
            <a:r>
              <a:rPr lang="en-US" dirty="0"/>
              <a:t>6. If the resident declines to respond, do not code based on other resources (family, significant other, or legally authorized representative or medical records).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13</a:t>
            </a:fld>
            <a:endParaRPr lang="en-US" dirty="0"/>
          </a:p>
        </p:txBody>
      </p:sp>
    </p:spTree>
    <p:extLst>
      <p:ext uri="{BB962C8B-B14F-4D97-AF65-F5344CB8AC3E}">
        <p14:creationId xmlns:p14="http://schemas.microsoft.com/office/powerpoint/2010/main" val="184741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with Leadership and IDT </a:t>
            </a:r>
          </a:p>
        </p:txBody>
      </p:sp>
      <p:sp>
        <p:nvSpPr>
          <p:cNvPr id="4" name="Slide Number Placeholder 3"/>
          <p:cNvSpPr>
            <a:spLocks noGrp="1"/>
          </p:cNvSpPr>
          <p:nvPr>
            <p:ph type="sldNum" sz="quarter" idx="5"/>
          </p:nvPr>
        </p:nvSpPr>
        <p:spPr/>
        <p:txBody>
          <a:bodyPr/>
          <a:lstStyle/>
          <a:p>
            <a:fld id="{62583AE9-5228-4641-AE46-DAC04049BDD6}" type="slidenum">
              <a:rPr lang="en-US" smtClean="0"/>
              <a:pPr/>
              <a:t>14</a:t>
            </a:fld>
            <a:endParaRPr lang="en-US" dirty="0"/>
          </a:p>
        </p:txBody>
      </p:sp>
    </p:spTree>
    <p:extLst>
      <p:ext uri="{BB962C8B-B14F-4D97-AF65-F5344CB8AC3E}">
        <p14:creationId xmlns:p14="http://schemas.microsoft.com/office/powerpoint/2010/main" val="3764472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resident: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the past six months to a year, has lack of transportation kept you from medical appointments or from getting your medications?”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“In the past six months to a year, has lack of transportation kept you from non-medical meetings, appointments, work, or from getting things that you need?”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Respondents should be offered the option of selecting more than one “yes” designation, if applicable.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If the resident is unable to respond, the assessor may ask a family member, significant other, and/or guardian/legally authorized representative.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Only if the resident is unable to respond and no family member, significant other, and/or guardian/legally authorized representative may provide a response for this item, use medical record documentation.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If the resident declines to respond, do not code based on other resources (family, significant other, or legally authorized representative or medical records).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15</a:t>
            </a:fld>
            <a:endParaRPr lang="en-US" dirty="0"/>
          </a:p>
        </p:txBody>
      </p:sp>
    </p:spTree>
    <p:extLst>
      <p:ext uri="{BB962C8B-B14F-4D97-AF65-F5344CB8AC3E}">
        <p14:creationId xmlns:p14="http://schemas.microsoft.com/office/powerpoint/2010/main" val="4165726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transfer of a current reconciled medication list at the time of discharge can improve care coordination and quality of care and help subsequent providers reconcile medications, and it may mitigate adverse outcomes related to medications. Communication of medication information at discharge is critical to ensure safe and effective transitions from one health care setting to another   </a:t>
            </a:r>
          </a:p>
          <a:p>
            <a:r>
              <a:rPr lang="en-US" dirty="0"/>
              <a:t>The key to this section is identifying was is a subsequent provider at the time of discharge.  The MDS manual has specific instruction related to the definition of a subsequent provider.  </a:t>
            </a:r>
          </a:p>
          <a:p>
            <a:endParaRPr lang="en-US" dirty="0"/>
          </a:p>
          <a:p>
            <a:r>
              <a:rPr lang="en-US" dirty="0"/>
              <a:t>The MDS manual has specific guidelines related to related to subsequent providers. For example While the resident may receive care from other providers after discharge from your facility, such as primary care providers, other outpatient providers, and residential treatment centers, these locations are not considered to be a subsequent provider for the purpose of coding this item.</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16</a:t>
            </a:fld>
            <a:endParaRPr lang="en-US" dirty="0"/>
          </a:p>
        </p:txBody>
      </p:sp>
    </p:spTree>
    <p:extLst>
      <p:ext uri="{BB962C8B-B14F-4D97-AF65-F5344CB8AC3E}">
        <p14:creationId xmlns:p14="http://schemas.microsoft.com/office/powerpoint/2010/main" val="3482276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NEW</a:t>
            </a:r>
          </a:p>
          <a:p>
            <a:endParaRPr lang="en-US" dirty="0"/>
          </a:p>
          <a:p>
            <a:r>
              <a:rPr lang="en-US" dirty="0"/>
              <a:t>Types of medications—Current prescribed and over-the-counter (OTC) medications, nutritional supplements, vitamins, and homeopathic and herbal products administered by any route at the time of discharge. </a:t>
            </a:r>
          </a:p>
          <a:p>
            <a:r>
              <a:rPr lang="en-US" dirty="0"/>
              <a:t>Medications may also include total parenteral nutrition (TPN) and oxygen. </a:t>
            </a:r>
          </a:p>
          <a:p>
            <a:r>
              <a:rPr lang="en-US" dirty="0"/>
              <a:t>— The list of reconciled medications could include those that are: o active, including those that are scheduled to be discontinued after discharge; o held during the stay and planned to be continued/resumed after discharge; and o discontinued during the stay, if potentially relevant to the resident’s subsequent care</a:t>
            </a:r>
          </a:p>
          <a:p>
            <a:endParaRPr lang="en-US" dirty="0"/>
          </a:p>
          <a:p>
            <a:r>
              <a:rPr lang="en-US" dirty="0"/>
              <a:t>Information included—A reconciled medication list often includes important information about </a:t>
            </a:r>
          </a:p>
          <a:p>
            <a:pPr marL="228600" indent="-228600">
              <a:buAutoNum type="arabicParenBoth"/>
            </a:pPr>
            <a:r>
              <a:rPr lang="en-US" dirty="0"/>
              <a:t>the resident—including their name, date of birth, active diagnoses, known medication and other allergies, and known drug sensitivities and reactions; and </a:t>
            </a:r>
          </a:p>
          <a:p>
            <a:pPr marL="228600" indent="-228600">
              <a:buAutoNum type="arabicParenBoth"/>
            </a:pPr>
            <a:r>
              <a:rPr lang="en-US" dirty="0"/>
              <a:t>(2) each medication, including the name, strength, dose, route of medication administration, frequency or timing, purpose/indication, and any special instructions (e.g., crush medications). </a:t>
            </a:r>
          </a:p>
          <a:p>
            <a:pPr marL="228600" indent="-228600">
              <a:buAutoNum type="arabicParenBoth"/>
            </a:pPr>
            <a:r>
              <a:rPr lang="en-US" dirty="0"/>
              <a:t>For any held medications, it may include the reason for holding the medication and when medication should resume. This information can improve medication safety. Additional information may be applicable and important to include in the medication list, such as the resident’s weight and date taken, preferred language, and ability to self-administer medication; when the last dose of the medication was administered by the discharging provider; and when the final dose should be administered (e.g., end of treatment).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17</a:t>
            </a:fld>
            <a:endParaRPr lang="en-US" dirty="0"/>
          </a:p>
        </p:txBody>
      </p:sp>
    </p:spTree>
    <p:extLst>
      <p:ext uri="{BB962C8B-B14F-4D97-AF65-F5344CB8AC3E}">
        <p14:creationId xmlns:p14="http://schemas.microsoft.com/office/powerpoint/2010/main" val="2098059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scenario, Animated - and ask the audience for the correct response or responses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19</a:t>
            </a:fld>
            <a:endParaRPr lang="en-US" dirty="0"/>
          </a:p>
        </p:txBody>
      </p:sp>
    </p:spTree>
    <p:extLst>
      <p:ext uri="{BB962C8B-B14F-4D97-AF65-F5344CB8AC3E}">
        <p14:creationId xmlns:p14="http://schemas.microsoft.com/office/powerpoint/2010/main" val="331525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Team </a:t>
            </a:r>
          </a:p>
        </p:txBody>
      </p:sp>
      <p:sp>
        <p:nvSpPr>
          <p:cNvPr id="4" name="Slide Number Placeholder 3"/>
          <p:cNvSpPr>
            <a:spLocks noGrp="1"/>
          </p:cNvSpPr>
          <p:nvPr>
            <p:ph type="sldNum" sz="quarter" idx="5"/>
          </p:nvPr>
        </p:nvSpPr>
        <p:spPr/>
        <p:txBody>
          <a:bodyPr/>
          <a:lstStyle/>
          <a:p>
            <a:fld id="{62583AE9-5228-4641-AE46-DAC04049BDD6}" type="slidenum">
              <a:rPr lang="en-US" smtClean="0"/>
              <a:pPr/>
              <a:t>20</a:t>
            </a:fld>
            <a:endParaRPr lang="en-US" dirty="0"/>
          </a:p>
        </p:txBody>
      </p:sp>
    </p:spTree>
    <p:extLst>
      <p:ext uri="{BB962C8B-B14F-4D97-AF65-F5344CB8AC3E}">
        <p14:creationId xmlns:p14="http://schemas.microsoft.com/office/powerpoint/2010/main" val="346087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Objectives </a:t>
            </a:r>
          </a:p>
          <a:p>
            <a:endParaRPr lang="en-US" dirty="0"/>
          </a:p>
          <a:p>
            <a:r>
              <a:rPr lang="en-US" dirty="0"/>
              <a:t>***Recommend that the leadership team and IDT have an MDS in front of them while going through the training!!! </a:t>
            </a:r>
          </a:p>
        </p:txBody>
      </p:sp>
      <p:sp>
        <p:nvSpPr>
          <p:cNvPr id="4" name="Slide Number Placeholder 3"/>
          <p:cNvSpPr>
            <a:spLocks noGrp="1"/>
          </p:cNvSpPr>
          <p:nvPr>
            <p:ph type="sldNum" sz="quarter" idx="5"/>
          </p:nvPr>
        </p:nvSpPr>
        <p:spPr/>
        <p:txBody>
          <a:bodyPr/>
          <a:lstStyle/>
          <a:p>
            <a:fld id="{62583AE9-5228-4641-AE46-DAC04049BDD6}" type="slidenum">
              <a:rPr lang="en-US" smtClean="0"/>
              <a:pPr/>
              <a:t>2</a:t>
            </a:fld>
            <a:endParaRPr lang="en-US" dirty="0"/>
          </a:p>
        </p:txBody>
      </p:sp>
    </p:spTree>
    <p:extLst>
      <p:ext uri="{BB962C8B-B14F-4D97-AF65-F5344CB8AC3E}">
        <p14:creationId xmlns:p14="http://schemas.microsoft.com/office/powerpoint/2010/main" val="3712742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is required for a 5-day PPS assessment and an NPE assessment with a planned discharge.  At this time, OBRA assessments, stand alone admission, annual quarterly do not require this question.  </a:t>
            </a:r>
          </a:p>
          <a:p>
            <a:r>
              <a:rPr lang="en-US" dirty="0"/>
              <a:t>Now that does not mean that health literacy is ignored</a:t>
            </a:r>
          </a:p>
          <a:p>
            <a:r>
              <a:rPr lang="en-US" dirty="0"/>
              <a:t>The key point is that the assessment ident is to be a self report item at this time.  </a:t>
            </a:r>
          </a:p>
          <a:p>
            <a:endParaRPr lang="en-US" dirty="0"/>
          </a:p>
          <a:p>
            <a:r>
              <a:rPr lang="en-US" dirty="0"/>
              <a:t>Similar to language barriers, low health literacy interferes with communication between provider and resident. Health literacy can also affect residents’ ability to understand and follow treatment plans, including medication management. • Poor health literacy is linked to lower levels of knowledge of health, worse outcomes, the receipt of fewer preventive services, and higher medical costs and rates of emergency department use</a:t>
            </a:r>
          </a:p>
          <a:p>
            <a:r>
              <a:rPr lang="en-US" dirty="0"/>
              <a:t>Make sure that the plan of care reflects the response for Section B under health literacy.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21</a:t>
            </a:fld>
            <a:endParaRPr lang="en-US" dirty="0"/>
          </a:p>
        </p:txBody>
      </p:sp>
    </p:spTree>
    <p:extLst>
      <p:ext uri="{BB962C8B-B14F-4D97-AF65-F5344CB8AC3E}">
        <p14:creationId xmlns:p14="http://schemas.microsoft.com/office/powerpoint/2010/main" val="373996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changes to the Mood interview and the addition of social isolation.  The intent of Mood has includes social isolation ad a risk factor for physical, mental illness and is a predictor of mortality.  </a:t>
            </a:r>
          </a:p>
          <a:p>
            <a:r>
              <a:rPr lang="en-US" dirty="0"/>
              <a:t>I would like to highlight components of Section D.  The symptom frequency will determine if you are going to continue with the interview.  One aspect of the change is that if the symptom frequency for the first two questions is coded 0 never or 1 day or 2-6 day’s several days the interview ends. </a:t>
            </a:r>
          </a:p>
          <a:p>
            <a:r>
              <a:rPr lang="en-US" dirty="0"/>
              <a:t>As we know, the PHQ impact reimbursement with PDPM nursing in special care high, special care low and clinical complex.  So at this time, under the proposed rule effective October 2023 I am not aware of any changes to the HIPPS codes related to signs and symptoms of depression. </a:t>
            </a:r>
          </a:p>
          <a:p>
            <a:r>
              <a:rPr lang="en-US" dirty="0"/>
              <a:t>The PHQ-02 to 9 apply to all MDS item sets PPS comprehensive and quarterly.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22</a:t>
            </a:fld>
            <a:endParaRPr lang="en-US" dirty="0"/>
          </a:p>
        </p:txBody>
      </p:sp>
    </p:spTree>
    <p:extLst>
      <p:ext uri="{BB962C8B-B14F-4D97-AF65-F5344CB8AC3E}">
        <p14:creationId xmlns:p14="http://schemas.microsoft.com/office/powerpoint/2010/main" val="2164582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item is intended to be a resident self-report item. No other source should be used to identify the response. 1. Ask the resident, “How often do you feel lonely or isolated from those around you?”</a:t>
            </a:r>
          </a:p>
          <a:p>
            <a:endParaRPr lang="en-US" dirty="0"/>
          </a:p>
          <a:p>
            <a:r>
              <a:rPr lang="en-US" dirty="0"/>
              <a:t>Please remember, that some cultures may not understand the term.  </a:t>
            </a:r>
          </a:p>
          <a:p>
            <a:endParaRPr lang="en-US" dirty="0"/>
          </a:p>
          <a:p>
            <a:r>
              <a:rPr lang="en-US" dirty="0"/>
              <a:t>Social isolation refers to an actual or perceived lack of contact with other people and tends to increase with age. It is a risk factor for physical and mental illness, is a predictor of mortality, and is important to assess in order to identify engagement strategies</a:t>
            </a:r>
          </a:p>
          <a:p>
            <a:endParaRPr lang="en-US" dirty="0"/>
          </a:p>
          <a:p>
            <a:r>
              <a:rPr lang="en-US" dirty="0"/>
              <a:t>Programs to increase residents’ social engagement should be designed and implemented, while also taking into account individual needs (e.g., disability, language) and preferences (e.g., cultural practices). • Assessing social isolation can facilitate the identification of residents who may feel lonely and therefore may benefit from engagement efforts. • Resident engagement in social interactions and activities of interest can greatly enhance quality of life. A resident’s individualized care plan should address activity planning if the resident states that they sometimes, often, or always feel lonely or isolated.</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23</a:t>
            </a:fld>
            <a:endParaRPr lang="en-US" dirty="0"/>
          </a:p>
        </p:txBody>
      </p:sp>
    </p:spTree>
    <p:extLst>
      <p:ext uri="{BB962C8B-B14F-4D97-AF65-F5344CB8AC3E}">
        <p14:creationId xmlns:p14="http://schemas.microsoft.com/office/powerpoint/2010/main" val="2411287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specific information related to Section GG and its importance!</a:t>
            </a:r>
          </a:p>
          <a:p>
            <a:endParaRPr lang="en-US" dirty="0"/>
          </a:p>
          <a:p>
            <a:r>
              <a:rPr lang="en-US" dirty="0"/>
              <a:t>Section GG will be used to calculate Medicaid reimbursement, Medicare A and some Managed care contracts.  </a:t>
            </a:r>
          </a:p>
          <a:p>
            <a:r>
              <a:rPr lang="en-US" dirty="0"/>
              <a:t>Now lets talk about the elephant in the room.  Section GG</a:t>
            </a:r>
          </a:p>
          <a:p>
            <a:r>
              <a:rPr lang="en-US" dirty="0"/>
              <a:t>How many days a week should we document. </a:t>
            </a:r>
          </a:p>
          <a:p>
            <a:r>
              <a:rPr lang="en-US" dirty="0"/>
              <a:t>Who is going to complete section GG</a:t>
            </a:r>
          </a:p>
          <a:p>
            <a:r>
              <a:rPr lang="en-US" dirty="0"/>
              <a:t>How do we confirm that the documentation is correct?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24</a:t>
            </a:fld>
            <a:endParaRPr lang="en-US" dirty="0"/>
          </a:p>
        </p:txBody>
      </p:sp>
    </p:spTree>
    <p:extLst>
      <p:ext uri="{BB962C8B-B14F-4D97-AF65-F5344CB8AC3E}">
        <p14:creationId xmlns:p14="http://schemas.microsoft.com/office/powerpoint/2010/main" val="304296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a:t>
            </a:r>
          </a:p>
          <a:p>
            <a:r>
              <a:rPr lang="en-US" dirty="0"/>
              <a:t>The information required in section GG0100 prior functioning is only completed for Medicare 5-day and managed care as directed by the contract. </a:t>
            </a:r>
          </a:p>
          <a:p>
            <a:r>
              <a:rPr lang="en-US" dirty="0"/>
              <a:t>The MDS has added coding tips to assist in completing the assessment.  For example, when assessing for the ability to go up and down stairs, a ramp is not considered stairs.  </a:t>
            </a:r>
          </a:p>
          <a:p>
            <a:r>
              <a:rPr lang="en-US" dirty="0"/>
              <a:t>Completing the stair activity for GG0100C indicates that a resident went up and down the stairs, by any safe means, with or without handrails or assistive devices or equipment (such as a cane, crutch, walker, or stair lift) and/or with or without some level of assistance. • Going up and down a ramp is not considered going up and down stairs for coding GG0100C. Examples for Coding Check all prior devices used before the current admission.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25</a:t>
            </a:fld>
            <a:endParaRPr lang="en-US" dirty="0"/>
          </a:p>
        </p:txBody>
      </p:sp>
    </p:spTree>
    <p:extLst>
      <p:ext uri="{BB962C8B-B14F-4D97-AF65-F5344CB8AC3E}">
        <p14:creationId xmlns:p14="http://schemas.microsoft.com/office/powerpoint/2010/main" val="3487684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instructions are provided for functional limitations in assessing Range of motion     </a:t>
            </a:r>
          </a:p>
          <a:p>
            <a:r>
              <a:rPr lang="en-US" dirty="0"/>
              <a:t>Review the medical record for references to functional range-of-motion limitation during the 7-day observation period. 2. Talk with staff members who work with the resident as well as family/significant others about any impairment in functional ROM. 3. Coding for functional ROM limitations is a three-step process: • Test the resident’s upper and lower extremity ROM (See item 6 below for examples). • If the resident is noted to have limitation of upper- and/or lower-extremity ROM, review GG0130 and GG0170 and/or directly observe the resident to determine whether the limitation interferes with function or places the resident at risk for injury. • Code GG0115A and GG0115B as appropriate based on the above assessment. 4. Assess the resident’s ROM bilaterally at the shoulder, elbow, wrist, hand, hip, knee, ankle, foot, and other joints unless contraindicated (e.g., recent fracture, joint replacement or pain). 5. Staff member observations of various activities, including ADLs, may be used to determine whether any ROM limitations have an impact on the resident’s functional abilities. 6. Although this item codes for the presence or absence of functional limitation related to ROM, thorough assessment ought to be comprehensive and follow standards of practice for evaluating ROM impairment. Below are some suggested assessment strategies: • Ask the resident to follow your verbal instructions for each movement. • Demonstrate each movement (e.g., ask the resident to do what you are doing). • Actively assist the resident with the movements by supporting their extremity and guiding it through the joint ROM</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26</a:t>
            </a:fld>
            <a:endParaRPr lang="en-US" dirty="0"/>
          </a:p>
        </p:txBody>
      </p:sp>
    </p:spTree>
    <p:extLst>
      <p:ext uri="{BB962C8B-B14F-4D97-AF65-F5344CB8AC3E}">
        <p14:creationId xmlns:p14="http://schemas.microsoft.com/office/powerpoint/2010/main" val="87271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am going to discuss some additional coding clarification. </a:t>
            </a:r>
          </a:p>
          <a:p>
            <a:r>
              <a:rPr lang="en-US" dirty="0"/>
              <a:t>The terms independent and set-up clean up have no changes in the definition or clarification of the notes. </a:t>
            </a:r>
          </a:p>
          <a:p>
            <a:endParaRPr lang="en-US" dirty="0"/>
          </a:p>
          <a:p>
            <a:r>
              <a:rPr lang="en-US" dirty="0"/>
              <a:t>Supervision includes touching assistance, steadying or contact guard.  </a:t>
            </a:r>
          </a:p>
          <a:p>
            <a:endParaRPr lang="en-US" dirty="0"/>
          </a:p>
          <a:p>
            <a:r>
              <a:rPr lang="en-US" dirty="0"/>
              <a:t>Additional clarification notes that Code 04, Supervision or touching assistance: if the resident requires only verbal cueing to complete the activity safely</a:t>
            </a:r>
          </a:p>
          <a:p>
            <a:endParaRPr lang="en-US" dirty="0"/>
          </a:p>
          <a:p>
            <a:r>
              <a:rPr lang="en-US" dirty="0"/>
              <a:t>Partial/moderate assistance remains the same, substantial to maximum assistance is unchanged, </a:t>
            </a:r>
          </a:p>
          <a:p>
            <a:endParaRPr lang="en-US" dirty="0"/>
          </a:p>
          <a:p>
            <a:r>
              <a:rPr lang="en-US" dirty="0"/>
              <a:t>Dependent has additional clarifications with include two statements: </a:t>
            </a:r>
          </a:p>
          <a:p>
            <a:r>
              <a:rPr lang="en-US" dirty="0"/>
              <a:t>Code 01, Dependent: if two helpers are required for the safe completion of an activity, even if the second helper provides supervision/stand-by assist only and does not end up needing to provide hands-on assistance. </a:t>
            </a:r>
          </a:p>
          <a:p>
            <a:r>
              <a:rPr lang="en-US" dirty="0"/>
              <a:t>Code 01, Dependent: if a resident requires the assistance of two helpers to complete an activity (one to provide support to the resident and a second to manage the necessary equipment to allow the activity to be completed).</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27</a:t>
            </a:fld>
            <a:endParaRPr lang="en-US" dirty="0"/>
          </a:p>
        </p:txBody>
      </p:sp>
    </p:spTree>
    <p:extLst>
      <p:ext uri="{BB962C8B-B14F-4D97-AF65-F5344CB8AC3E}">
        <p14:creationId xmlns:p14="http://schemas.microsoft.com/office/powerpoint/2010/main" val="289025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definitions and descriptions remain unchanged.  Make sure that each of the individuals completing this section do so correctly.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28</a:t>
            </a:fld>
            <a:endParaRPr lang="en-US" dirty="0"/>
          </a:p>
        </p:txBody>
      </p:sp>
    </p:spTree>
    <p:extLst>
      <p:ext uri="{BB962C8B-B14F-4D97-AF65-F5344CB8AC3E}">
        <p14:creationId xmlns:p14="http://schemas.microsoft.com/office/powerpoint/2010/main" val="2154189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Admission and discharge performance in section GG  Additional clarification on the completion of an admission assessment for an OBRA stay.  Now it is important to not that this is the admission assessment. </a:t>
            </a:r>
          </a:p>
          <a:p>
            <a:r>
              <a:rPr lang="en-US" dirty="0"/>
              <a:t>The admission assessment period for residents who are not in a Medicare Part A stay is the first 3 days of their stay starting with the date in A1600, Entry Date. • Note: If A0310B = 01 and A0310A = 01 – 06 indicating a 5-day PPS assessment combined with an OBRA assessment, the assessment period is the first 3 days of the stay beginning on A2400B and both columns are required. In these scenarios, do not complete Column 5. OBRA/Interim Performance</a:t>
            </a:r>
          </a:p>
          <a:p>
            <a:endParaRPr lang="en-US" dirty="0"/>
          </a:p>
          <a:p>
            <a:r>
              <a:rPr lang="en-US" dirty="0"/>
              <a:t>Unless your state requires discharge goals, the completion of discharge goals are only applicable for Medicare A and if stated managed care.  </a:t>
            </a:r>
          </a:p>
          <a:p>
            <a:r>
              <a:rPr lang="en-US" dirty="0"/>
              <a:t>An additional self care item is added and this is personal hygiene:  And this task is defined as Personal hygiene involves the ability to maintain personal hygiene, including combing hair, shaving, applying makeup, and washing and drying face and hands (excludes baths, showers, and oral hygiene.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29</a:t>
            </a:fld>
            <a:endParaRPr lang="en-US" dirty="0"/>
          </a:p>
        </p:txBody>
      </p:sp>
    </p:spTree>
    <p:extLst>
      <p:ext uri="{BB962C8B-B14F-4D97-AF65-F5344CB8AC3E}">
        <p14:creationId xmlns:p14="http://schemas.microsoft.com/office/powerpoint/2010/main" val="1898903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Assistance with tube feedings or parenteral nutrition is not considered when coding the item Eating. • If a resident requires assistance (e.g., supervision or cueing) to swallow safely, code based on the type and amount of assistance required for feeding and safe swallowing. • If a resident swallows safely without assistance, exclude swallowing from consideration when coding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resident eats finger foods using their hands, then code Eating based upon the amount of assistance provided. If the resident eats finger foods with their hands independently, for example, the resident would be coded as 06, Independent. • For a resident taking only fluids by mouth, the item may be coded based on ability to bring liquid to the mouth and swallow liquid, once the drink is placed in front of the resident</a:t>
            </a:r>
            <a:endParaRPr lang="en-US" sz="1200" dirty="0">
              <a:solidFill>
                <a:schemeClr val="tx1"/>
              </a:solidFill>
              <a:latin typeface="+mn-lt"/>
              <a:cs typeface="+mn-cs"/>
            </a:endParaRP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30</a:t>
            </a:fld>
            <a:endParaRPr lang="en-US" dirty="0"/>
          </a:p>
        </p:txBody>
      </p:sp>
    </p:spTree>
    <p:extLst>
      <p:ext uri="{BB962C8B-B14F-4D97-AF65-F5344CB8AC3E}">
        <p14:creationId xmlns:p14="http://schemas.microsoft.com/office/powerpoint/2010/main" val="205815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a quick review of the final rule that was adopted in October 2022. </a:t>
            </a:r>
          </a:p>
          <a:p>
            <a:r>
              <a:rPr lang="en-US" dirty="0"/>
              <a:t>CMS adopted  the CDC-developed Influenza Vaccination Coverage among Healthcare Personnel (HCP) measure; the agency proposed to adopt the measure for beginning with the FY 2025 SNF QRP, but will instead add the measure to the program one year earlier, for FY 2024. CMS accelerates the addition of this measure to the program as the agency believes “it has the potential to increase influenza vaccination coverage in SNFs.”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a:t>
            </a:fld>
            <a:endParaRPr lang="en-US" dirty="0"/>
          </a:p>
        </p:txBody>
      </p:sp>
    </p:spTree>
    <p:extLst>
      <p:ext uri="{BB962C8B-B14F-4D97-AF65-F5344CB8AC3E}">
        <p14:creationId xmlns:p14="http://schemas.microsoft.com/office/powerpoint/2010/main" val="658004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31</a:t>
            </a:fld>
            <a:endParaRPr lang="en-US" dirty="0"/>
          </a:p>
        </p:txBody>
      </p:sp>
    </p:spTree>
    <p:extLst>
      <p:ext uri="{BB962C8B-B14F-4D97-AF65-F5344CB8AC3E}">
        <p14:creationId xmlns:p14="http://schemas.microsoft.com/office/powerpoint/2010/main" val="2854911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resident requires different levels of assistance to perform toileting hygiene after voiding versus after a bowel movement, code based on the type and amount of assistance required to complete the ENTIRE activity. • If a resident manages an ostomy, toileting hygiene includes wiping the opening of the ostomy or colostomy bag, but not management of the equipment. • If a resident has an indwelling catheter, toileting hygiene includes perineal hygiene to the indwelling catheter site, but not management of the equipment. o For example, if the resident has an indwelling urinary catheter and has bowel movements, code Toileting hygiene based on the type and amount of assistance needed by the resident before and after moving their bowels. This may include the need to perform perineal hygiene to the indwelling urinary catheter site after the bowel movement</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32</a:t>
            </a:fld>
            <a:endParaRPr lang="en-US" dirty="0"/>
          </a:p>
        </p:txBody>
      </p:sp>
    </p:spTree>
    <p:extLst>
      <p:ext uri="{BB962C8B-B14F-4D97-AF65-F5344CB8AC3E}">
        <p14:creationId xmlns:p14="http://schemas.microsoft.com/office/powerpoint/2010/main" val="3927176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activity includes the resident coming to a standing position from any sitting surface. • If a sit-to-stand (stand assist) lift is used and two helpers are needed to assist with the sit-to-stand lift, then code as 01, Dependent. • If a full-body mechanical lift is used to assist in transferring a resident for a chair/bed-to-chair transfer, code GG0170D, Sit to stand with the appropriate “activity not attempted” code. • Code as 05, Setup or clean-up assistance, if the only help a resident requires to complete the sit-to-stand activity is for a helper to retrieve an assistive device or adaptive equipment, such as a walker or ankle-foot orthosis.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33</a:t>
            </a:fld>
            <a:endParaRPr lang="en-US" dirty="0"/>
          </a:p>
        </p:txBody>
      </p:sp>
    </p:spTree>
    <p:extLst>
      <p:ext uri="{BB962C8B-B14F-4D97-AF65-F5344CB8AC3E}">
        <p14:creationId xmlns:p14="http://schemas.microsoft.com/office/powerpoint/2010/main" val="642644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assessing the resident moving from the chair/bed to the chair, the assessment begins with the resident sitting at the edge of the bed (or alternative sleeping surface) and ends with the resident sitting in a chair or wheelchair.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When assessing the resident moving from the chair to the bed, the assessment begins with the resident sitting in a chair or wheelchair and ends with the resident returning to sitting at the edge of the bed (or alternative sleeping surface).,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The activities of GG0170B, Sit to lying and GG0170C, Lying to sitting on side of bed, are two separate activities that are not assessed as part of GG0170E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34</a:t>
            </a:fld>
            <a:endParaRPr lang="en-US" dirty="0"/>
          </a:p>
        </p:txBody>
      </p:sp>
    </p:spTree>
    <p:extLst>
      <p:ext uri="{BB962C8B-B14F-4D97-AF65-F5344CB8AC3E}">
        <p14:creationId xmlns:p14="http://schemas.microsoft.com/office/powerpoint/2010/main" val="4290619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with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35</a:t>
            </a:fld>
            <a:endParaRPr lang="en-US" dirty="0"/>
          </a:p>
        </p:txBody>
      </p:sp>
    </p:spTree>
    <p:extLst>
      <p:ext uri="{BB962C8B-B14F-4D97-AF65-F5344CB8AC3E}">
        <p14:creationId xmlns:p14="http://schemas.microsoft.com/office/powerpoint/2010/main" val="4053718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of the walking activities starts with the resident in a standing position. </a:t>
            </a:r>
          </a:p>
          <a:p>
            <a:r>
              <a:rPr lang="en-US" dirty="0"/>
              <a:t>• A walking activity cannot be completed without some level of resident participation that allows resident ambulation to occur for the entire stated distance. A helper cannot complete a walking activity for a resident. </a:t>
            </a:r>
          </a:p>
          <a:p>
            <a:r>
              <a:rPr lang="en-US" dirty="0"/>
              <a:t>• During a walking activity, a resident may take a brief standing rest break. If the resident needs to sit to rest during a Section GG walking activity, consider the resident unable to complete the walking activity and use the appropriate activity not attempted code. </a:t>
            </a:r>
          </a:p>
          <a:p>
            <a:r>
              <a:rPr lang="en-US" dirty="0"/>
              <a:t>• Clinicians can use clinical judgment to determine how the actual resident assessment of walking is conducted. If a clinician chooses to combine the assessment of multiple walking activities, the clinician should use clinical judgment to determine the type and amount of assistance needed for each individual activity. </a:t>
            </a:r>
          </a:p>
          <a:p>
            <a:r>
              <a:rPr lang="en-US" dirty="0"/>
              <a:t>• Use clinical judgment when assessing activities that overlap or occur sequentially to determine the type and amount of assistance needed for each individual activity</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36</a:t>
            </a:fld>
            <a:endParaRPr lang="en-US" dirty="0"/>
          </a:p>
        </p:txBody>
      </p:sp>
    </p:spTree>
    <p:extLst>
      <p:ext uri="{BB962C8B-B14F-4D97-AF65-F5344CB8AC3E}">
        <p14:creationId xmlns:p14="http://schemas.microsoft.com/office/powerpoint/2010/main" val="1397914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continue with the other sections …</a:t>
            </a:r>
          </a:p>
        </p:txBody>
      </p:sp>
      <p:sp>
        <p:nvSpPr>
          <p:cNvPr id="4" name="Slide Number Placeholder 3"/>
          <p:cNvSpPr>
            <a:spLocks noGrp="1"/>
          </p:cNvSpPr>
          <p:nvPr>
            <p:ph type="sldNum" sz="quarter" idx="5"/>
          </p:nvPr>
        </p:nvSpPr>
        <p:spPr/>
        <p:txBody>
          <a:bodyPr/>
          <a:lstStyle/>
          <a:p>
            <a:fld id="{62583AE9-5228-4641-AE46-DAC04049BDD6}" type="slidenum">
              <a:rPr lang="en-US" smtClean="0"/>
              <a:pPr/>
              <a:t>37</a:t>
            </a:fld>
            <a:endParaRPr lang="en-US" dirty="0"/>
          </a:p>
        </p:txBody>
      </p:sp>
    </p:spTree>
    <p:extLst>
      <p:ext uri="{BB962C8B-B14F-4D97-AF65-F5344CB8AC3E}">
        <p14:creationId xmlns:p14="http://schemas.microsoft.com/office/powerpoint/2010/main" val="1526149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effects of unrelieved pain impact the individual in terms of functional decline, complications of immobility, skin breakdown and infections.</a:t>
            </a:r>
          </a:p>
          <a:p>
            <a:r>
              <a:rPr lang="en-US" dirty="0"/>
              <a:t>•Pain significantly adversely affects a person’s quality of life and is tightly linked to depression, diminished self-confidence and self-esteem, as well as an increase in behavior problems, particularly for cognitively impaired residents.</a:t>
            </a:r>
          </a:p>
          <a:p>
            <a:r>
              <a:rPr lang="en-US" dirty="0"/>
              <a:t>•Some older adults limit their activities in order to avoid having pain. Their report of lower pain frequency may reflect their avoidance of activity more than it reflects adequate pain management.</a:t>
            </a:r>
          </a:p>
          <a:p>
            <a:r>
              <a:rPr lang="en-US" dirty="0"/>
              <a:t>•This item should be coded based on the resident’s interpretation of the provided response options for frequency. If the resident is unable to decide between two options, then the assessor should code for the option with the higher frequency.</a:t>
            </a:r>
          </a:p>
          <a:p>
            <a:r>
              <a:rPr lang="en-US" dirty="0"/>
              <a:t>•If the resident reports they had pain over the past 5 days and the pain does not interfere with their sleep (e.g., because the resident is using pain management strategies successfully), code 1, Rarely or not at all.</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38</a:t>
            </a:fld>
            <a:endParaRPr lang="en-US" dirty="0"/>
          </a:p>
        </p:txBody>
      </p:sp>
    </p:spTree>
    <p:extLst>
      <p:ext uri="{BB962C8B-B14F-4D97-AF65-F5344CB8AC3E}">
        <p14:creationId xmlns:p14="http://schemas.microsoft.com/office/powerpoint/2010/main" val="277727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REHABILITATION </a:t>
            </a:r>
          </a:p>
          <a:p>
            <a:r>
              <a:rPr lang="en-US" dirty="0"/>
              <a:t>THERAPY </a:t>
            </a:r>
          </a:p>
          <a:p>
            <a:r>
              <a:rPr lang="en-US" dirty="0"/>
              <a:t>Special healthcare services or programs that help a person regain physical, mental, and/or cognitive (thinking and learning) abilities that have been lost or impaired as a result of disease, injury, or treatment. Can include, for example, physical therapy, occupational therapy, speech therapy, and cardiac and pulmonary therapies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39</a:t>
            </a:fld>
            <a:endParaRPr lang="en-US" dirty="0"/>
          </a:p>
        </p:txBody>
      </p:sp>
    </p:spTree>
    <p:extLst>
      <p:ext uri="{BB962C8B-B14F-4D97-AF65-F5344CB8AC3E}">
        <p14:creationId xmlns:p14="http://schemas.microsoft.com/office/powerpoint/2010/main" val="1517372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with Team </a:t>
            </a:r>
          </a:p>
        </p:txBody>
      </p:sp>
      <p:sp>
        <p:nvSpPr>
          <p:cNvPr id="4" name="Slide Number Placeholder 3"/>
          <p:cNvSpPr>
            <a:spLocks noGrp="1"/>
          </p:cNvSpPr>
          <p:nvPr>
            <p:ph type="sldNum" sz="quarter" idx="5"/>
          </p:nvPr>
        </p:nvSpPr>
        <p:spPr/>
        <p:txBody>
          <a:bodyPr/>
          <a:lstStyle/>
          <a:p>
            <a:fld id="{62583AE9-5228-4641-AE46-DAC04049BDD6}" type="slidenum">
              <a:rPr lang="en-US" smtClean="0"/>
              <a:pPr/>
              <a:t>40</a:t>
            </a:fld>
            <a:endParaRPr lang="en-US" dirty="0"/>
          </a:p>
        </p:txBody>
      </p:sp>
    </p:spTree>
    <p:extLst>
      <p:ext uri="{BB962C8B-B14F-4D97-AF65-F5344CB8AC3E}">
        <p14:creationId xmlns:p14="http://schemas.microsoft.com/office/powerpoint/2010/main" val="1537483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beginning on October 1</a:t>
            </a:r>
            <a:r>
              <a:rPr lang="en-US" baseline="30000" dirty="0"/>
              <a:t>st</a:t>
            </a:r>
            <a:r>
              <a:rPr lang="en-US" dirty="0"/>
              <a:t>, 2022 </a:t>
            </a:r>
          </a:p>
          <a:p>
            <a:r>
              <a:rPr lang="en-US" dirty="0"/>
              <a:t>So as we as provider reflect on the MDS changes, the overall importance of accuracy is evident.  Not only will the data Impact Medicare reimbursement, but it may also impact future Medicaid Reimbursement - **Check with your state specific Case Mix information!!!</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a:t>
            </a:fld>
            <a:endParaRPr lang="en-US" dirty="0"/>
          </a:p>
        </p:txBody>
      </p:sp>
    </p:spTree>
    <p:extLst>
      <p:ext uri="{BB962C8B-B14F-4D97-AF65-F5344CB8AC3E}">
        <p14:creationId xmlns:p14="http://schemas.microsoft.com/office/powerpoint/2010/main" val="238695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with team and determine roles/responsibilities. </a:t>
            </a:r>
          </a:p>
          <a:p>
            <a:endParaRPr lang="en-US" dirty="0"/>
          </a:p>
          <a:p>
            <a:r>
              <a:rPr lang="en-US" dirty="0"/>
              <a:t>Discuss challenges and opportunities </a:t>
            </a:r>
          </a:p>
        </p:txBody>
      </p:sp>
      <p:sp>
        <p:nvSpPr>
          <p:cNvPr id="4" name="Slide Number Placeholder 3"/>
          <p:cNvSpPr>
            <a:spLocks noGrp="1"/>
          </p:cNvSpPr>
          <p:nvPr>
            <p:ph type="sldNum" sz="quarter" idx="5"/>
          </p:nvPr>
        </p:nvSpPr>
        <p:spPr/>
        <p:txBody>
          <a:bodyPr/>
          <a:lstStyle/>
          <a:p>
            <a:fld id="{62583AE9-5228-4641-AE46-DAC04049BDD6}" type="slidenum">
              <a:rPr lang="en-US" smtClean="0"/>
              <a:pPr/>
              <a:t>41</a:t>
            </a:fld>
            <a:endParaRPr lang="en-US" dirty="0"/>
          </a:p>
        </p:txBody>
      </p:sp>
    </p:spTree>
    <p:extLst>
      <p:ext uri="{BB962C8B-B14F-4D97-AF65-F5344CB8AC3E}">
        <p14:creationId xmlns:p14="http://schemas.microsoft.com/office/powerpoint/2010/main" val="285289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items in this section are intended to assess the many conditions that could affect the resident’s ability to maintain adequate nutrition and hydration. This section covers swallowing disorders, height and weight, weight loss, and nutritional approaches. The assessor should collaborate with the dietitian and dietary staff to ensure that items in this section have been assessed and calculated accurately.</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42</a:t>
            </a:fld>
            <a:endParaRPr lang="en-US" dirty="0"/>
          </a:p>
        </p:txBody>
      </p:sp>
    </p:spTree>
    <p:extLst>
      <p:ext uri="{BB962C8B-B14F-4D97-AF65-F5344CB8AC3E}">
        <p14:creationId xmlns:p14="http://schemas.microsoft.com/office/powerpoint/2010/main" val="3104234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Noto Sans" panose="020B0502040504020204" pitchFamily="34" charset="0"/>
              </a:rPr>
              <a:t>The term dysphagia refers to difficulty swallowing. It is used regarding a variety of swallowing disorders. </a:t>
            </a:r>
          </a:p>
          <a:p>
            <a:r>
              <a:rPr lang="en-US" b="0" i="0" dirty="0">
                <a:solidFill>
                  <a:srgbClr val="000000"/>
                </a:solidFill>
                <a:effectLst/>
                <a:latin typeface="Noto Sans" panose="020B0502040504020204" pitchFamily="34" charset="0"/>
              </a:rPr>
              <a:t>Not all swallowing problems are dysphagia — it is normal to have occasional difficulty swallowing certain foods or liquids, such as when taking large bites of food. However, ongoing difficulty swallowing could be a cause for concern and any hospital consults during the look back period. Remember there are three types of dysphagia, </a:t>
            </a:r>
          </a:p>
          <a:p>
            <a:pPr algn="l" fontAlgn="base">
              <a:buFont typeface="Arial" panose="020B0604020202020204" pitchFamily="34" charset="0"/>
              <a:buChar char="•"/>
            </a:pPr>
            <a:r>
              <a:rPr lang="en-US" b="0" i="0" dirty="0">
                <a:solidFill>
                  <a:srgbClr val="333333"/>
                </a:solidFill>
                <a:effectLst/>
                <a:latin typeface="Noto Sans" panose="020B0502040504020204" pitchFamily="34" charset="0"/>
              </a:rPr>
              <a:t>Oral dysphagia — when the problem is in the mouth, usually due to the movement of the tongue</a:t>
            </a:r>
          </a:p>
          <a:p>
            <a:pPr algn="l" fontAlgn="base">
              <a:buFont typeface="Arial" panose="020B0604020202020204" pitchFamily="34" charset="0"/>
              <a:buChar char="•"/>
            </a:pPr>
            <a:r>
              <a:rPr lang="en-US" b="0" i="0" dirty="0">
                <a:solidFill>
                  <a:srgbClr val="333333"/>
                </a:solidFill>
                <a:effectLst/>
                <a:latin typeface="Noto Sans" panose="020B0502040504020204" pitchFamily="34" charset="0"/>
              </a:rPr>
              <a:t>Pharyngeal or oropharyngeal dysphagia — when the problem is regarding food passing through the throat</a:t>
            </a:r>
          </a:p>
          <a:p>
            <a:pPr algn="l" fontAlgn="base">
              <a:buFont typeface="Arial" panose="020B0604020202020204" pitchFamily="34" charset="0"/>
              <a:buChar char="•"/>
            </a:pPr>
            <a:r>
              <a:rPr lang="en-US" b="0" i="0" dirty="0">
                <a:solidFill>
                  <a:srgbClr val="333333"/>
                </a:solidFill>
                <a:effectLst/>
                <a:latin typeface="Noto Sans" panose="020B0502040504020204" pitchFamily="34" charset="0"/>
              </a:rPr>
              <a:t>Esophageal dysphagia — when food is unable to move down through the esophagus</a:t>
            </a:r>
          </a:p>
          <a:p>
            <a:pPr algn="l" fontAlgn="base">
              <a:buFont typeface="Arial" panose="020B0604020202020204" pitchFamily="34" charset="0"/>
              <a:buChar char="•"/>
            </a:pPr>
            <a:endParaRPr lang="en-US" b="0" i="0" dirty="0">
              <a:solidFill>
                <a:srgbClr val="333333"/>
              </a:solidFill>
              <a:effectLst/>
              <a:latin typeface="Noto Sans" panose="020B0502040504020204" pitchFamily="34" charset="0"/>
            </a:endParaRPr>
          </a:p>
          <a:p>
            <a:pPr algn="l" fontAlgn="base">
              <a:buFont typeface="Arial" panose="020B0604020202020204" pitchFamily="34" charset="0"/>
              <a:buChar char="•"/>
            </a:pPr>
            <a:r>
              <a:rPr lang="en-US" b="0" i="0" dirty="0">
                <a:solidFill>
                  <a:srgbClr val="333333"/>
                </a:solidFill>
                <a:effectLst/>
                <a:latin typeface="Noto Sans" panose="020B0502040504020204" pitchFamily="34" charset="0"/>
              </a:rPr>
              <a:t>Symptoms include: READ the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43</a:t>
            </a:fld>
            <a:endParaRPr lang="en-US" dirty="0"/>
          </a:p>
        </p:txBody>
      </p:sp>
    </p:spTree>
    <p:extLst>
      <p:ext uri="{BB962C8B-B14F-4D97-AF65-F5344CB8AC3E}">
        <p14:creationId xmlns:p14="http://schemas.microsoft.com/office/powerpoint/2010/main" val="626090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 The key here is to make sure that the information is completed within the 7 day look back and these items also collaborate with the nursing staff and nursing assistants.  </a:t>
            </a:r>
          </a:p>
          <a:p>
            <a:r>
              <a:rPr lang="en-US" dirty="0"/>
              <a:t>In addition, the nutritionist should complete direct observation of the resident.  </a:t>
            </a:r>
          </a:p>
          <a:p>
            <a:r>
              <a:rPr lang="en-US" dirty="0"/>
              <a:t>Documentation should include the information on direct observation. </a:t>
            </a:r>
          </a:p>
          <a:p>
            <a:r>
              <a:rPr lang="en-US" dirty="0"/>
              <a:t>The goal is to make sure the residents to ability to swallow safely Alterations in the ability to swallow can result in choking and aspiration, which can increase the resident’s risk for malnutrition, dehydration, and aspiration pneumonia, weight loss, isolation, and some resident may even avoid activities for fear of choking or coughing during an event.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44</a:t>
            </a:fld>
            <a:endParaRPr lang="en-US" dirty="0"/>
          </a:p>
        </p:txBody>
      </p:sp>
    </p:spTree>
    <p:extLst>
      <p:ext uri="{BB962C8B-B14F-4D97-AF65-F5344CB8AC3E}">
        <p14:creationId xmlns:p14="http://schemas.microsoft.com/office/powerpoint/2010/main" val="1155964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Care planning should include provisions for monitoring the resident during mealtimes and during functions/activities that include the consumption of food and liquids.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When necessary, the resident should be evaluated by the physician, speech language pathologist and/or occupational therapist to assess for any need for swallowing therapy and/or to provide recommendations regarding the consistency of food and liquids.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Assess for signs and symptoms that suggest a swallowing disorder that has not been successfully treated or managed with diet modifications or other interventions (e.g., tube feeding, double swallow, turning head to swallow, etc.) and therefore represents a functional problem for the resident.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Care plan should be developed to assist resident to maintain safe and effective swallow using compensatory techniques, alteration in diet consistency, and positioning during and following meals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45</a:t>
            </a:fld>
            <a:endParaRPr lang="en-US" dirty="0"/>
          </a:p>
        </p:txBody>
      </p:sp>
    </p:spTree>
    <p:extLst>
      <p:ext uri="{BB962C8B-B14F-4D97-AF65-F5344CB8AC3E}">
        <p14:creationId xmlns:p14="http://schemas.microsoft.com/office/powerpoint/2010/main" val="1680202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content of the slide.  Before this clarification, Kennedy Ulcers were not addressed</a:t>
            </a:r>
          </a:p>
          <a:p>
            <a:r>
              <a:rPr lang="en-US" dirty="0"/>
              <a:t>The key point is that the Kennedy Ulcer is no longer considered a pressure injury. .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46</a:t>
            </a:fld>
            <a:endParaRPr lang="en-US" dirty="0"/>
          </a:p>
        </p:txBody>
      </p:sp>
    </p:spTree>
    <p:extLst>
      <p:ext uri="{BB962C8B-B14F-4D97-AF65-F5344CB8AC3E}">
        <p14:creationId xmlns:p14="http://schemas.microsoft.com/office/powerpoint/2010/main" val="1720282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medication sections have been added. </a:t>
            </a:r>
          </a:p>
          <a:p>
            <a:r>
              <a:rPr lang="en-US" dirty="0"/>
              <a:t>The first is an Antipsychotic Medication Review. Including this information will assist facilities to evaluate the use and management of these medications. Each aspect of antipsychotic medication use and management has important associations with the quality of life and quality of care of residents receiving these medications. </a:t>
            </a:r>
          </a:p>
          <a:p>
            <a:r>
              <a:rPr lang="en-US" dirty="0"/>
              <a:t>Column 1: Check if the resident is taking any medications by pharmacological classification during the 7-day observation period (or since admission/entry or reentry if less than 7 days). o Column 2: </a:t>
            </a:r>
            <a:r>
              <a:rPr lang="en-US" b="1" dirty="0"/>
              <a:t>If Column 1 is checked, check if there is an indication noted for all medications in the drug class</a:t>
            </a:r>
          </a:p>
          <a:p>
            <a:r>
              <a:rPr lang="en-US" dirty="0"/>
              <a:t>Column 1: Check if the resident is taking any medications by pharmacological classification during the 7-day observation period (or since admission/entry or reentry if less than 7 days). o Column 2: If Column 1 is checked, check if there is an indication noted for all medications in the drug class</a:t>
            </a:r>
            <a:endParaRPr lang="en-US" b="1" dirty="0"/>
          </a:p>
          <a:p>
            <a:r>
              <a:rPr lang="en-US" b="0" i="0" dirty="0">
                <a:solidFill>
                  <a:srgbClr val="202124"/>
                </a:solidFill>
                <a:effectLst/>
                <a:latin typeface="Google Sans"/>
              </a:rPr>
              <a:t>(Medications Received) has been eliminated and is being replaced with Section N0415 (High Risk Drug Classes: Use and Indication). The updated version expands the medication list to include </a:t>
            </a:r>
            <a:r>
              <a:rPr lang="en-US" b="0" i="0" dirty="0">
                <a:solidFill>
                  <a:srgbClr val="040C28"/>
                </a:solidFill>
                <a:effectLst/>
                <a:latin typeface="Google Sans"/>
              </a:rPr>
              <a:t>antiplatelets and hypoglycemics including insulin</a:t>
            </a:r>
            <a:r>
              <a:rPr lang="en-US" b="0" i="0" dirty="0">
                <a:solidFill>
                  <a:srgbClr val="202124"/>
                </a:solidFill>
                <a:effectLst/>
                <a:latin typeface="Google Sans"/>
              </a:rPr>
              <a:t>. </a:t>
            </a:r>
            <a:r>
              <a:rPr lang="en-US" b="0" i="0" dirty="0">
                <a:solidFill>
                  <a:srgbClr val="303633"/>
                </a:solidFill>
                <a:effectLst/>
                <a:latin typeface="Helvetica" panose="020B0604020202020204" pitchFamily="34" charset="0"/>
              </a:rPr>
              <a:t>The updated version expands the medication list to include antiplatelets and hypoglycemics including insulin. Also, the new section adds a column titled “indication noted.”</a:t>
            </a:r>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47</a:t>
            </a:fld>
            <a:endParaRPr lang="en-US" dirty="0"/>
          </a:p>
        </p:txBody>
      </p:sp>
    </p:spTree>
    <p:extLst>
      <p:ext uri="{BB962C8B-B14F-4D97-AF65-F5344CB8AC3E}">
        <p14:creationId xmlns:p14="http://schemas.microsoft.com/office/powerpoint/2010/main" val="13761622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REMINDER - Psychotropic Medications and Antipsychotic Medications (F758 Only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accordance with §483.45(d)(4) and as clarified in the section above on Indication for Use, residents must not receive any medications which are not clinically indicated to treat a specific condition. The medical record must show documentation of the diagnosed condition for which a psychotropic medication is prescribed (§483.45(e)(1)). All medications included in the psychotropic medication definition may affect brain activities associated with mental processes and behavior. Use of psychotropic medications, other than antipsychotics, should not increase when efforts to decrease antipsychotic medications are being implemented. Risks associated with psychotropic medications still exist regardless of the indication for their use (e.g., nausea, insomnia, itching), therefore the requirements pertaining to psychotropic medications in §483.45(e) apply to the four categories of drugs (anti-psychotic, anti-depressant, anti-anxiety and hypnotic) listed in §483.45(c)(3) without exception</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48</a:t>
            </a:fld>
            <a:endParaRPr lang="en-US" dirty="0"/>
          </a:p>
        </p:txBody>
      </p:sp>
    </p:spTree>
    <p:extLst>
      <p:ext uri="{BB962C8B-B14F-4D97-AF65-F5344CB8AC3E}">
        <p14:creationId xmlns:p14="http://schemas.microsoft.com/office/powerpoint/2010/main" val="27224940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Concerns related to inappropriate prescribing of psychotropic medications may require referrals by the facility and/or the survey team to State Medical Boards or Boards of Nursing. </a:t>
            </a:r>
          </a:p>
          <a:p>
            <a:endParaRPr lang="en-US" dirty="0"/>
          </a:p>
          <a:p>
            <a:r>
              <a:rPr lang="en-US" dirty="0"/>
              <a:t>CMS is aware of situations where practitioners have potentially misdiagnosed residents with a condition for which antipsychotics are an approved use (e.g., new diagnosis of schizophrenia) which would then exclude the resident from the long-stay antipsychotic quality measure.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49</a:t>
            </a:fld>
            <a:endParaRPr lang="en-US" dirty="0"/>
          </a:p>
        </p:txBody>
      </p:sp>
    </p:spTree>
    <p:extLst>
      <p:ext uri="{BB962C8B-B14F-4D97-AF65-F5344CB8AC3E}">
        <p14:creationId xmlns:p14="http://schemas.microsoft.com/office/powerpoint/2010/main" val="931901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focus for is to review the resident diagnosis related to the use of antipsychotic medications and specific diagnosis.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50</a:t>
            </a:fld>
            <a:endParaRPr lang="en-US" dirty="0"/>
          </a:p>
        </p:txBody>
      </p:sp>
    </p:spTree>
    <p:extLst>
      <p:ext uri="{BB962C8B-B14F-4D97-AF65-F5344CB8AC3E}">
        <p14:creationId xmlns:p14="http://schemas.microsoft.com/office/powerpoint/2010/main" val="676436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change and with that a new set of challenges. CMS </a:t>
            </a:r>
            <a:r>
              <a:rPr lang="en-US" b="0" i="0" dirty="0">
                <a:solidFill>
                  <a:srgbClr val="4D5156"/>
                </a:solidFill>
                <a:effectLst/>
                <a:latin typeface="Roboto" panose="02000000000000000000" pitchFamily="2" charset="0"/>
              </a:rPr>
              <a:t>The Center for Medicare and Medicaid Services (CMS) has recently released a draft version of the Nursing /home Comprehensive (NC) Minimum Data Set (MDS 3.0) in April 2023. The Final Version of the  MDS 3.0 is projected to be effective in October 1</a:t>
            </a:r>
            <a:r>
              <a:rPr lang="en-US" b="0" i="0" baseline="30000" dirty="0">
                <a:solidFill>
                  <a:srgbClr val="4D5156"/>
                </a:solidFill>
                <a:effectLst/>
                <a:latin typeface="Roboto" panose="02000000000000000000" pitchFamily="2" charset="0"/>
              </a:rPr>
              <a:t>st</a:t>
            </a:r>
            <a:r>
              <a:rPr lang="en-US" b="0" i="0" dirty="0">
                <a:solidFill>
                  <a:srgbClr val="4D5156"/>
                </a:solidFill>
                <a:effectLst/>
                <a:latin typeface="Roboto" panose="02000000000000000000" pitchFamily="2" charset="0"/>
              </a:rPr>
              <a:t>  of 2023. And CMS issued a statement that the changes are significant.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D5156"/>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5156"/>
                </a:solidFill>
                <a:effectLst/>
                <a:latin typeface="Roboto" panose="02000000000000000000" pitchFamily="2" charset="0"/>
              </a:rPr>
              <a:t>The last time that the MDS RAI tool was updated was in October of 2010 with the revised MDS 3.0.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5156"/>
                </a:solidFill>
                <a:effectLst/>
                <a:latin typeface="Roboto" panose="02000000000000000000" pitchFamily="2" charset="0"/>
              </a:rPr>
              <a:t>The time is not to discuss the changes but develop a plan to meet the challenges and 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D5156"/>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Roboto" panose="02000000000000000000" pitchFamily="2" charset="0"/>
              </a:rPr>
              <a:t>Question to the audience:  What is one step that your organization has made to respond to the changes released on April 3</a:t>
            </a:r>
            <a:r>
              <a:rPr lang="en-US" b="1" i="0" baseline="30000" dirty="0">
                <a:solidFill>
                  <a:srgbClr val="4D5156"/>
                </a:solidFill>
                <a:effectLst/>
                <a:latin typeface="Roboto" panose="02000000000000000000" pitchFamily="2" charset="0"/>
              </a:rPr>
              <a:t>rd</a:t>
            </a:r>
            <a:r>
              <a:rPr lang="en-US" b="1" i="0" dirty="0">
                <a:solidFill>
                  <a:srgbClr val="4D5156"/>
                </a:solidFill>
                <a:effectLst/>
                <a:latin typeface="Roboto" panose="02000000000000000000" pitchFamily="2" charset="0"/>
              </a:rPr>
              <a:t>, 2023. </a:t>
            </a:r>
            <a:endParaRPr lang="en-US" b="1"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a:t>
            </a:fld>
            <a:endParaRPr lang="en-US" dirty="0"/>
          </a:p>
        </p:txBody>
      </p:sp>
    </p:spTree>
    <p:extLst>
      <p:ext uri="{BB962C8B-B14F-4D97-AF65-F5344CB8AC3E}">
        <p14:creationId xmlns:p14="http://schemas.microsoft.com/office/powerpoint/2010/main" val="2025599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Facilities may code treatments, programs and procedures that the resident performed themselves independently or after set-up by facility staff. Do not code services that were provided solely in conjunction with a surgical procedure or diagnostic procedure, such as IV medications or ventilators. Surgical procedures include routine pre- and post-operative procedures. </a:t>
            </a:r>
          </a:p>
          <a:p>
            <a:r>
              <a:rPr lang="en-US" dirty="0"/>
              <a:t>The key changes in this assessment include </a:t>
            </a:r>
          </a:p>
          <a:p>
            <a:r>
              <a:rPr lang="en-US" dirty="0"/>
              <a:t>Coding Instructions for Column a. On Admission Check all treatments, procedures, and programs received by, performed on, or participated in by the resident on days 1–3 of the SNF PPS Stay starting with A2400B. If no treatments, procedures, or programs were received or performed in the 3-day assessment period, check Z, None of the above. Coding Instructions for Column b. While a Resident Check all treatments, procedures, and programs that the resident received or performed after admission/entry or reentry to the facility and within the last 14 days. If no treatments, procedures or programs were received by, performed on, or participated in by the resident within the last 14 days or since admission/entry or reentry, check Z, None of the above. Coding Instructions for Column c. At Discharge Check all treatments, procedures, and programs received by, performed on, or participated in by the resident in the last 3 days of the SNF PPS Stay ending with A2400C. If no treatments, procedures or programs were received by, performed on, or participated in by the resident in the 3-day assessment period, check Z, None of the above</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51</a:t>
            </a:fld>
            <a:endParaRPr lang="en-US" dirty="0"/>
          </a:p>
        </p:txBody>
      </p:sp>
    </p:spTree>
    <p:extLst>
      <p:ext uri="{BB962C8B-B14F-4D97-AF65-F5344CB8AC3E}">
        <p14:creationId xmlns:p14="http://schemas.microsoft.com/office/powerpoint/2010/main" val="21345266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52</a:t>
            </a:fld>
            <a:endParaRPr lang="en-US" dirty="0"/>
          </a:p>
        </p:txBody>
      </p:sp>
    </p:spTree>
    <p:extLst>
      <p:ext uri="{BB962C8B-B14F-4D97-AF65-F5344CB8AC3E}">
        <p14:creationId xmlns:p14="http://schemas.microsoft.com/office/powerpoint/2010/main" val="3795368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53</a:t>
            </a:fld>
            <a:endParaRPr lang="en-US" dirty="0"/>
          </a:p>
        </p:txBody>
      </p:sp>
    </p:spTree>
    <p:extLst>
      <p:ext uri="{BB962C8B-B14F-4D97-AF65-F5344CB8AC3E}">
        <p14:creationId xmlns:p14="http://schemas.microsoft.com/office/powerpoint/2010/main" val="41761071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progress has been made in this area. This progress allows individuals more choices when it comes to care options and available support options to meet care preferences and needs in the least restrictive setting possible. This progress resulted from the 1999 U.S. Supreme Court decision in Olmstead v. L.C., which states that residents needing long term services and supports have a civil right to receive services in the least restrictive and most integrated setting appropriate to their needs.</a:t>
            </a:r>
          </a:p>
          <a:p>
            <a:endParaRPr lang="en-US" dirty="0"/>
          </a:p>
          <a:p>
            <a:r>
              <a:rPr lang="en-US" dirty="0"/>
              <a:t>In addition, there is a focus on active discharge planning DEFINITION ACTIVE DISCHARGE PLANNING An active discharge plan means a plan that is being currently implemented. In other words, the resident’s care plan has current goals to make specific arrangements for discharge, staff are taking active steps to accomplish discharge, and there is a target discharge date for the near future. If there is not an active discharge plan, residents should be asked if they want to talk to someone about community living (Q0500B) and then referred to the LCA accordingly. Furthermore, referrals to the LCA are recommended as part of many residents’ discharge plans. Such referrals are a helpful source of information for residents and facilities in informing the discharge planning process.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54</a:t>
            </a:fld>
            <a:endParaRPr lang="en-US" dirty="0"/>
          </a:p>
        </p:txBody>
      </p:sp>
    </p:spTree>
    <p:extLst>
      <p:ext uri="{BB962C8B-B14F-4D97-AF65-F5344CB8AC3E}">
        <p14:creationId xmlns:p14="http://schemas.microsoft.com/office/powerpoint/2010/main" val="959100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Intent: Interviewing the resident or designated individuals places the resident or their family at the center of decision-making. The items in this section are intended to record the participation and expectations of the resident, family members, or significant other(s) in the assessment, and to understand the resident’s overall goals. Discharge planning follow-up is already a regulatory requirement (CFR 483.21(c)(1)). Section Q of the MDS uses a person-centered approach to ensure that all individuals have the opportunity to learn about home- and community-based services and to receive long term care in the least restrictive setting possible. This may not be a nursing home. This is also a civil right for all resident</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55</a:t>
            </a:fld>
            <a:endParaRPr lang="en-US" dirty="0"/>
          </a:p>
        </p:txBody>
      </p:sp>
    </p:spTree>
    <p:extLst>
      <p:ext uri="{BB962C8B-B14F-4D97-AF65-F5344CB8AC3E}">
        <p14:creationId xmlns:p14="http://schemas.microsoft.com/office/powerpoint/2010/main" val="18808410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item documents the location to which the resident is being discharged at the time of discharge. Knowing the setting to which the individual was discharged helps to inform discharge planning. See the Glossary and Common Acronyms in Appendix A for additional descriptions of these settings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56</a:t>
            </a:fld>
            <a:endParaRPr lang="en-US" dirty="0"/>
          </a:p>
        </p:txBody>
      </p:sp>
    </p:spTree>
    <p:extLst>
      <p:ext uri="{BB962C8B-B14F-4D97-AF65-F5344CB8AC3E}">
        <p14:creationId xmlns:p14="http://schemas.microsoft.com/office/powerpoint/2010/main" val="32255155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care planning meetings, the resident should be made comfortable and verbal communication should be directly with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Residents should be asked about inviting family members, significant others, and/or guardian/legally authorized representatives to participate, and if they desire that they be involved in the assessment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If the individual resident is unable to understand the process, their family member, significant other, and/or guardian/legally authorized representative, who represents the individual, should be invited to attend the assessment process whenever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When the resident is unable to participate in the assessment process, a family member or significant other, and/or guardian or legally authorized representatives can provide information about the resident’s needs, goals, and priorities on the resident’s behalf</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57</a:t>
            </a:fld>
            <a:endParaRPr lang="en-US" dirty="0"/>
          </a:p>
        </p:txBody>
      </p:sp>
    </p:spTree>
    <p:extLst>
      <p:ext uri="{BB962C8B-B14F-4D97-AF65-F5344CB8AC3E}">
        <p14:creationId xmlns:p14="http://schemas.microsoft.com/office/powerpoint/2010/main" val="16631651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slide with the team </a:t>
            </a:r>
          </a:p>
        </p:txBody>
      </p:sp>
      <p:sp>
        <p:nvSpPr>
          <p:cNvPr id="4" name="Slide Number Placeholder 3"/>
          <p:cNvSpPr>
            <a:spLocks noGrp="1"/>
          </p:cNvSpPr>
          <p:nvPr>
            <p:ph type="sldNum" sz="quarter" idx="5"/>
          </p:nvPr>
        </p:nvSpPr>
        <p:spPr/>
        <p:txBody>
          <a:bodyPr/>
          <a:lstStyle/>
          <a:p>
            <a:fld id="{62583AE9-5228-4641-AE46-DAC04049BDD6}" type="slidenum">
              <a:rPr lang="en-US" smtClean="0"/>
              <a:pPr/>
              <a:t>58</a:t>
            </a:fld>
            <a:endParaRPr lang="en-US" dirty="0"/>
          </a:p>
        </p:txBody>
      </p:sp>
    </p:spTree>
    <p:extLst>
      <p:ext uri="{BB962C8B-B14F-4D97-AF65-F5344CB8AC3E}">
        <p14:creationId xmlns:p14="http://schemas.microsoft.com/office/powerpoint/2010/main" val="33742810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 choices related to returning to community living will vary, e.g., returning to a former home or a different community home, or, the individual may choose to stay in the nursing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discharge assessment process requires nursing home staff to apply a systematic and objective protocol so that every individual has the opportunity to access meaningful information about community living options and community service alternatives, with the goal being to assist the individual in maintaining or achieving the highest level of functioning and integration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includes ensuring that the individual or surrogate is fully informed and involved, identifying individual strengths, assessing risk factors, implementing a comprehensive plan of care, coordinating interdisciplinary care providers, fostering independent functioning, and using rehabilitation programs and community referrals</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59</a:t>
            </a:fld>
            <a:endParaRPr lang="en-US" dirty="0"/>
          </a:p>
        </p:txBody>
      </p:sp>
    </p:spTree>
    <p:extLst>
      <p:ext uri="{BB962C8B-B14F-4D97-AF65-F5344CB8AC3E}">
        <p14:creationId xmlns:p14="http://schemas.microsoft.com/office/powerpoint/2010/main" val="19242293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the slide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61</a:t>
            </a:fld>
            <a:endParaRPr lang="en-US" dirty="0"/>
          </a:p>
        </p:txBody>
      </p:sp>
    </p:spTree>
    <p:extLst>
      <p:ext uri="{BB962C8B-B14F-4D97-AF65-F5344CB8AC3E}">
        <p14:creationId xmlns:p14="http://schemas.microsoft.com/office/powerpoint/2010/main" val="2116380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Animation: First part identifies standardized questions on eating </a:t>
            </a:r>
          </a:p>
          <a:p>
            <a:r>
              <a:rPr lang="en-US" b="1" dirty="0"/>
              <a:t>Click and it has standardized questions on pain frequency </a:t>
            </a:r>
          </a:p>
          <a:p>
            <a:endParaRPr lang="en-US" b="1" dirty="0"/>
          </a:p>
          <a:p>
            <a:r>
              <a:rPr lang="en-US" dirty="0"/>
              <a:t>So lets look back at where we are and where we are going.  The data gathered on the MDS is going to impact the overall health and wellbeing of the older Americans.  The plan to create an assessment that is transparent was identified in 2010 with the passing of the affordable care act.  Since then the steps to transitioning all post acute care providers to develop a consistent set of assessment tools. </a:t>
            </a:r>
          </a:p>
          <a:p>
            <a:r>
              <a:rPr lang="en-US" dirty="0"/>
              <a:t>Lets discuss the SPADES </a:t>
            </a:r>
          </a:p>
          <a:p>
            <a:endParaRPr lang="en-US" dirty="0"/>
          </a:p>
          <a:p>
            <a:r>
              <a:rPr lang="en-US" dirty="0"/>
              <a:t>Centers for Medicare and Medicaid developed </a:t>
            </a:r>
            <a:r>
              <a:rPr lang="en-US" b="0" i="0" dirty="0">
                <a:solidFill>
                  <a:srgbClr val="333333"/>
                </a:solidFill>
                <a:effectLst/>
                <a:latin typeface="Roboto" panose="02000000000000000000" pitchFamily="2" charset="0"/>
              </a:rPr>
              <a:t>The Standardized Patient Assessment Data Elements (SPADEs) file includes standardized data elements developed by CMS to meet the requirements of the Improving Medicare Post-Acute Care Transformation (IMPACT) Act of 2014. The IMPACT Act requires the reporting of standardized patient assessment data with regard to quality measures and SPADEs. In addition, the IMPACT Act requires assessment data to be standardized and interoperable to allow for exchange of the data among post-acute providers and other providers. The Act intends for standardized post-acute care data to improve Medicare beneficiary outcomes through shared-decision making, care coordination, and enhanced discharge planning. The data elements in the SPADEs data set address care in the following post-acute settings: Inpatient Rehabilitation Facilities, Long-Term Care Hospitals, Skilled Nursing Facilities and Home Health Agencies.</a:t>
            </a:r>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a:t>
            </a:fld>
            <a:endParaRPr lang="en-US" dirty="0"/>
          </a:p>
        </p:txBody>
      </p:sp>
    </p:spTree>
    <p:extLst>
      <p:ext uri="{BB962C8B-B14F-4D97-AF65-F5344CB8AC3E}">
        <p14:creationId xmlns:p14="http://schemas.microsoft.com/office/powerpoint/2010/main" val="416449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consider providing opportunities for the IDT team to receive education.  CMS is offering training on the changes, develop an onboarding program to ensure standardization in completing the required documents. </a:t>
            </a:r>
          </a:p>
          <a:p>
            <a:r>
              <a:rPr lang="en-US" dirty="0"/>
              <a:t>Education utilizing the teach back method or hear see and do.   Understand that we have staff in which English is a second language.  Be aware that some of the verbiage in section GG may be challenging.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62</a:t>
            </a:fld>
            <a:endParaRPr lang="en-US" dirty="0"/>
          </a:p>
        </p:txBody>
      </p:sp>
    </p:spTree>
    <p:extLst>
      <p:ext uri="{BB962C8B-B14F-4D97-AF65-F5344CB8AC3E}">
        <p14:creationId xmlns:p14="http://schemas.microsoft.com/office/powerpoint/2010/main" val="197619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an action plan and make decisions on who is best suited to complete the each section, GG, requires a multidisciplinary approach.  And 2023 will bring about additions to the ICD 10 CODES.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63</a:t>
            </a:fld>
            <a:endParaRPr lang="en-US" dirty="0"/>
          </a:p>
        </p:txBody>
      </p:sp>
    </p:spTree>
    <p:extLst>
      <p:ext uri="{BB962C8B-B14F-4D97-AF65-F5344CB8AC3E}">
        <p14:creationId xmlns:p14="http://schemas.microsoft.com/office/powerpoint/2010/main" val="2021048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65</a:t>
            </a:fld>
            <a:endParaRPr lang="en-US" dirty="0"/>
          </a:p>
        </p:txBody>
      </p:sp>
    </p:spTree>
    <p:extLst>
      <p:ext uri="{BB962C8B-B14F-4D97-AF65-F5344CB8AC3E}">
        <p14:creationId xmlns:p14="http://schemas.microsoft.com/office/powerpoint/2010/main" val="1364448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66</a:t>
            </a:fld>
            <a:endParaRPr lang="en-US" dirty="0"/>
          </a:p>
        </p:txBody>
      </p:sp>
    </p:spTree>
    <p:extLst>
      <p:ext uri="{BB962C8B-B14F-4D97-AF65-F5344CB8AC3E}">
        <p14:creationId xmlns:p14="http://schemas.microsoft.com/office/powerpoint/2010/main" val="212962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Slide</a:t>
            </a:r>
          </a:p>
          <a:p>
            <a:endParaRPr lang="en-US" dirty="0"/>
          </a:p>
          <a:p>
            <a:r>
              <a:rPr lang="en-US" dirty="0"/>
              <a:t>The ethnicity data element uses a one-question multi-response format based on whether or not the resident is of Hispanic, Latino/a, or Spanish origin. Collection of ethnic data provides data granularity important for documenting and tracking health disparities and conforms to the 2011 Health and Human Services Data Standards</a:t>
            </a:r>
          </a:p>
          <a:p>
            <a:endParaRPr lang="en-US" dirty="0"/>
          </a:p>
          <a:p>
            <a:r>
              <a:rPr lang="en-US" dirty="0"/>
              <a:t>The ability to improve understanding of and address </a:t>
            </a:r>
            <a:r>
              <a:rPr lang="en-US" b="1" dirty="0"/>
              <a:t>racial disparities </a:t>
            </a:r>
            <a:r>
              <a:rPr lang="en-US" dirty="0"/>
              <a:t>in health care outcomes requires the availability of better data related to social determinants of health, including race. • Collection of A1010. Race provides data granularity important for documenting and tracking health disparities and conforms to the 2011 Health and Human Services Data Standards. • This item uses the common uniform language approved by the Office of Management and Budget (OMB) to report racial categories (see Definitions: Race). Response choices A1010D through A1010J roll up to the Asian category of the OMB standard. Response choices A1010K through A1010N roll up to the Native Hawaiian or Other Pacific Islander category of the OMB standard. The categories in this classification are social-political constructs and should not be interpreted as being scientific or anthropological in nature.</a:t>
            </a:r>
          </a:p>
          <a:p>
            <a:endParaRPr lang="en-US" dirty="0"/>
          </a:p>
          <a:p>
            <a:r>
              <a:rPr lang="en-US" b="1" dirty="0"/>
              <a:t>Collection of race </a:t>
            </a:r>
            <a:r>
              <a:rPr lang="en-US" dirty="0"/>
              <a:t>data is an important step in improving quality of care and health outcomes. • Standardizing self-reported data collection for race allows for the equal comparison of data across multiple post-acute-care settings. • These categories are NOT used to determine eligibility for participation in any Federal program</a:t>
            </a:r>
          </a:p>
          <a:p>
            <a:r>
              <a:rPr lang="en-US" b="1" dirty="0"/>
              <a:t>Language:</a:t>
            </a:r>
            <a:r>
              <a:rPr lang="en-US" dirty="0"/>
              <a:t> Enter the preferred language the resident primarily speaks or understands after interviewing the resident and family, significant other and/or guardian/legally authorized representative and/or reviewing the medical record. Inability to make needs known and to engage in social interaction because of a language barrier can be very frustrating and can lead to social isolation, depression, resident safety issues, and unmet needs</a:t>
            </a:r>
          </a:p>
          <a:p>
            <a:r>
              <a:rPr lang="en-US" b="1" dirty="0"/>
              <a:t>Transportation</a:t>
            </a:r>
            <a:r>
              <a:rPr lang="en-US" dirty="0"/>
              <a:t> is a focus for the Medicare A resident, as we know the goal is to prevent re-hospitalization and ensure that the client that is marginalized has the ability to access transportation. </a:t>
            </a:r>
          </a:p>
          <a:p>
            <a:endParaRPr lang="en-US" b="1" dirty="0"/>
          </a:p>
          <a:p>
            <a:r>
              <a:rPr lang="en-US" b="1" dirty="0"/>
              <a:t>Expanded admission and discharge status along with clarifications. One example is the differentiation of hospice settings.  The manual added hospice and an institutional facility Code</a:t>
            </a:r>
            <a:r>
              <a:rPr lang="en-US" dirty="0"/>
              <a:t> 10, Hospice (institutional facility): if the resident was admitted from an inpatient program for terminally ill persons where an array of services is necessary for the palliation and management of terminal illness and related conditions. The hospice must be licensed by the State as a hospice provider and/or certified under the Medicare program as a hospice provider. Includes community-based or inpatient hospice programs. </a:t>
            </a:r>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7</a:t>
            </a:fld>
            <a:endParaRPr lang="en-US" dirty="0"/>
          </a:p>
        </p:txBody>
      </p:sp>
    </p:spTree>
    <p:extLst>
      <p:ext uri="{BB962C8B-B14F-4D97-AF65-F5344CB8AC3E}">
        <p14:creationId xmlns:p14="http://schemas.microsoft.com/office/powerpoint/2010/main" val="3929818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not only has the MDS been updated, but the Standards of Participation updated.  The MDS is the first step for payment, compliance and quality in your care center.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8</a:t>
            </a:fld>
            <a:endParaRPr lang="en-US" dirty="0"/>
          </a:p>
        </p:txBody>
      </p:sp>
    </p:spTree>
    <p:extLst>
      <p:ext uri="{BB962C8B-B14F-4D97-AF65-F5344CB8AC3E}">
        <p14:creationId xmlns:p14="http://schemas.microsoft.com/office/powerpoint/2010/main" val="3240027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the challenges in gathering the additional information in section A. </a:t>
            </a:r>
          </a:p>
          <a:p>
            <a:r>
              <a:rPr lang="en-US" dirty="0"/>
              <a:t>Will the assessments in your EMR be ready for the transition. </a:t>
            </a:r>
          </a:p>
          <a:p>
            <a:r>
              <a:rPr lang="en-US" dirty="0"/>
              <a:t>Who is assigned to obtaining this information? </a:t>
            </a:r>
          </a:p>
          <a:p>
            <a:r>
              <a:rPr lang="en-US" dirty="0"/>
              <a:t>Will business office, admissions or social service gather this information. </a:t>
            </a:r>
          </a:p>
          <a:p>
            <a:endParaRPr lang="en-US" dirty="0"/>
          </a:p>
        </p:txBody>
      </p:sp>
      <p:sp>
        <p:nvSpPr>
          <p:cNvPr id="4" name="Slide Number Placeholder 3"/>
          <p:cNvSpPr>
            <a:spLocks noGrp="1"/>
          </p:cNvSpPr>
          <p:nvPr>
            <p:ph type="sldNum" sz="quarter" idx="5"/>
          </p:nvPr>
        </p:nvSpPr>
        <p:spPr/>
        <p:txBody>
          <a:bodyPr/>
          <a:lstStyle/>
          <a:p>
            <a:fld id="{62583AE9-5228-4641-AE46-DAC04049BDD6}" type="slidenum">
              <a:rPr lang="en-US" smtClean="0"/>
              <a:pPr/>
              <a:t>9</a:t>
            </a:fld>
            <a:endParaRPr lang="en-US" dirty="0"/>
          </a:p>
        </p:txBody>
      </p:sp>
    </p:spTree>
    <p:extLst>
      <p:ext uri="{BB962C8B-B14F-4D97-AF65-F5344CB8AC3E}">
        <p14:creationId xmlns:p14="http://schemas.microsoft.com/office/powerpoint/2010/main" val="4176583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11574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85B469-5187-4EC5-A46A-5246E39C36E9}" type="datetime1">
              <a:rPr lang="en-US" smtClean="0">
                <a:solidFill>
                  <a:prstClr val="black"/>
                </a:solidFill>
              </a:rPr>
              <a:t>7/7/2023</a:t>
            </a:fld>
            <a:endParaRPr lang="en-US" dirty="0">
              <a:solidFill>
                <a:prstClr val="black"/>
              </a:solidFill>
            </a:endParaRPr>
          </a:p>
        </p:txBody>
      </p:sp>
      <p:sp>
        <p:nvSpPr>
          <p:cNvPr id="5" name="Slide Number Placeholder 4"/>
          <p:cNvSpPr>
            <a:spLocks noGrp="1"/>
          </p:cNvSpPr>
          <p:nvPr>
            <p:ph type="sldNum" sz="quarter" idx="12"/>
          </p:nvPr>
        </p:nvSpPr>
        <p:spPr>
          <a:xfrm>
            <a:off x="8737600" y="6356357"/>
            <a:ext cx="2844800" cy="365125"/>
          </a:xfrm>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522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EDD955-D679-42C0-8C7E-F3F25ECF904E}" type="datetime1">
              <a:rPr lang="en-US" smtClean="0">
                <a:solidFill>
                  <a:prstClr val="black"/>
                </a:solidFill>
              </a:rPr>
              <a:t>7/7/2023</a:t>
            </a:fld>
            <a:endParaRPr lang="en-US" dirty="0">
              <a:solidFill>
                <a:prstClr val="black"/>
              </a:solidFill>
            </a:endParaRPr>
          </a:p>
        </p:txBody>
      </p:sp>
    </p:spTree>
    <p:extLst>
      <p:ext uri="{BB962C8B-B14F-4D97-AF65-F5344CB8AC3E}">
        <p14:creationId xmlns:p14="http://schemas.microsoft.com/office/powerpoint/2010/main" val="379220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E55542-2A52-46FD-A5AC-DD17EE18F3A6}" type="datetime1">
              <a:rPr lang="en-US" smtClean="0">
                <a:solidFill>
                  <a:prstClr val="black"/>
                </a:solidFill>
              </a:rPr>
              <a:t>7/7/2023</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6914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3C75C-1DD4-4EFB-96F4-CD016AE835F6}" type="datetime1">
              <a:rPr lang="en-US" smtClean="0">
                <a:solidFill>
                  <a:prstClr val="black"/>
                </a:solidFill>
              </a:rPr>
              <a:t>7/7/2023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9189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81A95B-B40D-432F-BDE3-0F0C037B57E3}" type="datetime1">
              <a:rPr lang="en-US" smtClean="0">
                <a:solidFill>
                  <a:prstClr val="black"/>
                </a:solidFill>
              </a:rPr>
              <a:t>7/7/2023</a:t>
            </a:fld>
            <a:endParaRPr lang="en-US" dirty="0">
              <a:solidFill>
                <a:prstClr val="black"/>
              </a:solidFill>
            </a:endParaRPr>
          </a:p>
        </p:txBody>
      </p:sp>
      <p:sp>
        <p:nvSpPr>
          <p:cNvPr id="9" name="Slide Number Placeholder 8"/>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8827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45820-4DB1-4339-8AEB-7BCAF0FDFEA8}" type="datetime1">
              <a:rPr lang="en-US" smtClean="0">
                <a:solidFill>
                  <a:prstClr val="black"/>
                </a:solidFill>
              </a:rPr>
              <a:t>7/7/2023</a:t>
            </a:fld>
            <a:endParaRPr lang="en-US" dirty="0">
              <a:solidFill>
                <a:prstClr val="black"/>
              </a:solidFill>
            </a:endParaRPr>
          </a:p>
        </p:txBody>
      </p:sp>
      <p:sp>
        <p:nvSpPr>
          <p:cNvPr id="5" name="Slide Number Placeholder 4"/>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1453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A1124-85F9-448D-B3E4-AC9E07F4E290}" type="datetime1">
              <a:rPr lang="en-US" smtClean="0">
                <a:solidFill>
                  <a:prstClr val="black"/>
                </a:solidFill>
              </a:rPr>
              <a:t>7/7/2023</a:t>
            </a:fld>
            <a:endParaRPr lang="en-US" dirty="0">
              <a:solidFill>
                <a:prstClr val="black"/>
              </a:solidFill>
            </a:endParaRPr>
          </a:p>
        </p:txBody>
      </p:sp>
      <p:sp>
        <p:nvSpPr>
          <p:cNvPr id="4" name="Slide Number Placeholder 3"/>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134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9F4AF-83BA-4844-90A6-1A2537F102CC}" type="datetime1">
              <a:rPr lang="en-US" smtClean="0">
                <a:solidFill>
                  <a:prstClr val="black"/>
                </a:solidFill>
              </a:rPr>
              <a:t>7/7/2023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9336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F0AA6-727A-4116-83EB-06F1397B9832}" type="datetime1">
              <a:rPr lang="en-US" smtClean="0">
                <a:solidFill>
                  <a:prstClr val="black"/>
                </a:solidFill>
              </a:rPr>
              <a:t>7/7/2023</a:t>
            </a:fld>
            <a:endParaRPr lang="en-US" dirty="0">
              <a:solidFill>
                <a:prstClr val="black"/>
              </a:solidFill>
            </a:endParaRPr>
          </a:p>
        </p:txBody>
      </p:sp>
      <p:sp>
        <p:nvSpPr>
          <p:cNvPr id="7" name="Slide Number Placeholder 6"/>
          <p:cNvSpPr>
            <a:spLocks noGrp="1"/>
          </p:cNvSpPr>
          <p:nvPr>
            <p:ph type="sldNum" sz="quarter" idx="12"/>
          </p:nvPr>
        </p:nvSpPr>
        <p:spPr/>
        <p:txBody>
          <a:bodyPr/>
          <a:lstStyle/>
          <a:p>
            <a:fld id="{8ED21966-C764-4C40-97C3-3CEDFB59A7F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3811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solidFill>
              </a:defRPr>
            </a:lvl1pPr>
          </a:lstStyle>
          <a:p>
            <a:fld id="{EA25747C-6F3A-4B6F-85EC-0F505796E425}" type="datetime1">
              <a:rPr lang="en-US" smtClean="0">
                <a:solidFill>
                  <a:prstClr val="black"/>
                </a:solidFill>
              </a:rPr>
              <a:t>7/7/2023</a:t>
            </a:fld>
            <a:endParaRPr lang="en-US" dirty="0">
              <a:solidFill>
                <a:prstClr val="black"/>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solidFill>
              </a:defRPr>
            </a:lvl1pPr>
          </a:lstStyle>
          <a:p>
            <a:fld id="{8ED21966-C764-4C40-97C3-3CEDFB59A7F5}" type="slidenum">
              <a:rPr lang="en-US" smtClean="0">
                <a:solidFill>
                  <a:prstClr val="black"/>
                </a:solidFill>
              </a:rPr>
              <a:pPr/>
              <a:t>‹#›</a:t>
            </a:fld>
            <a:endParaRPr lang="en-US" dirty="0">
              <a:solidFill>
                <a:prstClr val="black"/>
              </a:solidFill>
            </a:endParaRPr>
          </a:p>
        </p:txBody>
      </p:sp>
      <p:sp>
        <p:nvSpPr>
          <p:cNvPr id="7" name="TextBox 6"/>
          <p:cNvSpPr txBox="1"/>
          <p:nvPr userDrawn="1"/>
        </p:nvSpPr>
        <p:spPr>
          <a:xfrm>
            <a:off x="3352800" y="6356357"/>
            <a:ext cx="5283200" cy="323165"/>
          </a:xfrm>
          <a:prstGeom prst="rect">
            <a:avLst/>
          </a:prstGeom>
          <a:noFill/>
        </p:spPr>
        <p:txBody>
          <a:bodyPr wrap="square" rtlCol="0">
            <a:spAutoFit/>
          </a:bodyPr>
          <a:lstStyle/>
          <a:p>
            <a:pPr algn="ctr"/>
            <a:r>
              <a:rPr lang="en-US" sz="500" kern="1200" dirty="0">
                <a:solidFill>
                  <a:schemeClr val="tx1"/>
                </a:solidFill>
                <a:effectLst/>
                <a:latin typeface="Calibri" panose="020F0502020204030204" pitchFamily="34" charset="0"/>
                <a:ea typeface="+mn-ea"/>
                <a:cs typeface="Arial" charset="0"/>
              </a:rPr>
              <a:t>This document is for general informational purposes only.  </a:t>
            </a:r>
          </a:p>
          <a:p>
            <a:pPr algn="ctr"/>
            <a:r>
              <a:rPr lang="en-US" sz="500" kern="1200" dirty="0">
                <a:solidFill>
                  <a:schemeClr val="tx1"/>
                </a:solidFill>
                <a:effectLst/>
                <a:latin typeface="Calibri" panose="020F0502020204030204" pitchFamily="34" charset="0"/>
                <a:ea typeface="+mn-ea"/>
                <a:cs typeface="Arial" charset="0"/>
              </a:rPr>
              <a:t>It does not represent legal advice nor relied upon as supporting documentation or advice with CMS or other regulatory entities.</a:t>
            </a:r>
          </a:p>
          <a:p>
            <a:pPr algn="ctr"/>
            <a:r>
              <a:rPr lang="en-US" sz="500" kern="1200" dirty="0">
                <a:solidFill>
                  <a:schemeClr val="tx1"/>
                </a:solidFill>
                <a:effectLst/>
                <a:latin typeface="Calibri" panose="020F0502020204030204" pitchFamily="34" charset="0"/>
                <a:ea typeface="+mn-ea"/>
                <a:cs typeface="Arial" charset="0"/>
              </a:rPr>
              <a:t>© Pathway Health Services, Inc. – All Rights Reserved – Copy with Permission Only </a:t>
            </a:r>
          </a:p>
        </p:txBody>
      </p:sp>
      <p:pic>
        <p:nvPicPr>
          <p:cNvPr id="11" name="Picture 10">
            <a:extLst>
              <a:ext uri="{FF2B5EF4-FFF2-40B4-BE49-F238E27FC236}">
                <a16:creationId xmlns:a16="http://schemas.microsoft.com/office/drawing/2014/main" id="{EEC89438-3BCB-96E4-C3DC-63CBB70890A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9600" y="5829556"/>
            <a:ext cx="2495217" cy="89192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93390AD5-C4C7-25A7-A5EA-49D7E1490F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841092" y="5910395"/>
            <a:ext cx="2637816" cy="891924"/>
          </a:xfrm>
          <a:prstGeom prst="rect">
            <a:avLst/>
          </a:prstGeom>
        </p:spPr>
      </p:pic>
    </p:spTree>
    <p:extLst>
      <p:ext uri="{BB962C8B-B14F-4D97-AF65-F5344CB8AC3E}">
        <p14:creationId xmlns:p14="http://schemas.microsoft.com/office/powerpoint/2010/main" val="13039616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file:///C:\Users\Owner\AppData\Local\Temp\Temp1_MDS3.0_Draft_Item_Sets_v1.18.11_for%20Oct_1_2023.zip\MDS%201.18.11%20Draft%20Item%20Sets\Draft%20MDS3.0%20NC%20Item%20Set%20v1.18.11%20Oct2023.pdf"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file:///C:\Users\Owner\AppData\Local\Temp\Temp1_MDS3.0_Draft_Item_Sets_v1.18.11_for%20Oct_1_2023.zip\MDS%201.18.11%20Draft%20Item%20Sets\Draft%20MDS3.0%20NC%20Item%20Set%20v1.18.11%20Oct2023.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file:///C:\Users\Owner\AppData\Local\Temp\Temp1_MDS3.0_Draft_Item_Sets_v1.18.11_for%20Oct_1_2023.zip\MDS%201.18.11%20Draft%20Item%20Sets\Draft%20MDS3.0%20NC%20Item%20Set%20v1.18.11%20Oct2023.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hyperlink" Target="file:///C:\Users\Owner\AppData\Local\Temp\Temp1_MDS3.0_Draft_Item_Sets_v1.18.11_for%20Oct_1_2023.zip\MDS%201.18.11%20Draft%20Item%20Sets\Draft%20MDS3.0%20NC%20Item%20Set%20v1.18.11%20Oct2023.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file:///C:\Users\Owner\AppData\Local\Temp\Temp1_MDS3.0_Draft_Item_Sets_v1.18.11_for%20Oct_1_2023.zip\MDS%201.18.11%20Draft%20Item%20Sets\Draft%20MDS3.0%20NC%20Item%20Set%20v1.18.11%20Oct2023.pdf" TargetMode="Externa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noridiansmrc.com/current-projects/01-066/#documentationrequiremen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cms.gov/medicare/provider-enrollment-and-certification/guidanceforlawsandregulations/downloads/appendix-pp-state-operations-manual.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cms.gov/Medicare/Quality-Initiatives-Patient-Assessment-Instruments/NursingHomeQualityInits/MDS30RAIManual" TargetMode="External"/><Relationship Id="rId5" Type="http://schemas.openxmlformats.org/officeDocument/2006/relationships/hyperlink" Target="https://www.cms.gov/Medicare/Quality-Initiatives-Patient-Assessment-Instruments/Value-Based-Programs/SNF-VBP/SNF-VBP-Page" TargetMode="External"/><Relationship Id="rId4" Type="http://schemas.openxmlformats.org/officeDocument/2006/relationships/hyperlink" Target="https://www.cms.gov/Medicare/Provider-Enrollment-and-Certification/GuidanceforLawsAndRegulations/Nursing-Homes"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1219200"/>
            <a:ext cx="7772400" cy="1162050"/>
          </a:xfrm>
        </p:spPr>
        <p:txBody>
          <a:bodyPr>
            <a:normAutofit/>
          </a:bodyPr>
          <a:lstStyle/>
          <a:p>
            <a:r>
              <a:rPr lang="en-US" b="1" dirty="0">
                <a:solidFill>
                  <a:schemeClr val="bg1"/>
                </a:solidFill>
              </a:rPr>
              <a:t>Test</a:t>
            </a:r>
          </a:p>
        </p:txBody>
      </p:sp>
      <p:sp>
        <p:nvSpPr>
          <p:cNvPr id="2" name="Subtitle 1"/>
          <p:cNvSpPr>
            <a:spLocks noGrp="1"/>
          </p:cNvSpPr>
          <p:nvPr>
            <p:ph type="subTitle" idx="1"/>
          </p:nvPr>
        </p:nvSpPr>
        <p:spPr>
          <a:xfrm>
            <a:off x="2895600" y="2457450"/>
            <a:ext cx="6400800" cy="914400"/>
          </a:xfrm>
        </p:spPr>
        <p:txBody>
          <a:bodyPr/>
          <a:lstStyle/>
          <a:p>
            <a:r>
              <a:rPr lang="en-US" dirty="0">
                <a:solidFill>
                  <a:schemeClr val="bg1"/>
                </a:solidFill>
                <a:latin typeface="+mj-lt"/>
              </a:rPr>
              <a:t>Test </a:t>
            </a:r>
          </a:p>
        </p:txBody>
      </p:sp>
      <p:sp>
        <p:nvSpPr>
          <p:cNvPr id="3" name="Rectangle 2">
            <a:extLst>
              <a:ext uri="{FF2B5EF4-FFF2-40B4-BE49-F238E27FC236}">
                <a16:creationId xmlns:a16="http://schemas.microsoft.com/office/drawing/2014/main" id="{366F4DF2-F585-64DD-4FDD-313E788B8944}"/>
              </a:ext>
            </a:extLst>
          </p:cNvPr>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Diagonal Corners Rounded 4">
            <a:extLst>
              <a:ext uri="{FF2B5EF4-FFF2-40B4-BE49-F238E27FC236}">
                <a16:creationId xmlns:a16="http://schemas.microsoft.com/office/drawing/2014/main" id="{1F9DF84E-28F5-C02A-551A-D96E317BE60D}"/>
              </a:ext>
            </a:extLst>
          </p:cNvPr>
          <p:cNvSpPr/>
          <p:nvPr/>
        </p:nvSpPr>
        <p:spPr>
          <a:xfrm>
            <a:off x="0" y="-838200"/>
            <a:ext cx="12192000" cy="5029200"/>
          </a:xfrm>
          <a:prstGeom prst="round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DB626FF-F780-B326-7D3F-A46163F4F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0" y="5433532"/>
            <a:ext cx="2705992" cy="967268"/>
          </a:xfrm>
          <a:prstGeom prst="rect">
            <a:avLst/>
          </a:prstGeom>
        </p:spPr>
      </p:pic>
      <p:sp>
        <p:nvSpPr>
          <p:cNvPr id="10" name="TextBox 9">
            <a:extLst>
              <a:ext uri="{FF2B5EF4-FFF2-40B4-BE49-F238E27FC236}">
                <a16:creationId xmlns:a16="http://schemas.microsoft.com/office/drawing/2014/main" id="{5545AD3B-6142-9373-26B8-A307381A735E}"/>
              </a:ext>
            </a:extLst>
          </p:cNvPr>
          <p:cNvSpPr txBox="1"/>
          <p:nvPr/>
        </p:nvSpPr>
        <p:spPr>
          <a:xfrm>
            <a:off x="952500" y="510334"/>
            <a:ext cx="10287000" cy="3970318"/>
          </a:xfrm>
          <a:prstGeom prst="rect">
            <a:avLst/>
          </a:prstGeom>
          <a:noFill/>
        </p:spPr>
        <p:txBody>
          <a:bodyPr wrap="square" rtlCol="0">
            <a:spAutoFit/>
          </a:bodyPr>
          <a:lstStyle/>
          <a:p>
            <a:pPr algn="ctr"/>
            <a:r>
              <a:rPr lang="en-US" sz="3600" b="1" dirty="0">
                <a:solidFill>
                  <a:schemeClr val="bg1"/>
                </a:solidFill>
              </a:rPr>
              <a:t>MDS 3.0 Changes</a:t>
            </a:r>
          </a:p>
          <a:p>
            <a:pPr algn="ctr"/>
            <a:endParaRPr lang="en-US" sz="3600" b="1" dirty="0">
              <a:solidFill>
                <a:schemeClr val="bg1"/>
              </a:solidFill>
              <a:latin typeface="+mj-lt"/>
            </a:endParaRPr>
          </a:p>
          <a:p>
            <a:pPr algn="ctr"/>
            <a:r>
              <a:rPr lang="en-US" sz="3600" b="1" dirty="0">
                <a:solidFill>
                  <a:schemeClr val="bg1"/>
                </a:solidFill>
                <a:latin typeface="+mj-lt"/>
              </a:rPr>
              <a:t>The Road to Successful Transition</a:t>
            </a:r>
          </a:p>
          <a:p>
            <a:pPr algn="ctr"/>
            <a:endParaRPr lang="en-US" sz="3600" b="1" dirty="0">
              <a:solidFill>
                <a:schemeClr val="bg1"/>
              </a:solidFill>
              <a:latin typeface="+mj-lt"/>
            </a:endParaRPr>
          </a:p>
          <a:p>
            <a:pPr algn="ctr"/>
            <a:r>
              <a:rPr lang="en-US" sz="3600" dirty="0">
                <a:solidFill>
                  <a:schemeClr val="bg1"/>
                </a:solidFill>
                <a:latin typeface="+mj-lt"/>
              </a:rPr>
              <a:t>For Leadership and Interdisciplinary Team Members </a:t>
            </a:r>
          </a:p>
          <a:p>
            <a:pPr algn="ctr"/>
            <a:r>
              <a:rPr lang="en-US" sz="3600" b="1" dirty="0">
                <a:solidFill>
                  <a:schemeClr val="bg1"/>
                </a:solidFill>
              </a:rPr>
              <a:t> </a:t>
            </a:r>
            <a:endParaRPr lang="en-US" sz="3600" dirty="0"/>
          </a:p>
          <a:p>
            <a:endParaRPr lang="en-US" sz="3600" dirty="0"/>
          </a:p>
        </p:txBody>
      </p:sp>
      <p:pic>
        <p:nvPicPr>
          <p:cNvPr id="7" name="Picture 6" descr="A picture containing text, clipart&#10;&#10;Description automatically generated">
            <a:extLst>
              <a:ext uri="{FF2B5EF4-FFF2-40B4-BE49-F238E27FC236}">
                <a16:creationId xmlns:a16="http://schemas.microsoft.com/office/drawing/2014/main" id="{575D144F-DE5E-8CE1-F34F-332FD82B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699" y="4495801"/>
            <a:ext cx="2534617" cy="747712"/>
          </a:xfrm>
          <a:prstGeom prst="rect">
            <a:avLst/>
          </a:prstGeom>
        </p:spPr>
      </p:pic>
      <p:sp>
        <p:nvSpPr>
          <p:cNvPr id="4" name="TextBox 3">
            <a:extLst>
              <a:ext uri="{FF2B5EF4-FFF2-40B4-BE49-F238E27FC236}">
                <a16:creationId xmlns:a16="http://schemas.microsoft.com/office/drawing/2014/main" id="{43D6ED0C-6571-0BED-0791-F2E38F2E5536}"/>
              </a:ext>
            </a:extLst>
          </p:cNvPr>
          <p:cNvSpPr txBox="1"/>
          <p:nvPr/>
        </p:nvSpPr>
        <p:spPr>
          <a:xfrm>
            <a:off x="457200" y="5715000"/>
            <a:ext cx="2705992" cy="369332"/>
          </a:xfrm>
          <a:prstGeom prst="rect">
            <a:avLst/>
          </a:prstGeom>
          <a:noFill/>
        </p:spPr>
        <p:txBody>
          <a:bodyPr wrap="square" rtlCol="0">
            <a:spAutoFit/>
          </a:bodyPr>
          <a:lstStyle/>
          <a:p>
            <a:r>
              <a:rPr lang="en-US" dirty="0">
                <a:solidFill>
                  <a:schemeClr val="bg1"/>
                </a:solidFill>
              </a:rPr>
              <a:t>July 2023</a:t>
            </a:r>
          </a:p>
        </p:txBody>
      </p:sp>
    </p:spTree>
    <p:extLst>
      <p:ext uri="{BB962C8B-B14F-4D97-AF65-F5344CB8AC3E}">
        <p14:creationId xmlns:p14="http://schemas.microsoft.com/office/powerpoint/2010/main" val="35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67D0-A1C6-6379-9F69-CEFECA3646C4}"/>
              </a:ext>
            </a:extLst>
          </p:cNvPr>
          <p:cNvSpPr>
            <a:spLocks noGrp="1"/>
          </p:cNvSpPr>
          <p:nvPr>
            <p:ph type="title"/>
          </p:nvPr>
        </p:nvSpPr>
        <p:spPr/>
        <p:txBody>
          <a:bodyPr/>
          <a:lstStyle/>
          <a:p>
            <a:r>
              <a:rPr lang="en-US" dirty="0"/>
              <a:t>MDS Changes</a:t>
            </a:r>
          </a:p>
        </p:txBody>
      </p:sp>
      <p:sp>
        <p:nvSpPr>
          <p:cNvPr id="3" name="Text Placeholder 2">
            <a:extLst>
              <a:ext uri="{FF2B5EF4-FFF2-40B4-BE49-F238E27FC236}">
                <a16:creationId xmlns:a16="http://schemas.microsoft.com/office/drawing/2014/main" id="{FCF918E8-66D8-4954-24E6-D1D12EFAD9AE}"/>
              </a:ext>
            </a:extLst>
          </p:cNvPr>
          <p:cNvSpPr>
            <a:spLocks noGrp="1"/>
          </p:cNvSpPr>
          <p:nvPr>
            <p:ph type="body" idx="1"/>
          </p:nvPr>
        </p:nvSpPr>
        <p:spPr/>
        <p:txBody>
          <a:bodyPr/>
          <a:lstStyle/>
          <a:p>
            <a:r>
              <a:rPr lang="en-US" dirty="0"/>
              <a:t>Section by Section Overview of Changes </a:t>
            </a:r>
          </a:p>
        </p:txBody>
      </p:sp>
    </p:spTree>
    <p:extLst>
      <p:ext uri="{BB962C8B-B14F-4D97-AF65-F5344CB8AC3E}">
        <p14:creationId xmlns:p14="http://schemas.microsoft.com/office/powerpoint/2010/main" val="3869144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Section A Race/Ethnicity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5867400" cy="4525963"/>
          </a:xfrm>
        </p:spPr>
        <p:txBody>
          <a:bodyPr>
            <a:normAutofit fontScale="70000" lnSpcReduction="20000"/>
          </a:bodyPr>
          <a:lstStyle/>
          <a:p>
            <a:pPr marL="0" indent="0">
              <a:buNone/>
            </a:pPr>
            <a:r>
              <a:rPr lang="en-US" sz="3200" dirty="0"/>
              <a:t>Guidance </a:t>
            </a:r>
          </a:p>
          <a:p>
            <a:pPr marL="0" indent="0">
              <a:buNone/>
            </a:pPr>
            <a:r>
              <a:rPr lang="en-US" sz="3200" dirty="0"/>
              <a:t>“We want to make sure that all our residents get the best care possible, regardless of their ethnic background. We would like you to tell us your ethnic background so that we can review the treatment that all residents receive and make sure that everyone gets the highest quality of care” </a:t>
            </a:r>
          </a:p>
          <a:p>
            <a:pPr marL="0" indent="0">
              <a:buNone/>
            </a:pPr>
            <a:r>
              <a:rPr lang="en-US" sz="3600" dirty="0"/>
              <a:t>When the resident is unable to respond and the response is determined via family, significant other, or legally authorized representative input or medical record documentation, check all boxes that apply, </a:t>
            </a:r>
            <a:r>
              <a:rPr lang="en-US" sz="3600" b="1" dirty="0"/>
              <a:t>including X. Resident unable to respond</a:t>
            </a:r>
          </a:p>
          <a:p>
            <a:endParaRPr lang="en-US" dirty="0"/>
          </a:p>
        </p:txBody>
      </p:sp>
      <p:pic>
        <p:nvPicPr>
          <p:cNvPr id="4" name="Content Placeholder 10">
            <a:extLst>
              <a:ext uri="{FF2B5EF4-FFF2-40B4-BE49-F238E27FC236}">
                <a16:creationId xmlns:a16="http://schemas.microsoft.com/office/drawing/2014/main" id="{636EF196-A792-4C30-1B51-B64C22701DB4}"/>
              </a:ext>
            </a:extLst>
          </p:cNvPr>
          <p:cNvPicPr>
            <a:picLocks noChangeAspect="1"/>
          </p:cNvPicPr>
          <p:nvPr/>
        </p:nvPicPr>
        <p:blipFill>
          <a:blip r:embed="rId3"/>
          <a:stretch>
            <a:fillRect/>
          </a:stretch>
        </p:blipFill>
        <p:spPr>
          <a:xfrm>
            <a:off x="6858000" y="1417638"/>
            <a:ext cx="5183188" cy="4519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a:extLst>
              <a:ext uri="{FF2B5EF4-FFF2-40B4-BE49-F238E27FC236}">
                <a16:creationId xmlns:a16="http://schemas.microsoft.com/office/drawing/2014/main" id="{75573969-0003-F222-A12C-C85929814D11}"/>
              </a:ext>
            </a:extLst>
          </p:cNvPr>
          <p:cNvSpPr/>
          <p:nvPr/>
        </p:nvSpPr>
        <p:spPr>
          <a:xfrm>
            <a:off x="6890197" y="4876800"/>
            <a:ext cx="2863403" cy="56356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7363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descr="A collage of a person&#10;&#10;Description automatically generated with medium confidence">
            <a:extLst>
              <a:ext uri="{FF2B5EF4-FFF2-40B4-BE49-F238E27FC236}">
                <a16:creationId xmlns:a16="http://schemas.microsoft.com/office/drawing/2014/main" id="{84DFD14C-846D-A500-FCCE-F7F25FE5E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96" y="938169"/>
            <a:ext cx="4473015" cy="4473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Placeholder 8">
            <a:extLst>
              <a:ext uri="{FF2B5EF4-FFF2-40B4-BE49-F238E27FC236}">
                <a16:creationId xmlns:a16="http://schemas.microsoft.com/office/drawing/2014/main" id="{23292DCF-CC13-7DCA-E9F7-F45514ABBD0A}"/>
              </a:ext>
            </a:extLst>
          </p:cNvPr>
          <p:cNvPicPr>
            <a:picLocks noChangeAspect="1"/>
          </p:cNvPicPr>
          <p:nvPr/>
        </p:nvPicPr>
        <p:blipFill rotWithShape="1">
          <a:blip r:embed="rId4"/>
          <a:srcRect l="730" r="730"/>
          <a:stretch/>
        </p:blipFill>
        <p:spPr>
          <a:xfrm>
            <a:off x="5386280" y="428868"/>
            <a:ext cx="6172200" cy="5491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A617399-3739-D6C7-121C-CCA27A0FD5DD}"/>
              </a:ext>
            </a:extLst>
          </p:cNvPr>
          <p:cNvSpPr txBox="1"/>
          <p:nvPr/>
        </p:nvSpPr>
        <p:spPr>
          <a:xfrm>
            <a:off x="509630" y="5562600"/>
            <a:ext cx="6098146" cy="246221"/>
          </a:xfrm>
          <a:prstGeom prst="rect">
            <a:avLst/>
          </a:prstGeom>
          <a:noFill/>
        </p:spPr>
        <p:txBody>
          <a:bodyPr wrap="square">
            <a:spAutoFit/>
          </a:bodyPr>
          <a:lstStyle/>
          <a:p>
            <a:r>
              <a:rPr lang="en-US" sz="1000" dirty="0">
                <a:hlinkClick r:id="rId5"/>
              </a:rPr>
              <a:t>Draft MDS3.0 NC Item Set v1.18.11 Oct2023.pdf</a:t>
            </a:r>
            <a:endParaRPr lang="en-US" sz="1000" dirty="0"/>
          </a:p>
        </p:txBody>
      </p:sp>
    </p:spTree>
    <p:extLst>
      <p:ext uri="{BB962C8B-B14F-4D97-AF65-F5344CB8AC3E}">
        <p14:creationId xmlns:p14="http://schemas.microsoft.com/office/powerpoint/2010/main" val="2372933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pPr algn="l"/>
            <a:r>
              <a:rPr lang="en-US" sz="4400" dirty="0">
                <a:solidFill>
                  <a:schemeClr val="tx1"/>
                </a:solidFill>
                <a:latin typeface="+mj-lt"/>
                <a:cs typeface="+mj-cs"/>
              </a:rPr>
              <a:t>Steps for Assessment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5257800" cy="4525963"/>
          </a:xfrm>
        </p:spPr>
        <p:txBody>
          <a:bodyPr>
            <a:normAutofit fontScale="92500"/>
          </a:bodyPr>
          <a:lstStyle/>
          <a:p>
            <a:r>
              <a:rPr lang="en-US" sz="3200" dirty="0">
                <a:solidFill>
                  <a:schemeClr val="tx1"/>
                </a:solidFill>
                <a:latin typeface="+mn-lt"/>
                <a:cs typeface="+mn-cs"/>
              </a:rPr>
              <a:t>May ask a family member if resident is unable to respond. </a:t>
            </a:r>
          </a:p>
          <a:p>
            <a:r>
              <a:rPr lang="en-US" sz="3200" dirty="0">
                <a:solidFill>
                  <a:schemeClr val="tx1"/>
                </a:solidFill>
                <a:latin typeface="+mn-lt"/>
                <a:cs typeface="+mn-cs"/>
              </a:rPr>
              <a:t>Use medical record only if resident and or family is not available</a:t>
            </a:r>
          </a:p>
          <a:p>
            <a:r>
              <a:rPr lang="en-US" sz="3200" dirty="0">
                <a:solidFill>
                  <a:schemeClr val="tx1"/>
                </a:solidFill>
                <a:latin typeface="+mn-lt"/>
                <a:cs typeface="+mn-cs"/>
              </a:rPr>
              <a:t>Resident declines to respond </a:t>
            </a:r>
          </a:p>
          <a:p>
            <a:r>
              <a:rPr lang="en-US" sz="3200" dirty="0">
                <a:solidFill>
                  <a:schemeClr val="tx1"/>
                </a:solidFill>
                <a:latin typeface="+mn-lt"/>
                <a:cs typeface="+mn-cs"/>
              </a:rPr>
              <a:t>DON’T CODE BASED ON OTHER RESOURCES </a:t>
            </a:r>
          </a:p>
          <a:p>
            <a:endParaRPr lang="en-US" dirty="0"/>
          </a:p>
        </p:txBody>
      </p:sp>
      <p:pic>
        <p:nvPicPr>
          <p:cNvPr id="4" name="Picture Placeholder 8">
            <a:extLst>
              <a:ext uri="{FF2B5EF4-FFF2-40B4-BE49-F238E27FC236}">
                <a16:creationId xmlns:a16="http://schemas.microsoft.com/office/drawing/2014/main" id="{2318D6BF-631C-7BFA-5C30-97852663D3B4}"/>
              </a:ext>
            </a:extLst>
          </p:cNvPr>
          <p:cNvPicPr>
            <a:picLocks noChangeAspect="1"/>
          </p:cNvPicPr>
          <p:nvPr/>
        </p:nvPicPr>
        <p:blipFill rotWithShape="1">
          <a:blip r:embed="rId3"/>
          <a:srcRect r="22013" b="-2"/>
          <a:stretch/>
        </p:blipFill>
        <p:spPr>
          <a:xfrm>
            <a:off x="7147558" y="914400"/>
            <a:ext cx="5044442" cy="50292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Oval 4">
            <a:extLst>
              <a:ext uri="{FF2B5EF4-FFF2-40B4-BE49-F238E27FC236}">
                <a16:creationId xmlns:a16="http://schemas.microsoft.com/office/drawing/2014/main" id="{F3956B94-7C9F-0880-9A43-72166CE0AC81}"/>
              </a:ext>
            </a:extLst>
          </p:cNvPr>
          <p:cNvSpPr/>
          <p:nvPr/>
        </p:nvSpPr>
        <p:spPr>
          <a:xfrm flipH="1">
            <a:off x="7467600" y="4953000"/>
            <a:ext cx="3144450" cy="84495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843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sz="4400" dirty="0">
                <a:solidFill>
                  <a:schemeClr val="tx1"/>
                </a:solidFill>
                <a:latin typeface="+mj-lt"/>
                <a:cs typeface="+mj-cs"/>
              </a:rPr>
              <a:t>Steps to Implementation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2286001"/>
            <a:ext cx="6705600" cy="2971800"/>
          </a:xfrm>
        </p:spPr>
        <p:txBody>
          <a:bodyPr/>
          <a:lstStyle/>
          <a:p>
            <a:r>
              <a:rPr lang="en-US" sz="3200" dirty="0">
                <a:solidFill>
                  <a:schemeClr val="tx1"/>
                </a:solidFill>
                <a:latin typeface="+mn-lt"/>
                <a:cs typeface="+mn-cs"/>
              </a:rPr>
              <a:t>Determine the member of the IDT team complete the sections</a:t>
            </a:r>
          </a:p>
          <a:p>
            <a:r>
              <a:rPr lang="en-US" sz="3200" dirty="0">
                <a:solidFill>
                  <a:schemeClr val="tx1"/>
                </a:solidFill>
                <a:latin typeface="+mn-lt"/>
                <a:cs typeface="+mn-cs"/>
              </a:rPr>
              <a:t>Provide training </a:t>
            </a:r>
          </a:p>
          <a:p>
            <a:r>
              <a:rPr lang="en-US" sz="3200" dirty="0">
                <a:solidFill>
                  <a:schemeClr val="tx1"/>
                </a:solidFill>
                <a:latin typeface="+mn-lt"/>
                <a:cs typeface="+mn-cs"/>
              </a:rPr>
              <a:t>Audit at the time of completion for compliance. </a:t>
            </a:r>
          </a:p>
          <a:p>
            <a:endParaRPr lang="en-US" dirty="0"/>
          </a:p>
        </p:txBody>
      </p:sp>
      <p:pic>
        <p:nvPicPr>
          <p:cNvPr id="4" name="Content Placeholder 7" descr="Text&#10;&#10;Description automatically generated">
            <a:extLst>
              <a:ext uri="{FF2B5EF4-FFF2-40B4-BE49-F238E27FC236}">
                <a16:creationId xmlns:a16="http://schemas.microsoft.com/office/drawing/2014/main" id="{63E2AB2B-2278-CB91-E9F9-D1515CE8F1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3"/>
          <a:stretch/>
        </p:blipFill>
        <p:spPr>
          <a:xfrm>
            <a:off x="6916741" y="1600198"/>
            <a:ext cx="4284659" cy="427171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15800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normAutofit/>
          </a:bodyPr>
          <a:lstStyle/>
          <a:p>
            <a:pPr algn="l"/>
            <a:r>
              <a:rPr lang="en-US" sz="4400" dirty="0">
                <a:solidFill>
                  <a:schemeClr val="tx1"/>
                </a:solidFill>
                <a:latin typeface="+mj-lt"/>
                <a:cs typeface="+mj-cs"/>
              </a:rPr>
              <a:t>Interview </a:t>
            </a:r>
            <a:r>
              <a:rPr lang="en-US" sz="4400" b="0" dirty="0">
                <a:solidFill>
                  <a:schemeClr val="tx1"/>
                </a:solidFill>
                <a:latin typeface="+mj-lt"/>
                <a:cs typeface="+mj-cs"/>
              </a:rPr>
              <a:t>Medicare 5-day NPE Discharge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5257800" cy="4525963"/>
          </a:xfrm>
        </p:spPr>
        <p:txBody>
          <a:bodyPr/>
          <a:lstStyle/>
          <a:p>
            <a:pPr marL="0" indent="0">
              <a:buNone/>
            </a:pPr>
            <a:r>
              <a:rPr lang="en-US" b="1" dirty="0">
                <a:solidFill>
                  <a:schemeClr val="tx1"/>
                </a:solidFill>
                <a:latin typeface="+mn-lt"/>
                <a:cs typeface="+mn-cs"/>
              </a:rPr>
              <a:t>Structured Interview</a:t>
            </a:r>
            <a:r>
              <a:rPr lang="en-US" dirty="0">
                <a:solidFill>
                  <a:schemeClr val="tx1"/>
                </a:solidFill>
                <a:latin typeface="+mn-lt"/>
                <a:cs typeface="+mn-cs"/>
              </a:rPr>
              <a:t> </a:t>
            </a:r>
          </a:p>
          <a:p>
            <a:r>
              <a:rPr lang="en-US" dirty="0">
                <a:solidFill>
                  <a:schemeClr val="tx1"/>
                </a:solidFill>
                <a:latin typeface="+mn-lt"/>
                <a:cs typeface="+mn-cs"/>
              </a:rPr>
              <a:t>Allow option of selection more than one “YES” designation </a:t>
            </a:r>
          </a:p>
          <a:p>
            <a:r>
              <a:rPr lang="en-US" dirty="0">
                <a:solidFill>
                  <a:schemeClr val="tx1"/>
                </a:solidFill>
                <a:latin typeface="+mn-lt"/>
                <a:cs typeface="+mn-cs"/>
              </a:rPr>
              <a:t>May ask family </a:t>
            </a:r>
          </a:p>
          <a:p>
            <a:r>
              <a:rPr lang="en-US" dirty="0">
                <a:solidFill>
                  <a:schemeClr val="tx1"/>
                </a:solidFill>
                <a:latin typeface="+mn-lt"/>
                <a:cs typeface="+mn-cs"/>
              </a:rPr>
              <a:t>May use medical record </a:t>
            </a:r>
          </a:p>
          <a:p>
            <a:r>
              <a:rPr lang="en-US" dirty="0">
                <a:solidFill>
                  <a:schemeClr val="tx1"/>
                </a:solidFill>
                <a:latin typeface="+mn-lt"/>
                <a:cs typeface="+mn-cs"/>
              </a:rPr>
              <a:t>Resident may refuse </a:t>
            </a:r>
          </a:p>
          <a:p>
            <a:endParaRPr lang="en-US" dirty="0"/>
          </a:p>
        </p:txBody>
      </p:sp>
      <p:pic>
        <p:nvPicPr>
          <p:cNvPr id="4" name="Content Placeholder 7">
            <a:extLst>
              <a:ext uri="{FF2B5EF4-FFF2-40B4-BE49-F238E27FC236}">
                <a16:creationId xmlns:a16="http://schemas.microsoft.com/office/drawing/2014/main" id="{25BF116B-5D7C-74BA-352A-B3F34B03106A}"/>
              </a:ext>
            </a:extLst>
          </p:cNvPr>
          <p:cNvPicPr>
            <a:picLocks noChangeAspect="1"/>
          </p:cNvPicPr>
          <p:nvPr/>
        </p:nvPicPr>
        <p:blipFill rotWithShape="1">
          <a:blip r:embed="rId3"/>
          <a:srcRect l="6737" r="40794" b="-2"/>
          <a:stretch/>
        </p:blipFill>
        <p:spPr>
          <a:xfrm>
            <a:off x="6096000" y="2070754"/>
            <a:ext cx="5182884" cy="2716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826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Medication Reconciliation-Subsequent Provider</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905000"/>
            <a:ext cx="4800600" cy="3733794"/>
          </a:xfrm>
        </p:spPr>
        <p:txBody>
          <a:bodyPr>
            <a:normAutofit fontScale="85000" lnSpcReduction="10000"/>
          </a:bodyPr>
          <a:lstStyle/>
          <a:p>
            <a:pPr marL="0" indent="0">
              <a:buNone/>
            </a:pPr>
            <a:r>
              <a:rPr lang="en-US" b="1" dirty="0"/>
              <a:t>Stand alone Medicare Part A PPS discharge </a:t>
            </a:r>
          </a:p>
          <a:p>
            <a:r>
              <a:rPr lang="en-US" dirty="0"/>
              <a:t>Remaining in the facility and with the same team of interdisciplinary professionals</a:t>
            </a:r>
          </a:p>
          <a:p>
            <a:r>
              <a:rPr lang="en-US" dirty="0"/>
              <a:t>Code: 1. Yes-Current reconciled medication list provided to the subsequent provider </a:t>
            </a:r>
          </a:p>
          <a:p>
            <a:endParaRPr lang="en-US" dirty="0"/>
          </a:p>
        </p:txBody>
      </p:sp>
      <p:pic>
        <p:nvPicPr>
          <p:cNvPr id="4" name="Content Placeholder 7">
            <a:extLst>
              <a:ext uri="{FF2B5EF4-FFF2-40B4-BE49-F238E27FC236}">
                <a16:creationId xmlns:a16="http://schemas.microsoft.com/office/drawing/2014/main" id="{FF2E1B62-D042-CB4D-B50A-E743C4300D39}"/>
              </a:ext>
            </a:extLst>
          </p:cNvPr>
          <p:cNvPicPr>
            <a:picLocks noChangeAspect="1"/>
          </p:cNvPicPr>
          <p:nvPr/>
        </p:nvPicPr>
        <p:blipFill>
          <a:blip r:embed="rId3"/>
          <a:stretch>
            <a:fillRect/>
          </a:stretch>
        </p:blipFill>
        <p:spPr>
          <a:xfrm>
            <a:off x="5715000" y="2229422"/>
            <a:ext cx="6122972" cy="1332355"/>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CE5A3E58-5232-BA6A-F7F7-96928A7FDEC6}"/>
              </a:ext>
            </a:extLst>
          </p:cNvPr>
          <p:cNvSpPr txBox="1"/>
          <p:nvPr/>
        </p:nvSpPr>
        <p:spPr>
          <a:xfrm>
            <a:off x="7557286" y="3962400"/>
            <a:ext cx="2286000" cy="646331"/>
          </a:xfrm>
          <a:prstGeom prst="rect">
            <a:avLst/>
          </a:prstGeom>
          <a:noFill/>
        </p:spPr>
        <p:txBody>
          <a:bodyPr wrap="square">
            <a:spAutoFit/>
          </a:bodyPr>
          <a:lstStyle/>
          <a:p>
            <a:pPr algn="ctr"/>
            <a:r>
              <a:rPr lang="en-US" b="1" dirty="0"/>
              <a:t>5- day assessment </a:t>
            </a:r>
          </a:p>
          <a:p>
            <a:pPr algn="ctr"/>
            <a:r>
              <a:rPr lang="en-US" b="1" dirty="0"/>
              <a:t>NPE item set </a:t>
            </a:r>
          </a:p>
        </p:txBody>
      </p:sp>
    </p:spTree>
    <p:extLst>
      <p:ext uri="{BB962C8B-B14F-4D97-AF65-F5344CB8AC3E}">
        <p14:creationId xmlns:p14="http://schemas.microsoft.com/office/powerpoint/2010/main" val="2991363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sz="4400" dirty="0">
                <a:solidFill>
                  <a:schemeClr val="tx1"/>
                </a:solidFill>
                <a:latin typeface="+mj-lt"/>
                <a:cs typeface="+mj-cs"/>
              </a:rPr>
              <a:t>Medication Reconciliation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6019800" cy="4525963"/>
          </a:xfrm>
        </p:spPr>
        <p:txBody>
          <a:bodyPr/>
          <a:lstStyle/>
          <a:p>
            <a:pPr marL="0" indent="0">
              <a:buNone/>
            </a:pPr>
            <a:r>
              <a:rPr lang="en-US" sz="3200" dirty="0"/>
              <a:t>Resident information </a:t>
            </a:r>
          </a:p>
          <a:p>
            <a:pPr marL="0" indent="0">
              <a:buNone/>
            </a:pPr>
            <a:r>
              <a:rPr lang="en-US" sz="3200" dirty="0"/>
              <a:t>Medication information </a:t>
            </a:r>
          </a:p>
          <a:p>
            <a:pPr marL="0" indent="0">
              <a:buNone/>
            </a:pPr>
            <a:r>
              <a:rPr lang="en-US" sz="3200" dirty="0"/>
              <a:t>Allergies</a:t>
            </a:r>
          </a:p>
          <a:p>
            <a:pPr marL="0" indent="0">
              <a:buNone/>
            </a:pPr>
            <a:r>
              <a:rPr lang="en-US" sz="3200" dirty="0"/>
              <a:t>Rationale to hold medications </a:t>
            </a:r>
          </a:p>
          <a:p>
            <a:pPr marL="0" indent="0">
              <a:buNone/>
            </a:pPr>
            <a:r>
              <a:rPr lang="en-US" sz="3200" dirty="0"/>
              <a:t>Self-administration instructions </a:t>
            </a:r>
          </a:p>
          <a:p>
            <a:pPr marL="0" indent="0">
              <a:buNone/>
            </a:pPr>
            <a:r>
              <a:rPr lang="en-US" sz="3200" dirty="0"/>
              <a:t>Last dose </a:t>
            </a:r>
          </a:p>
          <a:p>
            <a:pPr marL="0" indent="0">
              <a:buNone/>
            </a:pPr>
            <a:r>
              <a:rPr lang="en-US" sz="3200" dirty="0"/>
              <a:t>Special instructions</a:t>
            </a:r>
            <a:endParaRPr lang="en-US" dirty="0"/>
          </a:p>
        </p:txBody>
      </p:sp>
      <p:pic>
        <p:nvPicPr>
          <p:cNvPr id="4" name="Content Placeholder 7" descr="A picture containing stack, stacked&#10;&#10;Description automatically generated">
            <a:extLst>
              <a:ext uri="{FF2B5EF4-FFF2-40B4-BE49-F238E27FC236}">
                <a16:creationId xmlns:a16="http://schemas.microsoft.com/office/drawing/2014/main" id="{227B4649-313E-B6FF-C50A-6829312A5F73}"/>
              </a:ext>
            </a:extLst>
          </p:cNvPr>
          <p:cNvPicPr>
            <a:picLocks noChangeAspect="1"/>
          </p:cNvPicPr>
          <p:nvPr/>
        </p:nvPicPr>
        <p:blipFill rotWithShape="1">
          <a:blip r:embed="rId3">
            <a:extLst>
              <a:ext uri="{28A0092B-C50C-407E-A947-70E740481C1C}">
                <a14:useLocalDpi xmlns:a14="http://schemas.microsoft.com/office/drawing/2010/main" val="0"/>
              </a:ext>
            </a:extLst>
          </a:blip>
          <a:srcRect t="1926" r="3" b="3"/>
          <a:stretch/>
        </p:blipFill>
        <p:spPr>
          <a:xfrm>
            <a:off x="6333951" y="141763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79892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Medication List Transmission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31065" y="4572000"/>
            <a:ext cx="10972800" cy="1143001"/>
          </a:xfrm>
        </p:spPr>
        <p:txBody>
          <a:bodyPr/>
          <a:lstStyle/>
          <a:p>
            <a:pPr marL="0" indent="0">
              <a:buNone/>
            </a:pPr>
            <a:r>
              <a:rPr lang="en-US" sz="3200" dirty="0"/>
              <a:t>Complete only if A2121 is Yes: Current reconciled medication list provided to subsequent provider </a:t>
            </a:r>
          </a:p>
          <a:p>
            <a:endParaRPr lang="en-US" dirty="0"/>
          </a:p>
        </p:txBody>
      </p:sp>
      <p:pic>
        <p:nvPicPr>
          <p:cNvPr id="4" name="Content Placeholder 7">
            <a:extLst>
              <a:ext uri="{FF2B5EF4-FFF2-40B4-BE49-F238E27FC236}">
                <a16:creationId xmlns:a16="http://schemas.microsoft.com/office/drawing/2014/main" id="{D6C319F7-51A7-1508-58B3-0BC5CAFB385E}"/>
              </a:ext>
            </a:extLst>
          </p:cNvPr>
          <p:cNvPicPr>
            <a:picLocks noChangeAspect="1"/>
          </p:cNvPicPr>
          <p:nvPr/>
        </p:nvPicPr>
        <p:blipFill>
          <a:blip r:embed="rId2"/>
          <a:stretch>
            <a:fillRect/>
          </a:stretch>
        </p:blipFill>
        <p:spPr>
          <a:xfrm>
            <a:off x="582573" y="1410125"/>
            <a:ext cx="11069783" cy="3038949"/>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2822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Example of Transmission of Medication List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28918" y="1420858"/>
            <a:ext cx="10972800" cy="1523993"/>
          </a:xfrm>
        </p:spPr>
        <p:txBody>
          <a:bodyPr>
            <a:normAutofit lnSpcReduction="10000"/>
          </a:bodyPr>
          <a:lstStyle/>
          <a:p>
            <a:pPr marL="0" indent="0">
              <a:buNone/>
            </a:pPr>
            <a:r>
              <a:rPr lang="en-US" sz="2400" dirty="0"/>
              <a:t>Oak Tree is discharging and sending a resident to a hospital by ambulance. The driver obtains a printout and brings the resident’s medication list to the hospital. The facility follows up with a call to the subsequent provider and discusses the resident’s medications</a:t>
            </a:r>
          </a:p>
          <a:p>
            <a:endParaRPr lang="en-US" sz="2400" dirty="0"/>
          </a:p>
        </p:txBody>
      </p:sp>
      <p:pic>
        <p:nvPicPr>
          <p:cNvPr id="4" name="Content Placeholder 7">
            <a:extLst>
              <a:ext uri="{FF2B5EF4-FFF2-40B4-BE49-F238E27FC236}">
                <a16:creationId xmlns:a16="http://schemas.microsoft.com/office/drawing/2014/main" id="{B7DAC2C1-0C96-4EE4-C73D-E956809076D9}"/>
              </a:ext>
            </a:extLst>
          </p:cNvPr>
          <p:cNvPicPr>
            <a:picLocks noChangeAspect="1"/>
          </p:cNvPicPr>
          <p:nvPr/>
        </p:nvPicPr>
        <p:blipFill>
          <a:blip r:embed="rId3"/>
          <a:stretch>
            <a:fillRect/>
          </a:stretch>
        </p:blipFill>
        <p:spPr>
          <a:xfrm>
            <a:off x="1219200" y="2978939"/>
            <a:ext cx="10045345" cy="2757714"/>
          </a:xfrm>
          <a:prstGeom prst="rect">
            <a:avLst/>
          </a:prstGeom>
          <a:solidFill>
            <a:srgbClr val="00B0F0"/>
          </a:solidFill>
          <a:ln w="57150">
            <a:solidFill>
              <a:srgbClr val="00B0F0"/>
            </a:solidFill>
          </a:ln>
        </p:spPr>
      </p:pic>
      <p:sp>
        <p:nvSpPr>
          <p:cNvPr id="5" name="Multiplication Sign 4">
            <a:extLst>
              <a:ext uri="{FF2B5EF4-FFF2-40B4-BE49-F238E27FC236}">
                <a16:creationId xmlns:a16="http://schemas.microsoft.com/office/drawing/2014/main" id="{0118213F-1FB9-9FF1-4F63-6F6697AC3816}"/>
              </a:ext>
            </a:extLst>
          </p:cNvPr>
          <p:cNvSpPr/>
          <p:nvPr/>
        </p:nvSpPr>
        <p:spPr>
          <a:xfrm flipH="1" flipV="1">
            <a:off x="1676400" y="4648200"/>
            <a:ext cx="508769" cy="3374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ultiplication Sign 5">
            <a:extLst>
              <a:ext uri="{FF2B5EF4-FFF2-40B4-BE49-F238E27FC236}">
                <a16:creationId xmlns:a16="http://schemas.microsoft.com/office/drawing/2014/main" id="{5F621517-C173-2A8C-BA79-50AB4E26AB93}"/>
              </a:ext>
            </a:extLst>
          </p:cNvPr>
          <p:cNvSpPr/>
          <p:nvPr/>
        </p:nvSpPr>
        <p:spPr>
          <a:xfrm flipH="1" flipV="1">
            <a:off x="1676400" y="4985631"/>
            <a:ext cx="508769" cy="3374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8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p:txBody>
          <a:bodyPr/>
          <a:lstStyle/>
          <a:p>
            <a:pPr marL="342900" marR="0" lvl="0" indent="-342900">
              <a:lnSpc>
                <a:spcPct val="107000"/>
              </a:lnSpc>
              <a:spcBef>
                <a:spcPts val="0"/>
              </a:spcBef>
              <a:spcAft>
                <a:spcPts val="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Recognize the MDS changes that will impact discharge planning. </a:t>
            </a:r>
          </a:p>
          <a:p>
            <a:pPr marL="342900" marR="0" lvl="0" indent="-342900">
              <a:lnSpc>
                <a:spcPct val="107000"/>
              </a:lnSpc>
              <a:spcBef>
                <a:spcPts val="0"/>
              </a:spcBef>
              <a:spcAft>
                <a:spcPts val="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Discuss strategies to accurately complete section GG. </a:t>
            </a:r>
          </a:p>
          <a:p>
            <a:pPr marL="342900" marR="0" lvl="0" indent="-342900">
              <a:lnSpc>
                <a:spcPct val="107000"/>
              </a:lnSpc>
              <a:spcBef>
                <a:spcPts val="0"/>
              </a:spcBef>
              <a:spcAft>
                <a:spcPts val="80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Examine updates to high-risk medications and the impact on annual survey and certification. </a:t>
            </a:r>
          </a:p>
          <a:p>
            <a:pPr marL="0" marR="0" indent="0">
              <a:lnSpc>
                <a:spcPct val="107000"/>
              </a:lnSpc>
              <a:spcBef>
                <a:spcPts val="0"/>
              </a:spcBef>
              <a:spcAft>
                <a:spcPts val="80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146108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sz="4400" dirty="0">
                <a:solidFill>
                  <a:schemeClr val="tx1"/>
                </a:solidFill>
                <a:latin typeface="+mj-lt"/>
                <a:cs typeface="+mj-cs"/>
              </a:rPr>
              <a:t>Steps to Implementation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6629400" cy="4525963"/>
          </a:xfrm>
        </p:spPr>
        <p:txBody>
          <a:bodyPr/>
          <a:lstStyle/>
          <a:p>
            <a:r>
              <a:rPr lang="en-US" sz="3200" dirty="0">
                <a:solidFill>
                  <a:schemeClr val="tx1"/>
                </a:solidFill>
                <a:latin typeface="+mn-lt"/>
                <a:cs typeface="+mn-cs"/>
              </a:rPr>
              <a:t>Determine the member of the IDT team complete the sections</a:t>
            </a:r>
          </a:p>
          <a:p>
            <a:r>
              <a:rPr lang="en-US" sz="3200" dirty="0">
                <a:solidFill>
                  <a:schemeClr val="tx1"/>
                </a:solidFill>
                <a:latin typeface="+mn-lt"/>
                <a:cs typeface="+mn-cs"/>
              </a:rPr>
              <a:t>Provide training on the transfer/discharge processes</a:t>
            </a:r>
          </a:p>
          <a:p>
            <a:r>
              <a:rPr lang="en-US" sz="3200" dirty="0">
                <a:solidFill>
                  <a:schemeClr val="tx1"/>
                </a:solidFill>
                <a:latin typeface="+mn-lt"/>
                <a:cs typeface="+mn-cs"/>
              </a:rPr>
              <a:t>Develop policy and procedures </a:t>
            </a:r>
          </a:p>
          <a:p>
            <a:r>
              <a:rPr lang="en-US" sz="3200" dirty="0">
                <a:solidFill>
                  <a:schemeClr val="tx1"/>
                </a:solidFill>
                <a:latin typeface="+mn-lt"/>
                <a:cs typeface="+mn-cs"/>
              </a:rPr>
              <a:t>Audit at the time of completion for compliance. </a:t>
            </a:r>
          </a:p>
          <a:p>
            <a:endParaRPr lang="en-US" dirty="0"/>
          </a:p>
        </p:txBody>
      </p:sp>
      <p:pic>
        <p:nvPicPr>
          <p:cNvPr id="4" name="Content Placeholder 7" descr="Text&#10;&#10;Description automatically generated">
            <a:extLst>
              <a:ext uri="{FF2B5EF4-FFF2-40B4-BE49-F238E27FC236}">
                <a16:creationId xmlns:a16="http://schemas.microsoft.com/office/drawing/2014/main" id="{130EB280-1FEF-641C-8656-FB63DEDCD4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3"/>
          <a:stretch/>
        </p:blipFill>
        <p:spPr>
          <a:xfrm>
            <a:off x="7042719" y="1295400"/>
            <a:ext cx="4539681" cy="452596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849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sz="4400" kern="1200" dirty="0">
                <a:solidFill>
                  <a:schemeClr val="tx1">
                    <a:lumMod val="85000"/>
                    <a:lumOff val="15000"/>
                  </a:schemeClr>
                </a:solidFill>
              </a:rPr>
              <a:t>Health Literacy </a:t>
            </a:r>
            <a:endParaRPr lang="en-US" dirty="0">
              <a:solidFill>
                <a:schemeClr val="tx1">
                  <a:lumMod val="85000"/>
                  <a:lumOff val="15000"/>
                </a:schemeClr>
              </a:solidFill>
            </a:endParaRPr>
          </a:p>
        </p:txBody>
      </p:sp>
      <p:pic>
        <p:nvPicPr>
          <p:cNvPr id="4" name="Content Placeholder 7" descr="Graphical user interface, text, application, email&#10;&#10;Description automatically generated">
            <a:extLst>
              <a:ext uri="{FF2B5EF4-FFF2-40B4-BE49-F238E27FC236}">
                <a16:creationId xmlns:a16="http://schemas.microsoft.com/office/drawing/2014/main" id="{A4AF9A6E-1ACA-60E4-335D-644E88D4F1B9}"/>
              </a:ext>
            </a:extLst>
          </p:cNvPr>
          <p:cNvPicPr>
            <a:picLocks noGrp="1" noChangeAspect="1"/>
          </p:cNvPicPr>
          <p:nvPr>
            <p:ph idx="1"/>
          </p:nvPr>
        </p:nvPicPr>
        <p:blipFill rotWithShape="1">
          <a:blip r:embed="rId3"/>
          <a:srcRect r="31625" b="1"/>
          <a:stretch/>
        </p:blipFill>
        <p:spPr>
          <a:xfrm>
            <a:off x="4191000" y="2133600"/>
            <a:ext cx="7765530" cy="3236788"/>
          </a:xfrm>
          <a:prstGeom prst="rect">
            <a:avLst/>
          </a:prstGeom>
        </p:spPr>
      </p:pic>
      <p:sp>
        <p:nvSpPr>
          <p:cNvPr id="5" name="TextBox 4">
            <a:extLst>
              <a:ext uri="{FF2B5EF4-FFF2-40B4-BE49-F238E27FC236}">
                <a16:creationId xmlns:a16="http://schemas.microsoft.com/office/drawing/2014/main" id="{FD5864DF-1CA9-0487-7C3E-5A54D5ABAF6A}"/>
              </a:ext>
            </a:extLst>
          </p:cNvPr>
          <p:cNvSpPr txBox="1"/>
          <p:nvPr/>
        </p:nvSpPr>
        <p:spPr>
          <a:xfrm>
            <a:off x="9296400" y="3866294"/>
            <a:ext cx="1981200" cy="923330"/>
          </a:xfrm>
          <a:prstGeom prst="rect">
            <a:avLst/>
          </a:prstGeom>
          <a:noFill/>
        </p:spPr>
        <p:txBody>
          <a:bodyPr wrap="square">
            <a:spAutoFit/>
          </a:bodyPr>
          <a:lstStyle/>
          <a:p>
            <a:r>
              <a:rPr lang="en-US" dirty="0">
                <a:hlinkClick r:id="rId4"/>
              </a:rPr>
              <a:t>Draft MDS3.0 NC Item Set v1.18.11 Oct2023.pdf</a:t>
            </a:r>
            <a:endParaRPr lang="en-US" dirty="0"/>
          </a:p>
        </p:txBody>
      </p:sp>
      <p:pic>
        <p:nvPicPr>
          <p:cNvPr id="6" name="Picture 5" descr="A person reading a book&#10;&#10;Description automatically generated with medium confidence">
            <a:extLst>
              <a:ext uri="{FF2B5EF4-FFF2-40B4-BE49-F238E27FC236}">
                <a16:creationId xmlns:a16="http://schemas.microsoft.com/office/drawing/2014/main" id="{8F8FE8FC-2D56-66AA-6B40-1C93943BDAC9}"/>
              </a:ext>
            </a:extLst>
          </p:cNvPr>
          <p:cNvPicPr>
            <a:picLocks noChangeAspect="1"/>
          </p:cNvPicPr>
          <p:nvPr/>
        </p:nvPicPr>
        <p:blipFill rotWithShape="1">
          <a:blip r:embed="rId5">
            <a:extLst>
              <a:ext uri="{28A0092B-C50C-407E-A947-70E740481C1C}">
                <a14:useLocalDpi xmlns:a14="http://schemas.microsoft.com/office/drawing/2010/main" val="0"/>
              </a:ext>
            </a:extLst>
          </a:blip>
          <a:srcRect t="668" r="1" b="1"/>
          <a:stretch/>
        </p:blipFill>
        <p:spPr>
          <a:xfrm>
            <a:off x="685800" y="1098618"/>
            <a:ext cx="3007993" cy="4493087"/>
          </a:xfrm>
          <a:prstGeom prst="rect">
            <a:avLst/>
          </a:prstGeom>
          <a:ln>
            <a:noFill/>
          </a:ln>
          <a:effectLst>
            <a:softEdge rad="112500"/>
          </a:effectLst>
        </p:spPr>
      </p:pic>
    </p:spTree>
    <p:extLst>
      <p:ext uri="{BB962C8B-B14F-4D97-AF65-F5344CB8AC3E}">
        <p14:creationId xmlns:p14="http://schemas.microsoft.com/office/powerpoint/2010/main" val="3110981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Section D </a:t>
            </a:r>
          </a:p>
        </p:txBody>
      </p:sp>
      <p:pic>
        <p:nvPicPr>
          <p:cNvPr id="4" name="Content Placeholder 7">
            <a:extLst>
              <a:ext uri="{FF2B5EF4-FFF2-40B4-BE49-F238E27FC236}">
                <a16:creationId xmlns:a16="http://schemas.microsoft.com/office/drawing/2014/main" id="{063BDD89-9EAD-ED91-B853-2E43BA8016A8}"/>
              </a:ext>
            </a:extLst>
          </p:cNvPr>
          <p:cNvPicPr>
            <a:picLocks noGrp="1" noChangeAspect="1"/>
          </p:cNvPicPr>
          <p:nvPr>
            <p:ph idx="1"/>
          </p:nvPr>
        </p:nvPicPr>
        <p:blipFill>
          <a:blip r:embed="rId3"/>
          <a:stretch>
            <a:fillRect/>
          </a:stretch>
        </p:blipFill>
        <p:spPr>
          <a:xfrm>
            <a:off x="661231" y="1664116"/>
            <a:ext cx="10869538" cy="3529767"/>
          </a:xfrm>
        </p:spPr>
      </p:pic>
      <p:sp>
        <p:nvSpPr>
          <p:cNvPr id="5" name="TextBox 4">
            <a:extLst>
              <a:ext uri="{FF2B5EF4-FFF2-40B4-BE49-F238E27FC236}">
                <a16:creationId xmlns:a16="http://schemas.microsoft.com/office/drawing/2014/main" id="{C339CD86-B333-C7B3-84A7-60C9BE36646B}"/>
              </a:ext>
            </a:extLst>
          </p:cNvPr>
          <p:cNvSpPr txBox="1"/>
          <p:nvPr/>
        </p:nvSpPr>
        <p:spPr>
          <a:xfrm>
            <a:off x="684842" y="4724400"/>
            <a:ext cx="10972800" cy="589251"/>
          </a:xfrm>
          <a:prstGeom prst="rect">
            <a:avLst/>
          </a:prstGeom>
          <a:noFill/>
          <a:ln w="57150">
            <a:solidFill>
              <a:srgbClr val="00B0F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04F2C49B-8238-5798-AD94-DF16CC3C4AED}"/>
              </a:ext>
            </a:extLst>
          </p:cNvPr>
          <p:cNvSpPr txBox="1"/>
          <p:nvPr/>
        </p:nvSpPr>
        <p:spPr>
          <a:xfrm>
            <a:off x="684842" y="5461826"/>
            <a:ext cx="4281364"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4"/>
              </a:rPr>
              <a:t>Draft MDS3.0 NC Item Set v1.18.11 Oct2023.pdf</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01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Social Isolation </a:t>
            </a:r>
          </a:p>
        </p:txBody>
      </p:sp>
      <p:pic>
        <p:nvPicPr>
          <p:cNvPr id="4" name="Content Placeholder 7">
            <a:extLst>
              <a:ext uri="{FF2B5EF4-FFF2-40B4-BE49-F238E27FC236}">
                <a16:creationId xmlns:a16="http://schemas.microsoft.com/office/drawing/2014/main" id="{D456C517-01C8-949A-5639-255ED264C660}"/>
              </a:ext>
            </a:extLst>
          </p:cNvPr>
          <p:cNvPicPr>
            <a:picLocks noGrp="1" noChangeAspect="1"/>
          </p:cNvPicPr>
          <p:nvPr>
            <p:ph idx="1"/>
          </p:nvPr>
        </p:nvPicPr>
        <p:blipFill rotWithShape="1">
          <a:blip r:embed="rId3"/>
          <a:srcRect r="38223" b="1"/>
          <a:stretch/>
        </p:blipFill>
        <p:spPr>
          <a:xfrm>
            <a:off x="4572000" y="2057400"/>
            <a:ext cx="7217085" cy="3008188"/>
          </a:xfrm>
          <a:prstGeom prst="rect">
            <a:avLst/>
          </a:prstGeom>
        </p:spPr>
      </p:pic>
      <p:sp>
        <p:nvSpPr>
          <p:cNvPr id="5" name="TextBox 4">
            <a:extLst>
              <a:ext uri="{FF2B5EF4-FFF2-40B4-BE49-F238E27FC236}">
                <a16:creationId xmlns:a16="http://schemas.microsoft.com/office/drawing/2014/main" id="{4B7087AD-7003-228D-E2B4-C26127AF25F5}"/>
              </a:ext>
            </a:extLst>
          </p:cNvPr>
          <p:cNvSpPr txBox="1"/>
          <p:nvPr/>
        </p:nvSpPr>
        <p:spPr>
          <a:xfrm>
            <a:off x="4572000" y="4927088"/>
            <a:ext cx="609600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4"/>
              </a:rPr>
              <a:t>Draft MDS3.0 NC Item Set v1.18.11 Oct2023.pdf</a:t>
            </a:r>
            <a:endParaRPr lang="en-US" sz="1200" dirty="0">
              <a:latin typeface="Arial" panose="020B0604020202020204" pitchFamily="34" charset="0"/>
              <a:cs typeface="Arial" panose="020B0604020202020204" pitchFamily="34" charset="0"/>
            </a:endParaRPr>
          </a:p>
        </p:txBody>
      </p:sp>
      <p:pic>
        <p:nvPicPr>
          <p:cNvPr id="6" name="Picture 5" descr="A picture containing text, person&#10;&#10;Description automatically generated">
            <a:extLst>
              <a:ext uri="{FF2B5EF4-FFF2-40B4-BE49-F238E27FC236}">
                <a16:creationId xmlns:a16="http://schemas.microsoft.com/office/drawing/2014/main" id="{9C219680-6863-4138-AB55-E425F7F60181}"/>
              </a:ext>
            </a:extLst>
          </p:cNvPr>
          <p:cNvPicPr>
            <a:picLocks noChangeAspect="1"/>
          </p:cNvPicPr>
          <p:nvPr/>
        </p:nvPicPr>
        <p:blipFill rotWithShape="1">
          <a:blip r:embed="rId5">
            <a:extLst>
              <a:ext uri="{28A0092B-C50C-407E-A947-70E740481C1C}">
                <a14:useLocalDpi xmlns:a14="http://schemas.microsoft.com/office/drawing/2010/main" val="0"/>
              </a:ext>
            </a:extLst>
          </a:blip>
          <a:srcRect l="5051" r="8284" b="-2"/>
          <a:stretch/>
        </p:blipFill>
        <p:spPr>
          <a:xfrm>
            <a:off x="838200" y="1037166"/>
            <a:ext cx="3202528" cy="4783667"/>
          </a:xfrm>
          <a:prstGeom prst="rect">
            <a:avLst/>
          </a:prstGeom>
          <a:ln>
            <a:noFill/>
          </a:ln>
          <a:effectLst>
            <a:softEdge rad="112500"/>
          </a:effectLst>
        </p:spPr>
      </p:pic>
    </p:spTree>
    <p:extLst>
      <p:ext uri="{BB962C8B-B14F-4D97-AF65-F5344CB8AC3E}">
        <p14:creationId xmlns:p14="http://schemas.microsoft.com/office/powerpoint/2010/main" val="280788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BAAC-306E-C567-6F7C-F9D3B0FA06BC}"/>
              </a:ext>
            </a:extLst>
          </p:cNvPr>
          <p:cNvSpPr>
            <a:spLocks noGrp="1"/>
          </p:cNvSpPr>
          <p:nvPr>
            <p:ph type="title"/>
          </p:nvPr>
        </p:nvSpPr>
        <p:spPr/>
        <p:txBody>
          <a:bodyPr/>
          <a:lstStyle/>
          <a:p>
            <a:r>
              <a:rPr lang="en-US" dirty="0"/>
              <a:t>Section GG</a:t>
            </a:r>
          </a:p>
        </p:txBody>
      </p:sp>
      <p:sp>
        <p:nvSpPr>
          <p:cNvPr id="3" name="Text Placeholder 2">
            <a:extLst>
              <a:ext uri="{FF2B5EF4-FFF2-40B4-BE49-F238E27FC236}">
                <a16:creationId xmlns:a16="http://schemas.microsoft.com/office/drawing/2014/main" id="{BB77E38E-3A72-049E-CFA1-8D8BFD2B12B7}"/>
              </a:ext>
            </a:extLst>
          </p:cNvPr>
          <p:cNvSpPr>
            <a:spLocks noGrp="1"/>
          </p:cNvSpPr>
          <p:nvPr>
            <p:ph type="body" idx="1"/>
          </p:nvPr>
        </p:nvSpPr>
        <p:spPr/>
        <p:txBody>
          <a:bodyPr/>
          <a:lstStyle/>
          <a:p>
            <a:r>
              <a:rPr lang="en-US" dirty="0"/>
              <a:t>Let’s Discuss </a:t>
            </a:r>
          </a:p>
        </p:txBody>
      </p:sp>
    </p:spTree>
    <p:extLst>
      <p:ext uri="{BB962C8B-B14F-4D97-AF65-F5344CB8AC3E}">
        <p14:creationId xmlns:p14="http://schemas.microsoft.com/office/powerpoint/2010/main" val="1545740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B17A46-DDCE-148D-785D-FC1F73B43720}"/>
              </a:ext>
            </a:extLst>
          </p:cNvPr>
          <p:cNvPicPr>
            <a:picLocks noChangeAspect="1"/>
          </p:cNvPicPr>
          <p:nvPr/>
        </p:nvPicPr>
        <p:blipFill>
          <a:blip r:embed="rId3"/>
          <a:stretch>
            <a:fillRect/>
          </a:stretch>
        </p:blipFill>
        <p:spPr>
          <a:xfrm>
            <a:off x="800100" y="228600"/>
            <a:ext cx="10591800" cy="5348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D31208FA-B4CF-D0AE-ABDF-41F73FFC6722}"/>
              </a:ext>
            </a:extLst>
          </p:cNvPr>
          <p:cNvSpPr/>
          <p:nvPr/>
        </p:nvSpPr>
        <p:spPr>
          <a:xfrm>
            <a:off x="914400" y="609600"/>
            <a:ext cx="10363200" cy="52251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13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sz="4400" kern="1200" dirty="0">
                <a:solidFill>
                  <a:schemeClr val="tx1"/>
                </a:solidFill>
                <a:latin typeface="+mj-lt"/>
                <a:ea typeface="+mj-ea"/>
                <a:cs typeface="+mj-cs"/>
              </a:rPr>
              <a:t>Functional Limitations in ROM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128833" y="1431479"/>
            <a:ext cx="4343400" cy="4525963"/>
          </a:xfrm>
        </p:spPr>
        <p:txBody>
          <a:bodyPr>
            <a:normAutofit fontScale="85000" lnSpcReduction="20000"/>
          </a:bodyPr>
          <a:lstStyle/>
          <a:p>
            <a:r>
              <a:rPr lang="en-US" sz="3200" dirty="0">
                <a:solidFill>
                  <a:schemeClr val="tx1"/>
                </a:solidFill>
                <a:latin typeface="+mn-lt"/>
                <a:cs typeface="+mn-cs"/>
              </a:rPr>
              <a:t>Provide training for individuals completing this assessment</a:t>
            </a:r>
          </a:p>
          <a:p>
            <a:r>
              <a:rPr lang="en-US" sz="3200" dirty="0">
                <a:solidFill>
                  <a:schemeClr val="tx1"/>
                </a:solidFill>
                <a:latin typeface="+mn-lt"/>
                <a:cs typeface="+mn-cs"/>
              </a:rPr>
              <a:t>Identify limitations that interfere with daily functions or place the individual at risk for injury</a:t>
            </a:r>
          </a:p>
          <a:p>
            <a:r>
              <a:rPr lang="en-US" sz="3200" dirty="0">
                <a:solidFill>
                  <a:schemeClr val="tx1"/>
                </a:solidFill>
                <a:latin typeface="+mn-lt"/>
                <a:cs typeface="+mn-cs"/>
              </a:rPr>
              <a:t>Item sets: 5-day- Comprehensive and Quarterly </a:t>
            </a:r>
          </a:p>
          <a:p>
            <a:r>
              <a:rPr lang="en-US" sz="3200" dirty="0">
                <a:solidFill>
                  <a:schemeClr val="tx1"/>
                </a:solidFill>
                <a:latin typeface="+mn-lt"/>
                <a:cs typeface="+mn-cs"/>
              </a:rPr>
              <a:t>Do not look at limited ROM in isolation </a:t>
            </a:r>
          </a:p>
          <a:p>
            <a:endParaRPr lang="en-US" dirty="0"/>
          </a:p>
        </p:txBody>
      </p:sp>
      <p:pic>
        <p:nvPicPr>
          <p:cNvPr id="4" name="Picture 3">
            <a:extLst>
              <a:ext uri="{FF2B5EF4-FFF2-40B4-BE49-F238E27FC236}">
                <a16:creationId xmlns:a16="http://schemas.microsoft.com/office/drawing/2014/main" id="{FC5E348E-0AC3-E3A3-E1D2-C6A83626F235}"/>
              </a:ext>
            </a:extLst>
          </p:cNvPr>
          <p:cNvPicPr>
            <a:picLocks noChangeAspect="1"/>
          </p:cNvPicPr>
          <p:nvPr/>
        </p:nvPicPr>
        <p:blipFill>
          <a:blip r:embed="rId3"/>
          <a:stretch>
            <a:fillRect/>
          </a:stretch>
        </p:blipFill>
        <p:spPr>
          <a:xfrm>
            <a:off x="4572000" y="2133600"/>
            <a:ext cx="7491167" cy="2836761"/>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703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Coding for Safety and Quality of Performance</a:t>
            </a:r>
          </a:p>
        </p:txBody>
      </p:sp>
      <p:pic>
        <p:nvPicPr>
          <p:cNvPr id="4" name="Content Placeholder 5">
            <a:extLst>
              <a:ext uri="{FF2B5EF4-FFF2-40B4-BE49-F238E27FC236}">
                <a16:creationId xmlns:a16="http://schemas.microsoft.com/office/drawing/2014/main" id="{FDE4B0EE-2417-8CCF-B30E-2C4E03A962A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63080" y="1219200"/>
            <a:ext cx="8461538" cy="4726270"/>
          </a:xfrm>
          <a:prstGeom prst="rect">
            <a:avLst/>
          </a:prstGeom>
          <a:ln>
            <a:solidFill>
              <a:srgbClr val="0066FF"/>
            </a:solidFill>
          </a:ln>
        </p:spPr>
      </p:pic>
    </p:spTree>
    <p:extLst>
      <p:ext uri="{BB962C8B-B14F-4D97-AF65-F5344CB8AC3E}">
        <p14:creationId xmlns:p14="http://schemas.microsoft.com/office/powerpoint/2010/main" val="4245418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Activity Was Not Attempted Coding</a:t>
            </a:r>
          </a:p>
        </p:txBody>
      </p:sp>
      <p:pic>
        <p:nvPicPr>
          <p:cNvPr id="4" name="Content Placeholder 6">
            <a:extLst>
              <a:ext uri="{FF2B5EF4-FFF2-40B4-BE49-F238E27FC236}">
                <a16:creationId xmlns:a16="http://schemas.microsoft.com/office/drawing/2014/main" id="{F937009A-63FA-53CD-FFD0-7F9C515EEBB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51521" y="1600200"/>
            <a:ext cx="9888958" cy="4349749"/>
          </a:xfrm>
          <a:prstGeom prst="rect">
            <a:avLst/>
          </a:prstGeom>
        </p:spPr>
      </p:pic>
    </p:spTree>
    <p:extLst>
      <p:ext uri="{BB962C8B-B14F-4D97-AF65-F5344CB8AC3E}">
        <p14:creationId xmlns:p14="http://schemas.microsoft.com/office/powerpoint/2010/main" val="3238394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GG 0130 Self-Care </a:t>
            </a:r>
          </a:p>
        </p:txBody>
      </p:sp>
      <p:pic>
        <p:nvPicPr>
          <p:cNvPr id="4" name="Content Placeholder 7">
            <a:extLst>
              <a:ext uri="{FF2B5EF4-FFF2-40B4-BE49-F238E27FC236}">
                <a16:creationId xmlns:a16="http://schemas.microsoft.com/office/drawing/2014/main" id="{3C1F9A8C-5520-B491-1715-DF8CEA65A578}"/>
              </a:ext>
            </a:extLst>
          </p:cNvPr>
          <p:cNvPicPr>
            <a:picLocks noGrp="1" noChangeAspect="1"/>
          </p:cNvPicPr>
          <p:nvPr>
            <p:ph idx="1"/>
          </p:nvPr>
        </p:nvPicPr>
        <p:blipFill>
          <a:blip r:embed="rId3"/>
          <a:stretch>
            <a:fillRect/>
          </a:stretch>
        </p:blipFill>
        <p:spPr>
          <a:xfrm>
            <a:off x="1281264" y="1219200"/>
            <a:ext cx="9629471" cy="4717794"/>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8444404F-D3B5-7AE8-30D3-4CFCCD9EF84F}"/>
              </a:ext>
            </a:extLst>
          </p:cNvPr>
          <p:cNvSpPr/>
          <p:nvPr/>
        </p:nvSpPr>
        <p:spPr>
          <a:xfrm flipV="1">
            <a:off x="2438400" y="2093787"/>
            <a:ext cx="685800" cy="316401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2B54A51-F32A-FA67-D18E-899BA82BFD65}"/>
              </a:ext>
            </a:extLst>
          </p:cNvPr>
          <p:cNvSpPr/>
          <p:nvPr/>
        </p:nvSpPr>
        <p:spPr>
          <a:xfrm>
            <a:off x="1447800" y="5421802"/>
            <a:ext cx="762000" cy="43399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035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609600" y="274638"/>
            <a:ext cx="9601200" cy="1143000"/>
          </a:xfrm>
        </p:spPr>
        <p:txBody>
          <a:bodyPr/>
          <a:lstStyle/>
          <a:p>
            <a:r>
              <a:rPr lang="en-US" dirty="0"/>
              <a:t>Final Rule 2023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p:txBody>
          <a:bodyPr>
            <a:normAutofit lnSpcReduction="10000"/>
          </a:bodyPr>
          <a:lstStyle/>
          <a:p>
            <a:pPr>
              <a:lnSpc>
                <a:spcPct val="100000"/>
              </a:lnSpc>
              <a:spcBef>
                <a:spcPts val="600"/>
              </a:spcBef>
              <a:spcAft>
                <a:spcPts val="600"/>
              </a:spcAft>
            </a:pPr>
            <a:r>
              <a:rPr lang="en-US" sz="2400" dirty="0"/>
              <a:t>Updates to the Quality Reporting Program (QRP) for 2023 and future years </a:t>
            </a:r>
          </a:p>
          <a:p>
            <a:pPr>
              <a:lnSpc>
                <a:spcPct val="100000"/>
              </a:lnSpc>
              <a:spcBef>
                <a:spcPts val="600"/>
              </a:spcBef>
              <a:spcAft>
                <a:spcPts val="600"/>
              </a:spcAft>
            </a:pPr>
            <a:r>
              <a:rPr lang="en-US" sz="2400" dirty="0"/>
              <a:t>Updates  to the Value Based Purchasing Program (VBP) for 2023 and future years.</a:t>
            </a:r>
          </a:p>
          <a:p>
            <a:pPr>
              <a:lnSpc>
                <a:spcPct val="100000"/>
              </a:lnSpc>
              <a:spcBef>
                <a:spcPts val="600"/>
              </a:spcBef>
              <a:spcAft>
                <a:spcPts val="600"/>
              </a:spcAft>
            </a:pPr>
            <a:r>
              <a:rPr lang="en-US" sz="2400" dirty="0"/>
              <a:t>Recalibration of the Patient Drive Payment Model Parity Adjustment </a:t>
            </a:r>
          </a:p>
          <a:p>
            <a:pPr>
              <a:lnSpc>
                <a:spcPct val="100000"/>
              </a:lnSpc>
              <a:spcBef>
                <a:spcPts val="600"/>
              </a:spcBef>
              <a:spcAft>
                <a:spcPts val="600"/>
              </a:spcAft>
            </a:pPr>
            <a:r>
              <a:rPr lang="en-US" sz="2400" dirty="0"/>
              <a:t>Changes to PDPM ICD-10 Code Mapping </a:t>
            </a:r>
          </a:p>
          <a:p>
            <a:pPr>
              <a:lnSpc>
                <a:spcPct val="100000"/>
              </a:lnSpc>
              <a:spcBef>
                <a:spcPts val="600"/>
              </a:spcBef>
              <a:spcAft>
                <a:spcPts val="600"/>
              </a:spcAft>
            </a:pPr>
            <a:r>
              <a:rPr lang="en-US" sz="2400" dirty="0"/>
              <a:t> QRP 2024 Influenza vaccines among HCP</a:t>
            </a:r>
          </a:p>
          <a:p>
            <a:pPr>
              <a:lnSpc>
                <a:spcPct val="100000"/>
              </a:lnSpc>
              <a:spcBef>
                <a:spcPts val="600"/>
              </a:spcBef>
              <a:spcAft>
                <a:spcPts val="600"/>
              </a:spcAft>
            </a:pPr>
            <a:r>
              <a:rPr lang="en-US" sz="2400" dirty="0"/>
              <a:t>QRP October 1, 2023, include: </a:t>
            </a:r>
          </a:p>
          <a:p>
            <a:pPr lvl="1">
              <a:lnSpc>
                <a:spcPct val="100000"/>
              </a:lnSpc>
              <a:spcBef>
                <a:spcPts val="600"/>
              </a:spcBef>
              <a:spcAft>
                <a:spcPts val="600"/>
              </a:spcAft>
              <a:buFont typeface="Wingdings" panose="05000000000000000000" pitchFamily="2" charset="2"/>
              <a:buChar char="ü"/>
            </a:pPr>
            <a:r>
              <a:rPr lang="en-US" sz="2400" dirty="0"/>
              <a:t>Transfer of health information measures</a:t>
            </a:r>
          </a:p>
          <a:p>
            <a:pPr lvl="1">
              <a:lnSpc>
                <a:spcPct val="100000"/>
              </a:lnSpc>
              <a:spcBef>
                <a:spcPts val="600"/>
              </a:spcBef>
              <a:spcAft>
                <a:spcPts val="600"/>
              </a:spcAft>
              <a:buFont typeface="Wingdings" panose="05000000000000000000" pitchFamily="2" charset="2"/>
              <a:buChar char="ü"/>
            </a:pPr>
            <a:r>
              <a:rPr lang="en-US" sz="2400" dirty="0"/>
              <a:t>Standardized elements including race, ethnicity, preferred language, health literacy, social isolation </a:t>
            </a:r>
          </a:p>
          <a:p>
            <a:endParaRPr lang="en-US" dirty="0"/>
          </a:p>
        </p:txBody>
      </p:sp>
      <p:pic>
        <p:nvPicPr>
          <p:cNvPr id="4" name="Picture 3">
            <a:extLst>
              <a:ext uri="{FF2B5EF4-FFF2-40B4-BE49-F238E27FC236}">
                <a16:creationId xmlns:a16="http://schemas.microsoft.com/office/drawing/2014/main" id="{5730EEA2-85E8-B684-E02C-1D9FFEA8B950}"/>
              </a:ext>
            </a:extLst>
          </p:cNvPr>
          <p:cNvPicPr>
            <a:picLocks noChangeAspect="1"/>
          </p:cNvPicPr>
          <p:nvPr/>
        </p:nvPicPr>
        <p:blipFill>
          <a:blip r:embed="rId3"/>
          <a:stretch>
            <a:fillRect/>
          </a:stretch>
        </p:blipFill>
        <p:spPr>
          <a:xfrm>
            <a:off x="7924800" y="493845"/>
            <a:ext cx="4009189" cy="704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5202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sz="4400" dirty="0">
                <a:solidFill>
                  <a:schemeClr val="tx1"/>
                </a:solidFill>
                <a:latin typeface="+mj-lt"/>
                <a:cs typeface="+mj-cs"/>
              </a:rPr>
              <a:t>Coding Tips: GG0130 Self Care</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7086600" cy="4525963"/>
          </a:xfrm>
        </p:spPr>
        <p:txBody>
          <a:bodyPr>
            <a:normAutofit fontScale="85000" lnSpcReduction="20000"/>
          </a:bodyPr>
          <a:lstStyle/>
          <a:p>
            <a:r>
              <a:rPr lang="en-US" sz="3200" dirty="0">
                <a:solidFill>
                  <a:schemeClr val="tx1"/>
                </a:solidFill>
              </a:rPr>
              <a:t>Assistance with tube feedings or parenteral nutrition is not considered when coding the item Eating. </a:t>
            </a:r>
          </a:p>
          <a:p>
            <a:r>
              <a:rPr lang="en-US" sz="3200" dirty="0">
                <a:solidFill>
                  <a:schemeClr val="tx1"/>
                </a:solidFill>
              </a:rPr>
              <a:t> Require assistance to swallow safely, code based on the type and amount of assistance required for feeding and safe swallowing.</a:t>
            </a:r>
          </a:p>
          <a:p>
            <a:r>
              <a:rPr lang="en-US" sz="3200" dirty="0">
                <a:solidFill>
                  <a:schemeClr val="tx1"/>
                </a:solidFill>
              </a:rPr>
              <a:t> If a resident swallows safely without assistance, exclude swallowing from consideration</a:t>
            </a:r>
          </a:p>
          <a:p>
            <a:r>
              <a:rPr lang="en-US" sz="3200" dirty="0"/>
              <a:t>If the resident eats finger foods using their hands, then code upon the amount of assistance provided. </a:t>
            </a:r>
            <a:endParaRPr lang="en-US" sz="3200" dirty="0">
              <a:solidFill>
                <a:schemeClr val="tx1"/>
              </a:solidFill>
            </a:endParaRPr>
          </a:p>
          <a:p>
            <a:endParaRPr lang="en-US" dirty="0"/>
          </a:p>
        </p:txBody>
      </p:sp>
      <p:pic>
        <p:nvPicPr>
          <p:cNvPr id="4" name="Content Placeholder 9" descr="A picture containing person, indoor, sitting, wall&#10;&#10;Description automatically generated">
            <a:extLst>
              <a:ext uri="{FF2B5EF4-FFF2-40B4-BE49-F238E27FC236}">
                <a16:creationId xmlns:a16="http://schemas.microsoft.com/office/drawing/2014/main" id="{9E161701-5F77-014D-248F-6BDBDC888016}"/>
              </a:ext>
            </a:extLst>
          </p:cNvPr>
          <p:cNvPicPr>
            <a:picLocks noChangeAspect="1"/>
          </p:cNvPicPr>
          <p:nvPr/>
        </p:nvPicPr>
        <p:blipFill rotWithShape="1">
          <a:blip r:embed="rId3">
            <a:extLst>
              <a:ext uri="{28A0092B-C50C-407E-A947-70E740481C1C}">
                <a14:useLocalDpi xmlns:a14="http://schemas.microsoft.com/office/drawing/2010/main" val="0"/>
              </a:ext>
            </a:extLst>
          </a:blip>
          <a:srcRect t="1496" r="3" b="29123"/>
          <a:stretch/>
        </p:blipFill>
        <p:spPr>
          <a:xfrm>
            <a:off x="7696200" y="1814931"/>
            <a:ext cx="3941064" cy="4096512"/>
          </a:xfrm>
          <a:prstGeom prst="rect">
            <a:avLst/>
          </a:prstGeom>
          <a:ln>
            <a:noFill/>
          </a:ln>
          <a:effectLst>
            <a:softEdge rad="112500"/>
          </a:effectLst>
        </p:spPr>
      </p:pic>
    </p:spTree>
    <p:extLst>
      <p:ext uri="{BB962C8B-B14F-4D97-AF65-F5344CB8AC3E}">
        <p14:creationId xmlns:p14="http://schemas.microsoft.com/office/powerpoint/2010/main" val="1711461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Coding Tips: Oral Hygiene</a:t>
            </a:r>
          </a:p>
        </p:txBody>
      </p:sp>
      <p:pic>
        <p:nvPicPr>
          <p:cNvPr id="4" name="Content Placeholder 7" descr="A person brushing the teeth&#10;&#10;Description automatically generated">
            <a:extLst>
              <a:ext uri="{FF2B5EF4-FFF2-40B4-BE49-F238E27FC236}">
                <a16:creationId xmlns:a16="http://schemas.microsoft.com/office/drawing/2014/main" id="{8207994D-F998-CEAA-6F1B-C65C3ECEC35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943099"/>
            <a:ext cx="5142116" cy="3429001"/>
          </a:xfrm>
          <a:prstGeom prst="rect">
            <a:avLst/>
          </a:prstGeom>
          <a:ln>
            <a:noFill/>
          </a:ln>
          <a:effectLst>
            <a:softEdge rad="112500"/>
          </a:effectLst>
        </p:spPr>
      </p:pic>
      <p:sp>
        <p:nvSpPr>
          <p:cNvPr id="6" name="TextBox 5">
            <a:extLst>
              <a:ext uri="{FF2B5EF4-FFF2-40B4-BE49-F238E27FC236}">
                <a16:creationId xmlns:a16="http://schemas.microsoft.com/office/drawing/2014/main" id="{1DF6AF19-A4E5-8EF7-ADB9-EE040F74AA59}"/>
              </a:ext>
            </a:extLst>
          </p:cNvPr>
          <p:cNvSpPr txBox="1"/>
          <p:nvPr/>
        </p:nvSpPr>
        <p:spPr>
          <a:xfrm>
            <a:off x="6096000" y="2057400"/>
            <a:ext cx="5257800" cy="3416320"/>
          </a:xfrm>
          <a:prstGeom prst="rect">
            <a:avLst/>
          </a:prstGeom>
          <a:noFill/>
        </p:spPr>
        <p:txBody>
          <a:bodyPr wrap="square">
            <a:spAutoFit/>
          </a:bodyPr>
          <a:lstStyle/>
          <a:p>
            <a:r>
              <a:rPr lang="en-US" sz="2400" dirty="0">
                <a:solidFill>
                  <a:schemeClr val="tx1">
                    <a:lumMod val="85000"/>
                    <a:lumOff val="15000"/>
                  </a:schemeClr>
                </a:solidFill>
                <a:latin typeface="+mn-lt"/>
                <a:cs typeface="Arial" panose="020B0604020202020204" pitchFamily="34" charset="0"/>
              </a:rPr>
              <a:t>If a resident does not perform oral hygiene during therapy, determine the resident’s abilities based on performance on the nursing care unit.</a:t>
            </a:r>
          </a:p>
          <a:p>
            <a:r>
              <a:rPr lang="en-US" sz="2400" dirty="0">
                <a:solidFill>
                  <a:schemeClr val="tx1">
                    <a:lumMod val="85000"/>
                    <a:lumOff val="15000"/>
                  </a:schemeClr>
                </a:solidFill>
                <a:latin typeface="+mn-lt"/>
                <a:cs typeface="Arial" panose="020B0604020202020204" pitchFamily="34" charset="0"/>
              </a:rPr>
              <a:t> </a:t>
            </a:r>
          </a:p>
          <a:p>
            <a:r>
              <a:rPr lang="en-US" sz="2400" dirty="0">
                <a:solidFill>
                  <a:schemeClr val="tx1">
                    <a:lumMod val="85000"/>
                    <a:lumOff val="15000"/>
                  </a:schemeClr>
                </a:solidFill>
                <a:latin typeface="+mn-lt"/>
                <a:cs typeface="Arial" panose="020B0604020202020204" pitchFamily="34" charset="0"/>
              </a:rPr>
              <a:t>For a resident who is edentulous, code based on the type and amount of assistance required from a helper to clean the resident’s gums. </a:t>
            </a:r>
          </a:p>
        </p:txBody>
      </p:sp>
    </p:spTree>
    <p:extLst>
      <p:ext uri="{BB962C8B-B14F-4D97-AF65-F5344CB8AC3E}">
        <p14:creationId xmlns:p14="http://schemas.microsoft.com/office/powerpoint/2010/main" val="2375938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4038600" y="274638"/>
            <a:ext cx="7543800" cy="1143000"/>
          </a:xfrm>
        </p:spPr>
        <p:txBody>
          <a:bodyPr/>
          <a:lstStyle/>
          <a:p>
            <a:pPr algn="l"/>
            <a:r>
              <a:rPr lang="en-US" sz="4400" dirty="0">
                <a:solidFill>
                  <a:schemeClr val="tx1"/>
                </a:solidFill>
                <a:latin typeface="+mj-lt"/>
                <a:cs typeface="+mj-cs"/>
              </a:rPr>
              <a:t>Toileting Hygiene</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4114800" y="1600206"/>
            <a:ext cx="7467600" cy="4525963"/>
          </a:xfrm>
        </p:spPr>
        <p:txBody>
          <a:bodyPr>
            <a:normAutofit lnSpcReduction="10000"/>
          </a:bodyPr>
          <a:lstStyle/>
          <a:p>
            <a:pPr marL="0" indent="0">
              <a:buNone/>
            </a:pPr>
            <a:r>
              <a:rPr lang="en-US" sz="3200" dirty="0">
                <a:solidFill>
                  <a:schemeClr val="tx1"/>
                </a:solidFill>
                <a:latin typeface="+mn-lt"/>
                <a:cs typeface="+mn-cs"/>
              </a:rPr>
              <a:t>Three task included in toileting hygiene</a:t>
            </a:r>
          </a:p>
          <a:p>
            <a:pPr marL="457200" indent="-457200">
              <a:buFont typeface="+mj-lt"/>
              <a:buAutoNum type="arabicPeriod"/>
            </a:pPr>
            <a:r>
              <a:rPr lang="en-US" sz="3200" dirty="0">
                <a:solidFill>
                  <a:schemeClr val="tx1"/>
                </a:solidFill>
                <a:latin typeface="+mn-lt"/>
                <a:cs typeface="+mn-cs"/>
              </a:rPr>
              <a:t>Performing perineal hygiene.</a:t>
            </a:r>
          </a:p>
          <a:p>
            <a:pPr marL="457200" indent="-457200">
              <a:buFont typeface="+mj-lt"/>
              <a:buAutoNum type="arabicPeriod"/>
            </a:pPr>
            <a:r>
              <a:rPr lang="en-US" sz="3200" dirty="0">
                <a:solidFill>
                  <a:schemeClr val="tx1"/>
                </a:solidFill>
                <a:latin typeface="+mn-lt"/>
                <a:cs typeface="+mn-cs"/>
              </a:rPr>
              <a:t> Managing clothing (including undergarments and incontinence products, such as incontinence briefs or pads) before and after voiding or having a bowel movement.</a:t>
            </a:r>
          </a:p>
          <a:p>
            <a:pPr marL="457200" indent="-457200">
              <a:buFont typeface="+mj-lt"/>
              <a:buAutoNum type="arabicPeriod"/>
            </a:pPr>
            <a:r>
              <a:rPr lang="en-US" sz="3200" dirty="0">
                <a:solidFill>
                  <a:schemeClr val="tx1"/>
                </a:solidFill>
                <a:latin typeface="+mn-lt"/>
                <a:cs typeface="+mn-cs"/>
              </a:rPr>
              <a:t> Adjusting clothing relevant to the individual resident</a:t>
            </a:r>
          </a:p>
          <a:p>
            <a:endParaRPr lang="en-US" dirty="0"/>
          </a:p>
        </p:txBody>
      </p:sp>
      <p:pic>
        <p:nvPicPr>
          <p:cNvPr id="4" name="Content Placeholder 7" descr="A picture containing toilet, public&#10;&#10;Description automatically generated">
            <a:extLst>
              <a:ext uri="{FF2B5EF4-FFF2-40B4-BE49-F238E27FC236}">
                <a16:creationId xmlns:a16="http://schemas.microsoft.com/office/drawing/2014/main" id="{30FF8182-2025-C615-3038-FA6FCCFB85F7}"/>
              </a:ext>
            </a:extLst>
          </p:cNvPr>
          <p:cNvPicPr>
            <a:picLocks noChangeAspect="1"/>
          </p:cNvPicPr>
          <p:nvPr/>
        </p:nvPicPr>
        <p:blipFill rotWithShape="1">
          <a:blip r:embed="rId3">
            <a:extLst>
              <a:ext uri="{28A0092B-C50C-407E-A947-70E740481C1C}">
                <a14:useLocalDpi xmlns:a14="http://schemas.microsoft.com/office/drawing/2010/main" val="0"/>
              </a:ext>
            </a:extLst>
          </a:blip>
          <a:srcRect t="1710" r="-1" b="-1"/>
          <a:stretch/>
        </p:blipFill>
        <p:spPr>
          <a:xfrm>
            <a:off x="0" y="-7472"/>
            <a:ext cx="3886200" cy="5722472"/>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001012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4267200" y="274638"/>
            <a:ext cx="7315200" cy="1143000"/>
          </a:xfrm>
        </p:spPr>
        <p:txBody>
          <a:bodyPr/>
          <a:lstStyle/>
          <a:p>
            <a:pPr algn="l"/>
            <a:r>
              <a:rPr lang="en-US" sz="4400" dirty="0">
                <a:solidFill>
                  <a:schemeClr val="tx1"/>
                </a:solidFill>
                <a:latin typeface="+mj-lt"/>
                <a:cs typeface="+mj-cs"/>
              </a:rPr>
              <a:t>Mobility: Sit to Stand</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4267200" y="1600206"/>
            <a:ext cx="7315200" cy="4525963"/>
          </a:xfrm>
        </p:spPr>
        <p:txBody>
          <a:bodyPr/>
          <a:lstStyle/>
          <a:p>
            <a:r>
              <a:rPr lang="en-US" sz="3200" dirty="0"/>
              <a:t>If a standing lift is used and two helpers are needed to assist with the sit-to-stand lift, then code as 01, Dependent. </a:t>
            </a:r>
          </a:p>
          <a:p>
            <a:r>
              <a:rPr lang="en-US" sz="3200" dirty="0"/>
              <a:t> A full-body mechanical lift is used to assist in transferring a resident for a chair/bed-to-chair transfer, code “activity not attempted”</a:t>
            </a:r>
            <a:endParaRPr lang="en-US" sz="3200" dirty="0">
              <a:solidFill>
                <a:schemeClr val="tx1"/>
              </a:solidFill>
              <a:latin typeface="+mn-lt"/>
              <a:cs typeface="+mn-cs"/>
            </a:endParaRPr>
          </a:p>
          <a:p>
            <a:pPr marL="0" indent="0">
              <a:buNone/>
            </a:pPr>
            <a:endParaRPr lang="en-US" dirty="0"/>
          </a:p>
        </p:txBody>
      </p:sp>
      <p:pic>
        <p:nvPicPr>
          <p:cNvPr id="4" name="Content Placeholder 7" descr="A picture containing person&#10;&#10;Description automatically generated">
            <a:extLst>
              <a:ext uri="{FF2B5EF4-FFF2-40B4-BE49-F238E27FC236}">
                <a16:creationId xmlns:a16="http://schemas.microsoft.com/office/drawing/2014/main" id="{57214B72-2BC0-7F4E-46CA-533C53C8AC7B}"/>
              </a:ext>
            </a:extLst>
          </p:cNvPr>
          <p:cNvPicPr>
            <a:picLocks noChangeAspect="1"/>
          </p:cNvPicPr>
          <p:nvPr/>
        </p:nvPicPr>
        <p:blipFill rotWithShape="1">
          <a:blip r:embed="rId3">
            <a:extLst>
              <a:ext uri="{28A0092B-C50C-407E-A947-70E740481C1C}">
                <a14:useLocalDpi xmlns:a14="http://schemas.microsoft.com/office/drawing/2010/main" val="0"/>
              </a:ext>
            </a:extLst>
          </a:blip>
          <a:srcRect r="5019"/>
          <a:stretch/>
        </p:blipFill>
        <p:spPr>
          <a:xfrm>
            <a:off x="2" y="11"/>
            <a:ext cx="3829370" cy="56387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893857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4495800" y="274638"/>
            <a:ext cx="7086600" cy="1143000"/>
          </a:xfrm>
        </p:spPr>
        <p:txBody>
          <a:bodyPr/>
          <a:lstStyle/>
          <a:p>
            <a:pPr algn="l"/>
            <a:r>
              <a:rPr lang="en-US" sz="4400" dirty="0">
                <a:solidFill>
                  <a:schemeClr val="tx1"/>
                </a:solidFill>
                <a:latin typeface="+mj-lt"/>
                <a:cs typeface="+mj-cs"/>
              </a:rPr>
              <a:t>Chair/</a:t>
            </a:r>
            <a:r>
              <a:rPr lang="en-US" dirty="0"/>
              <a:t>B</a:t>
            </a:r>
            <a:r>
              <a:rPr lang="en-US" sz="4400" dirty="0">
                <a:solidFill>
                  <a:schemeClr val="tx1"/>
                </a:solidFill>
                <a:latin typeface="+mj-lt"/>
                <a:cs typeface="+mj-cs"/>
              </a:rPr>
              <a:t>ed to Chair </a:t>
            </a:r>
            <a:r>
              <a:rPr lang="en-US" dirty="0"/>
              <a:t>T</a:t>
            </a:r>
            <a:r>
              <a:rPr lang="en-US" sz="4400" dirty="0">
                <a:solidFill>
                  <a:schemeClr val="tx1"/>
                </a:solidFill>
                <a:latin typeface="+mj-lt"/>
                <a:cs typeface="+mj-cs"/>
              </a:rPr>
              <a:t>ransfer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4495800" y="1440176"/>
            <a:ext cx="7315200" cy="4525963"/>
          </a:xfrm>
        </p:spPr>
        <p:txBody>
          <a:bodyPr>
            <a:noAutofit/>
          </a:bodyPr>
          <a:lstStyle/>
          <a:p>
            <a:r>
              <a:rPr lang="en-US" sz="2800" dirty="0">
                <a:solidFill>
                  <a:schemeClr val="tx1"/>
                </a:solidFill>
                <a:latin typeface="+mn-lt"/>
                <a:cs typeface="+mn-cs"/>
              </a:rPr>
              <a:t>Begins with sitting on the edge of bed and ends with resident sitting in a wheelchair. </a:t>
            </a:r>
          </a:p>
          <a:p>
            <a:r>
              <a:rPr lang="en-US" sz="2800" dirty="0">
                <a:solidFill>
                  <a:schemeClr val="tx1"/>
                </a:solidFill>
                <a:latin typeface="+mn-lt"/>
                <a:cs typeface="+mn-cs"/>
              </a:rPr>
              <a:t>Include alternate sleeping furniture including a recliner. </a:t>
            </a:r>
          </a:p>
          <a:p>
            <a:r>
              <a:rPr lang="en-US" sz="2800" dirty="0">
                <a:solidFill>
                  <a:schemeClr val="tx1"/>
                </a:solidFill>
                <a:latin typeface="+mn-lt"/>
                <a:cs typeface="+mn-cs"/>
              </a:rPr>
              <a:t>Transfers may include stand-pivot, squat-pivot, or a slide board</a:t>
            </a:r>
          </a:p>
          <a:p>
            <a:r>
              <a:rPr lang="en-US" sz="2800" dirty="0"/>
              <a:t>When possible, the transfer should be assessed in an environmental situation in which taking more than a few steps would not be necessary to complete the transfer. </a:t>
            </a:r>
            <a:endParaRPr lang="en-US" sz="2800" dirty="0">
              <a:solidFill>
                <a:schemeClr val="tx1"/>
              </a:solidFill>
              <a:latin typeface="+mn-lt"/>
              <a:cs typeface="+mn-cs"/>
            </a:endParaRPr>
          </a:p>
          <a:p>
            <a:endParaRPr lang="en-US" sz="2800" dirty="0"/>
          </a:p>
        </p:txBody>
      </p:sp>
      <p:pic>
        <p:nvPicPr>
          <p:cNvPr id="4" name="Content Placeholder 7" descr="A person pushing a person in a wheelchair&#10;&#10;Description automatically generated with medium confidence">
            <a:extLst>
              <a:ext uri="{FF2B5EF4-FFF2-40B4-BE49-F238E27FC236}">
                <a16:creationId xmlns:a16="http://schemas.microsoft.com/office/drawing/2014/main" id="{AE348DBF-E07F-C159-D8CF-0749A6088D57}"/>
              </a:ext>
            </a:extLst>
          </p:cNvPr>
          <p:cNvPicPr>
            <a:picLocks noChangeAspect="1"/>
          </p:cNvPicPr>
          <p:nvPr/>
        </p:nvPicPr>
        <p:blipFill rotWithShape="1">
          <a:blip r:embed="rId3">
            <a:extLst>
              <a:ext uri="{28A0092B-C50C-407E-A947-70E740481C1C}">
                <a14:useLocalDpi xmlns:a14="http://schemas.microsoft.com/office/drawing/2010/main" val="0"/>
              </a:ext>
            </a:extLst>
          </a:blip>
          <a:srcRect r="-1" b="1709"/>
          <a:stretch/>
        </p:blipFill>
        <p:spPr>
          <a:xfrm>
            <a:off x="1" y="11"/>
            <a:ext cx="3881119" cy="5714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04614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4495800" y="274638"/>
            <a:ext cx="7086600" cy="1143000"/>
          </a:xfrm>
        </p:spPr>
        <p:txBody>
          <a:bodyPr/>
          <a:lstStyle/>
          <a:p>
            <a:pPr algn="l"/>
            <a:r>
              <a:rPr lang="en-US" sz="4400" dirty="0">
                <a:solidFill>
                  <a:schemeClr val="tx1"/>
                </a:solidFill>
                <a:latin typeface="+mj-lt"/>
                <a:cs typeface="+mj-cs"/>
              </a:rPr>
              <a:t>Toilet Transfer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4495800" y="1600206"/>
            <a:ext cx="7086600" cy="4525963"/>
          </a:xfrm>
        </p:spPr>
        <p:txBody>
          <a:bodyPr>
            <a:normAutofit fontScale="85000" lnSpcReduction="10000"/>
          </a:bodyPr>
          <a:lstStyle/>
          <a:p>
            <a:r>
              <a:rPr lang="en-US" sz="3200" dirty="0"/>
              <a:t>Toilet transfer includes the resident’s ability to get on and off a toilet (with or without a raised toilet seat) or bedside commode</a:t>
            </a:r>
          </a:p>
          <a:p>
            <a:endParaRPr lang="en-US" sz="3200" dirty="0">
              <a:solidFill>
                <a:schemeClr val="tx1"/>
              </a:solidFill>
            </a:endParaRPr>
          </a:p>
          <a:p>
            <a:r>
              <a:rPr lang="en-US" sz="3200" dirty="0"/>
              <a:t>Code as 05, Setup or clean-up assistance, if the resident requires a helper to position/set up the bedside commode before and/or after the resident’s bed-to-commode transfers (place at an accessible angle/location next to the bed) and the resident does not require helper assistance during Toilet transfers. </a:t>
            </a:r>
            <a:endParaRPr lang="en-US" sz="3200" dirty="0">
              <a:solidFill>
                <a:schemeClr val="tx1"/>
              </a:solidFill>
              <a:latin typeface="+mn-lt"/>
              <a:cs typeface="+mn-cs"/>
            </a:endParaRPr>
          </a:p>
          <a:p>
            <a:endParaRPr lang="en-US" dirty="0"/>
          </a:p>
        </p:txBody>
      </p:sp>
      <p:pic>
        <p:nvPicPr>
          <p:cNvPr id="5" name="Content Placeholder 7" descr="A picture containing indoor, bathroom, wall, toilet&#10;&#10;Description automatically generated">
            <a:extLst>
              <a:ext uri="{FF2B5EF4-FFF2-40B4-BE49-F238E27FC236}">
                <a16:creationId xmlns:a16="http://schemas.microsoft.com/office/drawing/2014/main" id="{A4CFD46F-163D-4BC9-504B-627393E0908D}"/>
              </a:ext>
            </a:extLst>
          </p:cNvPr>
          <p:cNvPicPr>
            <a:picLocks noChangeAspect="1"/>
          </p:cNvPicPr>
          <p:nvPr/>
        </p:nvPicPr>
        <p:blipFill rotWithShape="1">
          <a:blip r:embed="rId3">
            <a:extLst>
              <a:ext uri="{28A0092B-C50C-407E-A947-70E740481C1C}">
                <a14:useLocalDpi xmlns:a14="http://schemas.microsoft.com/office/drawing/2010/main" val="0"/>
              </a:ext>
            </a:extLst>
          </a:blip>
          <a:srcRect l="24635" r="30033" b="-1"/>
          <a:stretch/>
        </p:blipFill>
        <p:spPr>
          <a:xfrm>
            <a:off x="1" y="11"/>
            <a:ext cx="3886199" cy="572247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612598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4495800" y="274638"/>
            <a:ext cx="7086600" cy="1143000"/>
          </a:xfrm>
        </p:spPr>
        <p:txBody>
          <a:bodyPr/>
          <a:lstStyle/>
          <a:p>
            <a:pPr algn="l"/>
            <a:r>
              <a:rPr lang="en-US" sz="4400" dirty="0">
                <a:solidFill>
                  <a:schemeClr val="tx1"/>
                </a:solidFill>
                <a:latin typeface="+mj-lt"/>
                <a:cs typeface="+mj-cs"/>
              </a:rPr>
              <a:t>Walking</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4495800" y="1676400"/>
            <a:ext cx="7315200" cy="4289739"/>
          </a:xfrm>
        </p:spPr>
        <p:txBody>
          <a:bodyPr>
            <a:noAutofit/>
          </a:bodyPr>
          <a:lstStyle/>
          <a:p>
            <a:r>
              <a:rPr lang="en-US" sz="2800" dirty="0">
                <a:solidFill>
                  <a:schemeClr val="tx1"/>
                </a:solidFill>
                <a:latin typeface="+mn-lt"/>
                <a:cs typeface="+mn-cs"/>
              </a:rPr>
              <a:t>Do not count while in the parallel bars</a:t>
            </a:r>
          </a:p>
          <a:p>
            <a:r>
              <a:rPr lang="en-US" sz="2800" dirty="0">
                <a:solidFill>
                  <a:schemeClr val="tx1"/>
                </a:solidFill>
                <a:latin typeface="+mn-lt"/>
                <a:cs typeface="+mn-cs"/>
              </a:rPr>
              <a:t>Activity does not have to occur during one session</a:t>
            </a:r>
          </a:p>
          <a:p>
            <a:r>
              <a:rPr lang="en-US" sz="2800" dirty="0">
                <a:solidFill>
                  <a:schemeClr val="tx1"/>
                </a:solidFill>
                <a:latin typeface="+mn-lt"/>
                <a:cs typeface="+mn-cs"/>
              </a:rPr>
              <a:t>Can allow a resident to rest between activities</a:t>
            </a:r>
          </a:p>
          <a:p>
            <a:r>
              <a:rPr lang="en-US" sz="2800" dirty="0">
                <a:solidFill>
                  <a:schemeClr val="tx1"/>
                </a:solidFill>
                <a:latin typeface="+mn-lt"/>
                <a:cs typeface="+mn-cs"/>
              </a:rPr>
              <a:t>Can complete activity at different times during the day or on different days may facilitate completion of the activity </a:t>
            </a:r>
          </a:p>
          <a:p>
            <a:endParaRPr lang="en-US" sz="2800" dirty="0"/>
          </a:p>
        </p:txBody>
      </p:sp>
      <p:pic>
        <p:nvPicPr>
          <p:cNvPr id="5" name="Content Placeholder 7" descr="A picture containing person, floor, indoor&#10;&#10;Description automatically generated">
            <a:extLst>
              <a:ext uri="{FF2B5EF4-FFF2-40B4-BE49-F238E27FC236}">
                <a16:creationId xmlns:a16="http://schemas.microsoft.com/office/drawing/2014/main" id="{339155DD-8016-2BCF-BD70-44CF01AE955C}"/>
              </a:ext>
            </a:extLst>
          </p:cNvPr>
          <p:cNvPicPr>
            <a:picLocks noChangeAspect="1"/>
          </p:cNvPicPr>
          <p:nvPr/>
        </p:nvPicPr>
        <p:blipFill rotWithShape="1">
          <a:blip r:embed="rId3">
            <a:extLst>
              <a:ext uri="{28A0092B-C50C-407E-A947-70E740481C1C}">
                <a14:useLocalDpi xmlns:a14="http://schemas.microsoft.com/office/drawing/2010/main" val="0"/>
              </a:ext>
            </a:extLst>
          </a:blip>
          <a:srcRect r="-1" b="1709"/>
          <a:stretch/>
        </p:blipFill>
        <p:spPr>
          <a:xfrm>
            <a:off x="1" y="10"/>
            <a:ext cx="3886199" cy="5722471"/>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656665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66C7-A9FD-47E5-D052-E15EAEAE62C9}"/>
              </a:ext>
            </a:extLst>
          </p:cNvPr>
          <p:cNvSpPr>
            <a:spLocks noGrp="1"/>
          </p:cNvSpPr>
          <p:nvPr>
            <p:ph type="title"/>
          </p:nvPr>
        </p:nvSpPr>
        <p:spPr/>
        <p:txBody>
          <a:bodyPr/>
          <a:lstStyle/>
          <a:p>
            <a:r>
              <a:rPr lang="en-US" dirty="0"/>
              <a:t>MDS Section Updates</a:t>
            </a:r>
          </a:p>
        </p:txBody>
      </p:sp>
      <p:sp>
        <p:nvSpPr>
          <p:cNvPr id="3" name="Text Placeholder 2">
            <a:extLst>
              <a:ext uri="{FF2B5EF4-FFF2-40B4-BE49-F238E27FC236}">
                <a16:creationId xmlns:a16="http://schemas.microsoft.com/office/drawing/2014/main" id="{084BBC23-59B0-0F81-36D6-F3F102408B9F}"/>
              </a:ext>
            </a:extLst>
          </p:cNvPr>
          <p:cNvSpPr>
            <a:spLocks noGrp="1"/>
          </p:cNvSpPr>
          <p:nvPr>
            <p:ph type="body" idx="1"/>
          </p:nvPr>
        </p:nvSpPr>
        <p:spPr/>
        <p:txBody>
          <a:bodyPr/>
          <a:lstStyle/>
          <a:p>
            <a:r>
              <a:rPr lang="en-US" dirty="0"/>
              <a:t>Additional Section Changes </a:t>
            </a:r>
          </a:p>
        </p:txBody>
      </p:sp>
    </p:spTree>
    <p:extLst>
      <p:ext uri="{BB962C8B-B14F-4D97-AF65-F5344CB8AC3E}">
        <p14:creationId xmlns:p14="http://schemas.microsoft.com/office/powerpoint/2010/main" val="1491149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609600" y="114307"/>
            <a:ext cx="10972800" cy="1143000"/>
          </a:xfrm>
        </p:spPr>
        <p:txBody>
          <a:bodyPr/>
          <a:lstStyle/>
          <a:p>
            <a:pPr algn="l"/>
            <a:r>
              <a:rPr lang="en-US" dirty="0"/>
              <a:t>Pain Interview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457200" y="2133600"/>
            <a:ext cx="11125200" cy="4038593"/>
          </a:xfrm>
        </p:spPr>
        <p:txBody>
          <a:bodyPr>
            <a:normAutofit fontScale="77500" lnSpcReduction="20000"/>
          </a:bodyPr>
          <a:lstStyle/>
          <a:p>
            <a:pPr marL="342900" indent="-342900">
              <a:buFont typeface="Arial" panose="020B0604020202020204" pitchFamily="34" charset="0"/>
              <a:buChar char="•"/>
            </a:pPr>
            <a:r>
              <a:rPr lang="en-US" sz="3200" dirty="0"/>
              <a:t>Read the question and response choices exactly as they are written.</a:t>
            </a:r>
          </a:p>
          <a:p>
            <a:pPr marL="342900" indent="-342900">
              <a:buFont typeface="Arial" panose="020B0604020202020204" pitchFamily="34" charset="0"/>
              <a:buChar char="•"/>
            </a:pPr>
            <a:r>
              <a:rPr lang="en-US" sz="3200" dirty="0"/>
              <a:t>No predetermined definitions are offered to the resident. The resident’s response should be based on their interpretation of frequency response options.</a:t>
            </a:r>
          </a:p>
          <a:p>
            <a:pPr marL="342900" indent="-342900">
              <a:buFont typeface="Arial" panose="020B0604020202020204" pitchFamily="34" charset="0"/>
              <a:buChar char="•"/>
            </a:pPr>
            <a:r>
              <a:rPr lang="en-US" sz="3200" dirty="0"/>
              <a:t>If the resident’s response does not lead to a clear answer, repeat the resident’s response and then try to narrow the focus of the response. </a:t>
            </a:r>
          </a:p>
          <a:p>
            <a:pPr marL="342900" indent="-342900">
              <a:buFont typeface="Arial" panose="020B0604020202020204" pitchFamily="34" charset="0"/>
              <a:buChar char="•"/>
            </a:pPr>
            <a:r>
              <a:rPr lang="en-US" sz="3200" dirty="0"/>
              <a:t>For example, if the resident responded to the question, “Over the past 5 days, how much of the time has pain made it hard for you to sleep at night?” by saying, “I always have trouble sleeping,” then the assessor might reply, “</a:t>
            </a:r>
          </a:p>
          <a:p>
            <a:pPr marL="342900" indent="-342900">
              <a:buFont typeface="Arial" panose="020B0604020202020204" pitchFamily="34" charset="0"/>
              <a:buChar char="•"/>
            </a:pPr>
            <a:r>
              <a:rPr lang="en-US" sz="3200" dirty="0"/>
              <a:t>You always have trouble sleeping. Is it your pain that makes it hard for you to sleep?” The assessor can then narrow down responses with additional follow-up questions about the frequency</a:t>
            </a:r>
          </a:p>
          <a:p>
            <a:endParaRPr lang="en-US" dirty="0"/>
          </a:p>
        </p:txBody>
      </p:sp>
      <p:pic>
        <p:nvPicPr>
          <p:cNvPr id="4" name="Content Placeholder 7">
            <a:extLst>
              <a:ext uri="{FF2B5EF4-FFF2-40B4-BE49-F238E27FC236}">
                <a16:creationId xmlns:a16="http://schemas.microsoft.com/office/drawing/2014/main" id="{FFB8F01A-6651-1136-D359-A5FC7B2B2A57}"/>
              </a:ext>
            </a:extLst>
          </p:cNvPr>
          <p:cNvPicPr>
            <a:picLocks noChangeAspect="1"/>
          </p:cNvPicPr>
          <p:nvPr/>
        </p:nvPicPr>
        <p:blipFill>
          <a:blip r:embed="rId3"/>
          <a:stretch>
            <a:fillRect/>
          </a:stretch>
        </p:blipFill>
        <p:spPr>
          <a:xfrm>
            <a:off x="4495800" y="914400"/>
            <a:ext cx="5586500" cy="1006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4412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J0520: Pain Interference with Therapy Activities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304800" y="1417638"/>
            <a:ext cx="6324600" cy="4525963"/>
          </a:xfrm>
        </p:spPr>
        <p:txBody>
          <a:bodyPr>
            <a:normAutofit fontScale="85000" lnSpcReduction="20000"/>
          </a:bodyPr>
          <a:lstStyle/>
          <a:p>
            <a:r>
              <a:rPr lang="en-US" dirty="0"/>
              <a:t>This item should be coded based on the resident’s interpretation of the provided response options for frequency. If the resident is unable to decide between two options, then the assessor should code for the option with the higher frequency.</a:t>
            </a:r>
          </a:p>
          <a:p>
            <a:r>
              <a:rPr lang="en-US" dirty="0"/>
              <a:t>Rehabilitation therapies may include treatment supervised in person by a therapist or nurse or other staff or the resident carrying out a prescribed therapy program without staff members present.</a:t>
            </a:r>
          </a:p>
          <a:p>
            <a:endParaRPr lang="en-US" dirty="0"/>
          </a:p>
        </p:txBody>
      </p:sp>
      <p:pic>
        <p:nvPicPr>
          <p:cNvPr id="4" name="Picture 3">
            <a:extLst>
              <a:ext uri="{FF2B5EF4-FFF2-40B4-BE49-F238E27FC236}">
                <a16:creationId xmlns:a16="http://schemas.microsoft.com/office/drawing/2014/main" id="{3ABCFAF5-3EBB-111B-9915-E368B75674BF}"/>
              </a:ext>
            </a:extLst>
          </p:cNvPr>
          <p:cNvPicPr>
            <a:picLocks noChangeAspect="1"/>
          </p:cNvPicPr>
          <p:nvPr/>
        </p:nvPicPr>
        <p:blipFill>
          <a:blip r:embed="rId3"/>
          <a:stretch>
            <a:fillRect/>
          </a:stretch>
        </p:blipFill>
        <p:spPr>
          <a:xfrm>
            <a:off x="6781800" y="2723999"/>
            <a:ext cx="5304101" cy="1410002"/>
          </a:xfrm>
          <a:prstGeom prst="rect">
            <a:avLst/>
          </a:prstGeom>
        </p:spPr>
      </p:pic>
    </p:spTree>
    <p:extLst>
      <p:ext uri="{BB962C8B-B14F-4D97-AF65-F5344CB8AC3E}">
        <p14:creationId xmlns:p14="http://schemas.microsoft.com/office/powerpoint/2010/main" val="1643262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426933" y="2857500"/>
            <a:ext cx="3962400" cy="1143000"/>
          </a:xfrm>
        </p:spPr>
        <p:txBody>
          <a:bodyPr>
            <a:normAutofit fontScale="90000"/>
          </a:bodyPr>
          <a:lstStyle/>
          <a:p>
            <a:r>
              <a:rPr lang="en-US" dirty="0"/>
              <a:t>Finalized for October 1, 2024</a:t>
            </a:r>
          </a:p>
        </p:txBody>
      </p:sp>
      <p:pic>
        <p:nvPicPr>
          <p:cNvPr id="4" name="Content Placeholder 4">
            <a:extLst>
              <a:ext uri="{FF2B5EF4-FFF2-40B4-BE49-F238E27FC236}">
                <a16:creationId xmlns:a16="http://schemas.microsoft.com/office/drawing/2014/main" id="{B5478DBA-9C77-6D71-A736-DFFA2B8FF385}"/>
              </a:ext>
            </a:extLst>
          </p:cNvPr>
          <p:cNvPicPr>
            <a:picLocks noGrp="1" noChangeAspect="1"/>
          </p:cNvPicPr>
          <p:nvPr>
            <p:ph idx="1"/>
          </p:nvPr>
        </p:nvPicPr>
        <p:blipFill>
          <a:blip r:embed="rId3"/>
          <a:stretch>
            <a:fillRect/>
          </a:stretch>
        </p:blipFill>
        <p:spPr>
          <a:xfrm>
            <a:off x="4876800" y="267125"/>
            <a:ext cx="6907585" cy="529547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9614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normAutofit fontScale="90000"/>
          </a:bodyPr>
          <a:lstStyle/>
          <a:p>
            <a:r>
              <a:rPr lang="en-US" dirty="0"/>
              <a:t>J0530: Pain Interference with Day-Day Activities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7"/>
            <a:ext cx="10591800" cy="3200394"/>
          </a:xfrm>
        </p:spPr>
        <p:txBody>
          <a:bodyPr>
            <a:normAutofit/>
          </a:bodyPr>
          <a:lstStyle/>
          <a:p>
            <a:r>
              <a:rPr lang="en-US" sz="3200" dirty="0"/>
              <a:t>This item should be coded based on the resident’s interpretation of the provided response options for frequency.</a:t>
            </a:r>
          </a:p>
          <a:p>
            <a:r>
              <a:rPr lang="en-US" sz="3200" dirty="0"/>
              <a:t>If the resident is unable to decide between two options, then the assessor should code for the option with the higher frequency.</a:t>
            </a:r>
          </a:p>
          <a:p>
            <a:endParaRPr lang="en-US" dirty="0"/>
          </a:p>
        </p:txBody>
      </p:sp>
      <p:pic>
        <p:nvPicPr>
          <p:cNvPr id="4" name="Picture 3">
            <a:extLst>
              <a:ext uri="{FF2B5EF4-FFF2-40B4-BE49-F238E27FC236}">
                <a16:creationId xmlns:a16="http://schemas.microsoft.com/office/drawing/2014/main" id="{DDAAA94C-E961-609B-C0BC-FF305FE7F04D}"/>
              </a:ext>
            </a:extLst>
          </p:cNvPr>
          <p:cNvPicPr>
            <a:picLocks noChangeAspect="1"/>
          </p:cNvPicPr>
          <p:nvPr/>
        </p:nvPicPr>
        <p:blipFill>
          <a:blip r:embed="rId3"/>
          <a:stretch>
            <a:fillRect/>
          </a:stretch>
        </p:blipFill>
        <p:spPr>
          <a:xfrm>
            <a:off x="3657600" y="4267200"/>
            <a:ext cx="6427387" cy="1603375"/>
          </a:xfrm>
          <a:prstGeom prst="rect">
            <a:avLst/>
          </a:prstGeom>
        </p:spPr>
      </p:pic>
    </p:spTree>
    <p:extLst>
      <p:ext uri="{BB962C8B-B14F-4D97-AF65-F5344CB8AC3E}">
        <p14:creationId xmlns:p14="http://schemas.microsoft.com/office/powerpoint/2010/main" val="75980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Next Steps – Implementation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p:txBody>
          <a:bodyPr>
            <a:normAutofit lnSpcReduction="10000"/>
          </a:bodyPr>
          <a:lstStyle/>
          <a:p>
            <a:r>
              <a:rPr lang="en-US" dirty="0"/>
              <a:t>Review policy and procedures </a:t>
            </a:r>
          </a:p>
          <a:p>
            <a:r>
              <a:rPr lang="en-US" dirty="0"/>
              <a:t>Designate an individual to complete the interview</a:t>
            </a:r>
          </a:p>
          <a:p>
            <a:r>
              <a:rPr lang="en-US" dirty="0"/>
              <a:t>Secure tools or methods to interview residents in which English is a second language </a:t>
            </a:r>
          </a:p>
          <a:p>
            <a:r>
              <a:rPr lang="en-US" dirty="0"/>
              <a:t>Review and update the cue cards </a:t>
            </a:r>
          </a:p>
          <a:p>
            <a:r>
              <a:rPr lang="en-US" dirty="0"/>
              <a:t>Make sure that the plan of care is up to date. </a:t>
            </a:r>
          </a:p>
          <a:p>
            <a:r>
              <a:rPr lang="en-US" dirty="0"/>
              <a:t>Always listen to the resident, this is an interview. </a:t>
            </a:r>
          </a:p>
          <a:p>
            <a:r>
              <a:rPr lang="en-US" dirty="0"/>
              <a:t>Monitor sleep patterns for pain </a:t>
            </a:r>
          </a:p>
          <a:p>
            <a:endParaRPr lang="en-US" dirty="0"/>
          </a:p>
        </p:txBody>
      </p:sp>
    </p:spTree>
    <p:extLst>
      <p:ext uri="{BB962C8B-B14F-4D97-AF65-F5344CB8AC3E}">
        <p14:creationId xmlns:p14="http://schemas.microsoft.com/office/powerpoint/2010/main" val="3035153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Section K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2628900" y="1925398"/>
            <a:ext cx="6934200" cy="1523994"/>
          </a:xfrm>
        </p:spPr>
        <p:txBody>
          <a:bodyPr>
            <a:normAutofit/>
          </a:bodyPr>
          <a:lstStyle/>
          <a:p>
            <a:pPr marL="0" indent="0">
              <a:buNone/>
            </a:pPr>
            <a:r>
              <a:rPr lang="en-US" sz="3200" dirty="0"/>
              <a:t>IMPACTS REIMBURSEMENT- PDPM (SLP) </a:t>
            </a:r>
          </a:p>
          <a:p>
            <a:endParaRPr lang="en-US" dirty="0"/>
          </a:p>
        </p:txBody>
      </p:sp>
      <p:pic>
        <p:nvPicPr>
          <p:cNvPr id="4" name="Content Placeholder 7">
            <a:extLst>
              <a:ext uri="{FF2B5EF4-FFF2-40B4-BE49-F238E27FC236}">
                <a16:creationId xmlns:a16="http://schemas.microsoft.com/office/drawing/2014/main" id="{C92E9439-E091-31F1-7454-D8E7D4D94CA5}"/>
              </a:ext>
            </a:extLst>
          </p:cNvPr>
          <p:cNvPicPr>
            <a:picLocks noChangeAspect="1"/>
          </p:cNvPicPr>
          <p:nvPr/>
        </p:nvPicPr>
        <p:blipFill>
          <a:blip r:embed="rId3"/>
          <a:stretch>
            <a:fillRect/>
          </a:stretch>
        </p:blipFill>
        <p:spPr>
          <a:xfrm>
            <a:off x="719308" y="2859635"/>
            <a:ext cx="10710692" cy="2510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4679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Review the Medical Record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p:txBody>
          <a:bodyPr>
            <a:normAutofit fontScale="92500" lnSpcReduction="20000"/>
          </a:bodyPr>
          <a:lstStyle/>
          <a:p>
            <a:pPr algn="l" fontAlgn="base">
              <a:buFont typeface="Arial" panose="020B0604020202020204" pitchFamily="34" charset="0"/>
              <a:buChar char="•"/>
            </a:pPr>
            <a:r>
              <a:rPr lang="en-US" sz="3200" b="0" i="0" dirty="0">
                <a:solidFill>
                  <a:srgbClr val="333333"/>
                </a:solidFill>
                <a:effectLst/>
                <a:latin typeface="+mn-lt"/>
              </a:rPr>
              <a:t>Persistent sore throat</a:t>
            </a:r>
          </a:p>
          <a:p>
            <a:pPr algn="l" fontAlgn="base">
              <a:buFont typeface="Arial" panose="020B0604020202020204" pitchFamily="34" charset="0"/>
              <a:buChar char="•"/>
            </a:pPr>
            <a:r>
              <a:rPr lang="en-US" sz="3200" b="0" i="0" dirty="0">
                <a:solidFill>
                  <a:srgbClr val="333333"/>
                </a:solidFill>
                <a:effectLst/>
                <a:latin typeface="+mn-lt"/>
              </a:rPr>
              <a:t>Hoarseness</a:t>
            </a:r>
          </a:p>
          <a:p>
            <a:pPr algn="l" fontAlgn="base">
              <a:buFont typeface="Arial" panose="020B0604020202020204" pitchFamily="34" charset="0"/>
              <a:buChar char="•"/>
            </a:pPr>
            <a:r>
              <a:rPr lang="en-US" sz="3200" b="0" i="0" dirty="0">
                <a:solidFill>
                  <a:srgbClr val="333333"/>
                </a:solidFill>
                <a:effectLst/>
                <a:latin typeface="+mn-lt"/>
              </a:rPr>
              <a:t>Shortness of breath</a:t>
            </a:r>
          </a:p>
          <a:p>
            <a:pPr algn="l" fontAlgn="base">
              <a:buFont typeface="Arial" panose="020B0604020202020204" pitchFamily="34" charset="0"/>
              <a:buChar char="•"/>
            </a:pPr>
            <a:r>
              <a:rPr lang="en-US" sz="3200" b="0" i="0" dirty="0">
                <a:solidFill>
                  <a:srgbClr val="333333"/>
                </a:solidFill>
                <a:effectLst/>
                <a:latin typeface="+mn-lt"/>
              </a:rPr>
              <a:t>Chest pain or discomfort</a:t>
            </a:r>
          </a:p>
          <a:p>
            <a:pPr algn="l" fontAlgn="base">
              <a:buFont typeface="Arial" panose="020B0604020202020204" pitchFamily="34" charset="0"/>
              <a:buChar char="•"/>
            </a:pPr>
            <a:r>
              <a:rPr lang="en-US" sz="3200" b="0" i="0" dirty="0">
                <a:solidFill>
                  <a:srgbClr val="333333"/>
                </a:solidFill>
                <a:effectLst/>
                <a:latin typeface="+mn-lt"/>
              </a:rPr>
              <a:t>Trouble forming food and liquid into a soft ball (bolus) in the mouth</a:t>
            </a:r>
          </a:p>
          <a:p>
            <a:pPr algn="l" fontAlgn="base">
              <a:buFont typeface="Arial" panose="020B0604020202020204" pitchFamily="34" charset="0"/>
              <a:buChar char="•"/>
            </a:pPr>
            <a:r>
              <a:rPr lang="en-US" sz="3200" b="0" i="0" dirty="0">
                <a:solidFill>
                  <a:srgbClr val="333333"/>
                </a:solidFill>
                <a:effectLst/>
                <a:latin typeface="+mn-lt"/>
              </a:rPr>
              <a:t>A need for extra time to chew or move food or liquid in the mouth</a:t>
            </a:r>
          </a:p>
          <a:p>
            <a:pPr algn="l" fontAlgn="base">
              <a:buFont typeface="Arial" panose="020B0604020202020204" pitchFamily="34" charset="0"/>
              <a:buChar char="•"/>
            </a:pPr>
            <a:r>
              <a:rPr lang="en-US" sz="3200" b="0" i="0" dirty="0">
                <a:solidFill>
                  <a:srgbClr val="333333"/>
                </a:solidFill>
                <a:effectLst/>
                <a:latin typeface="+mn-lt"/>
              </a:rPr>
              <a:t>Trouble pushing food or liquid to the back of the mouth</a:t>
            </a:r>
          </a:p>
          <a:p>
            <a:pPr algn="l" fontAlgn="base">
              <a:buFont typeface="Arial" panose="020B0604020202020204" pitchFamily="34" charset="0"/>
              <a:buChar char="•"/>
            </a:pPr>
            <a:r>
              <a:rPr lang="en-US" sz="3200" b="0" i="0" dirty="0">
                <a:solidFill>
                  <a:srgbClr val="333333"/>
                </a:solidFill>
                <a:effectLst/>
                <a:latin typeface="+mn-lt"/>
              </a:rPr>
              <a:t>Reflux or heartburn sensations</a:t>
            </a:r>
          </a:p>
          <a:p>
            <a:pPr algn="l" fontAlgn="base">
              <a:buFont typeface="Arial" panose="020B0604020202020204" pitchFamily="34" charset="0"/>
              <a:buChar char="•"/>
            </a:pPr>
            <a:r>
              <a:rPr lang="en-US" sz="3200" b="0" i="0" dirty="0">
                <a:solidFill>
                  <a:srgbClr val="333333"/>
                </a:solidFill>
                <a:effectLst/>
                <a:latin typeface="+mn-lt"/>
              </a:rPr>
              <a:t>Vomiting</a:t>
            </a:r>
          </a:p>
          <a:p>
            <a:endParaRPr lang="en-US" dirty="0"/>
          </a:p>
        </p:txBody>
      </p:sp>
    </p:spTree>
    <p:extLst>
      <p:ext uri="{BB962C8B-B14F-4D97-AF65-F5344CB8AC3E}">
        <p14:creationId xmlns:p14="http://schemas.microsoft.com/office/powerpoint/2010/main" val="197579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Section K 0100 Steps for Assessment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p:txBody>
          <a:bodyPr>
            <a:normAutofit fontScale="77500" lnSpcReduction="20000"/>
          </a:bodyPr>
          <a:lstStyle/>
          <a:p>
            <a:r>
              <a:rPr lang="en-US" sz="3200" dirty="0"/>
              <a:t>Ask the resident if they have had any difficulty swallowing during the 7-day look-back period. </a:t>
            </a:r>
          </a:p>
          <a:p>
            <a:r>
              <a:rPr lang="en-US" sz="3200" dirty="0"/>
              <a:t> Observe the resident during meals or at other times when they are eating, drinking, or swallowing to determine whether any of the listed symptoms of possible swallowing disorder are exhibited. </a:t>
            </a:r>
          </a:p>
          <a:p>
            <a:r>
              <a:rPr lang="en-US" sz="3200" dirty="0"/>
              <a:t> Interview staff members on all shifts who work with the resident and ask if any of the four listed symptoms were evident during the 7-day look-back period.</a:t>
            </a:r>
          </a:p>
          <a:p>
            <a:r>
              <a:rPr lang="en-US" sz="3200" dirty="0"/>
              <a:t>Review the medical record, including nursing, physician, dietician, and speech language pathologist notes, and any available information on dental history or problems.</a:t>
            </a:r>
          </a:p>
          <a:p>
            <a:r>
              <a:rPr lang="en-US" sz="3200" dirty="0"/>
              <a:t> Dental problems may include poor fitting dentures, dental caries, edentulous, mouth sores, tumors and/or pain with food consumption</a:t>
            </a:r>
          </a:p>
          <a:p>
            <a:pPr marL="0" indent="0">
              <a:buNone/>
            </a:pPr>
            <a:endParaRPr lang="en-US" dirty="0"/>
          </a:p>
        </p:txBody>
      </p:sp>
    </p:spTree>
    <p:extLst>
      <p:ext uri="{BB962C8B-B14F-4D97-AF65-F5344CB8AC3E}">
        <p14:creationId xmlns:p14="http://schemas.microsoft.com/office/powerpoint/2010/main" val="2949201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Resident Centered Care Plan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6400800" cy="4525963"/>
          </a:xfrm>
        </p:spPr>
        <p:txBody>
          <a:bodyPr/>
          <a:lstStyle/>
          <a:p>
            <a:r>
              <a:rPr lang="en-US" sz="3200" dirty="0"/>
              <a:t>Interventions may include </a:t>
            </a:r>
          </a:p>
          <a:p>
            <a:r>
              <a:rPr lang="en-US" sz="3200" dirty="0"/>
              <a:t>SLP</a:t>
            </a:r>
          </a:p>
          <a:p>
            <a:r>
              <a:rPr lang="en-US" sz="3200" dirty="0"/>
              <a:t>Muscle re-education</a:t>
            </a:r>
          </a:p>
          <a:p>
            <a:r>
              <a:rPr lang="en-US" sz="3200" dirty="0"/>
              <a:t>Positioning </a:t>
            </a:r>
          </a:p>
          <a:p>
            <a:r>
              <a:rPr lang="en-US" sz="3200" dirty="0"/>
              <a:t>Food consistency modification </a:t>
            </a:r>
          </a:p>
          <a:p>
            <a:r>
              <a:rPr lang="en-US" sz="3200" dirty="0"/>
              <a:t>Breathing techniques </a:t>
            </a:r>
          </a:p>
          <a:p>
            <a:endParaRPr lang="en-US" dirty="0"/>
          </a:p>
        </p:txBody>
      </p:sp>
      <p:pic>
        <p:nvPicPr>
          <p:cNvPr id="5" name="Content Placeholder 9" descr="A picture containing person, indoor, sitting, wall&#10;&#10;Description automatically generated">
            <a:extLst>
              <a:ext uri="{FF2B5EF4-FFF2-40B4-BE49-F238E27FC236}">
                <a16:creationId xmlns:a16="http://schemas.microsoft.com/office/drawing/2014/main" id="{9AF6E1EB-D948-0E59-614B-BE2C3F5EC7C2}"/>
              </a:ext>
            </a:extLst>
          </p:cNvPr>
          <p:cNvPicPr>
            <a:picLocks noChangeAspect="1"/>
          </p:cNvPicPr>
          <p:nvPr/>
        </p:nvPicPr>
        <p:blipFill rotWithShape="1">
          <a:blip r:embed="rId3">
            <a:extLst>
              <a:ext uri="{28A0092B-C50C-407E-A947-70E740481C1C}">
                <a14:useLocalDpi xmlns:a14="http://schemas.microsoft.com/office/drawing/2010/main" val="0"/>
              </a:ext>
            </a:extLst>
          </a:blip>
          <a:srcRect t="1496" r="3" b="29123"/>
          <a:stretch/>
        </p:blipFill>
        <p:spPr>
          <a:xfrm>
            <a:off x="7086600" y="1600206"/>
            <a:ext cx="3941064" cy="4096512"/>
          </a:xfrm>
          <a:prstGeom prst="rect">
            <a:avLst/>
          </a:prstGeom>
          <a:ln>
            <a:noFill/>
          </a:ln>
          <a:effectLst>
            <a:softEdge rad="112500"/>
          </a:effectLst>
        </p:spPr>
      </p:pic>
    </p:spTree>
    <p:extLst>
      <p:ext uri="{BB962C8B-B14F-4D97-AF65-F5344CB8AC3E}">
        <p14:creationId xmlns:p14="http://schemas.microsoft.com/office/powerpoint/2010/main" val="3797516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sz="4400" kern="1200" dirty="0">
                <a:solidFill>
                  <a:schemeClr val="tx1"/>
                </a:solidFill>
                <a:latin typeface="+mj-lt"/>
                <a:ea typeface="+mj-ea"/>
                <a:cs typeface="+mj-cs"/>
              </a:rPr>
              <a:t>Section M: Pressure Ulcer/Injury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6019800" cy="4525963"/>
          </a:xfrm>
        </p:spPr>
        <p:txBody>
          <a:bodyPr>
            <a:normAutofit fontScale="85000" lnSpcReduction="10000"/>
          </a:bodyPr>
          <a:lstStyle/>
          <a:p>
            <a:r>
              <a:rPr lang="en-US" sz="3200" dirty="0"/>
              <a:t>Skin changes at the end of life (SCALE), also referred to as Kennedy Terminal Ulcers (KTUs) and skin failure, are not primarily caused by pressure and are not coded in Section M.</a:t>
            </a:r>
          </a:p>
          <a:p>
            <a:r>
              <a:rPr lang="en-US" sz="3200" dirty="0"/>
              <a:t>If a resident has a pressure ulcer/injury that was documented on admission then closed that reopens at the same stage (i.e., not a higher stage), the ulcer/injury is coded as “present on admission</a:t>
            </a:r>
            <a:endParaRPr lang="en-US" sz="3200" dirty="0">
              <a:solidFill>
                <a:schemeClr val="tx1"/>
              </a:solidFill>
            </a:endParaRPr>
          </a:p>
          <a:p>
            <a:endParaRPr lang="en-US" dirty="0"/>
          </a:p>
        </p:txBody>
      </p:sp>
      <p:pic>
        <p:nvPicPr>
          <p:cNvPr id="4" name="Content Placeholder 7" descr="A picture containing snack food, close&#10;&#10;Description automatically generated">
            <a:extLst>
              <a:ext uri="{FF2B5EF4-FFF2-40B4-BE49-F238E27FC236}">
                <a16:creationId xmlns:a16="http://schemas.microsoft.com/office/drawing/2014/main" id="{A426048E-5E6F-B4E9-C54E-0A8D31308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133600"/>
            <a:ext cx="4556000" cy="3041130"/>
          </a:xfrm>
          <a:prstGeom prst="rect">
            <a:avLst/>
          </a:prstGeom>
        </p:spPr>
      </p:pic>
    </p:spTree>
    <p:extLst>
      <p:ext uri="{BB962C8B-B14F-4D97-AF65-F5344CB8AC3E}">
        <p14:creationId xmlns:p14="http://schemas.microsoft.com/office/powerpoint/2010/main" val="1503787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Section N - Medications </a:t>
            </a:r>
          </a:p>
        </p:txBody>
      </p:sp>
      <p:pic>
        <p:nvPicPr>
          <p:cNvPr id="4" name="Content Placeholder 7">
            <a:extLst>
              <a:ext uri="{FF2B5EF4-FFF2-40B4-BE49-F238E27FC236}">
                <a16:creationId xmlns:a16="http://schemas.microsoft.com/office/drawing/2014/main" id="{3871766D-A9A9-8B22-4108-7176CA63E3DF}"/>
              </a:ext>
            </a:extLst>
          </p:cNvPr>
          <p:cNvPicPr>
            <a:picLocks noGrp="1" noChangeAspect="1"/>
          </p:cNvPicPr>
          <p:nvPr>
            <p:ph idx="1"/>
          </p:nvPr>
        </p:nvPicPr>
        <p:blipFill>
          <a:blip r:embed="rId3"/>
          <a:stretch>
            <a:fillRect/>
          </a:stretch>
        </p:blipFill>
        <p:spPr>
          <a:xfrm>
            <a:off x="1066800" y="1398320"/>
            <a:ext cx="10388600" cy="4379816"/>
          </a:xfrm>
          <a:prstGeom prst="rect">
            <a:avLst/>
          </a:prstGeom>
          <a:ln w="38100" cap="sq">
            <a:solidFill>
              <a:srgbClr val="0066FF"/>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034A2D21-DF64-612C-20CB-22F198011C32}"/>
              </a:ext>
            </a:extLst>
          </p:cNvPr>
          <p:cNvSpPr txBox="1"/>
          <p:nvPr/>
        </p:nvSpPr>
        <p:spPr>
          <a:xfrm>
            <a:off x="3048000" y="5867400"/>
            <a:ext cx="6096000" cy="276999"/>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hlinkClick r:id="rId4"/>
              </a:rPr>
              <a:t>Draft MDS3.0 NC Item Set v1.18.11 Oct2023.pdf</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574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304800" y="2857500"/>
            <a:ext cx="4114800" cy="1143000"/>
          </a:xfrm>
        </p:spPr>
        <p:txBody>
          <a:bodyPr>
            <a:normAutofit fontScale="90000"/>
          </a:bodyPr>
          <a:lstStyle/>
          <a:p>
            <a:pPr algn="l"/>
            <a:r>
              <a:rPr lang="en-US" sz="4400" kern="1200" dirty="0">
                <a:solidFill>
                  <a:schemeClr val="tx1">
                    <a:lumMod val="85000"/>
                    <a:lumOff val="15000"/>
                  </a:schemeClr>
                </a:solidFill>
                <a:latin typeface="+mj-lt"/>
                <a:ea typeface="+mj-ea"/>
                <a:cs typeface="+mj-cs"/>
              </a:rPr>
              <a:t>F 758 “ Indication” </a:t>
            </a:r>
            <a:endParaRPr lang="en-US" dirty="0">
              <a:solidFill>
                <a:schemeClr val="tx1">
                  <a:lumMod val="85000"/>
                  <a:lumOff val="15000"/>
                </a:schemeClr>
              </a:solidFill>
            </a:endParaRPr>
          </a:p>
        </p:txBody>
      </p:sp>
      <p:graphicFrame>
        <p:nvGraphicFramePr>
          <p:cNvPr id="4" name="Content Placeholder 5">
            <a:extLst>
              <a:ext uri="{FF2B5EF4-FFF2-40B4-BE49-F238E27FC236}">
                <a16:creationId xmlns:a16="http://schemas.microsoft.com/office/drawing/2014/main" id="{C37346FB-3936-8E1C-5089-4883B0545197}"/>
              </a:ext>
            </a:extLst>
          </p:cNvPr>
          <p:cNvGraphicFramePr>
            <a:graphicFrameLocks noGrp="1"/>
          </p:cNvGraphicFramePr>
          <p:nvPr>
            <p:ph idx="1"/>
            <p:extLst>
              <p:ext uri="{D42A27DB-BD31-4B8C-83A1-F6EECF244321}">
                <p14:modId xmlns:p14="http://schemas.microsoft.com/office/powerpoint/2010/main" val="2003116507"/>
              </p:ext>
            </p:extLst>
          </p:nvPr>
        </p:nvGraphicFramePr>
        <p:xfrm>
          <a:off x="4905052" y="152400"/>
          <a:ext cx="6677348"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76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07B6AC15-A146-0606-D47C-A6A30BFD6083}"/>
              </a:ext>
            </a:extLst>
          </p:cNvPr>
          <p:cNvPicPr>
            <a:picLocks noGrp="1" noChangeAspect="1"/>
          </p:cNvPicPr>
          <p:nvPr>
            <p:ph idx="1"/>
          </p:nvPr>
        </p:nvPicPr>
        <p:blipFill>
          <a:blip r:embed="rId3"/>
          <a:stretch>
            <a:fillRect/>
          </a:stretch>
        </p:blipFill>
        <p:spPr>
          <a:xfrm>
            <a:off x="643467" y="838200"/>
            <a:ext cx="10905066" cy="3552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CF248DC2-D65F-8034-4858-F497EB72F7D6}"/>
              </a:ext>
            </a:extLst>
          </p:cNvPr>
          <p:cNvSpPr txBox="1"/>
          <p:nvPr/>
        </p:nvSpPr>
        <p:spPr>
          <a:xfrm>
            <a:off x="381000" y="4953000"/>
            <a:ext cx="11430000" cy="369332"/>
          </a:xfrm>
          <a:prstGeom prst="rect">
            <a:avLst/>
          </a:prstGeom>
          <a:noFill/>
        </p:spPr>
        <p:txBody>
          <a:bodyPr wrap="square">
            <a:spAutoFit/>
          </a:bodyPr>
          <a:lstStyle/>
          <a:p>
            <a:pPr algn="ctr"/>
            <a:r>
              <a:rPr lang="en-US" dirty="0">
                <a:hlinkClick r:id="rId4"/>
              </a:rPr>
              <a:t>01-066 Schizophrenia in SNFs Notification of Medical Review - Noridian - SMRC (noridiansmrc.com)</a:t>
            </a:r>
            <a:endParaRPr lang="en-US" dirty="0"/>
          </a:p>
        </p:txBody>
      </p:sp>
    </p:spTree>
    <p:extLst>
      <p:ext uri="{BB962C8B-B14F-4D97-AF65-F5344CB8AC3E}">
        <p14:creationId xmlns:p14="http://schemas.microsoft.com/office/powerpoint/2010/main" val="3444793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A picture containing text, outdoor, sign&#10;&#10;Description automatically generated">
            <a:extLst>
              <a:ext uri="{FF2B5EF4-FFF2-40B4-BE49-F238E27FC236}">
                <a16:creationId xmlns:a16="http://schemas.microsoft.com/office/drawing/2014/main" id="{C07C4292-CE03-92C7-31D1-E54DAF9D3F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1943100" y="304800"/>
            <a:ext cx="8305800" cy="541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7529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4495800" y="152400"/>
            <a:ext cx="6324600" cy="1143000"/>
          </a:xfrm>
        </p:spPr>
        <p:txBody>
          <a:bodyPr>
            <a:normAutofit/>
          </a:bodyPr>
          <a:lstStyle/>
          <a:p>
            <a:pPr algn="l"/>
            <a:r>
              <a:rPr lang="en-US" sz="4400" dirty="0">
                <a:solidFill>
                  <a:schemeClr val="tx1"/>
                </a:solidFill>
                <a:latin typeface="+mj-lt"/>
                <a:cs typeface="+mj-cs"/>
              </a:rPr>
              <a:t>Diagnosis Codes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4495800" y="1417638"/>
            <a:ext cx="6553200" cy="4525963"/>
          </a:xfrm>
        </p:spPr>
        <p:txBody>
          <a:bodyPr/>
          <a:lstStyle/>
          <a:p>
            <a:pPr marL="0"/>
            <a:r>
              <a:rPr lang="en-US" sz="3200" dirty="0">
                <a:solidFill>
                  <a:schemeClr val="tx1"/>
                </a:solidFill>
                <a:latin typeface="+mn-lt"/>
                <a:cs typeface="+mn-cs"/>
              </a:rPr>
              <a:t>F 20 Paranoid schizophrenia</a:t>
            </a:r>
          </a:p>
          <a:p>
            <a:pPr marL="0"/>
            <a:r>
              <a:rPr lang="en-US" sz="3200" dirty="0">
                <a:solidFill>
                  <a:schemeClr val="tx1"/>
                </a:solidFill>
                <a:latin typeface="+mn-lt"/>
                <a:cs typeface="+mn-cs"/>
              </a:rPr>
              <a:t>F20.2 Disorganized schizophrenia</a:t>
            </a:r>
          </a:p>
          <a:p>
            <a:pPr marL="0"/>
            <a:r>
              <a:rPr lang="en-US" sz="3200" dirty="0">
                <a:solidFill>
                  <a:schemeClr val="tx1"/>
                </a:solidFill>
                <a:latin typeface="+mn-lt"/>
                <a:cs typeface="+mn-cs"/>
              </a:rPr>
              <a:t>F20.2 Catatonic schizophrenia</a:t>
            </a:r>
          </a:p>
          <a:p>
            <a:pPr marL="0"/>
            <a:r>
              <a:rPr lang="en-US" sz="3200" dirty="0">
                <a:solidFill>
                  <a:schemeClr val="tx1"/>
                </a:solidFill>
                <a:latin typeface="+mn-lt"/>
                <a:cs typeface="+mn-cs"/>
              </a:rPr>
              <a:t>F20.3 Undifferentiated schizophrenia</a:t>
            </a:r>
          </a:p>
          <a:p>
            <a:pPr marL="0"/>
            <a:r>
              <a:rPr lang="en-US" sz="3200" dirty="0">
                <a:solidFill>
                  <a:schemeClr val="tx1"/>
                </a:solidFill>
                <a:latin typeface="+mn-lt"/>
                <a:cs typeface="+mn-cs"/>
              </a:rPr>
              <a:t>F20.5 Residual schizophrenia</a:t>
            </a:r>
          </a:p>
          <a:p>
            <a:pPr marL="0"/>
            <a:r>
              <a:rPr lang="en-US" sz="3200" dirty="0">
                <a:solidFill>
                  <a:schemeClr val="tx1"/>
                </a:solidFill>
                <a:latin typeface="+mn-lt"/>
                <a:cs typeface="+mn-cs"/>
              </a:rPr>
              <a:t>F20.9 Schizophrenia, unspecified </a:t>
            </a:r>
          </a:p>
          <a:p>
            <a:pPr marL="0" indent="0">
              <a:buNone/>
            </a:pPr>
            <a:endParaRPr lang="en-US" dirty="0"/>
          </a:p>
        </p:txBody>
      </p:sp>
      <p:pic>
        <p:nvPicPr>
          <p:cNvPr id="4" name="Picture 3" descr="Diagram&#10;&#10;Description automatically generated">
            <a:extLst>
              <a:ext uri="{FF2B5EF4-FFF2-40B4-BE49-F238E27FC236}">
                <a16:creationId xmlns:a16="http://schemas.microsoft.com/office/drawing/2014/main" id="{34CD15E8-95D8-7AA8-BBE5-069E31A6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59" r="31879" b="-1"/>
          <a:stretch/>
        </p:blipFill>
        <p:spPr>
          <a:xfrm>
            <a:off x="1" y="10"/>
            <a:ext cx="3809999" cy="561026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811492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301174" y="685800"/>
            <a:ext cx="5239961" cy="4876800"/>
          </a:xfrm>
        </p:spPr>
        <p:txBody>
          <a:bodyPr>
            <a:normAutofit fontScale="92500" lnSpcReduction="20000"/>
          </a:bodyPr>
          <a:lstStyle/>
          <a:p>
            <a:pPr marL="0" indent="0">
              <a:buNone/>
            </a:pPr>
            <a:r>
              <a:rPr lang="en-US" sz="3200" dirty="0"/>
              <a:t>Facilities may code treatments, programs and procedures that the resident performed themselves independently or after set-up by facility staff. Do not code services that were provided solely in conjunction with a surgical procedure or diagnostic procedure, such as IV medications or ventilators. Surgical procedures include routine pre- and post-operative procedures.</a:t>
            </a:r>
          </a:p>
          <a:p>
            <a:pPr marL="0" indent="0">
              <a:buNone/>
            </a:pPr>
            <a:endParaRPr lang="en-US" dirty="0"/>
          </a:p>
        </p:txBody>
      </p:sp>
      <p:pic>
        <p:nvPicPr>
          <p:cNvPr id="4" name="Content Placeholder 7">
            <a:extLst>
              <a:ext uri="{FF2B5EF4-FFF2-40B4-BE49-F238E27FC236}">
                <a16:creationId xmlns:a16="http://schemas.microsoft.com/office/drawing/2014/main" id="{11D65E26-30E7-AD4F-F61A-F3CF0EA82A15}"/>
              </a:ext>
            </a:extLst>
          </p:cNvPr>
          <p:cNvPicPr>
            <a:picLocks noChangeAspect="1"/>
          </p:cNvPicPr>
          <p:nvPr/>
        </p:nvPicPr>
        <p:blipFill>
          <a:blip r:embed="rId3"/>
          <a:stretch>
            <a:fillRect/>
          </a:stretch>
        </p:blipFill>
        <p:spPr>
          <a:xfrm>
            <a:off x="5715000" y="914400"/>
            <a:ext cx="6154361" cy="4287831"/>
          </a:xfrm>
          <a:prstGeom prst="rect">
            <a:avLst/>
          </a:prstGeom>
          <a:ln w="38100" cap="sq">
            <a:solidFill>
              <a:srgbClr val="0066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6486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pPr algn="l"/>
            <a:r>
              <a:rPr lang="en-US" dirty="0"/>
              <a:t>Section O0110:Chemotherapy</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5715000" cy="4525963"/>
          </a:xfrm>
        </p:spPr>
        <p:txBody>
          <a:bodyPr>
            <a:normAutofit fontScale="70000" lnSpcReduction="20000"/>
          </a:bodyPr>
          <a:lstStyle/>
          <a:p>
            <a:pPr marL="0" indent="0">
              <a:buNone/>
            </a:pPr>
            <a:r>
              <a:rPr lang="en-US" dirty="0"/>
              <a:t>O0110A2, IV</a:t>
            </a:r>
          </a:p>
          <a:p>
            <a:pPr marL="0" indent="0">
              <a:buNone/>
            </a:pPr>
            <a:r>
              <a:rPr lang="en-US" dirty="0"/>
              <a:t>Check if chemotherapy was administered intravenously.</a:t>
            </a:r>
          </a:p>
          <a:p>
            <a:pPr marL="0" indent="0">
              <a:buNone/>
            </a:pPr>
            <a:r>
              <a:rPr lang="en-US" dirty="0"/>
              <a:t>O0110A3, Oral </a:t>
            </a:r>
          </a:p>
          <a:p>
            <a:pPr marL="0" indent="0">
              <a:buNone/>
            </a:pPr>
            <a:r>
              <a:rPr lang="en-US" dirty="0"/>
              <a:t>Check if chemotherapy was administered orally (e.g., pills, capsules, or liquids the patient swallows). This sub-element also applies if the chemotherapy is administered through a feeding tube/PEG (i.e., enterally). </a:t>
            </a:r>
          </a:p>
          <a:p>
            <a:pPr marL="0" indent="0">
              <a:buNone/>
            </a:pPr>
            <a:r>
              <a:rPr lang="en-US" dirty="0"/>
              <a:t>O0110A10</a:t>
            </a:r>
          </a:p>
          <a:p>
            <a:pPr marL="0" indent="0">
              <a:buNone/>
            </a:pPr>
            <a:r>
              <a:rPr lang="en-US" dirty="0"/>
              <a:t>Other Check if chemotherapy was given in a way other than intravenously or orally (e.g., intramuscular, intraventricular/intrathecal, intraperitoneal, or topical routes). </a:t>
            </a:r>
          </a:p>
          <a:p>
            <a:pPr marL="0" indent="0">
              <a:buNone/>
            </a:pPr>
            <a:endParaRPr lang="en-US" dirty="0"/>
          </a:p>
          <a:p>
            <a:endParaRPr lang="en-US" dirty="0"/>
          </a:p>
        </p:txBody>
      </p:sp>
      <p:pic>
        <p:nvPicPr>
          <p:cNvPr id="4" name="Content Placeholder 7">
            <a:extLst>
              <a:ext uri="{FF2B5EF4-FFF2-40B4-BE49-F238E27FC236}">
                <a16:creationId xmlns:a16="http://schemas.microsoft.com/office/drawing/2014/main" id="{431F94BE-17BF-6832-413A-17A64D6253DD}"/>
              </a:ext>
            </a:extLst>
          </p:cNvPr>
          <p:cNvPicPr>
            <a:picLocks noChangeAspect="1"/>
          </p:cNvPicPr>
          <p:nvPr/>
        </p:nvPicPr>
        <p:blipFill>
          <a:blip r:embed="rId3"/>
          <a:stretch>
            <a:fillRect/>
          </a:stretch>
        </p:blipFill>
        <p:spPr>
          <a:xfrm>
            <a:off x="6705600" y="1295400"/>
            <a:ext cx="4645070" cy="4610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7400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pPr algn="l"/>
            <a:r>
              <a:rPr lang="en-US" dirty="0"/>
              <a:t>O011C1 Oxygen Therapy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5562600" cy="4525963"/>
          </a:xfrm>
        </p:spPr>
        <p:txBody>
          <a:bodyPr>
            <a:normAutofit fontScale="77500" lnSpcReduction="20000"/>
          </a:bodyPr>
          <a:lstStyle/>
          <a:p>
            <a:r>
              <a:rPr lang="en-US" dirty="0"/>
              <a:t>Code continuous or intermittent oxygen administered via mask, cannula, etc., delivered to a resident to relieve hypoxia in this item. </a:t>
            </a:r>
          </a:p>
          <a:p>
            <a:r>
              <a:rPr lang="en-US" dirty="0"/>
              <a:t>Code oxygen used in Bi-level Positive Airway Pressure/Continuous Positive Airway Pressure (BiPAP/CPAP) here. </a:t>
            </a:r>
          </a:p>
          <a:p>
            <a:r>
              <a:rPr lang="en-US" dirty="0"/>
              <a:t>Do not code hyperbaric oxygen for wound therapy in this item. </a:t>
            </a:r>
          </a:p>
          <a:p>
            <a:r>
              <a:rPr lang="en-US" dirty="0"/>
              <a:t>This item may be coded if the resident places or removes their own oxygen mask, cannula.</a:t>
            </a:r>
          </a:p>
          <a:p>
            <a:endParaRPr lang="en-US" dirty="0"/>
          </a:p>
        </p:txBody>
      </p:sp>
      <p:pic>
        <p:nvPicPr>
          <p:cNvPr id="4" name="Content Placeholder 7">
            <a:extLst>
              <a:ext uri="{FF2B5EF4-FFF2-40B4-BE49-F238E27FC236}">
                <a16:creationId xmlns:a16="http://schemas.microsoft.com/office/drawing/2014/main" id="{2C8A3502-D3CB-1C45-F23F-7A7F7BB306CB}"/>
              </a:ext>
            </a:extLst>
          </p:cNvPr>
          <p:cNvPicPr>
            <a:picLocks noChangeAspect="1"/>
          </p:cNvPicPr>
          <p:nvPr/>
        </p:nvPicPr>
        <p:blipFill>
          <a:blip r:embed="rId3"/>
          <a:stretch>
            <a:fillRect/>
          </a:stretch>
        </p:blipFill>
        <p:spPr>
          <a:xfrm>
            <a:off x="6705600" y="1123577"/>
            <a:ext cx="4645070" cy="4610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160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pPr algn="l"/>
            <a:r>
              <a:rPr lang="en-US" dirty="0"/>
              <a:t>Section Q</a:t>
            </a:r>
          </a:p>
        </p:txBody>
      </p:sp>
      <p:pic>
        <p:nvPicPr>
          <p:cNvPr id="4" name="Picture 3">
            <a:extLst>
              <a:ext uri="{FF2B5EF4-FFF2-40B4-BE49-F238E27FC236}">
                <a16:creationId xmlns:a16="http://schemas.microsoft.com/office/drawing/2014/main" id="{3DE477BC-D185-FB08-B15E-745A2F876EEB}"/>
              </a:ext>
            </a:extLst>
          </p:cNvPr>
          <p:cNvPicPr>
            <a:picLocks noChangeAspect="1"/>
          </p:cNvPicPr>
          <p:nvPr/>
        </p:nvPicPr>
        <p:blipFill>
          <a:blip r:embed="rId3"/>
          <a:stretch>
            <a:fillRect/>
          </a:stretch>
        </p:blipFill>
        <p:spPr>
          <a:xfrm>
            <a:off x="5273040" y="2652950"/>
            <a:ext cx="6309360" cy="3204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loud 4">
            <a:extLst>
              <a:ext uri="{FF2B5EF4-FFF2-40B4-BE49-F238E27FC236}">
                <a16:creationId xmlns:a16="http://schemas.microsoft.com/office/drawing/2014/main" id="{B4869E5E-6ACB-6DBE-B874-3539836225A4}"/>
              </a:ext>
            </a:extLst>
          </p:cNvPr>
          <p:cNvSpPr/>
          <p:nvPr/>
        </p:nvSpPr>
        <p:spPr>
          <a:xfrm flipH="1">
            <a:off x="5791200" y="292883"/>
            <a:ext cx="4857622" cy="2119550"/>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New</a:t>
            </a:r>
          </a:p>
          <a:p>
            <a:pPr algn="ctr"/>
            <a:r>
              <a:rPr lang="en-US" sz="2800" dirty="0">
                <a:latin typeface="Arial" panose="020B0604020202020204" pitchFamily="34" charset="0"/>
                <a:cs typeface="Arial" panose="020B0604020202020204" pitchFamily="34" charset="0"/>
              </a:rPr>
              <a:t>Participation and Goal Setting </a:t>
            </a:r>
          </a:p>
        </p:txBody>
      </p:sp>
      <p:pic>
        <p:nvPicPr>
          <p:cNvPr id="6" name="Content Placeholder 7" descr="A group of people smiling&#10;&#10;Description automatically generated with medium confidence">
            <a:extLst>
              <a:ext uri="{FF2B5EF4-FFF2-40B4-BE49-F238E27FC236}">
                <a16:creationId xmlns:a16="http://schemas.microsoft.com/office/drawing/2014/main" id="{0D6AE740-7920-4F33-B491-78A780EC9F0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2286000"/>
            <a:ext cx="4449112" cy="3114643"/>
          </a:xfrm>
          <a:prstGeom prst="rect">
            <a:avLst/>
          </a:prstGeom>
          <a:ln>
            <a:noFill/>
          </a:ln>
          <a:effectLst>
            <a:softEdge rad="112500"/>
          </a:effectLst>
        </p:spPr>
      </p:pic>
    </p:spTree>
    <p:extLst>
      <p:ext uri="{BB962C8B-B14F-4D97-AF65-F5344CB8AC3E}">
        <p14:creationId xmlns:p14="http://schemas.microsoft.com/office/powerpoint/2010/main" val="1043955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sz="4400" kern="1200" dirty="0">
                <a:solidFill>
                  <a:schemeClr val="tx1"/>
                </a:solidFill>
                <a:latin typeface="+mj-lt"/>
                <a:ea typeface="+mj-ea"/>
                <a:cs typeface="+mj-cs"/>
              </a:rPr>
              <a:t>Section Q: Participation in Goal Setting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7"/>
            <a:ext cx="10972800" cy="1600194"/>
          </a:xfrm>
        </p:spPr>
        <p:txBody>
          <a:bodyPr/>
          <a:lstStyle/>
          <a:p>
            <a:pPr marL="0" indent="0">
              <a:buNone/>
            </a:pPr>
            <a:r>
              <a:rPr lang="en-US" sz="3200" dirty="0">
                <a:solidFill>
                  <a:schemeClr val="tx1"/>
                </a:solidFill>
                <a:latin typeface="+mn-lt"/>
                <a:cs typeface="+mn-cs"/>
              </a:rPr>
              <a:t>This progress allows individuals more choices when it comes to care options and available support options to meet care preferences and needs in the least restrictive setting possible. </a:t>
            </a:r>
          </a:p>
          <a:p>
            <a:endParaRPr lang="en-US" dirty="0"/>
          </a:p>
        </p:txBody>
      </p:sp>
      <p:pic>
        <p:nvPicPr>
          <p:cNvPr id="4" name="Picture 3">
            <a:extLst>
              <a:ext uri="{FF2B5EF4-FFF2-40B4-BE49-F238E27FC236}">
                <a16:creationId xmlns:a16="http://schemas.microsoft.com/office/drawing/2014/main" id="{FF5E0FB3-45E4-5AC1-34A8-8654A315350B}"/>
              </a:ext>
            </a:extLst>
          </p:cNvPr>
          <p:cNvPicPr>
            <a:picLocks noChangeAspect="1"/>
          </p:cNvPicPr>
          <p:nvPr/>
        </p:nvPicPr>
        <p:blipFill>
          <a:blip r:embed="rId3"/>
          <a:stretch>
            <a:fillRect/>
          </a:stretch>
        </p:blipFill>
        <p:spPr>
          <a:xfrm>
            <a:off x="1883664" y="3464417"/>
            <a:ext cx="8424672" cy="2464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6358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A 2105 Discharge Status </a:t>
            </a:r>
          </a:p>
        </p:txBody>
      </p:sp>
      <p:pic>
        <p:nvPicPr>
          <p:cNvPr id="4" name="Content Placeholder 7">
            <a:extLst>
              <a:ext uri="{FF2B5EF4-FFF2-40B4-BE49-F238E27FC236}">
                <a16:creationId xmlns:a16="http://schemas.microsoft.com/office/drawing/2014/main" id="{BE5E823C-B1A1-6830-91A6-D7E3EE7C72B2}"/>
              </a:ext>
            </a:extLst>
          </p:cNvPr>
          <p:cNvPicPr>
            <a:picLocks noGrp="1" noChangeAspect="1"/>
          </p:cNvPicPr>
          <p:nvPr>
            <p:ph idx="1"/>
          </p:nvPr>
        </p:nvPicPr>
        <p:blipFill>
          <a:blip r:embed="rId3"/>
          <a:stretch>
            <a:fillRect/>
          </a:stretch>
        </p:blipFill>
        <p:spPr>
          <a:xfrm>
            <a:off x="1247394" y="1905000"/>
            <a:ext cx="9697212" cy="3479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8005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Q0310A Active Discharge Planning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7"/>
            <a:ext cx="10972800" cy="4419594"/>
          </a:xfrm>
        </p:spPr>
        <p:txBody>
          <a:bodyPr>
            <a:normAutofit fontScale="85000" lnSpcReduction="20000"/>
          </a:bodyPr>
          <a:lstStyle/>
          <a:p>
            <a:r>
              <a:rPr lang="en-US" sz="3200" dirty="0"/>
              <a:t>ACTIVE DISCHARGE PLANNING An active discharge plan means a plan that is being currently implemented. In other words, the resident’s care plan has current goals to make specific arrangements for discharge, staff are taking active steps to accomplish discharge, and there is a target discharge date for the near future. </a:t>
            </a:r>
          </a:p>
          <a:p>
            <a:r>
              <a:rPr lang="en-US" sz="3200" dirty="0"/>
              <a:t>If there is not an active discharge plan, residents should be asked if they want to talk to someone about community living (Q0500B) and then referred to the LCA accordingly. </a:t>
            </a:r>
          </a:p>
          <a:p>
            <a:r>
              <a:rPr lang="en-US" sz="3200" dirty="0"/>
              <a:t>Furthermore, referrals to the LCA are recommended as part of many residents’ discharge plans. </a:t>
            </a:r>
          </a:p>
          <a:p>
            <a:r>
              <a:rPr lang="en-US" sz="3200" dirty="0"/>
              <a:t>Such referrals are a helpful source of information for residents and facilities in informing the discharge planning process.</a:t>
            </a:r>
          </a:p>
          <a:p>
            <a:endParaRPr lang="en-US" dirty="0"/>
          </a:p>
        </p:txBody>
      </p:sp>
    </p:spTree>
    <p:extLst>
      <p:ext uri="{BB962C8B-B14F-4D97-AF65-F5344CB8AC3E}">
        <p14:creationId xmlns:p14="http://schemas.microsoft.com/office/powerpoint/2010/main" val="2086152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Care Area Assessment- Care Plan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433737"/>
            <a:ext cx="8153400" cy="4190994"/>
          </a:xfrm>
        </p:spPr>
        <p:txBody>
          <a:bodyPr>
            <a:noAutofit/>
          </a:bodyPr>
          <a:lstStyle/>
          <a:p>
            <a:pPr marL="0" indent="0">
              <a:buNone/>
            </a:pPr>
            <a:r>
              <a:rPr lang="en-US" sz="2200" dirty="0"/>
              <a:t>1.Assisting the resident in achieving their goals. </a:t>
            </a:r>
          </a:p>
          <a:p>
            <a:pPr marL="0" indent="0">
              <a:buNone/>
            </a:pPr>
            <a:r>
              <a:rPr lang="en-US" sz="2200" dirty="0"/>
              <a:t>2. Individualized interventions that honor the resident’s preferences.</a:t>
            </a:r>
          </a:p>
          <a:p>
            <a:pPr marL="0" indent="0">
              <a:buNone/>
            </a:pPr>
            <a:r>
              <a:rPr lang="en-US" sz="2200" dirty="0"/>
              <a:t>3. Addressing ways to try to preserve and build upon resident strengths.</a:t>
            </a:r>
          </a:p>
          <a:p>
            <a:pPr marL="0" indent="0">
              <a:buNone/>
            </a:pPr>
            <a:r>
              <a:rPr lang="en-US" sz="2200" dirty="0"/>
              <a:t>4. Preventing avoidable declines in functioning or functional levels or otherwise clarifying why another goal takes precedence (e.g., palliative approaches in end of life situation). </a:t>
            </a:r>
          </a:p>
          <a:p>
            <a:pPr marL="0" indent="0">
              <a:buNone/>
            </a:pPr>
            <a:r>
              <a:rPr lang="en-US" sz="2200" dirty="0"/>
              <a:t>5. Managing risk factors to the extent possible or indicating the limits of such interventions. </a:t>
            </a:r>
          </a:p>
          <a:p>
            <a:pPr marL="0" indent="0">
              <a:buNone/>
            </a:pPr>
            <a:r>
              <a:rPr lang="en-US" sz="2200" dirty="0"/>
              <a:t>6. Applying current standards of practice in the care planning process. </a:t>
            </a:r>
          </a:p>
          <a:p>
            <a:pPr marL="0" indent="0">
              <a:buNone/>
            </a:pPr>
            <a:r>
              <a:rPr lang="en-US" sz="2200" dirty="0"/>
              <a:t>7. Evaluating treatment of measurable objectives, timetables and outcomes of care. </a:t>
            </a:r>
          </a:p>
          <a:p>
            <a:pPr marL="0" indent="0">
              <a:buNone/>
            </a:pPr>
            <a:endParaRPr lang="en-US" sz="2200" dirty="0"/>
          </a:p>
        </p:txBody>
      </p:sp>
      <p:pic>
        <p:nvPicPr>
          <p:cNvPr id="4" name="Content Placeholder 9" descr="A circular diagram of a nursing care plan&#10;&#10;Description automatically generated with low confidence">
            <a:extLst>
              <a:ext uri="{FF2B5EF4-FFF2-40B4-BE49-F238E27FC236}">
                <a16:creationId xmlns:a16="http://schemas.microsoft.com/office/drawing/2014/main" id="{51CE16D7-7EAF-6B7D-602A-A160655EA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0" y="1942703"/>
            <a:ext cx="2972593" cy="2972593"/>
          </a:xfrm>
          <a:prstGeom prst="rect">
            <a:avLst/>
          </a:prstGeom>
        </p:spPr>
      </p:pic>
    </p:spTree>
    <p:extLst>
      <p:ext uri="{BB962C8B-B14F-4D97-AF65-F5344CB8AC3E}">
        <p14:creationId xmlns:p14="http://schemas.microsoft.com/office/powerpoint/2010/main" val="574806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Care Area Assessment- Care Plan </a:t>
            </a:r>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p:txBody>
          <a:bodyPr>
            <a:normAutofit fontScale="92500" lnSpcReduction="10000"/>
          </a:bodyPr>
          <a:lstStyle/>
          <a:p>
            <a:pPr marL="0" indent="0">
              <a:buNone/>
            </a:pPr>
            <a:r>
              <a:rPr lang="en-US" dirty="0"/>
              <a:t>8. Respecting the resident’s right to decline treatment.</a:t>
            </a:r>
          </a:p>
          <a:p>
            <a:pPr marL="0" indent="0">
              <a:buNone/>
            </a:pPr>
            <a:r>
              <a:rPr lang="en-US" dirty="0"/>
              <a:t> 9. Offering alternative treatments, as applicable</a:t>
            </a:r>
          </a:p>
          <a:p>
            <a:pPr marL="0" indent="0">
              <a:buNone/>
            </a:pPr>
            <a:r>
              <a:rPr lang="en-US" dirty="0"/>
              <a:t>10. Using an interdisciplinary approach to care plan development to improve the resident’s abilities. 11. Involving resident, resident’s family and other resident representatives as appropriate. </a:t>
            </a:r>
          </a:p>
          <a:p>
            <a:pPr marL="0" indent="0">
              <a:buNone/>
            </a:pPr>
            <a:r>
              <a:rPr lang="en-US" dirty="0"/>
              <a:t>12. Assessing and planning for care to meet the resident’s goals, preferences, and medical, nursing, mental and psychosocial needs. </a:t>
            </a:r>
          </a:p>
          <a:p>
            <a:pPr marL="0" indent="0">
              <a:buNone/>
            </a:pPr>
            <a:r>
              <a:rPr lang="en-US" dirty="0"/>
              <a:t>13. Involving direct care staff with the care planning process relating to the resident’s preferences, needs, and expected outcomes</a:t>
            </a:r>
          </a:p>
          <a:p>
            <a:endParaRPr lang="en-US" dirty="0"/>
          </a:p>
        </p:txBody>
      </p:sp>
    </p:spTree>
    <p:extLst>
      <p:ext uri="{BB962C8B-B14F-4D97-AF65-F5344CB8AC3E}">
        <p14:creationId xmlns:p14="http://schemas.microsoft.com/office/powerpoint/2010/main" val="72536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609600" y="152400"/>
            <a:ext cx="10972800" cy="1143000"/>
          </a:xfrm>
        </p:spPr>
        <p:txBody>
          <a:bodyPr/>
          <a:lstStyle/>
          <a:p>
            <a:r>
              <a:rPr lang="en-US" dirty="0"/>
              <a:t>SPADES</a:t>
            </a:r>
          </a:p>
        </p:txBody>
      </p:sp>
      <p:pic>
        <p:nvPicPr>
          <p:cNvPr id="5" name="Content Placeholder 4">
            <a:extLst>
              <a:ext uri="{FF2B5EF4-FFF2-40B4-BE49-F238E27FC236}">
                <a16:creationId xmlns:a16="http://schemas.microsoft.com/office/drawing/2014/main" id="{E2FB617C-130A-4CBF-A44A-9552798EE06C}"/>
              </a:ext>
            </a:extLst>
          </p:cNvPr>
          <p:cNvPicPr>
            <a:picLocks noChangeAspect="1"/>
          </p:cNvPicPr>
          <p:nvPr/>
        </p:nvPicPr>
        <p:blipFill>
          <a:blip r:embed="rId3"/>
          <a:stretch>
            <a:fillRect/>
          </a:stretch>
        </p:blipFill>
        <p:spPr>
          <a:xfrm>
            <a:off x="457200" y="1037211"/>
            <a:ext cx="6737437" cy="4783580"/>
          </a:xfrm>
          <a:prstGeom prst="rect">
            <a:avLst/>
          </a:prstGeom>
        </p:spPr>
      </p:pic>
      <p:pic>
        <p:nvPicPr>
          <p:cNvPr id="8" name="Content Placeholder 3">
            <a:extLst>
              <a:ext uri="{FF2B5EF4-FFF2-40B4-BE49-F238E27FC236}">
                <a16:creationId xmlns:a16="http://schemas.microsoft.com/office/drawing/2014/main" id="{3F4FDF2C-D8F2-5B43-1CA1-68E65F3C116A}"/>
              </a:ext>
            </a:extLst>
          </p:cNvPr>
          <p:cNvPicPr>
            <a:picLocks noChangeAspect="1"/>
          </p:cNvPicPr>
          <p:nvPr/>
        </p:nvPicPr>
        <p:blipFill>
          <a:blip r:embed="rId4"/>
          <a:stretch>
            <a:fillRect/>
          </a:stretch>
        </p:blipFill>
        <p:spPr>
          <a:xfrm>
            <a:off x="3782628" y="1322230"/>
            <a:ext cx="7391400" cy="4498559"/>
          </a:xfrm>
          <a:prstGeom prst="rect">
            <a:avLst/>
          </a:prstGeom>
          <a:ln w="5715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432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68FC-3343-6CC3-488E-74F042EB8695}"/>
              </a:ext>
            </a:extLst>
          </p:cNvPr>
          <p:cNvSpPr>
            <a:spLocks noGrp="1"/>
          </p:cNvSpPr>
          <p:nvPr>
            <p:ph type="title"/>
          </p:nvPr>
        </p:nvSpPr>
        <p:spPr/>
        <p:txBody>
          <a:bodyPr/>
          <a:lstStyle/>
          <a:p>
            <a:r>
              <a:rPr lang="en-US" dirty="0"/>
              <a:t>Next Steps </a:t>
            </a:r>
          </a:p>
        </p:txBody>
      </p:sp>
      <p:sp>
        <p:nvSpPr>
          <p:cNvPr id="3" name="Text Placeholder 2">
            <a:extLst>
              <a:ext uri="{FF2B5EF4-FFF2-40B4-BE49-F238E27FC236}">
                <a16:creationId xmlns:a16="http://schemas.microsoft.com/office/drawing/2014/main" id="{D65B88FE-CD5F-1CCC-5B03-09DFC841DDCF}"/>
              </a:ext>
            </a:extLst>
          </p:cNvPr>
          <p:cNvSpPr>
            <a:spLocks noGrp="1"/>
          </p:cNvSpPr>
          <p:nvPr>
            <p:ph type="body" idx="1"/>
          </p:nvPr>
        </p:nvSpPr>
        <p:spPr/>
        <p:txBody>
          <a:bodyPr/>
          <a:lstStyle/>
          <a:p>
            <a:r>
              <a:rPr lang="en-US" dirty="0"/>
              <a:t>Prepare – Plan – Implement </a:t>
            </a:r>
          </a:p>
        </p:txBody>
      </p:sp>
    </p:spTree>
    <p:extLst>
      <p:ext uri="{BB962C8B-B14F-4D97-AF65-F5344CB8AC3E}">
        <p14:creationId xmlns:p14="http://schemas.microsoft.com/office/powerpoint/2010/main" val="2465993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p:txBody>
          <a:bodyPr/>
          <a:lstStyle/>
          <a:p>
            <a:r>
              <a:rPr lang="en-US" dirty="0"/>
              <a:t>Preparation - </a:t>
            </a:r>
            <a:r>
              <a:rPr lang="en-US" sz="4400" dirty="0">
                <a:solidFill>
                  <a:schemeClr val="tx1"/>
                </a:solidFill>
              </a:rPr>
              <a:t>Organizational Strategies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600206"/>
            <a:ext cx="6400800" cy="4525963"/>
          </a:xfrm>
        </p:spPr>
        <p:txBody>
          <a:bodyPr/>
          <a:lstStyle/>
          <a:p>
            <a:pPr>
              <a:lnSpc>
                <a:spcPct val="100000"/>
              </a:lnSpc>
              <a:spcBef>
                <a:spcPts val="600"/>
              </a:spcBef>
              <a:spcAft>
                <a:spcPts val="600"/>
              </a:spcAft>
            </a:pPr>
            <a:r>
              <a:rPr lang="en-US" sz="3200" dirty="0">
                <a:solidFill>
                  <a:schemeClr val="tx1"/>
                </a:solidFill>
              </a:rPr>
              <a:t>Begin Now </a:t>
            </a:r>
          </a:p>
          <a:p>
            <a:pPr>
              <a:lnSpc>
                <a:spcPct val="100000"/>
              </a:lnSpc>
              <a:spcBef>
                <a:spcPts val="600"/>
              </a:spcBef>
              <a:spcAft>
                <a:spcPts val="600"/>
              </a:spcAft>
            </a:pPr>
            <a:r>
              <a:rPr lang="en-US" sz="3200" dirty="0">
                <a:solidFill>
                  <a:schemeClr val="tx1"/>
                </a:solidFill>
              </a:rPr>
              <a:t>Review your current process </a:t>
            </a:r>
          </a:p>
          <a:p>
            <a:pPr>
              <a:lnSpc>
                <a:spcPct val="100000"/>
              </a:lnSpc>
              <a:spcBef>
                <a:spcPts val="600"/>
              </a:spcBef>
              <a:spcAft>
                <a:spcPts val="600"/>
              </a:spcAft>
            </a:pPr>
            <a:r>
              <a:rPr lang="en-US" sz="3200" dirty="0">
                <a:solidFill>
                  <a:schemeClr val="tx1"/>
                </a:solidFill>
              </a:rPr>
              <a:t>Keep abreast of any changes to the EMR. </a:t>
            </a:r>
          </a:p>
          <a:p>
            <a:pPr>
              <a:lnSpc>
                <a:spcPct val="100000"/>
              </a:lnSpc>
              <a:spcBef>
                <a:spcPts val="600"/>
              </a:spcBef>
              <a:spcAft>
                <a:spcPts val="600"/>
              </a:spcAft>
            </a:pPr>
            <a:r>
              <a:rPr lang="en-US" sz="3200" dirty="0">
                <a:solidFill>
                  <a:schemeClr val="tx1"/>
                </a:solidFill>
              </a:rPr>
              <a:t>Seamless transition from acute care to SNF. </a:t>
            </a:r>
            <a:endParaRPr lang="en-US" sz="2800" dirty="0">
              <a:solidFill>
                <a:schemeClr val="tx1"/>
              </a:solidFill>
            </a:endParaRPr>
          </a:p>
          <a:p>
            <a:endParaRPr lang="en-US" dirty="0"/>
          </a:p>
        </p:txBody>
      </p:sp>
      <p:pic>
        <p:nvPicPr>
          <p:cNvPr id="4" name="Content Placeholder 9" descr="Text, letter&#10;&#10;Description automatically generated">
            <a:extLst>
              <a:ext uri="{FF2B5EF4-FFF2-40B4-BE49-F238E27FC236}">
                <a16:creationId xmlns:a16="http://schemas.microsoft.com/office/drawing/2014/main" id="{67025B54-BA63-CF33-818B-E730E8477B74}"/>
              </a:ext>
            </a:extLst>
          </p:cNvPr>
          <p:cNvPicPr>
            <a:picLocks noChangeAspect="1"/>
          </p:cNvPicPr>
          <p:nvPr/>
        </p:nvPicPr>
        <p:blipFill rotWithShape="1">
          <a:blip r:embed="rId3">
            <a:extLst>
              <a:ext uri="{28A0092B-C50C-407E-A947-70E740481C1C}">
                <a14:useLocalDpi xmlns:a14="http://schemas.microsoft.com/office/drawing/2010/main" val="0"/>
              </a:ext>
            </a:extLst>
          </a:blip>
          <a:srcRect r="33047" b="-1"/>
          <a:stretch/>
        </p:blipFill>
        <p:spPr>
          <a:xfrm>
            <a:off x="7652319" y="1392953"/>
            <a:ext cx="4539681" cy="452596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69879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634285" y="145597"/>
            <a:ext cx="10972800" cy="1143000"/>
          </a:xfrm>
        </p:spPr>
        <p:txBody>
          <a:bodyPr>
            <a:normAutofit/>
          </a:bodyPr>
          <a:lstStyle/>
          <a:p>
            <a:r>
              <a:rPr lang="en-US" dirty="0"/>
              <a:t>Plan and Implement - </a:t>
            </a:r>
            <a:r>
              <a:rPr lang="en-US" sz="4400" dirty="0">
                <a:solidFill>
                  <a:schemeClr val="tx1"/>
                </a:solidFill>
                <a:latin typeface="+mj-lt"/>
                <a:cs typeface="+mj-cs"/>
              </a:rPr>
              <a:t>Transition Plan </a:t>
            </a:r>
            <a:endParaRPr lang="en-US" dirty="0"/>
          </a:p>
        </p:txBody>
      </p:sp>
      <p:graphicFrame>
        <p:nvGraphicFramePr>
          <p:cNvPr id="4" name="Content Placeholder 6">
            <a:extLst>
              <a:ext uri="{FF2B5EF4-FFF2-40B4-BE49-F238E27FC236}">
                <a16:creationId xmlns:a16="http://schemas.microsoft.com/office/drawing/2014/main" id="{2064FEF0-4DA5-90DB-32C5-DAAB33C7420B}"/>
              </a:ext>
            </a:extLst>
          </p:cNvPr>
          <p:cNvGraphicFramePr>
            <a:graphicFrameLocks noGrp="1"/>
          </p:cNvGraphicFramePr>
          <p:nvPr>
            <p:ph idx="1"/>
            <p:extLst>
              <p:ext uri="{D42A27DB-BD31-4B8C-83A1-F6EECF244321}">
                <p14:modId xmlns:p14="http://schemas.microsoft.com/office/powerpoint/2010/main" val="3848373278"/>
              </p:ext>
            </p:extLst>
          </p:nvPr>
        </p:nvGraphicFramePr>
        <p:xfrm>
          <a:off x="4648200" y="1288597"/>
          <a:ext cx="6717792" cy="4666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whiteboard&#10;&#10;Description automatically generated">
            <a:extLst>
              <a:ext uri="{FF2B5EF4-FFF2-40B4-BE49-F238E27FC236}">
                <a16:creationId xmlns:a16="http://schemas.microsoft.com/office/drawing/2014/main" id="{6D7A3276-5AC5-9651-2885-17F82E0F79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008" y="2209800"/>
            <a:ext cx="3125725" cy="2859999"/>
          </a:xfrm>
          <a:prstGeom prst="rect">
            <a:avLst/>
          </a:prstGeom>
        </p:spPr>
      </p:pic>
    </p:spTree>
    <p:extLst>
      <p:ext uri="{BB962C8B-B14F-4D97-AF65-F5344CB8AC3E}">
        <p14:creationId xmlns:p14="http://schemas.microsoft.com/office/powerpoint/2010/main" val="2325107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5A62A-191E-FCAC-EC39-4FC9A308E68A}"/>
              </a:ext>
            </a:extLst>
          </p:cNvPr>
          <p:cNvSpPr>
            <a:spLocks noGrp="1"/>
          </p:cNvSpPr>
          <p:nvPr>
            <p:ph type="title"/>
          </p:nvPr>
        </p:nvSpPr>
        <p:spPr/>
        <p:txBody>
          <a:bodyPr/>
          <a:lstStyle/>
          <a:p>
            <a:r>
              <a:rPr lang="en-US" sz="4400" dirty="0">
                <a:solidFill>
                  <a:schemeClr val="tx1"/>
                </a:solidFill>
              </a:rPr>
              <a:t>Remember…</a:t>
            </a:r>
            <a:endParaRPr lang="en-US" dirty="0"/>
          </a:p>
        </p:txBody>
      </p:sp>
      <p:sp>
        <p:nvSpPr>
          <p:cNvPr id="3" name="Content Placeholder 2">
            <a:extLst>
              <a:ext uri="{FF2B5EF4-FFF2-40B4-BE49-F238E27FC236}">
                <a16:creationId xmlns:a16="http://schemas.microsoft.com/office/drawing/2014/main" id="{F1033363-43E7-B889-B72B-BC7F1E5FC3C6}"/>
              </a:ext>
            </a:extLst>
          </p:cNvPr>
          <p:cNvSpPr>
            <a:spLocks noGrp="1"/>
          </p:cNvSpPr>
          <p:nvPr>
            <p:ph idx="1"/>
          </p:nvPr>
        </p:nvSpPr>
        <p:spPr>
          <a:xfrm>
            <a:off x="609600" y="1600206"/>
            <a:ext cx="4800600" cy="4525963"/>
          </a:xfrm>
        </p:spPr>
        <p:txBody>
          <a:bodyPr/>
          <a:lstStyle/>
          <a:p>
            <a:pPr>
              <a:spcBef>
                <a:spcPts val="1200"/>
              </a:spcBef>
              <a:spcAft>
                <a:spcPts val="1200"/>
              </a:spcAft>
            </a:pPr>
            <a:r>
              <a:rPr lang="en-US" sz="3200" dirty="0">
                <a:solidFill>
                  <a:schemeClr val="tx1"/>
                </a:solidFill>
              </a:rPr>
              <a:t>Accuracy of GG </a:t>
            </a:r>
          </a:p>
          <a:p>
            <a:pPr>
              <a:spcBef>
                <a:spcPts val="1200"/>
              </a:spcBef>
              <a:spcAft>
                <a:spcPts val="1200"/>
              </a:spcAft>
            </a:pPr>
            <a:r>
              <a:rPr lang="en-US" sz="3200" dirty="0">
                <a:solidFill>
                  <a:schemeClr val="tx1"/>
                </a:solidFill>
              </a:rPr>
              <a:t>Multidisciplinary and Interdisciplinary Approach </a:t>
            </a:r>
          </a:p>
          <a:p>
            <a:pPr>
              <a:spcBef>
                <a:spcPts val="1200"/>
              </a:spcBef>
              <a:spcAft>
                <a:spcPts val="1200"/>
              </a:spcAft>
            </a:pPr>
            <a:r>
              <a:rPr lang="en-US" sz="3200" dirty="0">
                <a:solidFill>
                  <a:schemeClr val="tx1"/>
                </a:solidFill>
              </a:rPr>
              <a:t>ICD-10 Coding</a:t>
            </a:r>
            <a:endParaRPr lang="en-US" dirty="0"/>
          </a:p>
        </p:txBody>
      </p:sp>
      <p:pic>
        <p:nvPicPr>
          <p:cNvPr id="4" name="Content Placeholder 9" descr="Text&#10;&#10;Description automatically generated">
            <a:extLst>
              <a:ext uri="{FF2B5EF4-FFF2-40B4-BE49-F238E27FC236}">
                <a16:creationId xmlns:a16="http://schemas.microsoft.com/office/drawing/2014/main" id="{1B6E54B7-509A-4374-7986-2AD5A1D43C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3"/>
          <a:stretch/>
        </p:blipFill>
        <p:spPr>
          <a:xfrm>
            <a:off x="7644401" y="1417638"/>
            <a:ext cx="3937999" cy="452596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17229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6FFFB-F4BE-B2C3-BD44-ABF2F54D6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700" y="1303020"/>
            <a:ext cx="7086600" cy="4251960"/>
          </a:xfrm>
          <a:prstGeom prst="rect">
            <a:avLst/>
          </a:prstGeom>
          <a:ln>
            <a:noFill/>
          </a:ln>
          <a:effectLst>
            <a:softEdge rad="112500"/>
          </a:effectLst>
        </p:spPr>
      </p:pic>
      <p:sp>
        <p:nvSpPr>
          <p:cNvPr id="5" name="Title 2">
            <a:extLst>
              <a:ext uri="{FF2B5EF4-FFF2-40B4-BE49-F238E27FC236}">
                <a16:creationId xmlns:a16="http://schemas.microsoft.com/office/drawing/2014/main" id="{547C10CF-D217-8331-3D1A-5AAF537CAC1E}"/>
              </a:ext>
            </a:extLst>
          </p:cNvPr>
          <p:cNvSpPr>
            <a:spLocks noGrp="1"/>
          </p:cNvSpPr>
          <p:nvPr>
            <p:ph type="title"/>
          </p:nvPr>
        </p:nvSpPr>
        <p:spPr>
          <a:xfrm>
            <a:off x="609600" y="274638"/>
            <a:ext cx="10972800" cy="1143000"/>
          </a:xfrm>
        </p:spPr>
        <p:txBody>
          <a:bodyPr/>
          <a:lstStyle/>
          <a:p>
            <a:pPr algn="l"/>
            <a:r>
              <a:rPr lang="en-US" dirty="0"/>
              <a:t>Questions </a:t>
            </a:r>
          </a:p>
        </p:txBody>
      </p:sp>
    </p:spTree>
    <p:extLst>
      <p:ext uri="{BB962C8B-B14F-4D97-AF65-F5344CB8AC3E}">
        <p14:creationId xmlns:p14="http://schemas.microsoft.com/office/powerpoint/2010/main" val="904800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4EE5-744E-4918-E3AD-536C14C45BEF}"/>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36396559-2B17-1D5E-A222-C7AFEBDE9D10}"/>
              </a:ext>
            </a:extLst>
          </p:cNvPr>
          <p:cNvSpPr>
            <a:spLocks noGrp="1"/>
          </p:cNvSpPr>
          <p:nvPr>
            <p:ph idx="1"/>
          </p:nvPr>
        </p:nvSpPr>
        <p:spPr/>
        <p:txBody>
          <a:bodyPr>
            <a:normAutofit fontScale="85000" lnSpcReduction="10000"/>
          </a:bodyPr>
          <a:lstStyle/>
          <a:p>
            <a:r>
              <a:rPr lang="en-US" dirty="0"/>
              <a:t>Centers for Medicare and Medicaid Services. (10-1-2022). </a:t>
            </a:r>
            <a:r>
              <a:rPr lang="en-US" i="1" dirty="0"/>
              <a:t>State Operations Manual Appendix PP - Guidance to Surveyors for Long Term Care Facilities. </a:t>
            </a:r>
            <a:r>
              <a:rPr lang="en-US" dirty="0">
                <a:hlinkClick r:id="rId3"/>
              </a:rPr>
              <a:t>SOM - Appendix PP (cms.gov)</a:t>
            </a:r>
            <a:endParaRPr lang="en-US" i="1" dirty="0"/>
          </a:p>
          <a:p>
            <a:r>
              <a:rPr lang="en-US" dirty="0"/>
              <a:t>Centers for Medicare and Medicaid Services. (2023) </a:t>
            </a:r>
            <a:r>
              <a:rPr lang="en-US" dirty="0">
                <a:hlinkClick r:id="rId4"/>
              </a:rPr>
              <a:t>Nursing Homes | CMS</a:t>
            </a:r>
            <a:endParaRPr lang="en-US" dirty="0"/>
          </a:p>
          <a:p>
            <a:r>
              <a:rPr lang="en-US" dirty="0"/>
              <a:t>Centers for Medicare and Medicaid Services.(2023) </a:t>
            </a:r>
            <a:r>
              <a:rPr lang="en-US" i="1" dirty="0">
                <a:solidFill>
                  <a:srgbClr val="212121"/>
                </a:solidFill>
                <a:effectLst/>
              </a:rPr>
              <a:t>The Skilled Nursing Facility Value-Based Purchasing (SNF VBP) Program</a:t>
            </a:r>
            <a:r>
              <a:rPr lang="en-US" i="0" dirty="0">
                <a:solidFill>
                  <a:srgbClr val="212121"/>
                </a:solidFill>
                <a:effectLst/>
              </a:rPr>
              <a:t>.</a:t>
            </a:r>
            <a:r>
              <a:rPr lang="en-US" dirty="0">
                <a:hlinkClick r:id="rId5"/>
              </a:rPr>
              <a:t> The Skilled Nursing Facility Value-Based Purchasing (SNF VBP) Program | CMS</a:t>
            </a:r>
            <a:endParaRPr lang="en-US" dirty="0"/>
          </a:p>
          <a:p>
            <a:r>
              <a:rPr lang="en-US" dirty="0"/>
              <a:t>Centers for Medicare and Medicaid Services. (2023) </a:t>
            </a:r>
            <a:r>
              <a:rPr lang="en-US" i="1" dirty="0">
                <a:solidFill>
                  <a:srgbClr val="000000"/>
                </a:solidFill>
                <a:effectLst/>
              </a:rPr>
              <a:t>Draft MDS 3.0 Item Sets v1.18.11</a:t>
            </a:r>
            <a:r>
              <a:rPr lang="en-US" i="0" dirty="0">
                <a:solidFill>
                  <a:srgbClr val="000000"/>
                </a:solidFill>
                <a:effectLst/>
              </a:rPr>
              <a:t>.</a:t>
            </a:r>
            <a:r>
              <a:rPr lang="en-US" dirty="0">
                <a:hlinkClick r:id="rId6"/>
              </a:rPr>
              <a:t> Minimum Data Set (MDS) 3.0 Resident Assessment Instrument (RAI) Manual | CMS</a:t>
            </a:r>
            <a:endParaRPr lang="en-US" dirty="0"/>
          </a:p>
          <a:p>
            <a:endParaRPr lang="en-US" dirty="0"/>
          </a:p>
        </p:txBody>
      </p:sp>
    </p:spTree>
    <p:extLst>
      <p:ext uri="{BB962C8B-B14F-4D97-AF65-F5344CB8AC3E}">
        <p14:creationId xmlns:p14="http://schemas.microsoft.com/office/powerpoint/2010/main" val="34348951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80AA-D21D-49A8-B682-CA890568814A}"/>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04B89EA0-AD6D-41A3-9C35-977DB7AE20F9}"/>
              </a:ext>
            </a:extLst>
          </p:cNvPr>
          <p:cNvSpPr>
            <a:spLocks noGrp="1"/>
          </p:cNvSpPr>
          <p:nvPr>
            <p:ph idx="1"/>
          </p:nvPr>
        </p:nvSpPr>
        <p:spPr>
          <a:xfrm>
            <a:off x="2057400" y="2590801"/>
            <a:ext cx="8229600" cy="4525963"/>
          </a:xfrm>
        </p:spPr>
        <p:txBody>
          <a:bodyPr>
            <a:normAutofit/>
          </a:bodyPr>
          <a:lstStyle/>
          <a:p>
            <a:pPr marL="0" indent="0" algn="ctr">
              <a:buNone/>
            </a:pPr>
            <a:r>
              <a:rPr lang="en-US" sz="2000" i="1" dirty="0"/>
              <a:t>“This presentation provided is copyrighted information of Pathway Health.  Please note the presentation date on the title page in relation to the need to verify any new updates and resources that were listed in this presentation.  This presentation is intended to be informational.  The information does not constitute either legal or professional consultation.  This presentation is not to be sold or reused without written authorization.”</a:t>
            </a:r>
            <a:endParaRPr lang="en-US" sz="2000" dirty="0"/>
          </a:p>
          <a:p>
            <a:pPr algn="ctr"/>
            <a:endParaRPr lang="en-US" sz="2000" dirty="0"/>
          </a:p>
        </p:txBody>
      </p:sp>
    </p:spTree>
    <p:extLst>
      <p:ext uri="{BB962C8B-B14F-4D97-AF65-F5344CB8AC3E}">
        <p14:creationId xmlns:p14="http://schemas.microsoft.com/office/powerpoint/2010/main" val="1607052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609600" y="274638"/>
            <a:ext cx="4724400" cy="1143000"/>
          </a:xfrm>
        </p:spPr>
        <p:txBody>
          <a:bodyPr>
            <a:normAutofit fontScale="90000"/>
          </a:bodyPr>
          <a:lstStyle/>
          <a:p>
            <a:pPr algn="l"/>
            <a:r>
              <a:rPr lang="en-US" sz="4400" dirty="0">
                <a:solidFill>
                  <a:schemeClr val="tx1"/>
                </a:solidFill>
                <a:latin typeface="+mj-lt"/>
                <a:cs typeface="+mj-cs"/>
              </a:rPr>
              <a:t>What We </a:t>
            </a:r>
            <a:r>
              <a:rPr lang="en-US" dirty="0"/>
              <a:t>K</a:t>
            </a:r>
            <a:r>
              <a:rPr lang="en-US" sz="4400" dirty="0">
                <a:solidFill>
                  <a:schemeClr val="tx1"/>
                </a:solidFill>
                <a:latin typeface="+mj-lt"/>
                <a:cs typeface="+mj-cs"/>
              </a:rPr>
              <a:t>now or Anticipate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981200"/>
            <a:ext cx="5791200" cy="4144969"/>
          </a:xfrm>
        </p:spPr>
        <p:txBody>
          <a:bodyPr/>
          <a:lstStyle/>
          <a:p>
            <a:pPr marL="0"/>
            <a:r>
              <a:rPr lang="en-US" sz="3200" dirty="0">
                <a:solidFill>
                  <a:schemeClr val="tx1"/>
                </a:solidFill>
                <a:latin typeface="+mn-lt"/>
                <a:cs typeface="+mn-cs"/>
              </a:rPr>
              <a:t>Expanded choices on ethnicity and race </a:t>
            </a:r>
          </a:p>
          <a:p>
            <a:pPr marL="0"/>
            <a:r>
              <a:rPr lang="en-US" sz="3200" dirty="0">
                <a:solidFill>
                  <a:schemeClr val="tx1"/>
                </a:solidFill>
                <a:latin typeface="+mn-lt"/>
                <a:cs typeface="+mn-cs"/>
              </a:rPr>
              <a:t>Coding clarification on assessing language</a:t>
            </a:r>
          </a:p>
          <a:p>
            <a:pPr marL="0"/>
            <a:r>
              <a:rPr lang="en-US" sz="3200" dirty="0">
                <a:solidFill>
                  <a:schemeClr val="tx1"/>
                </a:solidFill>
                <a:latin typeface="+mn-lt"/>
                <a:cs typeface="+mn-cs"/>
              </a:rPr>
              <a:t>Transportation </a:t>
            </a:r>
          </a:p>
          <a:p>
            <a:pPr marL="0"/>
            <a:r>
              <a:rPr lang="en-US" sz="3200" dirty="0">
                <a:solidFill>
                  <a:schemeClr val="tx1"/>
                </a:solidFill>
                <a:latin typeface="+mn-lt"/>
                <a:cs typeface="+mn-cs"/>
              </a:rPr>
              <a:t>Expanded admission and discharge status </a:t>
            </a:r>
          </a:p>
          <a:p>
            <a:endParaRPr lang="en-US" dirty="0"/>
          </a:p>
        </p:txBody>
      </p:sp>
      <p:pic>
        <p:nvPicPr>
          <p:cNvPr id="4" name="Picture 3" descr="A person and a child on a bus&#10;&#10;Description automatically generated with low confidence">
            <a:extLst>
              <a:ext uri="{FF2B5EF4-FFF2-40B4-BE49-F238E27FC236}">
                <a16:creationId xmlns:a16="http://schemas.microsoft.com/office/drawing/2014/main" id="{A6FBA4DF-0636-8571-5BEE-EF20B0C3FC3E}"/>
              </a:ext>
            </a:extLst>
          </p:cNvPr>
          <p:cNvPicPr>
            <a:picLocks noChangeAspect="1"/>
          </p:cNvPicPr>
          <p:nvPr/>
        </p:nvPicPr>
        <p:blipFill rotWithShape="1">
          <a:blip r:embed="rId3">
            <a:extLst>
              <a:ext uri="{28A0092B-C50C-407E-A947-70E740481C1C}">
                <a14:useLocalDpi xmlns:a14="http://schemas.microsoft.com/office/drawing/2010/main" val="0"/>
              </a:ext>
            </a:extLst>
          </a:blip>
          <a:srcRect l="23130" r="10419" b="-1"/>
          <a:stretch/>
        </p:blipFill>
        <p:spPr>
          <a:xfrm>
            <a:off x="6425485" y="76200"/>
            <a:ext cx="5775380" cy="575793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98972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142-7FF3-D703-4484-5CB101BAD6AF}"/>
              </a:ext>
            </a:extLst>
          </p:cNvPr>
          <p:cNvSpPr>
            <a:spLocks noGrp="1"/>
          </p:cNvSpPr>
          <p:nvPr>
            <p:ph type="title"/>
          </p:nvPr>
        </p:nvSpPr>
        <p:spPr>
          <a:xfrm>
            <a:off x="609600" y="274638"/>
            <a:ext cx="3810000" cy="1143000"/>
          </a:xfrm>
        </p:spPr>
        <p:txBody>
          <a:bodyPr>
            <a:normAutofit fontScale="90000"/>
          </a:bodyPr>
          <a:lstStyle/>
          <a:p>
            <a:pPr algn="l"/>
            <a:r>
              <a:rPr lang="en-US" sz="4400" dirty="0">
                <a:solidFill>
                  <a:schemeClr val="tx1"/>
                </a:solidFill>
                <a:latin typeface="+mj-lt"/>
                <a:cs typeface="+mj-cs"/>
              </a:rPr>
              <a:t>What We </a:t>
            </a:r>
            <a:r>
              <a:rPr lang="en-US" dirty="0"/>
              <a:t>K</a:t>
            </a:r>
            <a:r>
              <a:rPr lang="en-US" sz="4400" dirty="0">
                <a:solidFill>
                  <a:schemeClr val="tx1"/>
                </a:solidFill>
                <a:latin typeface="+mj-lt"/>
                <a:cs typeface="+mj-cs"/>
              </a:rPr>
              <a:t>now or Anticipate </a:t>
            </a:r>
            <a:endParaRPr lang="en-US" dirty="0"/>
          </a:p>
        </p:txBody>
      </p:sp>
      <p:sp>
        <p:nvSpPr>
          <p:cNvPr id="3" name="Content Placeholder 2">
            <a:extLst>
              <a:ext uri="{FF2B5EF4-FFF2-40B4-BE49-F238E27FC236}">
                <a16:creationId xmlns:a16="http://schemas.microsoft.com/office/drawing/2014/main" id="{12E05E8C-B8F5-982C-3EFC-CFD11BC17C3B}"/>
              </a:ext>
            </a:extLst>
          </p:cNvPr>
          <p:cNvSpPr>
            <a:spLocks noGrp="1"/>
          </p:cNvSpPr>
          <p:nvPr>
            <p:ph idx="1"/>
          </p:nvPr>
        </p:nvSpPr>
        <p:spPr>
          <a:xfrm>
            <a:off x="609600" y="1752600"/>
            <a:ext cx="5820028" cy="4114794"/>
          </a:xfrm>
        </p:spPr>
        <p:txBody>
          <a:bodyPr>
            <a:normAutofit lnSpcReduction="10000"/>
          </a:bodyPr>
          <a:lstStyle/>
          <a:p>
            <a:r>
              <a:rPr lang="en-US" sz="3200" dirty="0">
                <a:solidFill>
                  <a:schemeClr val="tx1"/>
                </a:solidFill>
                <a:latin typeface="+mn-lt"/>
                <a:cs typeface="+mn-cs"/>
              </a:rPr>
              <a:t>Medication reconciliation </a:t>
            </a:r>
          </a:p>
          <a:p>
            <a:r>
              <a:rPr lang="en-US" sz="3200" dirty="0">
                <a:solidFill>
                  <a:schemeClr val="tx1"/>
                </a:solidFill>
                <a:latin typeface="+mn-lt"/>
                <a:cs typeface="+mn-cs"/>
              </a:rPr>
              <a:t>Changes to the resident PHQ interview </a:t>
            </a:r>
          </a:p>
          <a:p>
            <a:r>
              <a:rPr lang="en-US" sz="3200" dirty="0">
                <a:solidFill>
                  <a:schemeClr val="tx1"/>
                </a:solidFill>
                <a:latin typeface="+mn-lt"/>
                <a:cs typeface="+mn-cs"/>
              </a:rPr>
              <a:t>Special treatments and procedures. </a:t>
            </a:r>
          </a:p>
          <a:p>
            <a:r>
              <a:rPr lang="en-US" sz="3200" dirty="0">
                <a:solidFill>
                  <a:schemeClr val="tx1"/>
                </a:solidFill>
                <a:latin typeface="+mn-lt"/>
                <a:cs typeface="+mn-cs"/>
              </a:rPr>
              <a:t>Discharge</a:t>
            </a:r>
          </a:p>
          <a:p>
            <a:r>
              <a:rPr lang="en-US" sz="3200" dirty="0">
                <a:solidFill>
                  <a:schemeClr val="tx1"/>
                </a:solidFill>
                <a:latin typeface="+mn-lt"/>
                <a:cs typeface="+mn-cs"/>
              </a:rPr>
              <a:t>Transfer of health information</a:t>
            </a:r>
          </a:p>
          <a:p>
            <a:r>
              <a:rPr lang="en-US" sz="3200" dirty="0">
                <a:solidFill>
                  <a:schemeClr val="tx1"/>
                </a:solidFill>
                <a:latin typeface="+mn-lt"/>
                <a:cs typeface="+mn-cs"/>
              </a:rPr>
              <a:t>Pain interview</a:t>
            </a:r>
          </a:p>
          <a:p>
            <a:endParaRPr lang="en-US" dirty="0"/>
          </a:p>
        </p:txBody>
      </p:sp>
      <p:pic>
        <p:nvPicPr>
          <p:cNvPr id="4" name="Content Placeholder 7" descr="Two people looking at a tablet&#10;&#10;Description automatically generated with medium confidence">
            <a:extLst>
              <a:ext uri="{FF2B5EF4-FFF2-40B4-BE49-F238E27FC236}">
                <a16:creationId xmlns:a16="http://schemas.microsoft.com/office/drawing/2014/main" id="{1690D915-BFAD-D18E-CD3C-0C4C6C351F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86" r="10061" b="-1"/>
          <a:stretch/>
        </p:blipFill>
        <p:spPr>
          <a:xfrm>
            <a:off x="6429628" y="0"/>
            <a:ext cx="5732321" cy="5715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51947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Text&#10;&#10;Description automatically generated">
            <a:extLst>
              <a:ext uri="{FF2B5EF4-FFF2-40B4-BE49-F238E27FC236}">
                <a16:creationId xmlns:a16="http://schemas.microsoft.com/office/drawing/2014/main" id="{DADC03A6-5F12-CB21-8A19-7304AF2F79B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746"/>
          <a:stretch/>
        </p:blipFill>
        <p:spPr>
          <a:xfrm>
            <a:off x="1557025" y="228600"/>
            <a:ext cx="9077949" cy="5105400"/>
          </a:xfrm>
          <a:prstGeom prst="rect">
            <a:avLst/>
          </a:prstGeom>
        </p:spPr>
      </p:pic>
    </p:spTree>
    <p:extLst>
      <p:ext uri="{BB962C8B-B14F-4D97-AF65-F5344CB8AC3E}">
        <p14:creationId xmlns:p14="http://schemas.microsoft.com/office/powerpoint/2010/main" val="2908787488"/>
      </p:ext>
    </p:extLst>
  </p:cSld>
  <p:clrMapOvr>
    <a:masterClrMapping/>
  </p:clrMapOvr>
</p:sld>
</file>

<file path=ppt/theme/theme1.xml><?xml version="1.0" encoding="utf-8"?>
<a:theme xmlns:a="http://schemas.openxmlformats.org/drawingml/2006/main" name="1_2012LeadingAge_gray2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9525</Words>
  <Application>Microsoft Office PowerPoint</Application>
  <PresentationFormat>Widescreen</PresentationFormat>
  <Paragraphs>527</Paragraphs>
  <Slides>66</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Calibri</vt:lpstr>
      <vt:lpstr>Google Sans</vt:lpstr>
      <vt:lpstr>Helvetica</vt:lpstr>
      <vt:lpstr>Noto Sans</vt:lpstr>
      <vt:lpstr>Roboto</vt:lpstr>
      <vt:lpstr>Wingdings</vt:lpstr>
      <vt:lpstr>1_2012LeadingAge_gray2PPT</vt:lpstr>
      <vt:lpstr>Test</vt:lpstr>
      <vt:lpstr>Objectives </vt:lpstr>
      <vt:lpstr>Final Rule 2023 </vt:lpstr>
      <vt:lpstr>Finalized for October 1, 2024</vt:lpstr>
      <vt:lpstr>PowerPoint Presentation</vt:lpstr>
      <vt:lpstr>SPADES</vt:lpstr>
      <vt:lpstr>What We Know or Anticipate </vt:lpstr>
      <vt:lpstr>What We Know or Anticipate </vt:lpstr>
      <vt:lpstr>PowerPoint Presentation</vt:lpstr>
      <vt:lpstr>MDS Changes</vt:lpstr>
      <vt:lpstr>Section A Race/Ethnicity </vt:lpstr>
      <vt:lpstr>PowerPoint Presentation</vt:lpstr>
      <vt:lpstr>Steps for Assessment </vt:lpstr>
      <vt:lpstr>Steps to Implementation </vt:lpstr>
      <vt:lpstr>Interview Medicare 5-day NPE Discharge </vt:lpstr>
      <vt:lpstr>Medication Reconciliation-Subsequent Provider</vt:lpstr>
      <vt:lpstr>Medication Reconciliation </vt:lpstr>
      <vt:lpstr>Medication List Transmission </vt:lpstr>
      <vt:lpstr>Example of Transmission of Medication List </vt:lpstr>
      <vt:lpstr>Steps to Implementation </vt:lpstr>
      <vt:lpstr>Health Literacy </vt:lpstr>
      <vt:lpstr>Section D </vt:lpstr>
      <vt:lpstr>Social Isolation </vt:lpstr>
      <vt:lpstr>Section GG</vt:lpstr>
      <vt:lpstr>PowerPoint Presentation</vt:lpstr>
      <vt:lpstr>Functional Limitations in ROM </vt:lpstr>
      <vt:lpstr>Coding for Safety and Quality of Performance</vt:lpstr>
      <vt:lpstr>Activity Was Not Attempted Coding</vt:lpstr>
      <vt:lpstr>GG 0130 Self-Care </vt:lpstr>
      <vt:lpstr>Coding Tips: GG0130 Self Care</vt:lpstr>
      <vt:lpstr>Coding Tips: Oral Hygiene</vt:lpstr>
      <vt:lpstr>Toileting Hygiene</vt:lpstr>
      <vt:lpstr>Mobility: Sit to Stand</vt:lpstr>
      <vt:lpstr>Chair/Bed to Chair Transfer </vt:lpstr>
      <vt:lpstr>Toilet Transfer </vt:lpstr>
      <vt:lpstr>Walking</vt:lpstr>
      <vt:lpstr>MDS Section Updates</vt:lpstr>
      <vt:lpstr>Pain Interview </vt:lpstr>
      <vt:lpstr>J0520: Pain Interference with Therapy Activities </vt:lpstr>
      <vt:lpstr>J0530: Pain Interference with Day-Day Activities </vt:lpstr>
      <vt:lpstr>Next Steps – Implementation </vt:lpstr>
      <vt:lpstr>Section K </vt:lpstr>
      <vt:lpstr>Review the Medical Record </vt:lpstr>
      <vt:lpstr>Section K 0100 Steps for Assessment </vt:lpstr>
      <vt:lpstr>Resident Centered Care Plan </vt:lpstr>
      <vt:lpstr>Section M: Pressure Ulcer/Injury </vt:lpstr>
      <vt:lpstr>Section N - Medications </vt:lpstr>
      <vt:lpstr>F 758 “ Indication” </vt:lpstr>
      <vt:lpstr>PowerPoint Presentation</vt:lpstr>
      <vt:lpstr>Diagnosis Codes  </vt:lpstr>
      <vt:lpstr>PowerPoint Presentation</vt:lpstr>
      <vt:lpstr>Section O0110:Chemotherapy</vt:lpstr>
      <vt:lpstr>O011C1 Oxygen Therapy </vt:lpstr>
      <vt:lpstr>Section Q</vt:lpstr>
      <vt:lpstr>Section Q: Participation in Goal Setting </vt:lpstr>
      <vt:lpstr>A 2105 Discharge Status </vt:lpstr>
      <vt:lpstr>Q0310A Active Discharge Planning </vt:lpstr>
      <vt:lpstr>Care Area Assessment- Care Plan </vt:lpstr>
      <vt:lpstr>Care Area Assessment- Care Plan </vt:lpstr>
      <vt:lpstr>Next Steps </vt:lpstr>
      <vt:lpstr>Preparation - Organizational Strategies </vt:lpstr>
      <vt:lpstr>Plan and Implement - Transition Plan </vt:lpstr>
      <vt:lpstr>Remember…</vt:lpstr>
      <vt:lpstr>Questions </vt:lpstr>
      <vt:lpstr>References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Testing COVID-19</dc:title>
  <dc:creator>Lisa Thomson</dc:creator>
  <cp:lastModifiedBy>Lisa Thomson</cp:lastModifiedBy>
  <cp:revision>18</cp:revision>
  <dcterms:created xsi:type="dcterms:W3CDTF">2020-10-14T00:03:06Z</dcterms:created>
  <dcterms:modified xsi:type="dcterms:W3CDTF">2023-07-07T19:06:56Z</dcterms:modified>
</cp:coreProperties>
</file>