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67"/>
  </p:notesMasterIdLst>
  <p:handoutMasterIdLst>
    <p:handoutMasterId r:id="rId68"/>
  </p:handoutMasterIdLst>
  <p:sldIdLst>
    <p:sldId id="277" r:id="rId2"/>
    <p:sldId id="258" r:id="rId3"/>
    <p:sldId id="2180" r:id="rId4"/>
    <p:sldId id="2179" r:id="rId5"/>
    <p:sldId id="2189" r:id="rId6"/>
    <p:sldId id="2188" r:id="rId7"/>
    <p:sldId id="2112" r:id="rId8"/>
    <p:sldId id="2126" r:id="rId9"/>
    <p:sldId id="2187" r:id="rId10"/>
    <p:sldId id="2129" r:id="rId11"/>
    <p:sldId id="2123" r:id="rId12"/>
    <p:sldId id="2130" r:id="rId13"/>
    <p:sldId id="2190" r:id="rId14"/>
    <p:sldId id="2191" r:id="rId15"/>
    <p:sldId id="271" r:id="rId16"/>
    <p:sldId id="647" r:id="rId17"/>
    <p:sldId id="2192" r:id="rId18"/>
    <p:sldId id="2193" r:id="rId19"/>
    <p:sldId id="645" r:id="rId20"/>
    <p:sldId id="644" r:id="rId21"/>
    <p:sldId id="2124" r:id="rId22"/>
    <p:sldId id="2120" r:id="rId23"/>
    <p:sldId id="2135" r:id="rId24"/>
    <p:sldId id="2134" r:id="rId25"/>
    <p:sldId id="2138" r:id="rId26"/>
    <p:sldId id="2137" r:id="rId27"/>
    <p:sldId id="2139" r:id="rId28"/>
    <p:sldId id="2141" r:id="rId29"/>
    <p:sldId id="2142" r:id="rId30"/>
    <p:sldId id="2144" r:id="rId31"/>
    <p:sldId id="2147" r:id="rId32"/>
    <p:sldId id="2143" r:id="rId33"/>
    <p:sldId id="2149" r:id="rId34"/>
    <p:sldId id="2150" r:id="rId35"/>
    <p:sldId id="2146" r:id="rId36"/>
    <p:sldId id="2152" r:id="rId37"/>
    <p:sldId id="2153" r:id="rId38"/>
    <p:sldId id="2154" r:id="rId39"/>
    <p:sldId id="2156" r:id="rId40"/>
    <p:sldId id="2160" r:id="rId41"/>
    <p:sldId id="2157" r:id="rId42"/>
    <p:sldId id="2155" r:id="rId43"/>
    <p:sldId id="2159" r:id="rId44"/>
    <p:sldId id="2161" r:id="rId45"/>
    <p:sldId id="2162" r:id="rId46"/>
    <p:sldId id="2158" r:id="rId47"/>
    <p:sldId id="2165" r:id="rId48"/>
    <p:sldId id="2164" r:id="rId49"/>
    <p:sldId id="2163" r:id="rId50"/>
    <p:sldId id="2167" r:id="rId51"/>
    <p:sldId id="2172" r:id="rId52"/>
    <p:sldId id="2174" r:id="rId53"/>
    <p:sldId id="2170" r:id="rId54"/>
    <p:sldId id="2176" r:id="rId55"/>
    <p:sldId id="2178" r:id="rId56"/>
    <p:sldId id="2177" r:id="rId57"/>
    <p:sldId id="2182" r:id="rId58"/>
    <p:sldId id="2183" r:id="rId59"/>
    <p:sldId id="2185" r:id="rId60"/>
    <p:sldId id="2186" r:id="rId61"/>
    <p:sldId id="361" r:id="rId62"/>
    <p:sldId id="774" r:id="rId63"/>
    <p:sldId id="642" r:id="rId64"/>
    <p:sldId id="643" r:id="rId65"/>
    <p:sldId id="343" r:id="rId6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48" autoAdjust="0"/>
    <p:restoredTop sz="65399" autoAdjust="0"/>
  </p:normalViewPr>
  <p:slideViewPr>
    <p:cSldViewPr>
      <p:cViewPr varScale="1">
        <p:scale>
          <a:sx n="74" d="100"/>
          <a:sy n="74" d="100"/>
        </p:scale>
        <p:origin x="160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BFF665-A431-423A-8E99-46A6AC10A599}" type="datetimeFigureOut">
              <a:rPr lang="en-US" smtClean="0"/>
              <a:pPr/>
              <a:t>7/10/2023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B63D2D-29C9-4FD8-AA42-E975D4858AF2}" type="slidenum">
              <a:rPr lang="en-US" smtClean="0"/>
              <a:pPr/>
              <a:t>‹#›</a:t>
            </a:fld>
            <a:endParaRPr lang="en-US" dirty="0"/>
          </a:p>
        </p:txBody>
      </p:sp>
    </p:spTree>
    <p:extLst>
      <p:ext uri="{BB962C8B-B14F-4D97-AF65-F5344CB8AC3E}">
        <p14:creationId xmlns:p14="http://schemas.microsoft.com/office/powerpoint/2010/main" val="3814268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CC13FF-8D04-4BEC-B8D1-66B1A302CC68}" type="datetimeFigureOut">
              <a:rPr lang="en-US" smtClean="0"/>
              <a:pPr/>
              <a:t>7/10/2023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83AE9-5228-4641-AE46-DAC04049BDD6}" type="slidenum">
              <a:rPr lang="en-US" smtClean="0"/>
              <a:pPr/>
              <a:t>‹#›</a:t>
            </a:fld>
            <a:endParaRPr lang="en-US" dirty="0"/>
          </a:p>
        </p:txBody>
      </p:sp>
    </p:spTree>
    <p:extLst>
      <p:ext uri="{BB962C8B-B14F-4D97-AF65-F5344CB8AC3E}">
        <p14:creationId xmlns:p14="http://schemas.microsoft.com/office/powerpoint/2010/main" val="400956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Welcome to today’s session on Section GG of the MDS.  We will be discussing the components of Section GG, why this information is important and your role in order to complete this information accurately and timely.  </a:t>
            </a:r>
          </a:p>
        </p:txBody>
      </p:sp>
      <p:sp>
        <p:nvSpPr>
          <p:cNvPr id="4" name="Slide Number Placeholder 3"/>
          <p:cNvSpPr>
            <a:spLocks noGrp="1"/>
          </p:cNvSpPr>
          <p:nvPr>
            <p:ph type="sldNum" sz="quarter" idx="5"/>
          </p:nvPr>
        </p:nvSpPr>
        <p:spPr/>
        <p:txBody>
          <a:bodyPr/>
          <a:lstStyle/>
          <a:p>
            <a:fld id="{62583AE9-5228-4641-AE46-DAC04049BDD6}" type="slidenum">
              <a:rPr lang="en-US" smtClean="0"/>
              <a:pPr/>
              <a:t>1</a:t>
            </a:fld>
            <a:endParaRPr lang="en-US" dirty="0"/>
          </a:p>
        </p:txBody>
      </p:sp>
    </p:spTree>
    <p:extLst>
      <p:ext uri="{BB962C8B-B14F-4D97-AF65-F5344CB8AC3E}">
        <p14:creationId xmlns:p14="http://schemas.microsoft.com/office/powerpoint/2010/main" val="149389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check our understanding on coding </a:t>
            </a:r>
            <a:r>
              <a:rPr lang="en-US" b="1" dirty="0"/>
              <a:t>functional abilities </a:t>
            </a:r>
          </a:p>
          <a:p>
            <a:r>
              <a:rPr lang="en-US" b="1" dirty="0"/>
              <a:t>Example (Use animations)</a:t>
            </a:r>
          </a:p>
          <a:p>
            <a:endParaRPr lang="en-US" b="1" dirty="0"/>
          </a:p>
          <a:p>
            <a:r>
              <a:rPr lang="en-US" dirty="0"/>
              <a:t>Check your handout for the definitions: </a:t>
            </a:r>
          </a:p>
          <a:p>
            <a:endParaRPr lang="en-US" dirty="0"/>
          </a:p>
          <a:p>
            <a:r>
              <a:rPr lang="en-US" dirty="0"/>
              <a:t>Read Scenario: </a:t>
            </a:r>
          </a:p>
          <a:p>
            <a:r>
              <a:rPr lang="en-US" dirty="0"/>
              <a:t>How would you code the self care activities </a:t>
            </a:r>
          </a:p>
        </p:txBody>
      </p:sp>
      <p:sp>
        <p:nvSpPr>
          <p:cNvPr id="4" name="Slide Number Placeholder 3"/>
          <p:cNvSpPr>
            <a:spLocks noGrp="1"/>
          </p:cNvSpPr>
          <p:nvPr>
            <p:ph type="sldNum" sz="quarter" idx="5"/>
          </p:nvPr>
        </p:nvSpPr>
        <p:spPr/>
        <p:txBody>
          <a:bodyPr/>
          <a:lstStyle/>
          <a:p>
            <a:fld id="{073F9165-19FD-B54F-A57A-F24BFFE47402}" type="slidenum">
              <a:rPr lang="en-US" smtClean="0"/>
              <a:t>10</a:t>
            </a:fld>
            <a:endParaRPr lang="en-US" dirty="0"/>
          </a:p>
        </p:txBody>
      </p:sp>
    </p:spTree>
    <p:extLst>
      <p:ext uri="{BB962C8B-B14F-4D97-AF65-F5344CB8AC3E}">
        <p14:creationId xmlns:p14="http://schemas.microsoft.com/office/powerpoint/2010/main" val="360179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GG0110D, Prior Device Use - Walker: “Walker” refers to all types of walkers (for example, pickup walkers, hemi-walkers, rolling walkers, and platform walkers). </a:t>
            </a:r>
          </a:p>
          <a:p>
            <a:r>
              <a:rPr lang="en-US" dirty="0"/>
              <a:t>• GG0110C, Mechanical lift, includes sit-to-stand, stand assist, stair lift, and full-body style lifts. The goal is to check all that apply and indicate prior device use. </a:t>
            </a:r>
          </a:p>
          <a:p>
            <a:r>
              <a:rPr lang="en-US" dirty="0"/>
              <a:t>This item is utilized for the 5-day PPS Medicare A assessment. </a:t>
            </a:r>
          </a:p>
        </p:txBody>
      </p:sp>
      <p:sp>
        <p:nvSpPr>
          <p:cNvPr id="4" name="Slide Number Placeholder 3"/>
          <p:cNvSpPr>
            <a:spLocks noGrp="1"/>
          </p:cNvSpPr>
          <p:nvPr>
            <p:ph type="sldNum" sz="quarter" idx="5"/>
          </p:nvPr>
        </p:nvSpPr>
        <p:spPr/>
        <p:txBody>
          <a:bodyPr/>
          <a:lstStyle/>
          <a:p>
            <a:fld id="{073F9165-19FD-B54F-A57A-F24BFFE47402}" type="slidenum">
              <a:rPr lang="en-US" smtClean="0"/>
              <a:t>11</a:t>
            </a:fld>
            <a:endParaRPr lang="en-US" dirty="0"/>
          </a:p>
        </p:txBody>
      </p:sp>
    </p:spTree>
    <p:extLst>
      <p:ext uri="{BB962C8B-B14F-4D97-AF65-F5344CB8AC3E}">
        <p14:creationId xmlns:p14="http://schemas.microsoft.com/office/powerpoint/2010/main" val="3461089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the scenario and then instruct the class to check all that apply </a:t>
            </a:r>
          </a:p>
        </p:txBody>
      </p:sp>
      <p:sp>
        <p:nvSpPr>
          <p:cNvPr id="4" name="Slide Number Placeholder 3"/>
          <p:cNvSpPr>
            <a:spLocks noGrp="1"/>
          </p:cNvSpPr>
          <p:nvPr>
            <p:ph type="sldNum" sz="quarter" idx="5"/>
          </p:nvPr>
        </p:nvSpPr>
        <p:spPr/>
        <p:txBody>
          <a:bodyPr/>
          <a:lstStyle/>
          <a:p>
            <a:fld id="{073F9165-19FD-B54F-A57A-F24BFFE47402}" type="slidenum">
              <a:rPr lang="en-US" smtClean="0"/>
              <a:t>12</a:t>
            </a:fld>
            <a:endParaRPr lang="en-US" dirty="0"/>
          </a:p>
        </p:txBody>
      </p:sp>
    </p:spTree>
    <p:extLst>
      <p:ext uri="{BB962C8B-B14F-4D97-AF65-F5344CB8AC3E}">
        <p14:creationId xmlns:p14="http://schemas.microsoft.com/office/powerpoint/2010/main" val="1178955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the slide . </a:t>
            </a:r>
          </a:p>
          <a:p>
            <a:r>
              <a:rPr lang="en-US" dirty="0"/>
              <a:t>The RAI manual provides extensive instruction on how to complete the test of the resident function limitation of range of motion. </a:t>
            </a:r>
          </a:p>
          <a:p>
            <a:r>
              <a:rPr lang="en-US" dirty="0"/>
              <a:t>The best method to assess the resident is directly observe the resident and determine whether the limitation interferes with function or places at risk for injury. </a:t>
            </a:r>
          </a:p>
        </p:txBody>
      </p:sp>
      <p:sp>
        <p:nvSpPr>
          <p:cNvPr id="4" name="Slide Number Placeholder 3"/>
          <p:cNvSpPr>
            <a:spLocks noGrp="1"/>
          </p:cNvSpPr>
          <p:nvPr>
            <p:ph type="sldNum" sz="quarter" idx="5"/>
          </p:nvPr>
        </p:nvSpPr>
        <p:spPr/>
        <p:txBody>
          <a:bodyPr/>
          <a:lstStyle/>
          <a:p>
            <a:fld id="{073F9165-19FD-B54F-A57A-F24BFFE47402}" type="slidenum">
              <a:rPr lang="en-US" smtClean="0"/>
              <a:t>13</a:t>
            </a:fld>
            <a:endParaRPr lang="en-US" dirty="0"/>
          </a:p>
        </p:txBody>
      </p:sp>
    </p:spTree>
    <p:extLst>
      <p:ext uri="{BB962C8B-B14F-4D97-AF65-F5344CB8AC3E}">
        <p14:creationId xmlns:p14="http://schemas.microsoft.com/office/powerpoint/2010/main" val="3721254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an example of the impairment related to Parkinson’s disease, and the function limitations of both upper and lower extremities.  </a:t>
            </a:r>
          </a:p>
          <a:p>
            <a:r>
              <a:rPr lang="en-US" dirty="0"/>
              <a:t>Please read the manual and make sure that there is a process on identifying any limitations.  Delegate the IDT team member, make sure that the definitions are clearly defined and always You must determine whether the limited ROM has an impact on functional ability or places the resident at risk for injury. For example, if the resident has an amputation, it does not automatically mean that they are limited in function. </a:t>
            </a:r>
          </a:p>
        </p:txBody>
      </p:sp>
      <p:sp>
        <p:nvSpPr>
          <p:cNvPr id="4" name="Slide Number Placeholder 3"/>
          <p:cNvSpPr>
            <a:spLocks noGrp="1"/>
          </p:cNvSpPr>
          <p:nvPr>
            <p:ph type="sldNum" sz="quarter" idx="5"/>
          </p:nvPr>
        </p:nvSpPr>
        <p:spPr/>
        <p:txBody>
          <a:bodyPr/>
          <a:lstStyle/>
          <a:p>
            <a:fld id="{073F9165-19FD-B54F-A57A-F24BFFE47402}" type="slidenum">
              <a:rPr lang="en-US" smtClean="0"/>
              <a:t>14</a:t>
            </a:fld>
            <a:endParaRPr lang="en-US" dirty="0"/>
          </a:p>
        </p:txBody>
      </p:sp>
    </p:spTree>
    <p:extLst>
      <p:ext uri="{BB962C8B-B14F-4D97-AF65-F5344CB8AC3E}">
        <p14:creationId xmlns:p14="http://schemas.microsoft.com/office/powerpoint/2010/main" val="3403456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reviewing the medical record, interviewing staff, and observing the resident, be familiar with the definition for each activity (e.g., eating, oral hygiene). </a:t>
            </a:r>
          </a:p>
          <a:p>
            <a:endParaRPr lang="en-US" dirty="0"/>
          </a:p>
          <a:p>
            <a:r>
              <a:rPr lang="en-US" dirty="0"/>
              <a:t>For example, when assessing Eating (item GG0130A), determine the type and amount of assistance required to bring food and/or liquid to the mouth and swallow food and/or liquid once the meal is placed before the resident. </a:t>
            </a:r>
          </a:p>
        </p:txBody>
      </p:sp>
      <p:sp>
        <p:nvSpPr>
          <p:cNvPr id="4" name="Slide Number Placeholder 3"/>
          <p:cNvSpPr>
            <a:spLocks noGrp="1"/>
          </p:cNvSpPr>
          <p:nvPr>
            <p:ph type="sldNum" sz="quarter" idx="10"/>
          </p:nvPr>
        </p:nvSpPr>
        <p:spPr/>
        <p:txBody>
          <a:bodyPr/>
          <a:lstStyle/>
          <a:p>
            <a:fld id="{073F9165-19FD-B54F-A57A-F24BFFE47402}" type="slidenum">
              <a:rPr lang="en-US" smtClean="0"/>
              <a:t>15</a:t>
            </a:fld>
            <a:endParaRPr lang="en-US" dirty="0"/>
          </a:p>
        </p:txBody>
      </p:sp>
    </p:spTree>
    <p:extLst>
      <p:ext uri="{BB962C8B-B14F-4D97-AF65-F5344CB8AC3E}">
        <p14:creationId xmlns:p14="http://schemas.microsoft.com/office/powerpoint/2010/main" val="3128130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two or more helpers are required to assist the resident to complete the activity, code as 01, Dependent. </a:t>
            </a:r>
          </a:p>
          <a:p>
            <a:r>
              <a:rPr lang="en-US" dirty="0"/>
              <a:t>• To clarify your own understanding of the resident’s performance of an activity, ask probing questions to the care staff about the resident, beginning with the general and proceeding to the more specific. </a:t>
            </a:r>
          </a:p>
          <a:p>
            <a:r>
              <a:rPr lang="en-US" dirty="0"/>
              <a:t>See examples of probing questions at the end of this section. </a:t>
            </a:r>
          </a:p>
          <a:p>
            <a:r>
              <a:rPr lang="en-US" dirty="0"/>
              <a:t>• </a:t>
            </a:r>
            <a:r>
              <a:rPr lang="en-US" b="1" dirty="0"/>
              <a:t>A dash (“-”) indicates “No information.” CMS expects dash use to be a rare occurrence. </a:t>
            </a:r>
          </a:p>
          <a:p>
            <a:r>
              <a:rPr lang="en-US" dirty="0"/>
              <a:t>• Documentation in the medical record is used to support assessment coding of Section GG. </a:t>
            </a:r>
          </a:p>
          <a:p>
            <a:r>
              <a:rPr lang="en-US" dirty="0"/>
              <a:t>Data entered should be consistent with the clinical assessment documentation in the resident’s medical record. </a:t>
            </a:r>
          </a:p>
          <a:p>
            <a:r>
              <a:rPr lang="en-US" dirty="0"/>
              <a:t>This assessment can be conducted by appropriate healthcare personnel as defined by facility policy and in accordance with State and Federal regulations. </a:t>
            </a:r>
          </a:p>
        </p:txBody>
      </p:sp>
      <p:sp>
        <p:nvSpPr>
          <p:cNvPr id="4" name="Slide Number Placeholder 3"/>
          <p:cNvSpPr>
            <a:spLocks noGrp="1"/>
          </p:cNvSpPr>
          <p:nvPr>
            <p:ph type="sldNum" sz="quarter" idx="10"/>
          </p:nvPr>
        </p:nvSpPr>
        <p:spPr/>
        <p:txBody>
          <a:bodyPr/>
          <a:lstStyle/>
          <a:p>
            <a:fld id="{073F9165-19FD-B54F-A57A-F24BFFE47402}" type="slidenum">
              <a:rPr lang="en-US" smtClean="0"/>
              <a:t>16</a:t>
            </a:fld>
            <a:endParaRPr lang="en-US" dirty="0"/>
          </a:p>
        </p:txBody>
      </p:sp>
    </p:spTree>
    <p:extLst>
      <p:ext uri="{BB962C8B-B14F-4D97-AF65-F5344CB8AC3E}">
        <p14:creationId xmlns:p14="http://schemas.microsoft.com/office/powerpoint/2010/main" val="2987369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Read the slide exactly as stated</a:t>
            </a:r>
            <a:r>
              <a:rPr lang="en-US" dirty="0"/>
              <a:t>.  </a:t>
            </a:r>
          </a:p>
          <a:p>
            <a:r>
              <a:rPr lang="en-US" dirty="0"/>
              <a:t>Highlight the information on 04 supervision: This was a clarification in the MDS manual. </a:t>
            </a:r>
          </a:p>
        </p:txBody>
      </p:sp>
      <p:sp>
        <p:nvSpPr>
          <p:cNvPr id="4" name="Slide Number Placeholder 3"/>
          <p:cNvSpPr>
            <a:spLocks noGrp="1"/>
          </p:cNvSpPr>
          <p:nvPr>
            <p:ph type="sldNum" sz="quarter" idx="5"/>
          </p:nvPr>
        </p:nvSpPr>
        <p:spPr/>
        <p:txBody>
          <a:bodyPr/>
          <a:lstStyle/>
          <a:p>
            <a:fld id="{073F9165-19FD-B54F-A57A-F24BFFE47402}" type="slidenum">
              <a:rPr lang="en-US" smtClean="0"/>
              <a:t>17</a:t>
            </a:fld>
            <a:endParaRPr lang="en-US" dirty="0"/>
          </a:p>
        </p:txBody>
      </p:sp>
    </p:spTree>
    <p:extLst>
      <p:ext uri="{BB962C8B-B14F-4D97-AF65-F5344CB8AC3E}">
        <p14:creationId xmlns:p14="http://schemas.microsoft.com/office/powerpoint/2010/main" val="3281444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the slide. </a:t>
            </a:r>
          </a:p>
          <a:p>
            <a:r>
              <a:rPr lang="en-US" dirty="0"/>
              <a:t>This outlines additional clarification in the MDS manual </a:t>
            </a:r>
            <a:r>
              <a:rPr lang="en-US" b="1" dirty="0"/>
              <a:t>include the coding of dependency</a:t>
            </a:r>
            <a:r>
              <a:rPr lang="en-US" dirty="0"/>
              <a:t>. </a:t>
            </a:r>
          </a:p>
        </p:txBody>
      </p:sp>
      <p:sp>
        <p:nvSpPr>
          <p:cNvPr id="4" name="Slide Number Placeholder 3"/>
          <p:cNvSpPr>
            <a:spLocks noGrp="1"/>
          </p:cNvSpPr>
          <p:nvPr>
            <p:ph type="sldNum" sz="quarter" idx="5"/>
          </p:nvPr>
        </p:nvSpPr>
        <p:spPr/>
        <p:txBody>
          <a:bodyPr/>
          <a:lstStyle/>
          <a:p>
            <a:fld id="{073F9165-19FD-B54F-A57A-F24BFFE47402}" type="slidenum">
              <a:rPr lang="en-US" smtClean="0"/>
              <a:t>18</a:t>
            </a:fld>
            <a:endParaRPr lang="en-US" dirty="0"/>
          </a:p>
        </p:txBody>
      </p:sp>
    </p:spTree>
    <p:extLst>
      <p:ext uri="{BB962C8B-B14F-4D97-AF65-F5344CB8AC3E}">
        <p14:creationId xmlns:p14="http://schemas.microsoft.com/office/powerpoint/2010/main" val="1517772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dirty="0"/>
              <a:t>USUAL PERFORMANCE Review and Discuss with staff – give examples – </a:t>
            </a:r>
          </a:p>
          <a:p>
            <a:endParaRPr lang="en-US" dirty="0"/>
          </a:p>
          <a:p>
            <a:r>
              <a:rPr lang="en-US" dirty="0"/>
              <a:t>A resident’s functional status can be impacted by the environment or situations encountered at the facility. Observing the resident’s interactions with others in different locations and circumstances is important for a comprehensive understanding of the resident’s functional status. If the resident’s functional status varies, record the resident’s usual ability to perform each activity. </a:t>
            </a:r>
          </a:p>
          <a:p>
            <a:endParaRPr lang="en-US" dirty="0"/>
          </a:p>
          <a:p>
            <a:r>
              <a:rPr lang="en-US" dirty="0"/>
              <a:t>Do not record the resident’s best performance and do not record the resident’s worst performance, but rather record the resident’s usual performance. </a:t>
            </a:r>
          </a:p>
          <a:p>
            <a:endParaRPr lang="en-US" dirty="0"/>
          </a:p>
          <a:p>
            <a:r>
              <a:rPr lang="en-US" dirty="0"/>
              <a:t>QUALIFIED CLINICIAN Healthcare professionals practicing within their scope of practice and consistent with Federal, State, and local law and regulations</a:t>
            </a:r>
          </a:p>
          <a:p>
            <a:endParaRPr lang="en-US" dirty="0"/>
          </a:p>
          <a:p>
            <a:pPr algn="l"/>
            <a:r>
              <a:rPr lang="en-US" sz="1200" b="0" i="0" u="none" strike="noStrike" baseline="0" dirty="0">
                <a:latin typeface="TimesNewRomanPSMT"/>
              </a:rPr>
              <a:t>As stated in the MDS manual: Usual is described as</a:t>
            </a:r>
          </a:p>
          <a:p>
            <a:pPr algn="l"/>
            <a:r>
              <a:rPr lang="en-US" sz="1200" b="0" i="0" u="none" strike="noStrike" baseline="0" dirty="0">
                <a:latin typeface="TimesNewRomanPSMT"/>
              </a:rPr>
              <a:t>When coding the resident’s usual performance, “effort” refers to the type and amount of</a:t>
            </a:r>
          </a:p>
          <a:p>
            <a:pPr algn="l"/>
            <a:r>
              <a:rPr lang="en-US" sz="1200" b="0" i="0" u="none" strike="noStrike" baseline="0" dirty="0">
                <a:latin typeface="TimesNewRomanPSMT"/>
              </a:rPr>
              <a:t>assistance a helper provides in order for the activity to be completed. The six-point rating</a:t>
            </a:r>
          </a:p>
          <a:p>
            <a:pPr algn="l"/>
            <a:r>
              <a:rPr lang="en-US" sz="1200" b="0" i="0" u="none" strike="noStrike" baseline="0" dirty="0">
                <a:latin typeface="TimesNewRomanPSMT"/>
              </a:rPr>
              <a:t>scale definitions include the following types of assistance: setup/cleanup, touching</a:t>
            </a:r>
          </a:p>
          <a:p>
            <a:pPr algn="l"/>
            <a:r>
              <a:rPr lang="en-US" sz="1200" b="0" i="0" u="none" strike="noStrike" baseline="0" dirty="0">
                <a:latin typeface="TimesNewRomanPSMT"/>
              </a:rPr>
              <a:t>assistance, verbal cueing, and lifting assistance.</a:t>
            </a:r>
          </a:p>
          <a:p>
            <a:pPr algn="l"/>
            <a:r>
              <a:rPr lang="en-US" sz="1200" b="1" i="0" u="none" strike="noStrike" baseline="0" dirty="0">
                <a:latin typeface="TimesNewRomanPS-BoldMT"/>
              </a:rPr>
              <a:t>• </a:t>
            </a:r>
            <a:r>
              <a:rPr lang="en-US" sz="1200" b="0" i="0" u="none" strike="noStrike" baseline="0" dirty="0">
                <a:latin typeface="TimesNewRomanPSMT"/>
              </a:rPr>
              <a:t>Do not record the resident’s best performance, and do not record the resident’s worst</a:t>
            </a:r>
          </a:p>
          <a:p>
            <a:pPr algn="l"/>
            <a:r>
              <a:rPr lang="en-US" sz="1200" b="0" i="0" u="none" strike="noStrike" baseline="0" dirty="0">
                <a:latin typeface="TimesNewRomanPSMT"/>
              </a:rPr>
              <a:t>performance, but rather record the resident’s usual performance during the assessment</a:t>
            </a:r>
          </a:p>
          <a:p>
            <a:pPr algn="l"/>
            <a:r>
              <a:rPr lang="en-US" sz="1200" b="0" i="0" u="none" strike="noStrike" baseline="0" dirty="0">
                <a:latin typeface="TimesNewRomanPSMT"/>
              </a:rPr>
              <a:t>period.</a:t>
            </a:r>
          </a:p>
          <a:p>
            <a:pPr algn="l"/>
            <a:r>
              <a:rPr lang="en-US" sz="1200" b="1" i="0" u="none" strike="noStrike" baseline="0" dirty="0">
                <a:latin typeface="TimesNewRomanPS-BoldMT"/>
              </a:rPr>
              <a:t>• </a:t>
            </a:r>
            <a:r>
              <a:rPr lang="en-US" sz="1200" b="0" i="0" u="none" strike="noStrike" baseline="0" dirty="0">
                <a:latin typeface="TimesNewRomanPSMT"/>
              </a:rPr>
              <a:t>Code based on the resident’s performance. Do not record the staff’s assessment of the</a:t>
            </a:r>
          </a:p>
          <a:p>
            <a:pPr algn="l"/>
            <a:r>
              <a:rPr lang="en-US" sz="1200" b="0" i="0" u="none" strike="noStrike" baseline="0" dirty="0">
                <a:latin typeface="TimesNewRomanPSMT"/>
              </a:rPr>
              <a:t>resident’s potential capability to perform the activity.</a:t>
            </a:r>
          </a:p>
          <a:p>
            <a:pPr algn="l"/>
            <a:r>
              <a:rPr lang="en-US" sz="1200" b="1" i="0" u="none" strike="noStrike" baseline="0" dirty="0">
                <a:latin typeface="TimesNewRomanPS-BoldMT"/>
              </a:rPr>
              <a:t>• </a:t>
            </a:r>
            <a:r>
              <a:rPr lang="en-US" sz="1200" b="0" i="0" u="none" strike="noStrike" baseline="0" dirty="0">
                <a:latin typeface="TimesNewRomanPSMT"/>
              </a:rPr>
              <a:t>If the resident performs the activity more than once during the assessment period and the</a:t>
            </a:r>
          </a:p>
          <a:p>
            <a:pPr algn="l"/>
            <a:r>
              <a:rPr lang="en-US" sz="1200" b="0" i="0" u="none" strike="noStrike" baseline="0" dirty="0">
                <a:latin typeface="TimesNewRomanPSMT"/>
              </a:rPr>
              <a:t>resident’s performance varies, coding in Section GG should be based on the resident’s</a:t>
            </a:r>
          </a:p>
          <a:p>
            <a:pPr algn="l"/>
            <a:r>
              <a:rPr lang="en-US" sz="1200" b="0" i="0" u="none" strike="noStrike" baseline="0" dirty="0">
                <a:latin typeface="TimesNewRomanPSMT"/>
              </a:rPr>
              <a:t>“usual performance,” which is identified as the resident’s usual activity/performance for</a:t>
            </a:r>
          </a:p>
          <a:p>
            <a:pPr algn="l"/>
            <a:r>
              <a:rPr lang="en-US" sz="1200" b="0" i="0" u="none" strike="noStrike" baseline="0" dirty="0">
                <a:latin typeface="TimesNewRomanPSMT"/>
              </a:rPr>
              <a:t>any of the Self-Care or Mobility activities, not the most independent or dependent</a:t>
            </a:r>
          </a:p>
          <a:p>
            <a:pPr algn="l"/>
            <a:r>
              <a:rPr lang="en-US" sz="1200" b="0" i="0" u="none" strike="noStrike" baseline="0" dirty="0">
                <a:latin typeface="TimesNewRomanPSMT"/>
              </a:rPr>
              <a:t>performance over the assessment period.</a:t>
            </a:r>
            <a:endParaRPr lang="en-US" dirty="0"/>
          </a:p>
          <a:p>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19</a:t>
            </a:fld>
            <a:endParaRPr lang="en-US" dirty="0"/>
          </a:p>
        </p:txBody>
      </p:sp>
    </p:spTree>
    <p:extLst>
      <p:ext uri="{BB962C8B-B14F-4D97-AF65-F5344CB8AC3E}">
        <p14:creationId xmlns:p14="http://schemas.microsoft.com/office/powerpoint/2010/main" val="201475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Today’s education includes items about functional abilities and goals. It includes items focused on prior function, admission and discharge performance, discharge goals, performance throughout a resident’s stay, mobility device use, and range of motion. Functional status is assessed based on the need for assistance when performing self-care and mobility activities.. The MDS manual is an excellent resource on developing a plan to ensure the resident’s functional abilities are captured accurately.  </a:t>
            </a:r>
          </a:p>
          <a:p>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2</a:t>
            </a:fld>
            <a:endParaRPr lang="en-US" dirty="0"/>
          </a:p>
        </p:txBody>
      </p:sp>
    </p:spTree>
    <p:extLst>
      <p:ext uri="{BB962C8B-B14F-4D97-AF65-F5344CB8AC3E}">
        <p14:creationId xmlns:p14="http://schemas.microsoft.com/office/powerpoint/2010/main" val="4222398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Decision Tree </a:t>
            </a:r>
          </a:p>
          <a:p>
            <a:r>
              <a:rPr lang="en-US" dirty="0"/>
              <a:t>Use this decision tree to code the resident’s performance on the assessment instrument. </a:t>
            </a:r>
          </a:p>
          <a:p>
            <a:r>
              <a:rPr lang="en-US" dirty="0"/>
              <a:t>If helper assistance is required because the resident’s performance is unsafe or of poor quality, score according to the amount of assistance provided. </a:t>
            </a:r>
          </a:p>
          <a:p>
            <a:r>
              <a:rPr lang="en-US" dirty="0"/>
              <a:t>Only use the “activity not attempted codes” if the activity did not occur; that is, the resident did not perform the activity and a helper did not perform that activity for the resident</a:t>
            </a:r>
          </a:p>
        </p:txBody>
      </p:sp>
      <p:sp>
        <p:nvSpPr>
          <p:cNvPr id="4" name="Slide Number Placeholder 3"/>
          <p:cNvSpPr>
            <a:spLocks noGrp="1"/>
          </p:cNvSpPr>
          <p:nvPr>
            <p:ph type="sldNum" sz="quarter" idx="5"/>
          </p:nvPr>
        </p:nvSpPr>
        <p:spPr/>
        <p:txBody>
          <a:bodyPr/>
          <a:lstStyle/>
          <a:p>
            <a:fld id="{073F9165-19FD-B54F-A57A-F24BFFE47402}" type="slidenum">
              <a:rPr lang="en-US" smtClean="0"/>
              <a:t>20</a:t>
            </a:fld>
            <a:endParaRPr lang="en-US" dirty="0"/>
          </a:p>
        </p:txBody>
      </p:sp>
    </p:spTree>
    <p:extLst>
      <p:ext uri="{BB962C8B-B14F-4D97-AF65-F5344CB8AC3E}">
        <p14:creationId xmlns:p14="http://schemas.microsoft.com/office/powerpoint/2010/main" val="4158932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Eating is a GG category that impacts many areas.  Discuss with staff and give resident examples.  </a:t>
            </a:r>
          </a:p>
          <a:p>
            <a:endParaRPr lang="en-US" dirty="0"/>
          </a:p>
          <a:p>
            <a:r>
              <a:rPr lang="en-US" dirty="0"/>
              <a:t>The intent of GG0130A, Eating is to assess the resident’s ability to use suitable utensils to bring food and/or liquid to the mouth and swallow food and/or liquid once the meal is placed before the resident.</a:t>
            </a:r>
          </a:p>
          <a:p>
            <a:r>
              <a:rPr lang="en-US" dirty="0"/>
              <a:t>The administration of tube feedings and parenteral nutrition is not considered when coding this activity.</a:t>
            </a:r>
          </a:p>
          <a:p>
            <a:endParaRPr lang="en-US" dirty="0"/>
          </a:p>
          <a:p>
            <a:r>
              <a:rPr lang="en-US" dirty="0"/>
              <a:t>The following is guidance for some situations in which a resident receives tube feedings or parenteral nutrition:</a:t>
            </a:r>
          </a:p>
          <a:p>
            <a:r>
              <a:rPr lang="en-US" dirty="0"/>
              <a:t>If the resident does not eat or drink by mouth and relies solely on nutrition and liquids through tube feedings or total parenteral nutrition (TPN) because of a new (recent-onset) medical condition, code GG0130A as 88, Not attempted due to medical condition or safety concerns.</a:t>
            </a:r>
          </a:p>
          <a:p>
            <a:endParaRPr lang="en-US" dirty="0"/>
          </a:p>
          <a:p>
            <a:r>
              <a:rPr lang="en-US" dirty="0"/>
              <a:t>If the resident does not eat or drink by mouth at the time of the assessment, and the resident did not eat or drink by mouth prior to the current illness, injury, or exacerbation, code GG0130A as 09, Not applicable - Not attempted and the resident did not perform this activity prior to the current illness, exacerbation, or injury.</a:t>
            </a:r>
          </a:p>
        </p:txBody>
      </p:sp>
      <p:sp>
        <p:nvSpPr>
          <p:cNvPr id="4" name="Slide Number Placeholder 3"/>
          <p:cNvSpPr>
            <a:spLocks noGrp="1"/>
          </p:cNvSpPr>
          <p:nvPr>
            <p:ph type="sldNum" sz="quarter" idx="5"/>
          </p:nvPr>
        </p:nvSpPr>
        <p:spPr/>
        <p:txBody>
          <a:bodyPr/>
          <a:lstStyle/>
          <a:p>
            <a:fld id="{073F9165-19FD-B54F-A57A-F24BFFE47402}" type="slidenum">
              <a:rPr lang="en-US" smtClean="0"/>
              <a:t>21</a:t>
            </a:fld>
            <a:endParaRPr lang="en-US" dirty="0"/>
          </a:p>
        </p:txBody>
      </p:sp>
    </p:spTree>
    <p:extLst>
      <p:ext uri="{BB962C8B-B14F-4D97-AF65-F5344CB8AC3E}">
        <p14:creationId xmlns:p14="http://schemas.microsoft.com/office/powerpoint/2010/main" val="490440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the slide and the rational : Animation </a:t>
            </a:r>
          </a:p>
        </p:txBody>
      </p:sp>
      <p:sp>
        <p:nvSpPr>
          <p:cNvPr id="4" name="Slide Number Placeholder 3"/>
          <p:cNvSpPr>
            <a:spLocks noGrp="1"/>
          </p:cNvSpPr>
          <p:nvPr>
            <p:ph type="sldNum" sz="quarter" idx="5"/>
          </p:nvPr>
        </p:nvSpPr>
        <p:spPr/>
        <p:txBody>
          <a:bodyPr/>
          <a:lstStyle/>
          <a:p>
            <a:fld id="{073F9165-19FD-B54F-A57A-F24BFFE47402}" type="slidenum">
              <a:rPr lang="en-US" smtClean="0"/>
              <a:t>22</a:t>
            </a:fld>
            <a:endParaRPr lang="en-US" dirty="0"/>
          </a:p>
        </p:txBody>
      </p:sp>
    </p:spTree>
    <p:extLst>
      <p:ext uri="{BB962C8B-B14F-4D97-AF65-F5344CB8AC3E}">
        <p14:creationId xmlns:p14="http://schemas.microsoft.com/office/powerpoint/2010/main" val="128345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the slide and animation </a:t>
            </a:r>
          </a:p>
        </p:txBody>
      </p:sp>
      <p:sp>
        <p:nvSpPr>
          <p:cNvPr id="4" name="Slide Number Placeholder 3"/>
          <p:cNvSpPr>
            <a:spLocks noGrp="1"/>
          </p:cNvSpPr>
          <p:nvPr>
            <p:ph type="sldNum" sz="quarter" idx="5"/>
          </p:nvPr>
        </p:nvSpPr>
        <p:spPr/>
        <p:txBody>
          <a:bodyPr/>
          <a:lstStyle/>
          <a:p>
            <a:fld id="{073F9165-19FD-B54F-A57A-F24BFFE47402}" type="slidenum">
              <a:rPr lang="en-US" smtClean="0"/>
              <a:t>23</a:t>
            </a:fld>
            <a:endParaRPr lang="en-US" dirty="0"/>
          </a:p>
        </p:txBody>
      </p:sp>
    </p:spTree>
    <p:extLst>
      <p:ext uri="{BB962C8B-B14F-4D97-AF65-F5344CB8AC3E}">
        <p14:creationId xmlns:p14="http://schemas.microsoft.com/office/powerpoint/2010/main" val="3156048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TimesNewRomanPSMT"/>
              </a:rPr>
              <a:t>Review and use animation</a:t>
            </a:r>
          </a:p>
          <a:p>
            <a:pPr algn="l"/>
            <a:endParaRPr lang="en-US" sz="1800" b="0" i="0" u="none" strike="noStrike" baseline="0" dirty="0">
              <a:solidFill>
                <a:srgbClr val="000000"/>
              </a:solidFill>
              <a:latin typeface="TimesNewRomanPSMT"/>
            </a:endParaRPr>
          </a:p>
          <a:p>
            <a:pPr algn="l"/>
            <a:r>
              <a:rPr lang="en-US" sz="1800" b="0" i="0" u="none" strike="noStrike" baseline="0" dirty="0">
                <a:solidFill>
                  <a:srgbClr val="000000"/>
                </a:solidFill>
                <a:latin typeface="TimesNewRomanPSMT"/>
              </a:rPr>
              <a:t>If a resident does not perform oral hygiene during therapy, determine the resident’s</a:t>
            </a:r>
          </a:p>
          <a:p>
            <a:pPr algn="l"/>
            <a:r>
              <a:rPr lang="en-US" sz="1800" b="0" i="0" u="none" strike="noStrike" baseline="0" dirty="0">
                <a:solidFill>
                  <a:srgbClr val="000000"/>
                </a:solidFill>
                <a:latin typeface="TimesNewRomanPSMT"/>
              </a:rPr>
              <a:t>abilities based on performance on the nursing care unit.</a:t>
            </a:r>
          </a:p>
          <a:p>
            <a:pPr algn="l"/>
            <a:r>
              <a:rPr lang="en-US" sz="1800" b="1" i="0" u="none" strike="noStrike" baseline="0" dirty="0">
                <a:solidFill>
                  <a:srgbClr val="000000"/>
                </a:solidFill>
                <a:latin typeface="TimesNewRomanPS-BoldMT"/>
              </a:rPr>
              <a:t>• </a:t>
            </a:r>
            <a:r>
              <a:rPr lang="en-US" sz="1800" b="0" i="1" u="none" strike="noStrike" baseline="0" dirty="0">
                <a:solidFill>
                  <a:srgbClr val="FF0000"/>
                </a:solidFill>
                <a:latin typeface="TimesNewRomanPS-ItalicMT"/>
              </a:rPr>
              <a:t>For a resident who is edentulous, code Oral hygiene based on the type and amount of</a:t>
            </a:r>
          </a:p>
          <a:p>
            <a:pPr algn="l"/>
            <a:r>
              <a:rPr lang="en-US" sz="1800" b="0" i="1" u="none" strike="noStrike" baseline="0" dirty="0">
                <a:solidFill>
                  <a:srgbClr val="FF0000"/>
                </a:solidFill>
                <a:latin typeface="TimesNewRomanPS-ItalicMT"/>
              </a:rPr>
              <a:t>assistance required from a helper to clean the resident’s gums.</a:t>
            </a:r>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24</a:t>
            </a:fld>
            <a:endParaRPr lang="en-US" dirty="0"/>
          </a:p>
        </p:txBody>
      </p:sp>
    </p:spTree>
    <p:extLst>
      <p:ext uri="{BB962C8B-B14F-4D97-AF65-F5344CB8AC3E}">
        <p14:creationId xmlns:p14="http://schemas.microsoft.com/office/powerpoint/2010/main" val="3205562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algn="l"/>
            <a:r>
              <a:rPr lang="en-US" sz="1800" b="0" i="0" u="none" strike="noStrike" baseline="0" dirty="0">
                <a:solidFill>
                  <a:srgbClr val="000000"/>
                </a:solidFill>
                <a:latin typeface="TimesNewRomanPSMT"/>
              </a:rPr>
              <a:t>Discuss – coding and examples below</a:t>
            </a:r>
          </a:p>
          <a:p>
            <a:pPr algn="l"/>
            <a:endParaRPr lang="en-US" sz="1800" b="0" i="0" u="none" strike="noStrike" baseline="0" dirty="0">
              <a:solidFill>
                <a:srgbClr val="000000"/>
              </a:solidFill>
              <a:latin typeface="TimesNewRomanPSMT"/>
            </a:endParaRPr>
          </a:p>
          <a:p>
            <a:pPr algn="l"/>
            <a:r>
              <a:rPr lang="en-US" sz="1800" b="0" i="0" u="none" strike="noStrike" baseline="0" dirty="0">
                <a:solidFill>
                  <a:srgbClr val="000000"/>
                </a:solidFill>
                <a:latin typeface="TimesNewRomanPSMT"/>
              </a:rPr>
              <a:t>Toileting hygiene </a:t>
            </a:r>
            <a:r>
              <a:rPr lang="en-US" sz="1800" b="0" i="1" u="none" strike="noStrike" baseline="0" dirty="0">
                <a:solidFill>
                  <a:srgbClr val="FF0000"/>
                </a:solidFill>
                <a:latin typeface="TimesNewRomanPS-ItalicMT"/>
              </a:rPr>
              <a:t>(managing clothing and perineal cleansing) takes place </a:t>
            </a:r>
            <a:r>
              <a:rPr lang="en-US" sz="1800" b="0" i="0" u="none" strike="noStrike" baseline="0" dirty="0">
                <a:solidFill>
                  <a:srgbClr val="000000"/>
                </a:solidFill>
                <a:latin typeface="TimesNewRomanPSMT"/>
              </a:rPr>
              <a:t>before and</a:t>
            </a:r>
          </a:p>
          <a:p>
            <a:pPr algn="l"/>
            <a:r>
              <a:rPr lang="en-US" sz="1800" b="0" i="0" u="none" strike="noStrike" baseline="0" dirty="0">
                <a:solidFill>
                  <a:srgbClr val="000000"/>
                </a:solidFill>
                <a:latin typeface="TimesNewRomanPSMT"/>
              </a:rPr>
              <a:t>after </a:t>
            </a:r>
            <a:r>
              <a:rPr lang="en-US" sz="1800" b="0" i="1" u="none" strike="noStrike" baseline="0" dirty="0">
                <a:solidFill>
                  <a:srgbClr val="FF0000"/>
                </a:solidFill>
                <a:latin typeface="TimesNewRomanPS-ItalicMT"/>
              </a:rPr>
              <a:t>use of the toilet, commode, bedpan, or urinal. </a:t>
            </a:r>
            <a:r>
              <a:rPr lang="en-US" sz="1800" b="0" i="0" u="none" strike="noStrike" baseline="0" dirty="0">
                <a:solidFill>
                  <a:srgbClr val="000000"/>
                </a:solidFill>
                <a:latin typeface="TimesNewRomanPSMT"/>
              </a:rPr>
              <a:t>If the resident </a:t>
            </a:r>
            <a:r>
              <a:rPr lang="en-US" sz="1800" b="0" i="1" u="none" strike="noStrike" baseline="0" dirty="0">
                <a:solidFill>
                  <a:srgbClr val="FF0000"/>
                </a:solidFill>
                <a:latin typeface="TimesNewRomanPS-ItalicMT"/>
              </a:rPr>
              <a:t>completes a bowel</a:t>
            </a:r>
          </a:p>
          <a:p>
            <a:pPr algn="l"/>
            <a:r>
              <a:rPr lang="en-US" sz="1800" b="0" i="1" u="none" strike="noStrike" baseline="0" dirty="0">
                <a:solidFill>
                  <a:srgbClr val="FF0000"/>
                </a:solidFill>
                <a:latin typeface="TimesNewRomanPS-ItalicMT"/>
              </a:rPr>
              <a:t>toileting program in bed, code the item Toileting hygiene based on the resident’s need for</a:t>
            </a:r>
          </a:p>
          <a:p>
            <a:pPr algn="l"/>
            <a:r>
              <a:rPr lang="en-US" sz="1800" b="0" i="1" u="none" strike="noStrike" baseline="0" dirty="0">
                <a:solidFill>
                  <a:srgbClr val="FF0000"/>
                </a:solidFill>
                <a:latin typeface="TimesNewRomanPS-ItalicMT"/>
              </a:rPr>
              <a:t>assistance managing clothing and perineal cleansing.</a:t>
            </a:r>
          </a:p>
          <a:p>
            <a:pPr algn="l"/>
            <a:r>
              <a:rPr lang="en-US" sz="1800" b="0" i="0" u="none" strike="noStrike" baseline="0" dirty="0">
                <a:solidFill>
                  <a:srgbClr val="FF0000"/>
                </a:solidFill>
                <a:latin typeface="TimesNewRomanPSMT"/>
              </a:rPr>
              <a:t>• </a:t>
            </a:r>
            <a:r>
              <a:rPr lang="en-US" sz="1800" b="0" i="1" u="none" strike="noStrike" baseline="0" dirty="0">
                <a:solidFill>
                  <a:srgbClr val="FF0000"/>
                </a:solidFill>
                <a:latin typeface="TimesNewRomanPS-ItalicMT"/>
              </a:rPr>
              <a:t>Includes:</a:t>
            </a:r>
          </a:p>
          <a:p>
            <a:pPr algn="l"/>
            <a:r>
              <a:rPr lang="en-US" sz="1800" b="0" i="0" u="none" strike="noStrike" baseline="0" dirty="0">
                <a:solidFill>
                  <a:srgbClr val="FF0000"/>
                </a:solidFill>
                <a:latin typeface="CourierNewPSMT"/>
              </a:rPr>
              <a:t>o </a:t>
            </a:r>
            <a:r>
              <a:rPr lang="en-US" sz="1800" b="0" i="1" u="none" strike="noStrike" baseline="0" dirty="0">
                <a:solidFill>
                  <a:srgbClr val="FF0000"/>
                </a:solidFill>
                <a:latin typeface="TimesNewRomanPS-ItalicMT"/>
              </a:rPr>
              <a:t>Performing perineal hygiene.</a:t>
            </a:r>
          </a:p>
          <a:p>
            <a:pPr algn="l"/>
            <a:r>
              <a:rPr lang="en-US" sz="1800" b="0" i="0" u="none" strike="noStrike" baseline="0" dirty="0">
                <a:solidFill>
                  <a:srgbClr val="FF0000"/>
                </a:solidFill>
                <a:latin typeface="CourierNewPSMT"/>
              </a:rPr>
              <a:t>o </a:t>
            </a:r>
            <a:r>
              <a:rPr lang="en-US" sz="1800" b="0" i="1" u="none" strike="noStrike" baseline="0" dirty="0">
                <a:solidFill>
                  <a:srgbClr val="FF0000"/>
                </a:solidFill>
                <a:latin typeface="TimesNewRomanPS-ItalicMT"/>
              </a:rPr>
              <a:t>Managing clothing (including undergarments and incontinence products, such as</a:t>
            </a:r>
          </a:p>
          <a:p>
            <a:pPr algn="l"/>
            <a:r>
              <a:rPr lang="en-US" sz="1800" b="0" i="1" u="none" strike="noStrike" baseline="0" dirty="0">
                <a:solidFill>
                  <a:srgbClr val="FF0000"/>
                </a:solidFill>
                <a:latin typeface="TimesNewRomanPS-ItalicMT"/>
              </a:rPr>
              <a:t>incontinence briefs or pads) before and after voiding or having a bowel movement.</a:t>
            </a:r>
          </a:p>
          <a:p>
            <a:pPr algn="l"/>
            <a:r>
              <a:rPr lang="en-US" sz="1800" b="0" i="0" u="none" strike="noStrike" baseline="0" dirty="0">
                <a:solidFill>
                  <a:srgbClr val="FF0000"/>
                </a:solidFill>
                <a:latin typeface="CourierNewPSMT"/>
              </a:rPr>
              <a:t>o </a:t>
            </a:r>
            <a:r>
              <a:rPr lang="en-US" sz="1800" b="0" i="1" u="none" strike="noStrike" baseline="0" dirty="0">
                <a:solidFill>
                  <a:srgbClr val="FF0000"/>
                </a:solidFill>
                <a:latin typeface="TimesNewRomanPS-ItalicMT"/>
              </a:rPr>
              <a:t>Adjusting clothing relevant to the individual resident.</a:t>
            </a:r>
          </a:p>
          <a:p>
            <a:pPr algn="l"/>
            <a:r>
              <a:rPr lang="en-US" sz="1800" b="0" i="0" u="none" strike="noStrike" baseline="0" dirty="0">
                <a:solidFill>
                  <a:srgbClr val="000000"/>
                </a:solidFill>
                <a:latin typeface="TimesNewRomanPSMT"/>
              </a:rPr>
              <a:t>• If the resident has an indwelling urinary catheter and has bowel movements, code the</a:t>
            </a:r>
          </a:p>
          <a:p>
            <a:pPr algn="l"/>
            <a:r>
              <a:rPr lang="en-US" sz="1800" b="0" i="0" u="none" strike="noStrike" baseline="0" dirty="0">
                <a:solidFill>
                  <a:srgbClr val="000000"/>
                </a:solidFill>
                <a:latin typeface="TimesNewRomanPSMT"/>
              </a:rPr>
              <a:t>Toilet hygiene item based on the amount of assistance needed by the resident before and</a:t>
            </a:r>
          </a:p>
          <a:p>
            <a:pPr algn="l"/>
            <a:r>
              <a:rPr lang="en-US" sz="1800" b="0" i="0" u="none" strike="noStrike" baseline="0" dirty="0">
                <a:solidFill>
                  <a:srgbClr val="000000"/>
                </a:solidFill>
                <a:latin typeface="TimesNewRomanPSMT"/>
              </a:rPr>
              <a:t>after moving </a:t>
            </a:r>
            <a:r>
              <a:rPr lang="en-US" sz="1800" b="0" i="1" u="none" strike="noStrike" baseline="0" dirty="0">
                <a:solidFill>
                  <a:srgbClr val="FF0000"/>
                </a:solidFill>
                <a:latin typeface="TimesNewRomanPS-ItalicMT"/>
              </a:rPr>
              <a:t>their </a:t>
            </a:r>
            <a:r>
              <a:rPr lang="en-US" sz="1800" b="0" i="0" u="none" strike="noStrike" baseline="0" dirty="0">
                <a:solidFill>
                  <a:srgbClr val="000000"/>
                </a:solidFill>
                <a:latin typeface="TimesNewRomanPSMT"/>
              </a:rPr>
              <a:t>bowels.</a:t>
            </a:r>
          </a:p>
          <a:p>
            <a:pPr algn="l"/>
            <a:r>
              <a:rPr lang="en-US" sz="1800" b="0" i="0" u="none" strike="noStrike" baseline="0" dirty="0">
                <a:solidFill>
                  <a:srgbClr val="FF0000"/>
                </a:solidFill>
                <a:latin typeface="TimesNewRomanPSMT"/>
              </a:rPr>
              <a:t>• </a:t>
            </a:r>
            <a:r>
              <a:rPr lang="en-US" sz="1800" b="0" i="1" u="none" strike="noStrike" baseline="0" dirty="0">
                <a:solidFill>
                  <a:srgbClr val="FF0000"/>
                </a:solidFill>
                <a:latin typeface="TimesNewRomanPS-ItalicMT"/>
              </a:rPr>
              <a:t>When the resident requires different levels of assistance to perform toileting hygiene after</a:t>
            </a:r>
          </a:p>
          <a:p>
            <a:pPr algn="l"/>
            <a:r>
              <a:rPr lang="en-US" sz="1800" b="0" i="1" u="none" strike="noStrike" baseline="0" dirty="0">
                <a:solidFill>
                  <a:srgbClr val="FF0000"/>
                </a:solidFill>
                <a:latin typeface="TimesNewRomanPS-ItalicMT"/>
              </a:rPr>
              <a:t>voiding versus after a bowel movement, code based on the type and amount of assistance</a:t>
            </a:r>
          </a:p>
          <a:p>
            <a:pPr algn="l"/>
            <a:r>
              <a:rPr lang="en-US" sz="1800" b="0" i="1" u="none" strike="noStrike" baseline="0" dirty="0">
                <a:solidFill>
                  <a:srgbClr val="FF0000"/>
                </a:solidFill>
                <a:latin typeface="TimesNewRomanPS-ItalicMT"/>
              </a:rPr>
              <a:t>required to complete the ENTIRE activity.</a:t>
            </a:r>
          </a:p>
          <a:p>
            <a:pPr algn="l"/>
            <a:r>
              <a:rPr lang="en-US" sz="1800" b="0" i="0" u="none" strike="noStrike" baseline="0" dirty="0">
                <a:solidFill>
                  <a:srgbClr val="FF0000"/>
                </a:solidFill>
                <a:latin typeface="TimesNewRomanPSMT"/>
              </a:rPr>
              <a:t>• </a:t>
            </a:r>
            <a:r>
              <a:rPr lang="en-US" sz="1800" b="0" i="1" u="none" strike="noStrike" baseline="0" dirty="0">
                <a:solidFill>
                  <a:srgbClr val="FF0000"/>
                </a:solidFill>
                <a:latin typeface="TimesNewRomanPS-ItalicMT"/>
              </a:rPr>
              <a:t>If a resident manages an ostomy, toileting hygiene includes wiping the opening of the</a:t>
            </a:r>
          </a:p>
          <a:p>
            <a:pPr algn="l"/>
            <a:r>
              <a:rPr lang="en-US" sz="1800" b="0" i="1" u="none" strike="noStrike" baseline="0" dirty="0">
                <a:solidFill>
                  <a:srgbClr val="FF0000"/>
                </a:solidFill>
                <a:latin typeface="TimesNewRomanPS-ItalicMT"/>
              </a:rPr>
              <a:t>ostomy or colostomy bag, but not management of the equipment.</a:t>
            </a:r>
          </a:p>
          <a:p>
            <a:pPr algn="l"/>
            <a:r>
              <a:rPr lang="en-US" sz="1800" b="0" i="0" u="none" strike="noStrike" baseline="0" dirty="0">
                <a:solidFill>
                  <a:srgbClr val="FF0000"/>
                </a:solidFill>
                <a:latin typeface="TimesNewRomanPSMT"/>
              </a:rPr>
              <a:t>• </a:t>
            </a:r>
            <a:r>
              <a:rPr lang="en-US" sz="1800" b="0" i="1" u="none" strike="noStrike" baseline="0" dirty="0">
                <a:solidFill>
                  <a:srgbClr val="FF0000"/>
                </a:solidFill>
                <a:latin typeface="TimesNewRomanPS-ItalicMT"/>
              </a:rPr>
              <a:t>If a resident has an indwelling catheter, toileting hygiene includes perineal hygiene to the</a:t>
            </a:r>
          </a:p>
          <a:p>
            <a:pPr algn="l"/>
            <a:r>
              <a:rPr lang="en-US" sz="1800" b="0" i="1" u="none" strike="noStrike" baseline="0" dirty="0">
                <a:solidFill>
                  <a:srgbClr val="FF0000"/>
                </a:solidFill>
                <a:latin typeface="TimesNewRomanPS-ItalicMT"/>
              </a:rPr>
              <a:t>indwelling catheter site, but not management of the equipment.</a:t>
            </a:r>
          </a:p>
          <a:p>
            <a:pPr algn="l"/>
            <a:r>
              <a:rPr lang="en-US" sz="1800" b="0" i="0" u="none" strike="noStrike" baseline="0" dirty="0">
                <a:solidFill>
                  <a:srgbClr val="FF0000"/>
                </a:solidFill>
                <a:latin typeface="CourierNewPSMT"/>
              </a:rPr>
              <a:t>o </a:t>
            </a:r>
            <a:r>
              <a:rPr lang="en-US" sz="1800" b="0" i="1" u="none" strike="noStrike" baseline="0" dirty="0">
                <a:solidFill>
                  <a:srgbClr val="FF0000"/>
                </a:solidFill>
                <a:latin typeface="TimesNewRomanPS-ItalicMT"/>
              </a:rPr>
              <a:t>For example, if the resident has an indwelling urinary catheter and has bowel</a:t>
            </a:r>
          </a:p>
          <a:p>
            <a:pPr algn="l"/>
            <a:r>
              <a:rPr lang="en-US" sz="1800" b="0" i="1" u="none" strike="noStrike" baseline="0" dirty="0">
                <a:solidFill>
                  <a:srgbClr val="FF0000"/>
                </a:solidFill>
                <a:latin typeface="TimesNewRomanPS-ItalicMT"/>
              </a:rPr>
              <a:t>movements, code Toileting hygiene based on the type and amount of assistance</a:t>
            </a:r>
          </a:p>
          <a:p>
            <a:pPr algn="l"/>
            <a:r>
              <a:rPr lang="en-US" sz="1800" b="0" i="1" u="none" strike="noStrike" baseline="0" dirty="0">
                <a:solidFill>
                  <a:srgbClr val="FF0000"/>
                </a:solidFill>
                <a:latin typeface="TimesNewRomanPS-ItalicMT"/>
              </a:rPr>
              <a:t>needed by the resident before and after moving their bowels. This may include the</a:t>
            </a:r>
          </a:p>
          <a:p>
            <a:pPr algn="l"/>
            <a:r>
              <a:rPr lang="en-US" sz="1800" b="0" i="1" u="none" strike="noStrike" baseline="0" dirty="0">
                <a:solidFill>
                  <a:srgbClr val="FF0000"/>
                </a:solidFill>
                <a:latin typeface="TimesNewRomanPS-ItalicMT"/>
              </a:rPr>
              <a:t>need to perform perineal hygiene to the indwelling urinary catheter site after the</a:t>
            </a:r>
          </a:p>
          <a:p>
            <a:pPr algn="l"/>
            <a:r>
              <a:rPr lang="en-US" sz="1800" b="0" i="1" u="none" strike="noStrike" baseline="0" dirty="0">
                <a:solidFill>
                  <a:srgbClr val="FF0000"/>
                </a:solidFill>
                <a:latin typeface="TimesNewRomanPS-ItalicMT"/>
              </a:rPr>
              <a:t>bowel movement.</a:t>
            </a:r>
          </a:p>
          <a:p>
            <a:pPr algn="l"/>
            <a:r>
              <a:rPr lang="en-US" sz="1800" b="1" i="0" u="none" strike="noStrike" baseline="0" dirty="0">
                <a:solidFill>
                  <a:srgbClr val="33339A"/>
                </a:solidFill>
                <a:latin typeface="Arial-BoldMT"/>
              </a:rPr>
              <a:t>Examples for GG0130C, Toileting hygiene</a:t>
            </a:r>
          </a:p>
          <a:p>
            <a:pPr algn="l"/>
            <a:r>
              <a:rPr lang="en-US" sz="1800" b="0" i="0" u="none" strike="noStrike" baseline="0" dirty="0">
                <a:solidFill>
                  <a:srgbClr val="000000"/>
                </a:solidFill>
                <a:latin typeface="TimesNewRomanPSMT"/>
              </a:rPr>
              <a:t>1. </a:t>
            </a:r>
            <a:r>
              <a:rPr lang="en-US" sz="1800" b="1" i="0" u="none" strike="noStrike" baseline="0" dirty="0">
                <a:solidFill>
                  <a:srgbClr val="000000"/>
                </a:solidFill>
                <a:latin typeface="TimesNewRomanPS-BoldMT"/>
              </a:rPr>
              <a:t>Toileting hygiene: </a:t>
            </a:r>
            <a:r>
              <a:rPr lang="en-US" sz="1800" b="0" i="1" u="none" strike="noStrike" baseline="0" dirty="0">
                <a:solidFill>
                  <a:srgbClr val="FF0000"/>
                </a:solidFill>
                <a:latin typeface="TimesNewRomanPS-ItalicMT"/>
              </a:rPr>
              <a:t>Resident </a:t>
            </a:r>
            <a:r>
              <a:rPr lang="en-US" sz="1800" b="0" i="0" u="none" strike="noStrike" baseline="0" dirty="0">
                <a:solidFill>
                  <a:srgbClr val="000000"/>
                </a:solidFill>
                <a:latin typeface="TimesNewRomanPSMT"/>
              </a:rPr>
              <a:t>J uses a bedside commode. The certified nursing assistant</a:t>
            </a:r>
          </a:p>
          <a:p>
            <a:pPr algn="l"/>
            <a:r>
              <a:rPr lang="en-US" sz="1800" b="0" i="0" u="none" strike="noStrike" baseline="0" dirty="0">
                <a:solidFill>
                  <a:srgbClr val="000000"/>
                </a:solidFill>
                <a:latin typeface="TimesNewRomanPSMT"/>
              </a:rPr>
              <a:t>provides steadying (touching) assistance as </a:t>
            </a:r>
            <a:r>
              <a:rPr lang="en-US" sz="1800" b="0" i="1" u="none" strike="noStrike" baseline="0" dirty="0">
                <a:solidFill>
                  <a:srgbClr val="FF0000"/>
                </a:solidFill>
                <a:latin typeface="TimesNewRomanPS-ItalicMT"/>
              </a:rPr>
              <a:t>Resident </a:t>
            </a:r>
            <a:r>
              <a:rPr lang="en-US" sz="1800" b="0" i="0" u="none" strike="noStrike" baseline="0" dirty="0">
                <a:solidFill>
                  <a:srgbClr val="000000"/>
                </a:solidFill>
                <a:latin typeface="TimesNewRomanPSMT"/>
              </a:rPr>
              <a:t>J pulls down </a:t>
            </a:r>
            <a:r>
              <a:rPr lang="en-US" sz="1800" b="0" i="1" u="none" strike="noStrike" baseline="0" dirty="0">
                <a:solidFill>
                  <a:srgbClr val="FF0000"/>
                </a:solidFill>
                <a:latin typeface="TimesNewRomanPS-ItalicMT"/>
              </a:rPr>
              <a:t>their </a:t>
            </a:r>
            <a:r>
              <a:rPr lang="en-US" sz="1800" b="0" i="0" u="none" strike="noStrike" baseline="0" dirty="0">
                <a:solidFill>
                  <a:srgbClr val="000000"/>
                </a:solidFill>
                <a:latin typeface="TimesNewRomanPSMT"/>
              </a:rPr>
              <a:t>pants and underwear</a:t>
            </a:r>
          </a:p>
          <a:p>
            <a:pPr algn="l"/>
            <a:r>
              <a:rPr lang="en-US" sz="1800" b="0" i="0" u="none" strike="noStrike" baseline="0" dirty="0">
                <a:solidFill>
                  <a:srgbClr val="000000"/>
                </a:solidFill>
                <a:latin typeface="TimesNewRomanPSMT"/>
              </a:rPr>
              <a:t>before sitting down on the commode. When </a:t>
            </a:r>
            <a:r>
              <a:rPr lang="en-US" sz="1800" b="0" i="1" u="none" strike="noStrike" baseline="0" dirty="0">
                <a:solidFill>
                  <a:srgbClr val="FF0000"/>
                </a:solidFill>
                <a:latin typeface="TimesNewRomanPS-ItalicMT"/>
              </a:rPr>
              <a:t>Resident </a:t>
            </a:r>
            <a:r>
              <a:rPr lang="en-US" sz="1800" b="0" i="0" u="none" strike="noStrike" baseline="0" dirty="0">
                <a:solidFill>
                  <a:srgbClr val="000000"/>
                </a:solidFill>
                <a:latin typeface="TimesNewRomanPSMT"/>
              </a:rPr>
              <a:t>J is finished voiding or having a bowel</a:t>
            </a:r>
          </a:p>
          <a:p>
            <a:pPr algn="l"/>
            <a:r>
              <a:rPr lang="en-US" sz="1800" b="0" i="0" u="none" strike="noStrike" baseline="0" dirty="0">
                <a:solidFill>
                  <a:srgbClr val="000000"/>
                </a:solidFill>
                <a:latin typeface="TimesNewRomanPSMT"/>
              </a:rPr>
              <a:t>movement, the certified nursing assistant provides steadying assistance as </a:t>
            </a:r>
            <a:r>
              <a:rPr lang="en-US" sz="1800" b="0" i="1" u="none" strike="noStrike" baseline="0" dirty="0">
                <a:solidFill>
                  <a:srgbClr val="FF0000"/>
                </a:solidFill>
                <a:latin typeface="TimesNewRomanPS-ItalicMT"/>
              </a:rPr>
              <a:t>Resident </a:t>
            </a:r>
            <a:r>
              <a:rPr lang="en-US" sz="1800" b="0" i="0" u="none" strike="noStrike" baseline="0" dirty="0">
                <a:solidFill>
                  <a:srgbClr val="000000"/>
                </a:solidFill>
                <a:latin typeface="TimesNewRomanPSMT"/>
              </a:rPr>
              <a:t>J wipes</a:t>
            </a:r>
          </a:p>
          <a:p>
            <a:pPr algn="l"/>
            <a:r>
              <a:rPr lang="en-US" sz="1800" b="0" i="1" u="none" strike="noStrike" baseline="0" dirty="0">
                <a:solidFill>
                  <a:srgbClr val="FF0000"/>
                </a:solidFill>
                <a:latin typeface="TimesNewRomanPS-ItalicMT"/>
              </a:rPr>
              <a:t>their </a:t>
            </a:r>
            <a:r>
              <a:rPr lang="en-US" sz="1800" b="0" i="0" u="none" strike="noStrike" baseline="0" dirty="0">
                <a:solidFill>
                  <a:srgbClr val="000000"/>
                </a:solidFill>
                <a:latin typeface="TimesNewRomanPSMT"/>
              </a:rPr>
              <a:t>perineal area and pulls up </a:t>
            </a:r>
            <a:r>
              <a:rPr lang="en-US" sz="1800" b="0" i="1" u="none" strike="noStrike" baseline="0" dirty="0">
                <a:solidFill>
                  <a:srgbClr val="FF0000"/>
                </a:solidFill>
                <a:latin typeface="TimesNewRomanPS-ItalicMT"/>
              </a:rPr>
              <a:t>their </a:t>
            </a:r>
            <a:r>
              <a:rPr lang="en-US" sz="1800" b="0" i="0" u="none" strike="noStrike" baseline="0" dirty="0">
                <a:solidFill>
                  <a:srgbClr val="000000"/>
                </a:solidFill>
                <a:latin typeface="TimesNewRomanPSMT"/>
              </a:rPr>
              <a:t>pants and underwear without assistance.</a:t>
            </a:r>
          </a:p>
          <a:p>
            <a:pPr algn="l"/>
            <a:r>
              <a:rPr lang="en-US" sz="1800" b="0" i="0" u="none" strike="noStrike" baseline="0" dirty="0">
                <a:solidFill>
                  <a:srgbClr val="000000"/>
                </a:solidFill>
                <a:latin typeface="Arial-Black"/>
              </a:rPr>
              <a:t>Coding: </a:t>
            </a:r>
            <a:r>
              <a:rPr lang="en-US" sz="1800" b="0" i="0" u="none" strike="noStrike" baseline="0" dirty="0">
                <a:solidFill>
                  <a:srgbClr val="000000"/>
                </a:solidFill>
                <a:latin typeface="TimesNewRomanPSMT"/>
              </a:rPr>
              <a:t>GG0130C would be coded 04, Supervision or touching assistance.</a:t>
            </a:r>
          </a:p>
          <a:p>
            <a:pPr algn="l"/>
            <a:r>
              <a:rPr lang="en-US" sz="1800" b="0" i="0" u="none" strike="noStrike" baseline="0" dirty="0">
                <a:solidFill>
                  <a:srgbClr val="000000"/>
                </a:solidFill>
                <a:latin typeface="Arial-Black"/>
              </a:rPr>
              <a:t>Rationale: </a:t>
            </a:r>
            <a:r>
              <a:rPr lang="en-US" sz="1800" b="0" i="0" u="none" strike="noStrike" baseline="0" dirty="0">
                <a:solidFill>
                  <a:srgbClr val="000000"/>
                </a:solidFill>
                <a:latin typeface="TimesNewRomanPSMT"/>
              </a:rPr>
              <a:t>The helper provides steadying (touching) assistance to the resident to</a:t>
            </a:r>
          </a:p>
          <a:p>
            <a:pPr algn="l"/>
            <a:r>
              <a:rPr lang="en-US" sz="1800" b="0" i="0" u="none" strike="noStrike" baseline="0" dirty="0">
                <a:solidFill>
                  <a:srgbClr val="000000"/>
                </a:solidFill>
                <a:latin typeface="TimesNewRomanPSMT"/>
              </a:rPr>
              <a:t>complete toileting hygiene.</a:t>
            </a:r>
          </a:p>
          <a:p>
            <a:pPr algn="l"/>
            <a:r>
              <a:rPr lang="en-US" sz="1800" b="0" i="0" u="none" strike="noStrike" baseline="0" dirty="0">
                <a:solidFill>
                  <a:srgbClr val="000000"/>
                </a:solidFill>
                <a:latin typeface="Arial-Black"/>
              </a:rPr>
              <a:t>Draft</a:t>
            </a:r>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25</a:t>
            </a:fld>
            <a:endParaRPr lang="en-US" dirty="0"/>
          </a:p>
        </p:txBody>
      </p:sp>
    </p:spTree>
    <p:extLst>
      <p:ext uri="{BB962C8B-B14F-4D97-AF65-F5344CB8AC3E}">
        <p14:creationId xmlns:p14="http://schemas.microsoft.com/office/powerpoint/2010/main" val="100687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the slide and ask the questions after the class has identified the correct answer. Animation</a:t>
            </a:r>
          </a:p>
          <a:p>
            <a:r>
              <a:rPr lang="en-US" dirty="0"/>
              <a:t> </a:t>
            </a:r>
          </a:p>
          <a:p>
            <a:r>
              <a:rPr lang="en-US" dirty="0"/>
              <a:t>What are the components of toileting hygiene</a:t>
            </a:r>
          </a:p>
          <a:p>
            <a:pPr marL="342900" indent="-342900">
              <a:buFont typeface="Arial" panose="020B0604020202020204" pitchFamily="34" charset="0"/>
              <a:buChar char="•"/>
            </a:pPr>
            <a:r>
              <a:rPr lang="en-US" sz="1200" dirty="0"/>
              <a:t>Performing perineal hygiene</a:t>
            </a:r>
          </a:p>
          <a:p>
            <a:pPr marL="342900" indent="-342900">
              <a:buFont typeface="Arial" panose="020B0604020202020204" pitchFamily="34" charset="0"/>
              <a:buChar char="•"/>
            </a:pPr>
            <a:r>
              <a:rPr lang="en-US" sz="1200" dirty="0"/>
              <a:t>Managing clothing (including undergarments and incontinent products such as incontinent briefs or pads)  before and after voiding or bowel movement. </a:t>
            </a:r>
          </a:p>
          <a:p>
            <a:pPr marL="342900" indent="-342900">
              <a:buFont typeface="Arial" panose="020B0604020202020204" pitchFamily="34" charset="0"/>
              <a:buChar char="•"/>
            </a:pPr>
            <a:r>
              <a:rPr lang="en-US" sz="1200" dirty="0"/>
              <a:t>Adjust clothing relevant to the resident </a:t>
            </a:r>
          </a:p>
          <a:p>
            <a:pPr marL="342900" indent="-342900">
              <a:buFont typeface="Arial" panose="020B0604020202020204" pitchFamily="34" charset="0"/>
              <a:buChar char="•"/>
            </a:pPr>
            <a:r>
              <a:rPr lang="en-US" sz="1200" dirty="0"/>
              <a:t>Who preformed most of the task </a:t>
            </a:r>
          </a:p>
          <a:p>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26</a:t>
            </a:fld>
            <a:endParaRPr lang="en-US" dirty="0"/>
          </a:p>
        </p:txBody>
      </p:sp>
    </p:spTree>
    <p:extLst>
      <p:ext uri="{BB962C8B-B14F-4D97-AF65-F5344CB8AC3E}">
        <p14:creationId xmlns:p14="http://schemas.microsoft.com/office/powerpoint/2010/main" val="317647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algn="l"/>
            <a:r>
              <a:rPr lang="en-US" sz="1800" b="0" i="0" u="none" strike="noStrike" baseline="0" dirty="0">
                <a:solidFill>
                  <a:srgbClr val="000000"/>
                </a:solidFill>
                <a:latin typeface="TimesNewRomanPSMT"/>
              </a:rPr>
              <a:t>Next let's discuss the coding of bathing.  Often the resident may not have a daily bath if the resident is on daily documentation. </a:t>
            </a:r>
          </a:p>
          <a:p>
            <a:pPr algn="l"/>
            <a:endParaRPr lang="en-US" sz="1800" b="0" i="0" u="none" strike="noStrike" baseline="0" dirty="0">
              <a:solidFill>
                <a:srgbClr val="000000"/>
              </a:solidFill>
              <a:latin typeface="TimesNewRomanPSMT"/>
            </a:endParaRPr>
          </a:p>
          <a:p>
            <a:pPr algn="l"/>
            <a:r>
              <a:rPr lang="en-US" sz="1800" b="0" i="0" u="none" strike="noStrike" baseline="0" dirty="0">
                <a:solidFill>
                  <a:srgbClr val="000000"/>
                </a:solidFill>
                <a:latin typeface="TimesNewRomanPSMT"/>
              </a:rPr>
              <a:t>Shower/bathe self includes the ability to wash, rinse, and dry the face, upper and lower</a:t>
            </a:r>
          </a:p>
          <a:p>
            <a:pPr algn="l"/>
            <a:r>
              <a:rPr lang="en-US" sz="1800" b="0" i="0" u="none" strike="noStrike" baseline="0" dirty="0">
                <a:solidFill>
                  <a:srgbClr val="000000"/>
                </a:solidFill>
                <a:latin typeface="TimesNewRomanPSMT"/>
              </a:rPr>
              <a:t>body, perineal area, and feet. Do not include washing, rinsing, and drying the resident’s</a:t>
            </a:r>
          </a:p>
          <a:p>
            <a:pPr algn="l"/>
            <a:r>
              <a:rPr lang="en-US" sz="1800" b="0" i="0" u="none" strike="noStrike" baseline="0" dirty="0">
                <a:solidFill>
                  <a:srgbClr val="000000"/>
                </a:solidFill>
                <a:latin typeface="TimesNewRomanPSMT"/>
              </a:rPr>
              <a:t>back or hair. Shower/bathe self does not include transferring in/out of a tub/shower.</a:t>
            </a:r>
          </a:p>
          <a:p>
            <a:pPr algn="l"/>
            <a:r>
              <a:rPr lang="en-US" sz="1800" b="1" i="0" u="none" strike="noStrike" baseline="0" dirty="0">
                <a:solidFill>
                  <a:srgbClr val="000000"/>
                </a:solidFill>
                <a:latin typeface="TimesNewRomanPS-BoldMT"/>
              </a:rPr>
              <a:t>• </a:t>
            </a:r>
            <a:r>
              <a:rPr lang="en-US" sz="1800" b="0" i="0" u="none" strike="noStrike" baseline="0" dirty="0">
                <a:solidFill>
                  <a:srgbClr val="000000"/>
                </a:solidFill>
                <a:latin typeface="TimesNewRomanPSMT"/>
              </a:rPr>
              <a:t>Assessment of Shower/bathe self can take place in </a:t>
            </a:r>
            <a:r>
              <a:rPr lang="en-US" sz="1800" b="0" i="1" u="none" strike="noStrike" baseline="0" dirty="0">
                <a:solidFill>
                  <a:srgbClr val="FF0000"/>
                </a:solidFill>
                <a:latin typeface="TimesNewRomanPS-ItalicMT"/>
              </a:rPr>
              <a:t>any location including </a:t>
            </a:r>
            <a:r>
              <a:rPr lang="en-US" sz="1800" b="0" i="0" u="none" strike="noStrike" baseline="0" dirty="0">
                <a:solidFill>
                  <a:srgbClr val="000000"/>
                </a:solidFill>
                <a:latin typeface="TimesNewRomanPSMT"/>
              </a:rPr>
              <a:t>a shower or</a:t>
            </a:r>
          </a:p>
          <a:p>
            <a:pPr algn="l"/>
            <a:r>
              <a:rPr lang="en-US" sz="1800" b="0" i="0" u="none" strike="noStrike" baseline="0" dirty="0">
                <a:solidFill>
                  <a:srgbClr val="000000"/>
                </a:solidFill>
                <a:latin typeface="TimesNewRomanPSMT"/>
              </a:rPr>
              <a:t>bath or at a sink </a:t>
            </a:r>
            <a:r>
              <a:rPr lang="en-US" sz="1800" b="0" i="1" u="none" strike="noStrike" baseline="0" dirty="0">
                <a:solidFill>
                  <a:srgbClr val="FF0000"/>
                </a:solidFill>
                <a:latin typeface="TimesNewRomanPS-ItalicMT"/>
              </a:rPr>
              <a:t>or in bed </a:t>
            </a:r>
            <a:r>
              <a:rPr lang="en-US" sz="1800" b="0" i="0" u="none" strike="noStrike" baseline="0" dirty="0">
                <a:solidFill>
                  <a:srgbClr val="000000"/>
                </a:solidFill>
                <a:latin typeface="TimesNewRomanPSMT"/>
              </a:rPr>
              <a:t>(i.e., full body sponge bath). </a:t>
            </a:r>
            <a:r>
              <a:rPr lang="en-US" sz="1800" b="0" i="1" u="none" strike="noStrike" baseline="0" dirty="0">
                <a:solidFill>
                  <a:srgbClr val="FF0000"/>
                </a:solidFill>
                <a:latin typeface="TimesNewRomanPS-ItalicMT"/>
              </a:rPr>
              <a:t>Bathing can be assessed with the</a:t>
            </a:r>
          </a:p>
          <a:p>
            <a:pPr algn="l"/>
            <a:r>
              <a:rPr lang="en-US" sz="1800" b="0" i="1" u="none" strike="noStrike" baseline="0" dirty="0">
                <a:solidFill>
                  <a:srgbClr val="FF0000"/>
                </a:solidFill>
                <a:latin typeface="TimesNewRomanPS-ItalicMT"/>
              </a:rPr>
              <a:t>resident seated on a tub bench.</a:t>
            </a:r>
          </a:p>
          <a:p>
            <a:pPr algn="l"/>
            <a:r>
              <a:rPr lang="en-US" sz="1800" b="1" i="0" u="none" strike="noStrike" baseline="0" dirty="0">
                <a:solidFill>
                  <a:srgbClr val="000000"/>
                </a:solidFill>
                <a:latin typeface="TimesNewRomanPS-BoldMT"/>
              </a:rPr>
              <a:t>• </a:t>
            </a:r>
            <a:r>
              <a:rPr lang="en-US" sz="1800" b="0" i="1" u="none" strike="noStrike" baseline="0" dirty="0">
                <a:solidFill>
                  <a:srgbClr val="FF0000"/>
                </a:solidFill>
                <a:latin typeface="TimesNewRomanPS-ItalicMT"/>
              </a:rPr>
              <a:t>Code 05, Setup or clean-up assistance, if the resident can complete bathing tasks only</a:t>
            </a:r>
          </a:p>
          <a:p>
            <a:pPr algn="l"/>
            <a:r>
              <a:rPr lang="en-US" sz="1800" b="0" i="1" u="none" strike="noStrike" baseline="0" dirty="0">
                <a:solidFill>
                  <a:srgbClr val="FF0000"/>
                </a:solidFill>
                <a:latin typeface="TimesNewRomanPS-ItalicMT"/>
              </a:rPr>
              <a:t>after a helper retrieves or sets up supplies necessary to perform the included tasks.</a:t>
            </a:r>
          </a:p>
          <a:p>
            <a:pPr algn="l"/>
            <a:r>
              <a:rPr lang="en-US" sz="1800" b="0" i="0" u="none" strike="noStrike" baseline="0" dirty="0">
                <a:solidFill>
                  <a:srgbClr val="33339A"/>
                </a:solidFill>
                <a:latin typeface="ArialMT"/>
              </a:rPr>
              <a:t>GG0130: Self-Care</a:t>
            </a:r>
            <a:endParaRPr lang="en-US" sz="1800" b="0" i="0" u="none" strike="noStrike" baseline="0" dirty="0">
              <a:solidFill>
                <a:srgbClr val="000000"/>
              </a:solidFill>
              <a:latin typeface="ArialMT"/>
            </a:endParaRPr>
          </a:p>
          <a:p>
            <a:pPr algn="l"/>
            <a:r>
              <a:rPr lang="en-US" sz="1800" b="1" i="0" u="none" strike="noStrike" baseline="0" dirty="0">
                <a:solidFill>
                  <a:srgbClr val="000000"/>
                </a:solidFill>
                <a:latin typeface="TimesNewRomanPS-BoldMT"/>
              </a:rPr>
              <a:t>• </a:t>
            </a:r>
            <a:r>
              <a:rPr lang="en-US" sz="1800" b="0" i="1" u="none" strike="noStrike" baseline="0" dirty="0">
                <a:solidFill>
                  <a:srgbClr val="FF0000"/>
                </a:solidFill>
                <a:latin typeface="TimesNewRomanPS-ItalicMT"/>
              </a:rPr>
              <a:t>Code 05, Setup or clean-up assistance, if the only help the resident requires is assistance</a:t>
            </a:r>
          </a:p>
          <a:p>
            <a:pPr algn="l"/>
            <a:r>
              <a:rPr lang="en-US" sz="1800" b="0" i="1" u="none" strike="noStrike" baseline="0" dirty="0">
                <a:solidFill>
                  <a:srgbClr val="FF0000"/>
                </a:solidFill>
                <a:latin typeface="TimesNewRomanPS-ItalicMT"/>
              </a:rPr>
              <a:t>before the bathing activity to cover wounds or devices for water protection during</a:t>
            </a:r>
          </a:p>
          <a:p>
            <a:pPr algn="l"/>
            <a:r>
              <a:rPr lang="en-US" sz="1800" b="0" i="1" u="none" strike="noStrike" baseline="0" dirty="0">
                <a:solidFill>
                  <a:srgbClr val="FF0000"/>
                </a:solidFill>
                <a:latin typeface="TimesNewRomanPS-ItalicMT"/>
              </a:rPr>
              <a:t>bathing.</a:t>
            </a:r>
          </a:p>
          <a:p>
            <a:pPr algn="l"/>
            <a:r>
              <a:rPr lang="en-US" sz="1800" b="1" i="0" u="none" strike="noStrike" baseline="0" dirty="0">
                <a:solidFill>
                  <a:srgbClr val="000000"/>
                </a:solidFill>
                <a:latin typeface="TimesNewRomanPS-BoldMT"/>
              </a:rPr>
              <a:t>• </a:t>
            </a:r>
            <a:r>
              <a:rPr lang="en-US" sz="1800" b="0" i="0" u="none" strike="noStrike" baseline="0" dirty="0">
                <a:solidFill>
                  <a:srgbClr val="000000"/>
                </a:solidFill>
                <a:latin typeface="TimesNewRomanPSMT"/>
              </a:rPr>
              <a:t>If the resident cannot bathe </a:t>
            </a:r>
            <a:r>
              <a:rPr lang="en-US" sz="1800" b="0" i="1" u="none" strike="noStrike" baseline="0" dirty="0">
                <a:solidFill>
                  <a:srgbClr val="FF0000"/>
                </a:solidFill>
                <a:latin typeface="TimesNewRomanPS-ItalicMT"/>
              </a:rPr>
              <a:t>their </a:t>
            </a:r>
            <a:r>
              <a:rPr lang="en-US" sz="1800" b="0" i="0" u="none" strike="noStrike" baseline="0" dirty="0">
                <a:solidFill>
                  <a:srgbClr val="000000"/>
                </a:solidFill>
                <a:latin typeface="TimesNewRomanPSMT"/>
              </a:rPr>
              <a:t>entire body because of a medical condition </a:t>
            </a:r>
            <a:r>
              <a:rPr lang="en-US" sz="1800" b="0" i="1" u="none" strike="noStrike" baseline="0" dirty="0">
                <a:solidFill>
                  <a:srgbClr val="FF0000"/>
                </a:solidFill>
                <a:latin typeface="TimesNewRomanPS-ItalicMT"/>
              </a:rPr>
              <a:t>(e.g., a cast</a:t>
            </a:r>
          </a:p>
          <a:p>
            <a:pPr algn="l"/>
            <a:r>
              <a:rPr lang="en-US" sz="1800" b="0" i="1" u="none" strike="noStrike" baseline="0" dirty="0">
                <a:solidFill>
                  <a:srgbClr val="FF0000"/>
                </a:solidFill>
                <a:latin typeface="TimesNewRomanPS-ItalicMT"/>
              </a:rPr>
              <a:t>or a nonremovable dressing)</a:t>
            </a:r>
            <a:r>
              <a:rPr lang="en-US" sz="1800" b="0" i="0" u="none" strike="noStrike" baseline="0" dirty="0">
                <a:solidFill>
                  <a:srgbClr val="000000"/>
                </a:solidFill>
                <a:latin typeface="TimesNewRomanPSMT"/>
              </a:rPr>
              <a:t>, then code Shower/bathe self based on the amount of</a:t>
            </a:r>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27</a:t>
            </a:fld>
            <a:endParaRPr lang="en-US" dirty="0"/>
          </a:p>
        </p:txBody>
      </p:sp>
    </p:spTree>
    <p:extLst>
      <p:ext uri="{BB962C8B-B14F-4D97-AF65-F5344CB8AC3E}">
        <p14:creationId xmlns:p14="http://schemas.microsoft.com/office/powerpoint/2010/main" val="719115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Discuss Example and use Animation</a:t>
            </a:r>
          </a:p>
          <a:p>
            <a:pPr algn="l"/>
            <a:endParaRPr lang="en-US" dirty="0"/>
          </a:p>
          <a:p>
            <a:pPr algn="l"/>
            <a:r>
              <a:rPr lang="en-US" dirty="0"/>
              <a:t>Upper body dressing items used for coding include bra, undershirt, T-shirt, button-down shirt, pullover shirt, dresses, sweatshirt, sweater, nightgown (not hospital gown), and pajama top. Upper body dressing cannot be assessed based solely on donning/doffing a hospital gown. • If a resident requires assistance with dressing, including assistance with buttons, fasteners and/or fastening a bra, code based on the type and amount of assistance required to complete the entire dressing activity</a:t>
            </a:r>
          </a:p>
        </p:txBody>
      </p:sp>
      <p:sp>
        <p:nvSpPr>
          <p:cNvPr id="4" name="Slide Number Placeholder 3"/>
          <p:cNvSpPr>
            <a:spLocks noGrp="1"/>
          </p:cNvSpPr>
          <p:nvPr>
            <p:ph type="sldNum" sz="quarter" idx="5"/>
          </p:nvPr>
        </p:nvSpPr>
        <p:spPr/>
        <p:txBody>
          <a:bodyPr/>
          <a:lstStyle/>
          <a:p>
            <a:fld id="{073F9165-19FD-B54F-A57A-F24BFFE47402}" type="slidenum">
              <a:rPr lang="en-US" smtClean="0"/>
              <a:t>28</a:t>
            </a:fld>
            <a:endParaRPr lang="en-US" dirty="0"/>
          </a:p>
        </p:txBody>
      </p:sp>
    </p:spTree>
    <p:extLst>
      <p:ext uri="{BB962C8B-B14F-4D97-AF65-F5344CB8AC3E}">
        <p14:creationId xmlns:p14="http://schemas.microsoft.com/office/powerpoint/2010/main" val="2773579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Discuss Example – Animation</a:t>
            </a:r>
          </a:p>
          <a:p>
            <a:pPr algn="l"/>
            <a:endParaRPr lang="en-US" dirty="0"/>
          </a:p>
          <a:p>
            <a:pPr algn="l"/>
            <a:r>
              <a:rPr lang="en-US" dirty="0"/>
              <a:t>Lower body dressing items used for coding include underwear, incontinence brief, slacks, shorts, capri pants, pajama bottoms, and skirts.</a:t>
            </a:r>
          </a:p>
          <a:p>
            <a:pPr algn="l"/>
            <a:r>
              <a:rPr lang="en-US" dirty="0"/>
              <a:t>Lower body dressing examples: knee brace, elastic bandage, stump sock/shrinker, lower-limb prosthesis. </a:t>
            </a:r>
          </a:p>
          <a:p>
            <a:pPr algn="l"/>
            <a:r>
              <a:rPr lang="en-US" dirty="0"/>
              <a:t>If donning and doffing an elastic bandage, elastic stockings, or an orthosis or prosthesis occurs while the resident is dressing/undressing, then count the elastic bandage/elastic stocking/orthotic/prosthesis as a piece of clothing when determining the amount of assistance the resident needs when coding the dressing item.</a:t>
            </a:r>
          </a:p>
        </p:txBody>
      </p:sp>
      <p:sp>
        <p:nvSpPr>
          <p:cNvPr id="4" name="Slide Number Placeholder 3"/>
          <p:cNvSpPr>
            <a:spLocks noGrp="1"/>
          </p:cNvSpPr>
          <p:nvPr>
            <p:ph type="sldNum" sz="quarter" idx="5"/>
          </p:nvPr>
        </p:nvSpPr>
        <p:spPr/>
        <p:txBody>
          <a:bodyPr/>
          <a:lstStyle/>
          <a:p>
            <a:fld id="{073F9165-19FD-B54F-A57A-F24BFFE47402}" type="slidenum">
              <a:rPr lang="en-US" smtClean="0"/>
              <a:t>29</a:t>
            </a:fld>
            <a:endParaRPr lang="en-US" dirty="0"/>
          </a:p>
        </p:txBody>
      </p:sp>
    </p:spTree>
    <p:extLst>
      <p:ext uri="{BB962C8B-B14F-4D97-AF65-F5344CB8AC3E}">
        <p14:creationId xmlns:p14="http://schemas.microsoft.com/office/powerpoint/2010/main" val="19500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Section GG is important, it affects reimbursement for Medicare, Medicaid, Managed care and Private pay. Additionally, Section GG plays a significant role in the SNF quality reporting program.  At this time, there is a proposal that SNF must meet no less than 90% to receive the APU or annual  payment update. </a:t>
            </a:r>
          </a:p>
          <a:p>
            <a:r>
              <a:rPr lang="en-US" dirty="0"/>
              <a:t>The discussion today is to focus around making sure the IDT team is trained and has the ability to capture the care and services provided. </a:t>
            </a:r>
          </a:p>
          <a:p>
            <a:endParaRPr lang="en-US" dirty="0"/>
          </a:p>
          <a:p>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3</a:t>
            </a:fld>
            <a:endParaRPr lang="en-US" dirty="0"/>
          </a:p>
        </p:txBody>
      </p:sp>
    </p:spTree>
    <p:extLst>
      <p:ext uri="{BB962C8B-B14F-4D97-AF65-F5344CB8AC3E}">
        <p14:creationId xmlns:p14="http://schemas.microsoft.com/office/powerpoint/2010/main" val="338888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algn="l"/>
            <a:r>
              <a:rPr lang="en-US" sz="1800" b="0" i="0" u="none" strike="noStrike" baseline="0" dirty="0">
                <a:latin typeface="TimesNewRomanPSMT"/>
              </a:rPr>
              <a:t>Footwear dressing items used for coding include socks, shoes, boots, and running shoes.</a:t>
            </a:r>
          </a:p>
          <a:p>
            <a:pPr algn="l"/>
            <a:r>
              <a:rPr lang="en-US" sz="1800" b="0" i="0" u="none" strike="noStrike" baseline="0" dirty="0">
                <a:latin typeface="TimesNewRomanPSMT"/>
              </a:rPr>
              <a:t>• For residents with bilateral lower extremity amputations with or without use of</a:t>
            </a:r>
          </a:p>
          <a:p>
            <a:pPr algn="l"/>
            <a:r>
              <a:rPr lang="en-US" sz="1800" b="0" i="0" u="none" strike="noStrike" baseline="0" dirty="0">
                <a:latin typeface="TimesNewRomanPSMT"/>
              </a:rPr>
              <a:t>prostheses, the activity of putting on/taking off footwear may not occur. For example, the</a:t>
            </a:r>
          </a:p>
          <a:p>
            <a:pPr algn="l"/>
            <a:r>
              <a:rPr lang="en-US" sz="1800" b="0" i="0" u="none" strike="noStrike" baseline="0" dirty="0">
                <a:latin typeface="TimesNewRomanPSMT"/>
              </a:rPr>
              <a:t>socks and shoes may be attached to the prosthesis associated with the upper or lower leg.</a:t>
            </a:r>
          </a:p>
          <a:p>
            <a:pPr algn="l"/>
            <a:r>
              <a:rPr lang="en-US" sz="1800" b="0" i="0" u="none" strike="noStrike" baseline="0" dirty="0">
                <a:latin typeface="CourierNewPSMT"/>
              </a:rPr>
              <a:t>o </a:t>
            </a:r>
            <a:r>
              <a:rPr lang="en-US" sz="1800" b="0" i="0" u="none" strike="noStrike" baseline="0" dirty="0">
                <a:latin typeface="TimesNewRomanPSMT"/>
              </a:rPr>
              <a:t>If the resident performed the activity of putting on/taking off footwear immediately</a:t>
            </a:r>
          </a:p>
          <a:p>
            <a:pPr algn="l"/>
            <a:r>
              <a:rPr lang="en-US" sz="1800" b="0" i="0" u="none" strike="noStrike" baseline="0" dirty="0">
                <a:latin typeface="TimesNewRomanPSMT"/>
              </a:rPr>
              <a:t>prior to the current illness, exacerbation, or injury, code as 88, Not attempted due to</a:t>
            </a:r>
          </a:p>
          <a:p>
            <a:pPr algn="l"/>
            <a:r>
              <a:rPr lang="en-US" sz="1800" b="0" i="0" u="none" strike="noStrike" baseline="0" dirty="0">
                <a:latin typeface="TimesNewRomanPSMT"/>
              </a:rPr>
              <a:t>medical condition or safety concerns.</a:t>
            </a:r>
          </a:p>
          <a:p>
            <a:pPr algn="l"/>
            <a:endParaRPr lang="en-US" sz="1800" b="0" i="0" u="none" strike="noStrike" baseline="0" dirty="0">
              <a:latin typeface="Arial-Black"/>
            </a:endParaRPr>
          </a:p>
          <a:p>
            <a:pPr algn="l"/>
            <a:r>
              <a:rPr lang="en-US" sz="1800" b="0" i="0" u="none" strike="noStrike" baseline="0" dirty="0">
                <a:latin typeface="TimesNewRomanPSMT"/>
              </a:rPr>
              <a:t>If the resident did not perform the activity of putting on/taking off footwear</a:t>
            </a:r>
          </a:p>
          <a:p>
            <a:pPr algn="l"/>
            <a:r>
              <a:rPr lang="en-US" sz="1800" b="0" i="0" u="none" strike="noStrike" baseline="0" dirty="0">
                <a:latin typeface="TimesNewRomanPSMT"/>
              </a:rPr>
              <a:t>immediately prior to the current illness, exacerbation, or injury because the resident</a:t>
            </a:r>
          </a:p>
          <a:p>
            <a:pPr algn="l"/>
            <a:r>
              <a:rPr lang="en-US" sz="1800" b="0" i="0" u="none" strike="noStrike" baseline="0" dirty="0">
                <a:latin typeface="TimesNewRomanPSMT"/>
              </a:rPr>
              <a:t>had bilateral lower-extremity amputations and the activity of putting on/taking off</a:t>
            </a:r>
          </a:p>
          <a:p>
            <a:pPr algn="l"/>
            <a:r>
              <a:rPr lang="en-US" sz="1800" b="0" i="0" u="none" strike="noStrike" baseline="0" dirty="0">
                <a:latin typeface="TimesNewRomanPSMT"/>
              </a:rPr>
              <a:t>footwear was not performed during the assessment period, code as 09, Not applicable</a:t>
            </a:r>
          </a:p>
          <a:p>
            <a:pPr algn="l"/>
            <a:r>
              <a:rPr lang="en-US" sz="1800" b="0" i="0" u="none" strike="noStrike" baseline="0" dirty="0">
                <a:latin typeface="TimesNewRomanPSMT"/>
              </a:rPr>
              <a:t>- Not attempted and the resident did not perform this activity prior to the current</a:t>
            </a:r>
          </a:p>
          <a:p>
            <a:pPr algn="l"/>
            <a:r>
              <a:rPr lang="en-US" sz="1800" b="0" i="0" u="none" strike="noStrike" baseline="0" dirty="0">
                <a:latin typeface="TimesNewRomanPSMT"/>
              </a:rPr>
              <a:t>illness, exacerbation, or injury.</a:t>
            </a:r>
          </a:p>
          <a:p>
            <a:pPr algn="l"/>
            <a:r>
              <a:rPr lang="en-US" dirty="0"/>
              <a:t>For residents with a single lower extremity amputation with or without use of a prosthesis, the activity of putting on/taking off footwear could apply to the intact limb or both the limb with the prosthesis and the intact limb.</a:t>
            </a:r>
          </a:p>
          <a:p>
            <a:pPr algn="l"/>
            <a:r>
              <a:rPr lang="en-US" dirty="0"/>
              <a:t>If the resident performed the activity of putting on/taking off footwear for the intact limb only, then code based upon the amount of assistance needed to complete the activity.</a:t>
            </a:r>
          </a:p>
          <a:p>
            <a:pPr algn="l"/>
            <a:r>
              <a:rPr lang="en-US" dirty="0"/>
              <a:t>If the resident performed the activity of putting on/taking off footwear for both the intact limb and the prosthetic limb, then code based upon the amount of assistance needed to complete the activity.</a:t>
            </a:r>
          </a:p>
        </p:txBody>
      </p:sp>
      <p:sp>
        <p:nvSpPr>
          <p:cNvPr id="4" name="Slide Number Placeholder 3"/>
          <p:cNvSpPr>
            <a:spLocks noGrp="1"/>
          </p:cNvSpPr>
          <p:nvPr>
            <p:ph type="sldNum" sz="quarter" idx="5"/>
          </p:nvPr>
        </p:nvSpPr>
        <p:spPr/>
        <p:txBody>
          <a:bodyPr/>
          <a:lstStyle/>
          <a:p>
            <a:fld id="{073F9165-19FD-B54F-A57A-F24BFFE47402}" type="slidenum">
              <a:rPr lang="en-US" smtClean="0"/>
              <a:t>30</a:t>
            </a:fld>
            <a:endParaRPr lang="en-US" dirty="0"/>
          </a:p>
        </p:txBody>
      </p:sp>
    </p:spTree>
    <p:extLst>
      <p:ext uri="{BB962C8B-B14F-4D97-AF65-F5344CB8AC3E}">
        <p14:creationId xmlns:p14="http://schemas.microsoft.com/office/powerpoint/2010/main" val="2745400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Observing the resident’s interactions with others in different locations and circumstances is important for a comprehensive understanding of the resident’s functional status.</a:t>
            </a:r>
          </a:p>
          <a:p>
            <a:r>
              <a:rPr lang="en-US" dirty="0"/>
              <a:t>A resident’s functional status can be impacted by the environment or situations encountered at the facility</a:t>
            </a:r>
          </a:p>
          <a:p>
            <a:r>
              <a:rPr lang="en-US" dirty="0"/>
              <a:t>Read the instructions for Medicare Part A stay. </a:t>
            </a:r>
          </a:p>
          <a:p>
            <a:r>
              <a:rPr lang="en-US" dirty="0"/>
              <a:t>For residents in a Medicare Part A stay, the admission functional assessment, when possible, should be conducted prior to the resident benefitting from treatment interventions in order to reflect the resident’s true admission baseline functional status. If treatment has started, for example, on the day of admission, a baseline functional status assessment can still be conducted. Treatment should not be withheld in order to conduct the functional assessment.</a:t>
            </a:r>
          </a:p>
          <a:p>
            <a:r>
              <a:rPr lang="en-US" dirty="0"/>
              <a:t> Always refer to facility, Federal, and State policies and procedures to determine which SNF staff members may complete an assessment. Resident assessments are to be done in compliance with facility, Federal, and State requirements.</a:t>
            </a:r>
          </a:p>
        </p:txBody>
      </p:sp>
      <p:sp>
        <p:nvSpPr>
          <p:cNvPr id="4" name="Slide Number Placeholder 3"/>
          <p:cNvSpPr>
            <a:spLocks noGrp="1"/>
          </p:cNvSpPr>
          <p:nvPr>
            <p:ph type="sldNum" sz="quarter" idx="5"/>
          </p:nvPr>
        </p:nvSpPr>
        <p:spPr/>
        <p:txBody>
          <a:bodyPr/>
          <a:lstStyle/>
          <a:p>
            <a:fld id="{073F9165-19FD-B54F-A57A-F24BFFE47402}" type="slidenum">
              <a:rPr lang="en-US" smtClean="0"/>
              <a:t>31</a:t>
            </a:fld>
            <a:endParaRPr lang="en-US" dirty="0"/>
          </a:p>
        </p:txBody>
      </p:sp>
    </p:spTree>
    <p:extLst>
      <p:ext uri="{BB962C8B-B14F-4D97-AF65-F5344CB8AC3E}">
        <p14:creationId xmlns:p14="http://schemas.microsoft.com/office/powerpoint/2010/main" val="1848411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Discuss Example and animation</a:t>
            </a:r>
          </a:p>
          <a:p>
            <a:pPr algn="l"/>
            <a:endParaRPr lang="en-US" dirty="0"/>
          </a:p>
          <a:p>
            <a:pPr algn="l"/>
            <a:r>
              <a:rPr lang="en-US" dirty="0"/>
              <a:t>If the resident does not sleep in a bed, clinicians should assess bed mobility activities using the alternative furniture on which the resident sleeps (for example, a recliner)..</a:t>
            </a:r>
          </a:p>
          <a:p>
            <a:pPr algn="l"/>
            <a:r>
              <a:rPr lang="en-US" dirty="0"/>
              <a:t>This is part of the rationale: This is because the nurse provides physical assistance to move Resident R’s body weight to turn onto their right side. The nurse provides the same assistance when Resident R turns to their left side and when they return to their back. Resident R is able to return to lying on their back from their right side by themself. </a:t>
            </a:r>
          </a:p>
        </p:txBody>
      </p:sp>
      <p:sp>
        <p:nvSpPr>
          <p:cNvPr id="4" name="Slide Number Placeholder 3"/>
          <p:cNvSpPr>
            <a:spLocks noGrp="1"/>
          </p:cNvSpPr>
          <p:nvPr>
            <p:ph type="sldNum" sz="quarter" idx="5"/>
          </p:nvPr>
        </p:nvSpPr>
        <p:spPr/>
        <p:txBody>
          <a:bodyPr/>
          <a:lstStyle/>
          <a:p>
            <a:fld id="{073F9165-19FD-B54F-A57A-F24BFFE47402}" type="slidenum">
              <a:rPr lang="en-US" smtClean="0"/>
              <a:t>32</a:t>
            </a:fld>
            <a:endParaRPr lang="en-US" dirty="0"/>
          </a:p>
        </p:txBody>
      </p:sp>
    </p:spTree>
    <p:extLst>
      <p:ext uri="{BB962C8B-B14F-4D97-AF65-F5344CB8AC3E}">
        <p14:creationId xmlns:p14="http://schemas.microsoft.com/office/powerpoint/2010/main" val="1845855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Example and animation</a:t>
            </a:r>
          </a:p>
          <a:p>
            <a:pPr algn="l" fontAlgn="auto"/>
            <a:endParaRPr lang="en-US" b="0" i="0" dirty="0">
              <a:solidFill>
                <a:srgbClr val="313537"/>
              </a:solidFill>
              <a:effectLst/>
              <a:latin typeface="Open Sans" panose="020B0606030504020204" pitchFamily="34" charset="0"/>
            </a:endParaRPr>
          </a:p>
          <a:p>
            <a:pPr algn="l" fontAlgn="auto"/>
            <a:r>
              <a:rPr lang="en-US" b="0" i="0" dirty="0">
                <a:solidFill>
                  <a:srgbClr val="313537"/>
                </a:solidFill>
                <a:effectLst/>
                <a:latin typeface="Open Sans" panose="020B0606030504020204" pitchFamily="34" charset="0"/>
              </a:rPr>
              <a:t>For bed mobility items, clinical judgment should be used to determine what is considered a “lying” position for the patient or resident. For example, a clinician could determine that a slightly elevated resting position is “lying” for a patient or resident.</a:t>
            </a:r>
          </a:p>
          <a:p>
            <a:pPr algn="l" fontAlgn="auto"/>
            <a:r>
              <a:rPr lang="en-US" b="0" i="0" dirty="0">
                <a:solidFill>
                  <a:srgbClr val="313537"/>
                </a:solidFill>
                <a:effectLst/>
                <a:latin typeface="Open Sans" panose="020B0606030504020204" pitchFamily="34" charset="0"/>
              </a:rPr>
              <a:t>If a clinician determines that a new medical need requires that the patient or resident be seated in an upright sitting position rather than a slightly elevated position, code the bed mobility items as </a:t>
            </a:r>
            <a:r>
              <a:rPr lang="en-US" b="1" i="0" dirty="0">
                <a:solidFill>
                  <a:srgbClr val="313537"/>
                </a:solidFill>
                <a:effectLst/>
                <a:latin typeface="Open Sans" panose="020B0606030504020204" pitchFamily="34" charset="0"/>
              </a:rPr>
              <a:t>88, Not attempted due to medical conditions or safety concerns.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313537"/>
                </a:solidFill>
                <a:effectLst/>
                <a:latin typeface="Open Sans" panose="020B0606030504020204" pitchFamily="34" charset="0"/>
              </a:rPr>
              <a:t>Sit to lying</a:t>
            </a:r>
            <a:r>
              <a:rPr lang="en-US" b="0" i="0" dirty="0">
                <a:solidFill>
                  <a:srgbClr val="313537"/>
                </a:solidFill>
                <a:effectLst/>
                <a:latin typeface="Open Sans" panose="020B0606030504020204" pitchFamily="34" charset="0"/>
              </a:rPr>
              <a:t> assesses the ability of a patient or resident to move from sitting on the side of the bed to lying flat on the bed.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GG0170C no longer includes "feet flat on the floor” instruction.</a:t>
            </a:r>
          </a:p>
        </p:txBody>
      </p:sp>
      <p:sp>
        <p:nvSpPr>
          <p:cNvPr id="4" name="Slide Number Placeholder 3"/>
          <p:cNvSpPr>
            <a:spLocks noGrp="1"/>
          </p:cNvSpPr>
          <p:nvPr>
            <p:ph type="sldNum" sz="quarter" idx="5"/>
          </p:nvPr>
        </p:nvSpPr>
        <p:spPr/>
        <p:txBody>
          <a:bodyPr/>
          <a:lstStyle/>
          <a:p>
            <a:fld id="{073F9165-19FD-B54F-A57A-F24BFFE47402}" type="slidenum">
              <a:rPr lang="en-US" smtClean="0"/>
              <a:t>33</a:t>
            </a:fld>
            <a:endParaRPr lang="en-US" dirty="0"/>
          </a:p>
        </p:txBody>
      </p:sp>
    </p:spTree>
    <p:extLst>
      <p:ext uri="{BB962C8B-B14F-4D97-AF65-F5344CB8AC3E}">
        <p14:creationId xmlns:p14="http://schemas.microsoft.com/office/powerpoint/2010/main" val="1030451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Coding tips for Bed Mobility </a:t>
            </a:r>
          </a:p>
        </p:txBody>
      </p:sp>
      <p:sp>
        <p:nvSpPr>
          <p:cNvPr id="4" name="Slide Number Placeholder 3"/>
          <p:cNvSpPr>
            <a:spLocks noGrp="1"/>
          </p:cNvSpPr>
          <p:nvPr>
            <p:ph type="sldNum" sz="quarter" idx="5"/>
          </p:nvPr>
        </p:nvSpPr>
        <p:spPr/>
        <p:txBody>
          <a:bodyPr/>
          <a:lstStyle/>
          <a:p>
            <a:fld id="{073F9165-19FD-B54F-A57A-F24BFFE47402}" type="slidenum">
              <a:rPr lang="en-US" smtClean="0"/>
              <a:t>34</a:t>
            </a:fld>
            <a:endParaRPr lang="en-US" dirty="0"/>
          </a:p>
        </p:txBody>
      </p:sp>
    </p:spTree>
    <p:extLst>
      <p:ext uri="{BB962C8B-B14F-4D97-AF65-F5344CB8AC3E}">
        <p14:creationId xmlns:p14="http://schemas.microsoft.com/office/powerpoint/2010/main" val="2899778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Open Sans" panose="020B0606030504020204" pitchFamily="34" charset="0"/>
              </a:rPr>
              <a:t>If a mechanical lift is used to assist in transferring a patient or resident for a chair/bed-to-chair transfer, and the patient or resident is not able to complete the sit to stand activity due to medical condition or safety issues, then GG0170D would be coded </a:t>
            </a:r>
            <a:r>
              <a:rPr lang="en-US" b="1" i="0" dirty="0">
                <a:solidFill>
                  <a:srgbClr val="313537"/>
                </a:solidFill>
                <a:effectLst/>
                <a:latin typeface="Open Sans" panose="020B0606030504020204" pitchFamily="34" charset="0"/>
              </a:rPr>
              <a:t>88, Not attempted due to medical condition or safety issues. </a:t>
            </a:r>
            <a:endParaRPr lang="en-US" b="0" i="0" dirty="0">
              <a:solidFill>
                <a:srgbClr val="313537"/>
              </a:solidFill>
              <a:effectLst/>
              <a:latin typeface="Open Sans" panose="020B0606030504020204" pitchFamily="34" charset="0"/>
            </a:endParaRPr>
          </a:p>
          <a:p>
            <a:pPr algn="l" fontAlgn="auto"/>
            <a:r>
              <a:rPr lang="en-US" b="0" i="0" dirty="0">
                <a:solidFill>
                  <a:srgbClr val="313537"/>
                </a:solidFill>
                <a:effectLst/>
                <a:latin typeface="Open Sans" panose="020B0606030504020204" pitchFamily="34" charset="0"/>
              </a:rPr>
              <a:t>However, if the patient or resident did not attempt to perform sit to stand during the assessment and did not perform this activity prior to the current illness, exacerbation, or injury, then use code</a:t>
            </a:r>
            <a:r>
              <a:rPr lang="en-US" b="1" i="0" dirty="0">
                <a:solidFill>
                  <a:srgbClr val="313537"/>
                </a:solidFill>
                <a:effectLst/>
                <a:latin typeface="Open Sans" panose="020B0606030504020204" pitchFamily="34" charset="0"/>
              </a:rPr>
              <a:t> 09, Not applicable. </a:t>
            </a:r>
            <a:endParaRPr lang="en-US" b="0" i="0" dirty="0">
              <a:solidFill>
                <a:srgbClr val="313537"/>
              </a:solidFill>
              <a:effectLst/>
              <a:latin typeface="Open Sans" panose="020B0606030504020204" pitchFamily="34" charset="0"/>
            </a:endParaRPr>
          </a:p>
          <a:p>
            <a:pPr algn="l" fontAlgn="auto"/>
            <a:r>
              <a:rPr lang="en-US" b="0" i="0" dirty="0">
                <a:solidFill>
                  <a:srgbClr val="313537"/>
                </a:solidFill>
                <a:effectLst/>
                <a:latin typeface="Open Sans" panose="020B0606030504020204" pitchFamily="34" charset="0"/>
              </a:rPr>
              <a:t>If a sit to stand lift is used and two helpers are needed to assist with the sit to stand lift, then code as </a:t>
            </a:r>
            <a:r>
              <a:rPr lang="en-US" b="1" i="0" dirty="0">
                <a:solidFill>
                  <a:srgbClr val="313537"/>
                </a:solidFill>
                <a:effectLst/>
                <a:latin typeface="Open Sans" panose="020B0606030504020204" pitchFamily="34" charset="0"/>
              </a:rPr>
              <a:t>01, Dependent.</a:t>
            </a:r>
            <a:endParaRPr lang="en-US" b="0" i="0" dirty="0">
              <a:solidFill>
                <a:srgbClr val="313537"/>
              </a:solidFill>
              <a:effectLst/>
              <a:latin typeface="Open Sans" panose="020B0606030504020204" pitchFamily="34" charset="0"/>
            </a:endParaRPr>
          </a:p>
          <a:p>
            <a:pPr algn="l" fontAlgn="auto"/>
            <a:endParaRPr lang="en-US" b="0" i="0" dirty="0">
              <a:solidFill>
                <a:srgbClr val="313537"/>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073F9165-19FD-B54F-A57A-F24BFFE47402}" type="slidenum">
              <a:rPr lang="en-US" smtClean="0"/>
              <a:t>35</a:t>
            </a:fld>
            <a:endParaRPr lang="en-US" dirty="0"/>
          </a:p>
        </p:txBody>
      </p:sp>
    </p:spTree>
    <p:extLst>
      <p:ext uri="{BB962C8B-B14F-4D97-AF65-F5344CB8AC3E}">
        <p14:creationId xmlns:p14="http://schemas.microsoft.com/office/powerpoint/2010/main" val="3010137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auto"/>
            <a:r>
              <a:rPr lang="en-US" dirty="0"/>
              <a:t>Review Sample and discuss – </a:t>
            </a:r>
          </a:p>
          <a:p>
            <a:pPr algn="l" fontAlgn="auto"/>
            <a:endParaRPr lang="en-US" dirty="0"/>
          </a:p>
          <a:p>
            <a:pPr algn="l" fontAlgn="auto"/>
            <a:r>
              <a:rPr lang="en-US" dirty="0"/>
              <a:t>Animation </a:t>
            </a:r>
          </a:p>
          <a:p>
            <a:pPr algn="l" fontAlgn="auto"/>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36</a:t>
            </a:fld>
            <a:endParaRPr lang="en-US" dirty="0"/>
          </a:p>
        </p:txBody>
      </p:sp>
    </p:spTree>
    <p:extLst>
      <p:ext uri="{BB962C8B-B14F-4D97-AF65-F5344CB8AC3E}">
        <p14:creationId xmlns:p14="http://schemas.microsoft.com/office/powerpoint/2010/main" val="3852138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Guidance in coding chair/bed to chair transfer </a:t>
            </a:r>
          </a:p>
          <a:p>
            <a:r>
              <a:rPr lang="en-US" dirty="0"/>
              <a:t>Additional information </a:t>
            </a:r>
          </a:p>
          <a:p>
            <a:r>
              <a:rPr lang="en-US" dirty="0"/>
              <a:t>Depending on the resident’s abilities, the transfer may be a stand-pivot, squat-pivot, or a slide board transfer.</a:t>
            </a:r>
          </a:p>
          <a:p>
            <a:r>
              <a:rPr lang="en-US" dirty="0"/>
              <a:t>For item GG0170E, Chair/bed-to-chair transfer:</a:t>
            </a:r>
          </a:p>
          <a:p>
            <a:r>
              <a:rPr lang="en-US" dirty="0"/>
              <a:t>When assessing the resident moving from the chair/bed to the chair, the assessment begins with the resident sitting at the edge of the bed (or alternative sleeping surface) and ends with the resident sitting in a chair or wheelchair.</a:t>
            </a:r>
          </a:p>
          <a:p>
            <a:r>
              <a:rPr lang="en-US" dirty="0"/>
              <a:t>When assessing the resident moving from the chair to the bed, the assessment begins with the resident sitting in a chair or wheelchair and ends with the resident returning to sitting at the edge of the bed (or alternative sleeping surface).</a:t>
            </a:r>
          </a:p>
          <a:p>
            <a:r>
              <a:rPr lang="en-US" dirty="0"/>
              <a:t>When possible, the transfer should be assessed in an environmental situation in which taking more than a few steps would not be necessary to complete the transfer.</a:t>
            </a:r>
          </a:p>
        </p:txBody>
      </p:sp>
      <p:sp>
        <p:nvSpPr>
          <p:cNvPr id="4" name="Slide Number Placeholder 3"/>
          <p:cNvSpPr>
            <a:spLocks noGrp="1"/>
          </p:cNvSpPr>
          <p:nvPr>
            <p:ph type="sldNum" sz="quarter" idx="5"/>
          </p:nvPr>
        </p:nvSpPr>
        <p:spPr/>
        <p:txBody>
          <a:bodyPr/>
          <a:lstStyle/>
          <a:p>
            <a:fld id="{073F9165-19FD-B54F-A57A-F24BFFE47402}" type="slidenum">
              <a:rPr lang="en-US" smtClean="0"/>
              <a:t>37</a:t>
            </a:fld>
            <a:endParaRPr lang="en-US" dirty="0"/>
          </a:p>
        </p:txBody>
      </p:sp>
    </p:spTree>
    <p:extLst>
      <p:ext uri="{BB962C8B-B14F-4D97-AF65-F5344CB8AC3E}">
        <p14:creationId xmlns:p14="http://schemas.microsoft.com/office/powerpoint/2010/main" val="1392533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auto"/>
            <a:r>
              <a:rPr lang="en-US" dirty="0"/>
              <a:t>Read the slide and discuss the scenario.  Indicate that it is important that the staff are trained on coding all sections of GG </a:t>
            </a:r>
          </a:p>
        </p:txBody>
      </p:sp>
      <p:sp>
        <p:nvSpPr>
          <p:cNvPr id="4" name="Slide Number Placeholder 3"/>
          <p:cNvSpPr>
            <a:spLocks noGrp="1"/>
          </p:cNvSpPr>
          <p:nvPr>
            <p:ph type="sldNum" sz="quarter" idx="5"/>
          </p:nvPr>
        </p:nvSpPr>
        <p:spPr/>
        <p:txBody>
          <a:bodyPr/>
          <a:lstStyle/>
          <a:p>
            <a:fld id="{073F9165-19FD-B54F-A57A-F24BFFE47402}" type="slidenum">
              <a:rPr lang="en-US" smtClean="0"/>
              <a:t>38</a:t>
            </a:fld>
            <a:endParaRPr lang="en-US" dirty="0"/>
          </a:p>
        </p:txBody>
      </p:sp>
    </p:spTree>
    <p:extLst>
      <p:ext uri="{BB962C8B-B14F-4D97-AF65-F5344CB8AC3E}">
        <p14:creationId xmlns:p14="http://schemas.microsoft.com/office/powerpoint/2010/main" val="1272211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auto"/>
            <a:r>
              <a:rPr lang="en-US" dirty="0"/>
              <a:t>Review Sample and discuss – </a:t>
            </a:r>
          </a:p>
          <a:p>
            <a:pPr algn="l" fontAlgn="auto"/>
            <a:endParaRPr lang="en-US" dirty="0"/>
          </a:p>
          <a:p>
            <a:pPr algn="l" fontAlgn="auto"/>
            <a:r>
              <a:rPr lang="en-US" dirty="0"/>
              <a:t>Animation </a:t>
            </a:r>
          </a:p>
        </p:txBody>
      </p:sp>
      <p:sp>
        <p:nvSpPr>
          <p:cNvPr id="4" name="Slide Number Placeholder 3"/>
          <p:cNvSpPr>
            <a:spLocks noGrp="1"/>
          </p:cNvSpPr>
          <p:nvPr>
            <p:ph type="sldNum" sz="quarter" idx="5"/>
          </p:nvPr>
        </p:nvSpPr>
        <p:spPr/>
        <p:txBody>
          <a:bodyPr/>
          <a:lstStyle/>
          <a:p>
            <a:fld id="{073F9165-19FD-B54F-A57A-F24BFFE47402}" type="slidenum">
              <a:rPr lang="en-US" smtClean="0"/>
              <a:t>39</a:t>
            </a:fld>
            <a:endParaRPr lang="en-US" dirty="0"/>
          </a:p>
        </p:txBody>
      </p:sp>
    </p:spTree>
    <p:extLst>
      <p:ext uri="{BB962C8B-B14F-4D97-AF65-F5344CB8AC3E}">
        <p14:creationId xmlns:p14="http://schemas.microsoft.com/office/powerpoint/2010/main" val="254027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goal is to understand the individuals receiving the training and determine the ability to comprehend the scenarios and code correctly. </a:t>
            </a:r>
          </a:p>
          <a:p>
            <a:r>
              <a:rPr lang="en-US" dirty="0"/>
              <a:t>Section GG is as important as section G.  Some states have been gathering data for the PDPM transition for the past 2 years.  The overall importance should never be overshadowed.  CMS provided excellent resources that we should utilize before the transition. </a:t>
            </a:r>
          </a:p>
          <a:p>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4</a:t>
            </a:fld>
            <a:endParaRPr lang="en-US" dirty="0"/>
          </a:p>
        </p:txBody>
      </p:sp>
    </p:spTree>
    <p:extLst>
      <p:ext uri="{BB962C8B-B14F-4D97-AF65-F5344CB8AC3E}">
        <p14:creationId xmlns:p14="http://schemas.microsoft.com/office/powerpoint/2010/main" val="1144169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707070"/>
                </a:solidFill>
                <a:effectLst/>
                <a:latin typeface="Open Sans" panose="020B0606030504020204" pitchFamily="34" charset="0"/>
              </a:rPr>
              <a:t>Animation </a:t>
            </a:r>
          </a:p>
          <a:p>
            <a:endParaRPr lang="en-US" b="0" i="0" dirty="0">
              <a:solidFill>
                <a:srgbClr val="707070"/>
              </a:solidFill>
              <a:effectLst/>
              <a:latin typeface="Open Sans" panose="020B0606030504020204" pitchFamily="34" charset="0"/>
            </a:endParaRPr>
          </a:p>
          <a:p>
            <a:r>
              <a:rPr lang="en-US" b="0" i="0" dirty="0">
                <a:solidFill>
                  <a:srgbClr val="707070"/>
                </a:solidFill>
                <a:effectLst/>
                <a:latin typeface="Open Sans" panose="020B0606030504020204" pitchFamily="34" charset="0"/>
              </a:rPr>
              <a:t>GG0130C. Toileting hygiene item tasks such as managing clothing, undergarments, or perineal hygiene are not considered when assessing the toilet transfer activity. Transferring on and off a bedpan is also not included in GG0170F. Toilet transfer.</a:t>
            </a:r>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40</a:t>
            </a:fld>
            <a:endParaRPr lang="en-US" dirty="0"/>
          </a:p>
        </p:txBody>
      </p:sp>
    </p:spTree>
    <p:extLst>
      <p:ext uri="{BB962C8B-B14F-4D97-AF65-F5344CB8AC3E}">
        <p14:creationId xmlns:p14="http://schemas.microsoft.com/office/powerpoint/2010/main" val="1365354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Tub/shower transfers involve the ability to get into and out of the tub or shower. </a:t>
            </a:r>
          </a:p>
          <a:p>
            <a:r>
              <a:rPr lang="en-US" dirty="0"/>
              <a:t>Do not include washing, rinsing, drying, or any other bathing activities in this item.</a:t>
            </a:r>
          </a:p>
          <a:p>
            <a:r>
              <a:rPr lang="en-US" dirty="0"/>
              <a:t>If the resident does not get into or out of a tub and/or shower during the observation period, use one of the “activity not attempted” codes (07, 09, 10, or 88).</a:t>
            </a:r>
          </a:p>
        </p:txBody>
      </p:sp>
      <p:sp>
        <p:nvSpPr>
          <p:cNvPr id="4" name="Slide Number Placeholder 3"/>
          <p:cNvSpPr>
            <a:spLocks noGrp="1"/>
          </p:cNvSpPr>
          <p:nvPr>
            <p:ph type="sldNum" sz="quarter" idx="5"/>
          </p:nvPr>
        </p:nvSpPr>
        <p:spPr/>
        <p:txBody>
          <a:bodyPr/>
          <a:lstStyle/>
          <a:p>
            <a:fld id="{073F9165-19FD-B54F-A57A-F24BFFE47402}" type="slidenum">
              <a:rPr lang="en-US" smtClean="0"/>
              <a:t>41</a:t>
            </a:fld>
            <a:endParaRPr lang="en-US" dirty="0"/>
          </a:p>
        </p:txBody>
      </p:sp>
    </p:spTree>
    <p:extLst>
      <p:ext uri="{BB962C8B-B14F-4D97-AF65-F5344CB8AC3E}">
        <p14:creationId xmlns:p14="http://schemas.microsoft.com/office/powerpoint/2010/main" val="1324664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the slide and remember that a bed pan is not considered toileting transfers </a:t>
            </a:r>
          </a:p>
        </p:txBody>
      </p:sp>
      <p:sp>
        <p:nvSpPr>
          <p:cNvPr id="4" name="Slide Number Placeholder 3"/>
          <p:cNvSpPr>
            <a:spLocks noGrp="1"/>
          </p:cNvSpPr>
          <p:nvPr>
            <p:ph type="sldNum" sz="quarter" idx="5"/>
          </p:nvPr>
        </p:nvSpPr>
        <p:spPr/>
        <p:txBody>
          <a:bodyPr/>
          <a:lstStyle/>
          <a:p>
            <a:fld id="{073F9165-19FD-B54F-A57A-F24BFFE47402}" type="slidenum">
              <a:rPr lang="en-US" smtClean="0"/>
              <a:t>42</a:t>
            </a:fld>
            <a:endParaRPr lang="en-US" dirty="0"/>
          </a:p>
        </p:txBody>
      </p:sp>
    </p:spTree>
    <p:extLst>
      <p:ext uri="{BB962C8B-B14F-4D97-AF65-F5344CB8AC3E}">
        <p14:creationId xmlns:p14="http://schemas.microsoft.com/office/powerpoint/2010/main" val="3676841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313537"/>
                </a:solidFill>
                <a:effectLst/>
                <a:latin typeface="Open Sans" panose="020B0606030504020204" pitchFamily="34" charset="0"/>
              </a:rPr>
              <a:t>An indoor car can be used to simulate outdoor car transfers. These half or full cars need to have similar physical features of a real car—that is, a car seat within a car cabin. In the event of inclement weather or if an indoor car simulator or outdoor car is not available during the assessment period, then use code </a:t>
            </a:r>
            <a:r>
              <a:rPr lang="en-US" b="1" i="0" dirty="0">
                <a:solidFill>
                  <a:srgbClr val="313537"/>
                </a:solidFill>
                <a:effectLst/>
                <a:latin typeface="Open Sans" panose="020B0606030504020204" pitchFamily="34" charset="0"/>
              </a:rPr>
              <a:t>10. Not attempted due to environmental limitations. </a:t>
            </a:r>
          </a:p>
          <a:p>
            <a:endParaRPr lang="en-US" b="1" i="0" dirty="0">
              <a:solidFill>
                <a:srgbClr val="313537"/>
              </a:solidFill>
              <a:effectLst/>
              <a:latin typeface="Open Sans" panose="020B0606030504020204" pitchFamily="34" charset="0"/>
            </a:endParaRPr>
          </a:p>
          <a:p>
            <a:r>
              <a:rPr lang="en-US" b="1" i="0" dirty="0">
                <a:solidFill>
                  <a:srgbClr val="313537"/>
                </a:solidFill>
                <a:effectLst/>
                <a:latin typeface="Open Sans" panose="020B0606030504020204" pitchFamily="34" charset="0"/>
              </a:rPr>
              <a:t>Car transfer </a:t>
            </a:r>
            <a:r>
              <a:rPr lang="en-US" b="0" i="0" dirty="0">
                <a:solidFill>
                  <a:srgbClr val="313537"/>
                </a:solidFill>
                <a:effectLst/>
                <a:latin typeface="Open Sans" panose="020B0606030504020204" pitchFamily="34" charset="0"/>
              </a:rPr>
              <a:t>assesses the ability of a patient or resident to transfer in and out of a car or van on the passenger side. It does not include the ability to open or close a car door or fasten a seat belt. </a:t>
            </a:r>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43</a:t>
            </a:fld>
            <a:endParaRPr lang="en-US" dirty="0"/>
          </a:p>
        </p:txBody>
      </p:sp>
    </p:spTree>
    <p:extLst>
      <p:ext uri="{BB962C8B-B14F-4D97-AF65-F5344CB8AC3E}">
        <p14:creationId xmlns:p14="http://schemas.microsoft.com/office/powerpoint/2010/main" val="1154079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a:t>
            </a:r>
          </a:p>
        </p:txBody>
      </p:sp>
      <p:sp>
        <p:nvSpPr>
          <p:cNvPr id="4" name="Slide Number Placeholder 3"/>
          <p:cNvSpPr>
            <a:spLocks noGrp="1"/>
          </p:cNvSpPr>
          <p:nvPr>
            <p:ph type="sldNum" sz="quarter" idx="5"/>
          </p:nvPr>
        </p:nvSpPr>
        <p:spPr/>
        <p:txBody>
          <a:bodyPr/>
          <a:lstStyle/>
          <a:p>
            <a:fld id="{073F9165-19FD-B54F-A57A-F24BFFE47402}" type="slidenum">
              <a:rPr lang="en-US" smtClean="0"/>
              <a:t>44</a:t>
            </a:fld>
            <a:endParaRPr lang="en-US" dirty="0"/>
          </a:p>
        </p:txBody>
      </p:sp>
    </p:spTree>
    <p:extLst>
      <p:ext uri="{BB962C8B-B14F-4D97-AF65-F5344CB8AC3E}">
        <p14:creationId xmlns:p14="http://schemas.microsoft.com/office/powerpoint/2010/main" val="2805912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this scenario and then the knowledge check follows.  </a:t>
            </a:r>
          </a:p>
        </p:txBody>
      </p:sp>
      <p:sp>
        <p:nvSpPr>
          <p:cNvPr id="4" name="Slide Number Placeholder 3"/>
          <p:cNvSpPr>
            <a:spLocks noGrp="1"/>
          </p:cNvSpPr>
          <p:nvPr>
            <p:ph type="sldNum" sz="quarter" idx="5"/>
          </p:nvPr>
        </p:nvSpPr>
        <p:spPr/>
        <p:txBody>
          <a:bodyPr/>
          <a:lstStyle/>
          <a:p>
            <a:fld id="{073F9165-19FD-B54F-A57A-F24BFFE47402}" type="slidenum">
              <a:rPr lang="en-US" smtClean="0"/>
              <a:t>45</a:t>
            </a:fld>
            <a:endParaRPr lang="en-US" dirty="0"/>
          </a:p>
        </p:txBody>
      </p:sp>
    </p:spTree>
    <p:extLst>
      <p:ext uri="{BB962C8B-B14F-4D97-AF65-F5344CB8AC3E}">
        <p14:creationId xmlns:p14="http://schemas.microsoft.com/office/powerpoint/2010/main" val="504605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you code the scenario just discussed?  ANIMATION </a:t>
            </a:r>
          </a:p>
        </p:txBody>
      </p:sp>
      <p:sp>
        <p:nvSpPr>
          <p:cNvPr id="4" name="Slide Number Placeholder 3"/>
          <p:cNvSpPr>
            <a:spLocks noGrp="1"/>
          </p:cNvSpPr>
          <p:nvPr>
            <p:ph type="sldNum" sz="quarter" idx="5"/>
          </p:nvPr>
        </p:nvSpPr>
        <p:spPr/>
        <p:txBody>
          <a:bodyPr/>
          <a:lstStyle/>
          <a:p>
            <a:fld id="{62583AE9-5228-4641-AE46-DAC04049BDD6}" type="slidenum">
              <a:rPr lang="en-US" smtClean="0"/>
              <a:pPr/>
              <a:t>46</a:t>
            </a:fld>
            <a:endParaRPr lang="en-US" dirty="0"/>
          </a:p>
        </p:txBody>
      </p:sp>
    </p:spTree>
    <p:extLst>
      <p:ext uri="{BB962C8B-B14F-4D97-AF65-F5344CB8AC3E}">
        <p14:creationId xmlns:p14="http://schemas.microsoft.com/office/powerpoint/2010/main" val="587060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the slide on walking tips </a:t>
            </a:r>
          </a:p>
        </p:txBody>
      </p:sp>
      <p:sp>
        <p:nvSpPr>
          <p:cNvPr id="4" name="Slide Number Placeholder 3"/>
          <p:cNvSpPr>
            <a:spLocks noGrp="1"/>
          </p:cNvSpPr>
          <p:nvPr>
            <p:ph type="sldNum" sz="quarter" idx="5"/>
          </p:nvPr>
        </p:nvSpPr>
        <p:spPr/>
        <p:txBody>
          <a:bodyPr/>
          <a:lstStyle/>
          <a:p>
            <a:fld id="{073F9165-19FD-B54F-A57A-F24BFFE47402}" type="slidenum">
              <a:rPr lang="en-US" smtClean="0"/>
              <a:t>47</a:t>
            </a:fld>
            <a:endParaRPr lang="en-US" dirty="0"/>
          </a:p>
        </p:txBody>
      </p:sp>
    </p:spTree>
    <p:extLst>
      <p:ext uri="{BB962C8B-B14F-4D97-AF65-F5344CB8AC3E}">
        <p14:creationId xmlns:p14="http://schemas.microsoft.com/office/powerpoint/2010/main" val="3934555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Clinicians can use clinical judgment to determine how the actual resident assessment of walking is conducted. If a clinician chooses to combine the assessment of multiple walking activities, the clinician should use clinical judgment to determine the type and amount of assistance needed for each individual activity.</a:t>
            </a:r>
          </a:p>
          <a:p>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48</a:t>
            </a:fld>
            <a:endParaRPr lang="en-US" dirty="0"/>
          </a:p>
        </p:txBody>
      </p:sp>
    </p:spTree>
    <p:extLst>
      <p:ext uri="{BB962C8B-B14F-4D97-AF65-F5344CB8AC3E}">
        <p14:creationId xmlns:p14="http://schemas.microsoft.com/office/powerpoint/2010/main" val="748480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auto"/>
            <a:r>
              <a:rPr lang="en-US" dirty="0"/>
              <a:t>Review Scenario and Discuss – </a:t>
            </a:r>
          </a:p>
          <a:p>
            <a:pPr algn="l" fontAlgn="auto"/>
            <a:endParaRPr lang="en-US" dirty="0"/>
          </a:p>
          <a:p>
            <a:pPr algn="l" fontAlgn="auto"/>
            <a:r>
              <a:rPr lang="en-US" dirty="0"/>
              <a:t>Animation </a:t>
            </a:r>
          </a:p>
          <a:p>
            <a:pPr algn="l" fontAlgn="auto"/>
            <a:r>
              <a:rPr lang="en-US" dirty="0"/>
              <a:t> </a:t>
            </a:r>
          </a:p>
        </p:txBody>
      </p:sp>
      <p:sp>
        <p:nvSpPr>
          <p:cNvPr id="4" name="Slide Number Placeholder 3"/>
          <p:cNvSpPr>
            <a:spLocks noGrp="1"/>
          </p:cNvSpPr>
          <p:nvPr>
            <p:ph type="sldNum" sz="quarter" idx="5"/>
          </p:nvPr>
        </p:nvSpPr>
        <p:spPr/>
        <p:txBody>
          <a:bodyPr/>
          <a:lstStyle/>
          <a:p>
            <a:fld id="{073F9165-19FD-B54F-A57A-F24BFFE47402}" type="slidenum">
              <a:rPr lang="en-US" smtClean="0"/>
              <a:t>49</a:t>
            </a:fld>
            <a:endParaRPr lang="en-US" dirty="0"/>
          </a:p>
        </p:txBody>
      </p:sp>
    </p:spTree>
    <p:extLst>
      <p:ext uri="{BB962C8B-B14F-4D97-AF65-F5344CB8AC3E}">
        <p14:creationId xmlns:p14="http://schemas.microsoft.com/office/powerpoint/2010/main" val="215857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residents in a Medicare Part A stay, the admission assessment period is the first 3 days of the Part A stay starting with the date in A2400B. Start of Most Recent Medicare Stay. The admission assessment period for residents who are not in a Medicare Part A stay is the first 3 days of their stay starting with the date in A1600. Entry Date. − Note: If A0310B = 01 and A0310A = 01 – 06, indicating a 5 - day Prospective Payment System (PPS) assessment combined with an OBRA assessment, the assessment period is the first 3 days of the stay beginning on A2400B and both columns are required. </a:t>
            </a:r>
          </a:p>
        </p:txBody>
      </p:sp>
      <p:sp>
        <p:nvSpPr>
          <p:cNvPr id="4" name="Slide Number Placeholder 3"/>
          <p:cNvSpPr>
            <a:spLocks noGrp="1"/>
          </p:cNvSpPr>
          <p:nvPr>
            <p:ph type="sldNum" sz="quarter" idx="5"/>
          </p:nvPr>
        </p:nvSpPr>
        <p:spPr/>
        <p:txBody>
          <a:bodyPr/>
          <a:lstStyle/>
          <a:p>
            <a:fld id="{073F9165-19FD-B54F-A57A-F24BFFE47402}" type="slidenum">
              <a:rPr lang="en-US" smtClean="0"/>
              <a:t>5</a:t>
            </a:fld>
            <a:endParaRPr lang="en-US" dirty="0"/>
          </a:p>
        </p:txBody>
      </p:sp>
    </p:spTree>
    <p:extLst>
      <p:ext uri="{BB962C8B-B14F-4D97-AF65-F5344CB8AC3E}">
        <p14:creationId xmlns:p14="http://schemas.microsoft.com/office/powerpoint/2010/main" val="2615541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auto"/>
            <a:r>
              <a:rPr lang="en-US" dirty="0"/>
              <a:t>Review Scenario and Discuss – </a:t>
            </a:r>
          </a:p>
          <a:p>
            <a:pPr algn="l" fontAlgn="auto"/>
            <a:endParaRPr lang="en-US" dirty="0"/>
          </a:p>
          <a:p>
            <a:pPr algn="l" fontAlgn="auto"/>
            <a:r>
              <a:rPr lang="en-US" dirty="0"/>
              <a:t>Animation </a:t>
            </a:r>
          </a:p>
          <a:p>
            <a:pPr algn="l" fontAlgn="auto"/>
            <a:r>
              <a:rPr lang="en-US" dirty="0"/>
              <a:t> </a:t>
            </a:r>
          </a:p>
        </p:txBody>
      </p:sp>
      <p:sp>
        <p:nvSpPr>
          <p:cNvPr id="4" name="Slide Number Placeholder 3"/>
          <p:cNvSpPr>
            <a:spLocks noGrp="1"/>
          </p:cNvSpPr>
          <p:nvPr>
            <p:ph type="sldNum" sz="quarter" idx="5"/>
          </p:nvPr>
        </p:nvSpPr>
        <p:spPr/>
        <p:txBody>
          <a:bodyPr/>
          <a:lstStyle/>
          <a:p>
            <a:fld id="{073F9165-19FD-B54F-A57A-F24BFFE47402}" type="slidenum">
              <a:rPr lang="en-US" smtClean="0"/>
              <a:t>50</a:t>
            </a:fld>
            <a:endParaRPr lang="en-US" dirty="0"/>
          </a:p>
        </p:txBody>
      </p:sp>
    </p:spTree>
    <p:extLst>
      <p:ext uri="{BB962C8B-B14F-4D97-AF65-F5344CB8AC3E}">
        <p14:creationId xmlns:p14="http://schemas.microsoft.com/office/powerpoint/2010/main" val="1119946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Completing the stair activities indicates that a resident goes up and down the stairs, by any safe means, with or without any assistive devices (for example, railing or stair lift) and with or without some level of assistance. Getting to and from the stairs is not included when coding the curb or step activities.</a:t>
            </a:r>
          </a:p>
          <a:p>
            <a:r>
              <a:rPr lang="en-US" dirty="0"/>
              <a:t>Ascending and descending stairs does not have to occur sequentially or during one session. If the assessment of going up the stairs and then down the stairs occurs sequentially, the resident may take a standing or seated rest break between ascending and descending the 4 steps or 12 steps.</a:t>
            </a:r>
          </a:p>
          <a:p>
            <a:r>
              <a:rPr lang="en-US" dirty="0"/>
              <a:t>If a resident requires a helper to provide total assist (for example, the resident requires total assist from a helper to move up and down over a curb in their wheelchair), code as 01, Dependent.</a:t>
            </a:r>
          </a:p>
          <a:p>
            <a:r>
              <a:rPr lang="en-US" dirty="0"/>
              <a:t>A resident who uses a wheelchair may be assessed going up and down stairs (including one step or curb) in a wheelchair. Code based on the type and amount of assistance</a:t>
            </a:r>
          </a:p>
          <a:p>
            <a:r>
              <a:rPr lang="en-US" dirty="0"/>
              <a:t>If, at the time of the assessment, a resident is unable to complete the activity because of a physician-prescribed restriction (for instance, no stair climbing for two weeks) but could perform this activity prior to the current illness, exacerbation, or injury, code 88, Not attempted due to medical condition or safety concern.</a:t>
            </a:r>
          </a:p>
        </p:txBody>
      </p:sp>
      <p:sp>
        <p:nvSpPr>
          <p:cNvPr id="4" name="Slide Number Placeholder 3"/>
          <p:cNvSpPr>
            <a:spLocks noGrp="1"/>
          </p:cNvSpPr>
          <p:nvPr>
            <p:ph type="sldNum" sz="quarter" idx="5"/>
          </p:nvPr>
        </p:nvSpPr>
        <p:spPr/>
        <p:txBody>
          <a:bodyPr/>
          <a:lstStyle/>
          <a:p>
            <a:fld id="{073F9165-19FD-B54F-A57A-F24BFFE47402}" type="slidenum">
              <a:rPr lang="en-US" smtClean="0"/>
              <a:t>51</a:t>
            </a:fld>
            <a:endParaRPr lang="en-US" dirty="0"/>
          </a:p>
        </p:txBody>
      </p:sp>
    </p:spTree>
    <p:extLst>
      <p:ext uri="{BB962C8B-B14F-4D97-AF65-F5344CB8AC3E}">
        <p14:creationId xmlns:p14="http://schemas.microsoft.com/office/powerpoint/2010/main" val="32160701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activity includes the resident bending or stooping from a standing position to pick up a small object, such as a spoon, from the floor.</a:t>
            </a:r>
          </a:p>
          <a:p>
            <a:r>
              <a:rPr lang="en-US" dirty="0"/>
              <a:t>•Picking up the object must be assessed while the resident is in a standing position. If the resident is not able to stand, the activity did not occur, and the appropriate “not attempted” code would be used.</a:t>
            </a:r>
          </a:p>
          <a:p>
            <a:r>
              <a:rPr lang="en-US" dirty="0"/>
              <a:t>•If a standing resident is unable to pick up a small object from the floor, therefore requiring the helper to assist in picking up the object, code as 01, 02, or 03, depending on whether the helper is providing all the effort, more than half of the effort, or less than half of the effort, respectively.</a:t>
            </a:r>
          </a:p>
          <a:p>
            <a:r>
              <a:rPr lang="en-US" dirty="0"/>
              <a:t>•Assistive devices and adaptive equipment may be used, for example, a cane to support standing balance and/or a reacher to pick up the object.</a:t>
            </a:r>
          </a:p>
        </p:txBody>
      </p:sp>
      <p:sp>
        <p:nvSpPr>
          <p:cNvPr id="4" name="Slide Number Placeholder 3"/>
          <p:cNvSpPr>
            <a:spLocks noGrp="1"/>
          </p:cNvSpPr>
          <p:nvPr>
            <p:ph type="sldNum" sz="quarter" idx="5"/>
          </p:nvPr>
        </p:nvSpPr>
        <p:spPr/>
        <p:txBody>
          <a:bodyPr/>
          <a:lstStyle/>
          <a:p>
            <a:fld id="{073F9165-19FD-B54F-A57A-F24BFFE47402}" type="slidenum">
              <a:rPr lang="en-US" smtClean="0"/>
              <a:t>52</a:t>
            </a:fld>
            <a:endParaRPr lang="en-US" dirty="0"/>
          </a:p>
        </p:txBody>
      </p:sp>
    </p:spTree>
    <p:extLst>
      <p:ext uri="{BB962C8B-B14F-4D97-AF65-F5344CB8AC3E}">
        <p14:creationId xmlns:p14="http://schemas.microsoft.com/office/powerpoint/2010/main" val="1033144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intent of the wheelchair mobility items is to assess the ability of residents who are learning how to self-mobilize using a wheelchair or who used a wheelchair for self-mobilization prior to admission. Use clinical judgment to determine whether a resident’s use of a wheelchair is for self-mobilization as a result of the resident’s medical condition or safety</a:t>
            </a:r>
          </a:p>
          <a:p>
            <a:endParaRPr lang="en-US" dirty="0"/>
          </a:p>
          <a:p>
            <a:r>
              <a:rPr lang="en-US" dirty="0"/>
              <a:t>If a resident’s environment does not accommodate wheelchair or scooter use for 150 feet without turns, but the resident demonstrates the ability to mobilize a wheelchair or scooter with or without assistance for 150 feet with turns without jeopardizing the resident’s safety, code GG0170S, Wheel 150 feet, using the 6-point scale.</a:t>
            </a:r>
          </a:p>
          <a:p>
            <a:endParaRPr lang="en-US" dirty="0"/>
          </a:p>
          <a:p>
            <a:r>
              <a:rPr lang="en-US" dirty="0"/>
              <a:t>For GG0170S, Wheel 150 feet, a helper can assist a resident in completing the required distance in the wheelchair or in making turns if required. When a resident is unable to wheel the entire distance themself, the activity can still be completed, and a performance code can be determined based on the type and amount of assistance required from the helper to complete the entire activity.</a:t>
            </a:r>
          </a:p>
        </p:txBody>
      </p:sp>
      <p:sp>
        <p:nvSpPr>
          <p:cNvPr id="4" name="Slide Number Placeholder 3"/>
          <p:cNvSpPr>
            <a:spLocks noGrp="1"/>
          </p:cNvSpPr>
          <p:nvPr>
            <p:ph type="sldNum" sz="quarter" idx="5"/>
          </p:nvPr>
        </p:nvSpPr>
        <p:spPr/>
        <p:txBody>
          <a:bodyPr/>
          <a:lstStyle/>
          <a:p>
            <a:fld id="{073F9165-19FD-B54F-A57A-F24BFFE47402}" type="slidenum">
              <a:rPr lang="en-US" smtClean="0"/>
              <a:t>53</a:t>
            </a:fld>
            <a:endParaRPr lang="en-US" dirty="0"/>
          </a:p>
        </p:txBody>
      </p:sp>
    </p:spTree>
    <p:extLst>
      <p:ext uri="{BB962C8B-B14F-4D97-AF65-F5344CB8AC3E}">
        <p14:creationId xmlns:p14="http://schemas.microsoft.com/office/powerpoint/2010/main" val="898911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 a resident’s environment does not have 12 steps, the combination of going up and down 4 stairs three times consecutively in a safe manner is an acceptable alternative to comply with the intention and meet the requirements of this activity.</a:t>
            </a:r>
          </a:p>
          <a:p>
            <a:pPr algn="l" fontAlgn="auto"/>
            <a:r>
              <a:rPr lang="en-US" dirty="0"/>
              <a:t>Read the slide </a:t>
            </a:r>
          </a:p>
        </p:txBody>
      </p:sp>
      <p:sp>
        <p:nvSpPr>
          <p:cNvPr id="4" name="Slide Number Placeholder 3"/>
          <p:cNvSpPr>
            <a:spLocks noGrp="1"/>
          </p:cNvSpPr>
          <p:nvPr>
            <p:ph type="sldNum" sz="quarter" idx="5"/>
          </p:nvPr>
        </p:nvSpPr>
        <p:spPr/>
        <p:txBody>
          <a:bodyPr/>
          <a:lstStyle/>
          <a:p>
            <a:fld id="{073F9165-19FD-B54F-A57A-F24BFFE47402}" type="slidenum">
              <a:rPr lang="en-US" smtClean="0"/>
              <a:t>54</a:t>
            </a:fld>
            <a:endParaRPr lang="en-US" dirty="0"/>
          </a:p>
        </p:txBody>
      </p:sp>
    </p:spTree>
    <p:extLst>
      <p:ext uri="{BB962C8B-B14F-4D97-AF65-F5344CB8AC3E}">
        <p14:creationId xmlns:p14="http://schemas.microsoft.com/office/powerpoint/2010/main" val="1953300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111111"/>
                </a:solidFill>
                <a:effectLst/>
                <a:latin typeface="-apple-system"/>
              </a:rPr>
              <a:t>An onboarding process is a structured approach to welcome new hires and set them up for success. </a:t>
            </a:r>
          </a:p>
          <a:p>
            <a:endParaRPr lang="en-US" b="0" i="0" dirty="0">
              <a:solidFill>
                <a:srgbClr val="111111"/>
              </a:solidFill>
              <a:effectLst/>
              <a:latin typeface="-apple-system"/>
            </a:endParaRPr>
          </a:p>
          <a:p>
            <a:r>
              <a:rPr lang="en-US" b="0" i="0" dirty="0">
                <a:solidFill>
                  <a:srgbClr val="111111"/>
                </a:solidFill>
                <a:effectLst/>
                <a:latin typeface="-apple-system"/>
              </a:rPr>
              <a:t>And the IDT team member that is gathering information on the resident’s functional status needs training at the time of hire and quarterly there after.  A new job is extremely stressful and providing the newly hired employee with the proper tools and opportunities to understand the coding definitions will assist in accurate and complete documentation. </a:t>
            </a:r>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55</a:t>
            </a:fld>
            <a:endParaRPr lang="en-US" dirty="0"/>
          </a:p>
        </p:txBody>
      </p:sp>
    </p:spTree>
    <p:extLst>
      <p:ext uri="{BB962C8B-B14F-4D97-AF65-F5344CB8AC3E}">
        <p14:creationId xmlns:p14="http://schemas.microsoft.com/office/powerpoint/2010/main" val="35905417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5"/>
          </p:nvPr>
        </p:nvSpPr>
        <p:spPr/>
        <p:txBody>
          <a:bodyPr/>
          <a:lstStyle/>
          <a:p>
            <a:fld id="{073F9165-19FD-B54F-A57A-F24BFFE47402}" type="slidenum">
              <a:rPr lang="en-US" smtClean="0"/>
              <a:t>56</a:t>
            </a:fld>
            <a:endParaRPr lang="en-US" dirty="0"/>
          </a:p>
        </p:txBody>
      </p:sp>
    </p:spTree>
    <p:extLst>
      <p:ext uri="{BB962C8B-B14F-4D97-AF65-F5344CB8AC3E}">
        <p14:creationId xmlns:p14="http://schemas.microsoft.com/office/powerpoint/2010/main" val="9681129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with the team </a:t>
            </a:r>
          </a:p>
        </p:txBody>
      </p:sp>
      <p:sp>
        <p:nvSpPr>
          <p:cNvPr id="4" name="Slide Number Placeholder 3"/>
          <p:cNvSpPr>
            <a:spLocks noGrp="1"/>
          </p:cNvSpPr>
          <p:nvPr>
            <p:ph type="sldNum" sz="quarter" idx="5"/>
          </p:nvPr>
        </p:nvSpPr>
        <p:spPr/>
        <p:txBody>
          <a:bodyPr/>
          <a:lstStyle/>
          <a:p>
            <a:fld id="{62583AE9-5228-4641-AE46-DAC04049BDD6}" type="slidenum">
              <a:rPr lang="en-US" smtClean="0"/>
              <a:pPr/>
              <a:t>57</a:t>
            </a:fld>
            <a:endParaRPr lang="en-US" dirty="0"/>
          </a:p>
        </p:txBody>
      </p:sp>
    </p:spTree>
    <p:extLst>
      <p:ext uri="{BB962C8B-B14F-4D97-AF65-F5344CB8AC3E}">
        <p14:creationId xmlns:p14="http://schemas.microsoft.com/office/powerpoint/2010/main" val="2548151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with Team </a:t>
            </a:r>
          </a:p>
        </p:txBody>
      </p:sp>
      <p:sp>
        <p:nvSpPr>
          <p:cNvPr id="4" name="Slide Number Placeholder 3"/>
          <p:cNvSpPr>
            <a:spLocks noGrp="1"/>
          </p:cNvSpPr>
          <p:nvPr>
            <p:ph type="sldNum" sz="quarter" idx="5"/>
          </p:nvPr>
        </p:nvSpPr>
        <p:spPr/>
        <p:txBody>
          <a:bodyPr/>
          <a:lstStyle/>
          <a:p>
            <a:fld id="{62583AE9-5228-4641-AE46-DAC04049BDD6}" type="slidenum">
              <a:rPr lang="en-US" smtClean="0"/>
              <a:pPr/>
              <a:t>58</a:t>
            </a:fld>
            <a:endParaRPr lang="en-US" dirty="0"/>
          </a:p>
        </p:txBody>
      </p:sp>
    </p:spTree>
    <p:extLst>
      <p:ext uri="{BB962C8B-B14F-4D97-AF65-F5344CB8AC3E}">
        <p14:creationId xmlns:p14="http://schemas.microsoft.com/office/powerpoint/2010/main" val="32267196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goal of section GG is to collaborate with the interdisciplinary team on the USUAL performance.  There are tools available to assist with the process either in the EMR or available form  other sources.  </a:t>
            </a:r>
          </a:p>
          <a:p>
            <a:r>
              <a:rPr lang="en-US" dirty="0"/>
              <a:t>Discussing the importance of this collaboration and the need for a clarification notation in the medical record. </a:t>
            </a:r>
          </a:p>
          <a:p>
            <a:r>
              <a:rPr lang="en-US" dirty="0"/>
              <a:t>I will use ambulating as one example of the need for clarification </a:t>
            </a:r>
          </a:p>
          <a:p>
            <a:r>
              <a:rPr lang="en-US" dirty="0"/>
              <a:t>The restorative nurse is interviewing therapy on the new admission. She asks the PTA if Alma can walk.  And the answer was yes, up to 150 feet today. So the restorative nurse reported to the nursing staff on Alma’s ability to ambulate.  </a:t>
            </a:r>
          </a:p>
          <a:p>
            <a:r>
              <a:rPr lang="en-US" dirty="0"/>
              <a:t>But the only ambulation Alma is doing in in the parallel bars, so The code on the therapy document is 88. </a:t>
            </a:r>
          </a:p>
          <a:p>
            <a:r>
              <a:rPr lang="en-US" dirty="0"/>
              <a:t>If this occurred, how would we complete the assessment.  The Nursing assistants documented that the resident ambulated on the day shift during the look back period.   The impact on the PDPM score could be impacted.  </a:t>
            </a:r>
          </a:p>
          <a:p>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59</a:t>
            </a:fld>
            <a:endParaRPr lang="en-US" dirty="0"/>
          </a:p>
        </p:txBody>
      </p:sp>
    </p:spTree>
    <p:extLst>
      <p:ext uri="{BB962C8B-B14F-4D97-AF65-F5344CB8AC3E}">
        <p14:creationId xmlns:p14="http://schemas.microsoft.com/office/powerpoint/2010/main" val="2949365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Personal hygiene integrated into GG0130 as GG0130I.</a:t>
            </a:r>
          </a:p>
          <a:p>
            <a:pPr marL="0" indent="0">
              <a:buNone/>
            </a:pPr>
            <a:r>
              <a:rPr lang="en-US" dirty="0"/>
              <a:t>Tub/Shower transfer added as GG0170FF.</a:t>
            </a:r>
          </a:p>
          <a:p>
            <a:pPr marL="0" indent="0">
              <a:buNone/>
            </a:pPr>
            <a:r>
              <a:rPr lang="en-US" dirty="0"/>
              <a:t>Omnibus Budget Reconciliation Act (OBRA) assessments focus is on  health - related quality of life, planning for care, and some definitions from old Section G data element G0110.</a:t>
            </a:r>
          </a:p>
          <a:p>
            <a:pPr marL="0" indent="0">
              <a:buNone/>
            </a:pPr>
            <a:r>
              <a:rPr lang="en-US" dirty="0"/>
              <a:t>Activities of Daily Living Assistance were added to GG0130. This will not be used in the calculation of PDPM at this point in time.  The new and revised guidance to improve clarity.</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073F9165-19FD-B54F-A57A-F24BFFE47402}" type="slidenum">
              <a:rPr lang="en-US" smtClean="0"/>
              <a:t>6</a:t>
            </a:fld>
            <a:endParaRPr lang="en-US" dirty="0"/>
          </a:p>
        </p:txBody>
      </p:sp>
    </p:spTree>
    <p:extLst>
      <p:ext uri="{BB962C8B-B14F-4D97-AF65-F5344CB8AC3E}">
        <p14:creationId xmlns:p14="http://schemas.microsoft.com/office/powerpoint/2010/main" val="107180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with Team </a:t>
            </a:r>
          </a:p>
        </p:txBody>
      </p:sp>
      <p:sp>
        <p:nvSpPr>
          <p:cNvPr id="4" name="Slide Number Placeholder 3"/>
          <p:cNvSpPr>
            <a:spLocks noGrp="1"/>
          </p:cNvSpPr>
          <p:nvPr>
            <p:ph type="sldNum" sz="quarter" idx="5"/>
          </p:nvPr>
        </p:nvSpPr>
        <p:spPr/>
        <p:txBody>
          <a:bodyPr/>
          <a:lstStyle/>
          <a:p>
            <a:fld id="{073F9165-19FD-B54F-A57A-F24BFFE47402}" type="slidenum">
              <a:rPr lang="en-US" smtClean="0"/>
              <a:t>60</a:t>
            </a:fld>
            <a:endParaRPr lang="en-US" dirty="0"/>
          </a:p>
        </p:txBody>
      </p:sp>
    </p:spTree>
    <p:extLst>
      <p:ext uri="{BB962C8B-B14F-4D97-AF65-F5344CB8AC3E}">
        <p14:creationId xmlns:p14="http://schemas.microsoft.com/office/powerpoint/2010/main" val="35623009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Please review the Section GG Gap Analysis to help your facility assess your current readiness for the Section GG changes. The questions in the left corner help evaluate the systems in place to support accurate Section GG coding. </a:t>
            </a:r>
          </a:p>
          <a:p>
            <a:pPr marL="0" indent="0">
              <a:lnSpc>
                <a:spcPct val="150000"/>
              </a:lnSpc>
              <a:buFont typeface="Arial" panose="020B0604020202020204" pitchFamily="34" charset="0"/>
              <a:buNone/>
            </a:pPr>
            <a:r>
              <a:rPr lang="en-US" dirty="0"/>
              <a:t>Identify the action steps you need to take for improvement of the process and document them in the second blank column titled, “Facility Action Plan”.  </a:t>
            </a:r>
          </a:p>
          <a:p>
            <a:pPr marL="0" indent="0">
              <a:lnSpc>
                <a:spcPct val="150000"/>
              </a:lnSpc>
              <a:buFont typeface="Arial" panose="020B0604020202020204" pitchFamily="34" charset="0"/>
              <a:buNone/>
            </a:pPr>
            <a:r>
              <a:rPr lang="en-US" dirty="0"/>
              <a:t>It is helpful to identify who will be responsible for assuring that the action steps are completed. Use the column titled, “Person responsible” to identify that person. Other staff may also be involved in making the needed changes.  </a:t>
            </a:r>
          </a:p>
          <a:p>
            <a:pPr marL="0" indent="0">
              <a:lnSpc>
                <a:spcPct val="150000"/>
              </a:lnSpc>
              <a:buFont typeface="Arial" panose="020B0604020202020204" pitchFamily="34" charset="0"/>
              <a:buNone/>
            </a:pPr>
            <a:r>
              <a:rPr lang="en-US" dirty="0"/>
              <a:t>The “target date” records the expected completion date. Remember that October 1 is the effective date for the new MDS. </a:t>
            </a:r>
          </a:p>
          <a:p>
            <a:endParaRPr lang="en-US" dirty="0"/>
          </a:p>
        </p:txBody>
      </p:sp>
      <p:sp>
        <p:nvSpPr>
          <p:cNvPr id="4" name="Slide Number Placeholder 3"/>
          <p:cNvSpPr>
            <a:spLocks noGrp="1"/>
          </p:cNvSpPr>
          <p:nvPr>
            <p:ph type="sldNum" sz="quarter" idx="10"/>
          </p:nvPr>
        </p:nvSpPr>
        <p:spPr/>
        <p:txBody>
          <a:bodyPr/>
          <a:lstStyle/>
          <a:p>
            <a:fld id="{073F9165-19FD-B54F-A57A-F24BFFE47402}" type="slidenum">
              <a:rPr lang="en-US" smtClean="0"/>
              <a:t>61</a:t>
            </a:fld>
            <a:endParaRPr lang="en-US" dirty="0"/>
          </a:p>
        </p:txBody>
      </p:sp>
    </p:spTree>
    <p:extLst>
      <p:ext uri="{BB962C8B-B14F-4D97-AF65-F5344CB8AC3E}">
        <p14:creationId xmlns:p14="http://schemas.microsoft.com/office/powerpoint/2010/main" val="451552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62</a:t>
            </a:fld>
            <a:endParaRPr lang="en-US" dirty="0"/>
          </a:p>
        </p:txBody>
      </p:sp>
    </p:spTree>
    <p:extLst>
      <p:ext uri="{BB962C8B-B14F-4D97-AF65-F5344CB8AC3E}">
        <p14:creationId xmlns:p14="http://schemas.microsoft.com/office/powerpoint/2010/main" val="35054795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65</a:t>
            </a:fld>
            <a:endParaRPr lang="en-US" dirty="0"/>
          </a:p>
        </p:txBody>
      </p:sp>
    </p:spTree>
    <p:extLst>
      <p:ext uri="{BB962C8B-B14F-4D97-AF65-F5344CB8AC3E}">
        <p14:creationId xmlns:p14="http://schemas.microsoft.com/office/powerpoint/2010/main" val="212962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a:t>GG0100: Steps for Assessment is utilized to complete  Medicare Part A 5-day MDS</a:t>
            </a:r>
          </a:p>
          <a:p>
            <a:r>
              <a:rPr lang="en-US" sz="1200" dirty="0"/>
              <a:t>Indicate resident’s Usual ability with everyday activities prior to the current illness, exacerbation, or injury</a:t>
            </a:r>
          </a:p>
          <a:p>
            <a:r>
              <a:rPr lang="en-US" sz="1200" dirty="0"/>
              <a:t>Ask the resident or his/her family about his/her prior functioning with everyday activities</a:t>
            </a:r>
          </a:p>
          <a:p>
            <a:r>
              <a:rPr lang="en-US" sz="1200" dirty="0"/>
              <a:t>Review the resident’s medical records describing the resident’s prior functioning with everyday activities. And remember to access the RAI manual for further clarification. </a:t>
            </a:r>
          </a:p>
          <a:p>
            <a:endParaRPr lang="en-US" dirty="0"/>
          </a:p>
        </p:txBody>
      </p:sp>
      <p:sp>
        <p:nvSpPr>
          <p:cNvPr id="4" name="Slide Number Placeholder 3"/>
          <p:cNvSpPr>
            <a:spLocks noGrp="1"/>
          </p:cNvSpPr>
          <p:nvPr>
            <p:ph type="sldNum" sz="quarter" idx="5"/>
          </p:nvPr>
        </p:nvSpPr>
        <p:spPr/>
        <p:txBody>
          <a:bodyPr/>
          <a:lstStyle/>
          <a:p>
            <a:fld id="{C7DBEE7B-0F93-F24C-8E39-0D3C2B10A740}" type="slidenum">
              <a:rPr lang="en-US" smtClean="0"/>
              <a:t>7</a:t>
            </a:fld>
            <a:endParaRPr lang="en-US" dirty="0"/>
          </a:p>
        </p:txBody>
      </p:sp>
    </p:spTree>
    <p:extLst>
      <p:ext uri="{BB962C8B-B14F-4D97-AF65-F5344CB8AC3E}">
        <p14:creationId xmlns:p14="http://schemas.microsoft.com/office/powerpoint/2010/main" val="316443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check our understanding on coding </a:t>
            </a:r>
            <a:r>
              <a:rPr lang="en-US" b="1" dirty="0"/>
              <a:t>functional abilities </a:t>
            </a:r>
          </a:p>
          <a:p>
            <a:endParaRPr lang="en-US" dirty="0"/>
          </a:p>
          <a:p>
            <a:r>
              <a:rPr lang="en-US" dirty="0"/>
              <a:t>Example</a:t>
            </a:r>
          </a:p>
          <a:p>
            <a:endParaRPr lang="en-US" dirty="0"/>
          </a:p>
          <a:p>
            <a:r>
              <a:rPr lang="en-US" dirty="0"/>
              <a:t>Check your handout for the definitions: </a:t>
            </a:r>
          </a:p>
          <a:p>
            <a:endParaRPr lang="en-US" dirty="0"/>
          </a:p>
          <a:p>
            <a:r>
              <a:rPr lang="en-US" dirty="0"/>
              <a:t>Read the slide and click for the animation. </a:t>
            </a:r>
          </a:p>
        </p:txBody>
      </p:sp>
      <p:sp>
        <p:nvSpPr>
          <p:cNvPr id="4" name="Slide Number Placeholder 3"/>
          <p:cNvSpPr>
            <a:spLocks noGrp="1"/>
          </p:cNvSpPr>
          <p:nvPr>
            <p:ph type="sldNum" sz="quarter" idx="5"/>
          </p:nvPr>
        </p:nvSpPr>
        <p:spPr/>
        <p:txBody>
          <a:bodyPr/>
          <a:lstStyle/>
          <a:p>
            <a:fld id="{073F9165-19FD-B54F-A57A-F24BFFE47402}" type="slidenum">
              <a:rPr lang="en-US" smtClean="0"/>
              <a:t>8</a:t>
            </a:fld>
            <a:endParaRPr lang="en-US" dirty="0"/>
          </a:p>
        </p:txBody>
      </p:sp>
    </p:spTree>
    <p:extLst>
      <p:ext uri="{BB962C8B-B14F-4D97-AF65-F5344CB8AC3E}">
        <p14:creationId xmlns:p14="http://schemas.microsoft.com/office/powerpoint/2010/main" val="3147393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from example – </a:t>
            </a:r>
          </a:p>
          <a:p>
            <a:r>
              <a:rPr lang="en-US" dirty="0"/>
              <a:t>Coding Tip:  Read the updated language for GG0100 prior functioning, and make sure that you interview the family and or resident on their level of functioning before admission to the Nursing Home.  </a:t>
            </a:r>
          </a:p>
        </p:txBody>
      </p:sp>
      <p:sp>
        <p:nvSpPr>
          <p:cNvPr id="4" name="Slide Number Placeholder 3"/>
          <p:cNvSpPr>
            <a:spLocks noGrp="1"/>
          </p:cNvSpPr>
          <p:nvPr>
            <p:ph type="sldNum" sz="quarter" idx="5"/>
          </p:nvPr>
        </p:nvSpPr>
        <p:spPr/>
        <p:txBody>
          <a:bodyPr/>
          <a:lstStyle/>
          <a:p>
            <a:fld id="{073F9165-19FD-B54F-A57A-F24BFFE47402}" type="slidenum">
              <a:rPr lang="en-US" smtClean="0"/>
              <a:t>9</a:t>
            </a:fld>
            <a:endParaRPr lang="en-US" dirty="0"/>
          </a:p>
        </p:txBody>
      </p:sp>
    </p:spTree>
    <p:extLst>
      <p:ext uri="{BB962C8B-B14F-4D97-AF65-F5344CB8AC3E}">
        <p14:creationId xmlns:p14="http://schemas.microsoft.com/office/powerpoint/2010/main" val="400115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1574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85B469-5187-4EC5-A46A-5246E39C36E9}" type="datetime1">
              <a:rPr lang="en-US" smtClean="0">
                <a:solidFill>
                  <a:prstClr val="black"/>
                </a:solidFill>
              </a:rPr>
              <a:t>7/10/2023</a:t>
            </a:fld>
            <a:endParaRPr lang="en-US" dirty="0">
              <a:solidFill>
                <a:prstClr val="black"/>
              </a:solidFill>
            </a:endParaRPr>
          </a:p>
        </p:txBody>
      </p:sp>
      <p:sp>
        <p:nvSpPr>
          <p:cNvPr id="5" name="Slide Number Placeholder 4"/>
          <p:cNvSpPr>
            <a:spLocks noGrp="1"/>
          </p:cNvSpPr>
          <p:nvPr>
            <p:ph type="sldNum" sz="quarter" idx="12"/>
          </p:nvPr>
        </p:nvSpPr>
        <p:spPr>
          <a:xfrm>
            <a:off x="8737600" y="6356357"/>
            <a:ext cx="2844800" cy="365125"/>
          </a:xfrm>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15223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6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45D3-CB7D-0441-B16C-D4F96EB4F87F}"/>
              </a:ext>
            </a:extLst>
          </p:cNvPr>
          <p:cNvSpPr>
            <a:spLocks noGrp="1"/>
          </p:cNvSpPr>
          <p:nvPr>
            <p:ph type="title"/>
          </p:nvPr>
        </p:nvSpPr>
        <p:spPr>
          <a:xfrm>
            <a:off x="838200" y="160434"/>
            <a:ext cx="10515600" cy="1325563"/>
          </a:xfrm>
        </p:spPr>
        <p:txBody>
          <a:bodyPr>
            <a:normAutofit/>
          </a:bodyPr>
          <a:lstStyle>
            <a:lvl1pPr>
              <a:defRPr sz="2700" b="1">
                <a:solidFill>
                  <a:srgbClr val="75777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D502999B-8C41-774D-87F9-084A91F66D12}"/>
              </a:ext>
            </a:extLst>
          </p:cNvPr>
          <p:cNvSpPr>
            <a:spLocks noGrp="1"/>
          </p:cNvSpPr>
          <p:nvPr>
            <p:ph type="dt" sz="half" idx="10"/>
          </p:nvPr>
        </p:nvSpPr>
        <p:spPr>
          <a:xfrm>
            <a:off x="167976" y="6332445"/>
            <a:ext cx="694039" cy="365125"/>
          </a:xfrm>
        </p:spPr>
        <p:txBody>
          <a:bodyPr/>
          <a:lstStyle>
            <a:lvl1pPr>
              <a:defRPr sz="600">
                <a:solidFill>
                  <a:schemeClr val="bg1"/>
                </a:solidFill>
                <a:latin typeface="Arial" panose="020B0604020202020204" pitchFamily="34" charset="0"/>
                <a:cs typeface="Arial" panose="020B0604020202020204" pitchFamily="34" charset="0"/>
              </a:defRPr>
            </a:lvl1pPr>
          </a:lstStyle>
          <a:p>
            <a:fld id="{BEBED37E-7098-1F45-871F-BE7C29C7DE35}" type="datetime1">
              <a:rPr lang="en-US" smtClean="0"/>
              <a:t>7/10/2023</a:t>
            </a:fld>
            <a:endParaRPr lang="en-US" dirty="0"/>
          </a:p>
        </p:txBody>
      </p:sp>
      <p:sp>
        <p:nvSpPr>
          <p:cNvPr id="8" name="Footer Placeholder 7">
            <a:extLst>
              <a:ext uri="{FF2B5EF4-FFF2-40B4-BE49-F238E27FC236}">
                <a16:creationId xmlns:a16="http://schemas.microsoft.com/office/drawing/2014/main" id="{DE77E41E-0266-DA43-B618-94B7C72E44CC}"/>
              </a:ext>
            </a:extLst>
          </p:cNvPr>
          <p:cNvSpPr>
            <a:spLocks noGrp="1"/>
          </p:cNvSpPr>
          <p:nvPr>
            <p:ph type="ftr" sz="quarter" idx="11"/>
          </p:nvPr>
        </p:nvSpPr>
        <p:spPr>
          <a:xfrm>
            <a:off x="838200" y="6356352"/>
            <a:ext cx="10515600" cy="365125"/>
          </a:xfrm>
        </p:spPr>
        <p:txBody>
          <a:bodyPr/>
          <a:lstStyle>
            <a:lvl1pPr algn="ctr">
              <a:defRPr sz="600">
                <a:solidFill>
                  <a:schemeClr val="bg1"/>
                </a:solidFill>
                <a:latin typeface="Arial" panose="020B0604020202020204" pitchFamily="34" charset="0"/>
                <a:cs typeface="Arial" panose="020B0604020202020204" pitchFamily="34" charset="0"/>
              </a:defRPr>
            </a:lvl1pPr>
          </a:lstStyle>
          <a:p>
            <a:endParaRPr lang="en-US" dirty="0"/>
          </a:p>
        </p:txBody>
      </p:sp>
      <p:sp>
        <p:nvSpPr>
          <p:cNvPr id="9" name="Slide Number Placeholder 8">
            <a:extLst>
              <a:ext uri="{FF2B5EF4-FFF2-40B4-BE49-F238E27FC236}">
                <a16:creationId xmlns:a16="http://schemas.microsoft.com/office/drawing/2014/main" id="{8A4BC415-6723-AF4A-97ED-98815AA8EB35}"/>
              </a:ext>
            </a:extLst>
          </p:cNvPr>
          <p:cNvSpPr>
            <a:spLocks noGrp="1"/>
          </p:cNvSpPr>
          <p:nvPr>
            <p:ph type="sldNum" sz="quarter" idx="12"/>
          </p:nvPr>
        </p:nvSpPr>
        <p:spPr>
          <a:xfrm>
            <a:off x="11584780" y="5645121"/>
            <a:ext cx="430427" cy="365125"/>
          </a:xfrm>
        </p:spPr>
        <p:txBody>
          <a:bodyPr/>
          <a:lstStyle>
            <a:lvl1pPr>
              <a:defRPr sz="675">
                <a:solidFill>
                  <a:srgbClr val="898989"/>
                </a:solidFill>
              </a:defRPr>
            </a:lvl1pPr>
          </a:lstStyle>
          <a:p>
            <a:fld id="{5C080748-6569-B344-A7DA-3B3F97D47799}" type="slidenum">
              <a:rPr lang="en-US" smtClean="0"/>
              <a:t>‹#›</a:t>
            </a:fld>
            <a:endParaRPr lang="en-US" dirty="0"/>
          </a:p>
        </p:txBody>
      </p:sp>
      <p:sp>
        <p:nvSpPr>
          <p:cNvPr id="16" name="Content Placeholder 2">
            <a:extLst>
              <a:ext uri="{FF2B5EF4-FFF2-40B4-BE49-F238E27FC236}">
                <a16:creationId xmlns:a16="http://schemas.microsoft.com/office/drawing/2014/main" id="{4CDB8C05-CEF7-E044-9C53-104D57113E3B}"/>
              </a:ext>
            </a:extLst>
          </p:cNvPr>
          <p:cNvSpPr>
            <a:spLocks noGrp="1"/>
          </p:cNvSpPr>
          <p:nvPr>
            <p:ph idx="1"/>
          </p:nvPr>
        </p:nvSpPr>
        <p:spPr>
          <a:xfrm>
            <a:off x="838200" y="1825625"/>
            <a:ext cx="10515600" cy="4351338"/>
          </a:xfrm>
        </p:spPr>
        <p:txBody>
          <a:bodyPr/>
          <a:lstStyle>
            <a:lvl1pPr>
              <a:defRPr sz="1350">
                <a:solidFill>
                  <a:srgbClr val="606066"/>
                </a:solidFill>
                <a:latin typeface="Arial" panose="020B0604020202020204" pitchFamily="34" charset="0"/>
                <a:cs typeface="Arial" panose="020B0604020202020204" pitchFamily="34" charset="0"/>
              </a:defRPr>
            </a:lvl1pPr>
            <a:lvl2pPr>
              <a:defRPr sz="1200">
                <a:solidFill>
                  <a:srgbClr val="606066"/>
                </a:solidFill>
                <a:latin typeface="Arial" panose="020B0604020202020204" pitchFamily="34" charset="0"/>
                <a:cs typeface="Arial" panose="020B0604020202020204" pitchFamily="34" charset="0"/>
              </a:defRPr>
            </a:lvl2pPr>
            <a:lvl3pPr>
              <a:defRPr sz="1050">
                <a:solidFill>
                  <a:srgbClr val="606066"/>
                </a:solidFill>
                <a:latin typeface="Arial" panose="020B0604020202020204" pitchFamily="34" charset="0"/>
                <a:cs typeface="Arial" panose="020B0604020202020204" pitchFamily="34" charset="0"/>
              </a:defRPr>
            </a:lvl3pPr>
            <a:lvl4pPr>
              <a:defRPr sz="1050">
                <a:solidFill>
                  <a:srgbClr val="606066"/>
                </a:solidFill>
                <a:latin typeface="Arial" panose="020B0604020202020204" pitchFamily="34" charset="0"/>
                <a:cs typeface="Arial" panose="020B0604020202020204" pitchFamily="34" charset="0"/>
              </a:defRPr>
            </a:lvl4pPr>
            <a:lvl5pPr>
              <a:defRPr sz="1050">
                <a:solidFill>
                  <a:srgbClr val="60606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9231403"/>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7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502999B-8C41-774D-87F9-084A91F66D12}"/>
              </a:ext>
            </a:extLst>
          </p:cNvPr>
          <p:cNvSpPr>
            <a:spLocks noGrp="1"/>
          </p:cNvSpPr>
          <p:nvPr>
            <p:ph type="dt" sz="half" idx="10"/>
          </p:nvPr>
        </p:nvSpPr>
        <p:spPr>
          <a:xfrm>
            <a:off x="167976" y="6332445"/>
            <a:ext cx="694039" cy="365125"/>
          </a:xfrm>
        </p:spPr>
        <p:txBody>
          <a:bodyPr/>
          <a:lstStyle>
            <a:lvl1pPr>
              <a:defRPr sz="600">
                <a:solidFill>
                  <a:schemeClr val="bg1"/>
                </a:solidFill>
                <a:latin typeface="Arial" panose="020B0604020202020204" pitchFamily="34" charset="0"/>
                <a:cs typeface="Arial" panose="020B0604020202020204" pitchFamily="34" charset="0"/>
              </a:defRPr>
            </a:lvl1pPr>
          </a:lstStyle>
          <a:p>
            <a:fld id="{BEBED37E-7098-1F45-871F-BE7C29C7DE35}" type="datetime1">
              <a:rPr lang="en-US" smtClean="0"/>
              <a:t>7/10/2023</a:t>
            </a:fld>
            <a:endParaRPr lang="en-US" dirty="0"/>
          </a:p>
        </p:txBody>
      </p:sp>
      <p:sp>
        <p:nvSpPr>
          <p:cNvPr id="8" name="Footer Placeholder 7">
            <a:extLst>
              <a:ext uri="{FF2B5EF4-FFF2-40B4-BE49-F238E27FC236}">
                <a16:creationId xmlns:a16="http://schemas.microsoft.com/office/drawing/2014/main" id="{DE77E41E-0266-DA43-B618-94B7C72E44CC}"/>
              </a:ext>
            </a:extLst>
          </p:cNvPr>
          <p:cNvSpPr>
            <a:spLocks noGrp="1"/>
          </p:cNvSpPr>
          <p:nvPr>
            <p:ph type="ftr" sz="quarter" idx="11"/>
          </p:nvPr>
        </p:nvSpPr>
        <p:spPr>
          <a:xfrm>
            <a:off x="838200" y="6356352"/>
            <a:ext cx="10515600" cy="365125"/>
          </a:xfrm>
        </p:spPr>
        <p:txBody>
          <a:bodyPr/>
          <a:lstStyle>
            <a:lvl1pPr algn="ctr">
              <a:defRPr sz="600">
                <a:solidFill>
                  <a:schemeClr val="bg1"/>
                </a:solidFill>
                <a:latin typeface="Arial" panose="020B0604020202020204" pitchFamily="34" charset="0"/>
                <a:cs typeface="Arial" panose="020B0604020202020204" pitchFamily="34" charset="0"/>
              </a:defRPr>
            </a:lvl1pPr>
          </a:lstStyle>
          <a:p>
            <a:endParaRPr lang="en-US" dirty="0"/>
          </a:p>
        </p:txBody>
      </p:sp>
      <p:sp>
        <p:nvSpPr>
          <p:cNvPr id="10" name="Slide Number Placeholder 8">
            <a:extLst>
              <a:ext uri="{FF2B5EF4-FFF2-40B4-BE49-F238E27FC236}">
                <a16:creationId xmlns:a16="http://schemas.microsoft.com/office/drawing/2014/main" id="{38F91047-3915-834E-BE8F-F0DCAA9428FD}"/>
              </a:ext>
            </a:extLst>
          </p:cNvPr>
          <p:cNvSpPr>
            <a:spLocks noGrp="1"/>
          </p:cNvSpPr>
          <p:nvPr>
            <p:ph type="sldNum" sz="quarter" idx="12"/>
          </p:nvPr>
        </p:nvSpPr>
        <p:spPr>
          <a:xfrm>
            <a:off x="11584780" y="5656932"/>
            <a:ext cx="430427" cy="365125"/>
          </a:xfrm>
        </p:spPr>
        <p:txBody>
          <a:bodyPr/>
          <a:lstStyle>
            <a:lvl1pPr>
              <a:defRPr sz="600">
                <a:solidFill>
                  <a:srgbClr val="898989"/>
                </a:solidFill>
                <a:latin typeface="Arial" panose="020B0604020202020204" pitchFamily="34" charset="0"/>
                <a:cs typeface="Arial" panose="020B0604020202020204" pitchFamily="34" charset="0"/>
              </a:defRPr>
            </a:lvl1pPr>
          </a:lstStyle>
          <a:p>
            <a:fld id="{5C080748-6569-B344-A7DA-3B3F97D47799}" type="slidenum">
              <a:rPr lang="en-US" smtClean="0"/>
              <a:t>‹#›</a:t>
            </a:fld>
            <a:endParaRPr lang="en-US" dirty="0"/>
          </a:p>
        </p:txBody>
      </p:sp>
    </p:spTree>
    <p:extLst>
      <p:ext uri="{BB962C8B-B14F-4D97-AF65-F5344CB8AC3E}">
        <p14:creationId xmlns:p14="http://schemas.microsoft.com/office/powerpoint/2010/main" val="1198582939"/>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45D3-CB7D-0441-B16C-D4F96EB4F87F}"/>
              </a:ext>
            </a:extLst>
          </p:cNvPr>
          <p:cNvSpPr>
            <a:spLocks noGrp="1"/>
          </p:cNvSpPr>
          <p:nvPr>
            <p:ph type="title"/>
          </p:nvPr>
        </p:nvSpPr>
        <p:spPr>
          <a:xfrm>
            <a:off x="772167" y="160434"/>
            <a:ext cx="10515600" cy="1325563"/>
          </a:xfrm>
        </p:spPr>
        <p:txBody>
          <a:bodyPr>
            <a:normAutofit/>
          </a:bodyPr>
          <a:lstStyle>
            <a:lvl1pPr>
              <a:defRPr sz="2700" b="1">
                <a:solidFill>
                  <a:srgbClr val="75777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D502999B-8C41-774D-87F9-084A91F66D12}"/>
              </a:ext>
            </a:extLst>
          </p:cNvPr>
          <p:cNvSpPr>
            <a:spLocks noGrp="1"/>
          </p:cNvSpPr>
          <p:nvPr>
            <p:ph type="dt" sz="half" idx="10"/>
          </p:nvPr>
        </p:nvSpPr>
        <p:spPr>
          <a:xfrm>
            <a:off x="167976" y="6332445"/>
            <a:ext cx="694039" cy="365125"/>
          </a:xfrm>
        </p:spPr>
        <p:txBody>
          <a:bodyPr/>
          <a:lstStyle>
            <a:lvl1pPr>
              <a:defRPr sz="600">
                <a:solidFill>
                  <a:srgbClr val="898989"/>
                </a:solidFill>
                <a:latin typeface="Arial" panose="020B0604020202020204" pitchFamily="34" charset="0"/>
                <a:cs typeface="Arial" panose="020B0604020202020204" pitchFamily="34" charset="0"/>
              </a:defRPr>
            </a:lvl1pPr>
          </a:lstStyle>
          <a:p>
            <a:fld id="{BEBED37E-7098-1F45-871F-BE7C29C7DE35}" type="datetime1">
              <a:rPr lang="en-US" smtClean="0"/>
              <a:t>7/10/2023</a:t>
            </a:fld>
            <a:endParaRPr lang="en-US" dirty="0"/>
          </a:p>
        </p:txBody>
      </p:sp>
      <p:sp>
        <p:nvSpPr>
          <p:cNvPr id="8" name="Footer Placeholder 7">
            <a:extLst>
              <a:ext uri="{FF2B5EF4-FFF2-40B4-BE49-F238E27FC236}">
                <a16:creationId xmlns:a16="http://schemas.microsoft.com/office/drawing/2014/main" id="{DE77E41E-0266-DA43-B618-94B7C72E44CC}"/>
              </a:ext>
            </a:extLst>
          </p:cNvPr>
          <p:cNvSpPr>
            <a:spLocks noGrp="1"/>
          </p:cNvSpPr>
          <p:nvPr>
            <p:ph type="ftr" sz="quarter" idx="11"/>
          </p:nvPr>
        </p:nvSpPr>
        <p:spPr>
          <a:xfrm>
            <a:off x="838200" y="6356352"/>
            <a:ext cx="10515600" cy="365125"/>
          </a:xfrm>
        </p:spPr>
        <p:txBody>
          <a:bodyPr/>
          <a:lstStyle>
            <a:lvl1pPr algn="ctr">
              <a:defRPr sz="600">
                <a:latin typeface="Arial" panose="020B0604020202020204" pitchFamily="34" charset="0"/>
                <a:cs typeface="Arial" panose="020B0604020202020204" pitchFamily="34" charset="0"/>
              </a:defRPr>
            </a:lvl1pPr>
          </a:lstStyle>
          <a:p>
            <a:endParaRPr lang="en-US" dirty="0"/>
          </a:p>
        </p:txBody>
      </p:sp>
      <p:sp>
        <p:nvSpPr>
          <p:cNvPr id="14" name="Content Placeholder 2">
            <a:extLst>
              <a:ext uri="{FF2B5EF4-FFF2-40B4-BE49-F238E27FC236}">
                <a16:creationId xmlns:a16="http://schemas.microsoft.com/office/drawing/2014/main" id="{C983CE46-90A4-C84E-B6F0-92C32708B255}"/>
              </a:ext>
            </a:extLst>
          </p:cNvPr>
          <p:cNvSpPr>
            <a:spLocks noGrp="1"/>
          </p:cNvSpPr>
          <p:nvPr>
            <p:ph idx="1"/>
          </p:nvPr>
        </p:nvSpPr>
        <p:spPr>
          <a:xfrm>
            <a:off x="838200" y="1825625"/>
            <a:ext cx="10515600" cy="4351338"/>
          </a:xfrm>
        </p:spPr>
        <p:txBody>
          <a:bodyPr/>
          <a:lstStyle>
            <a:lvl1pPr>
              <a:defRPr sz="1350">
                <a:solidFill>
                  <a:srgbClr val="606066"/>
                </a:solidFill>
                <a:latin typeface="Arial" panose="020B0604020202020204" pitchFamily="34" charset="0"/>
                <a:cs typeface="Arial" panose="020B0604020202020204" pitchFamily="34" charset="0"/>
              </a:defRPr>
            </a:lvl1pPr>
            <a:lvl2pPr>
              <a:defRPr sz="1200">
                <a:solidFill>
                  <a:srgbClr val="606066"/>
                </a:solidFill>
                <a:latin typeface="Arial" panose="020B0604020202020204" pitchFamily="34" charset="0"/>
                <a:cs typeface="Arial" panose="020B0604020202020204" pitchFamily="34" charset="0"/>
              </a:defRPr>
            </a:lvl2pPr>
            <a:lvl3pPr>
              <a:defRPr sz="1050">
                <a:solidFill>
                  <a:srgbClr val="606066"/>
                </a:solidFill>
                <a:latin typeface="Arial" panose="020B0604020202020204" pitchFamily="34" charset="0"/>
                <a:cs typeface="Arial" panose="020B0604020202020204" pitchFamily="34" charset="0"/>
              </a:defRPr>
            </a:lvl3pPr>
            <a:lvl4pPr>
              <a:defRPr sz="1050">
                <a:solidFill>
                  <a:srgbClr val="606066"/>
                </a:solidFill>
                <a:latin typeface="Arial" panose="020B0604020202020204" pitchFamily="34" charset="0"/>
                <a:cs typeface="Arial" panose="020B0604020202020204" pitchFamily="34" charset="0"/>
              </a:defRPr>
            </a:lvl4pPr>
            <a:lvl5pPr>
              <a:defRPr sz="1050">
                <a:solidFill>
                  <a:srgbClr val="60606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8">
            <a:extLst>
              <a:ext uri="{FF2B5EF4-FFF2-40B4-BE49-F238E27FC236}">
                <a16:creationId xmlns:a16="http://schemas.microsoft.com/office/drawing/2014/main" id="{2B9FDDDA-48B5-E248-81A5-130B85DEFEC8}"/>
              </a:ext>
            </a:extLst>
          </p:cNvPr>
          <p:cNvSpPr>
            <a:spLocks noGrp="1"/>
          </p:cNvSpPr>
          <p:nvPr>
            <p:ph type="sldNum" sz="quarter" idx="12"/>
          </p:nvPr>
        </p:nvSpPr>
        <p:spPr>
          <a:xfrm>
            <a:off x="11558481" y="5844958"/>
            <a:ext cx="430427" cy="365125"/>
          </a:xfrm>
        </p:spPr>
        <p:txBody>
          <a:bodyPr/>
          <a:lstStyle>
            <a:lvl1pPr>
              <a:defRPr sz="600">
                <a:solidFill>
                  <a:srgbClr val="898989"/>
                </a:solidFill>
                <a:latin typeface="Arial" panose="020B0604020202020204" pitchFamily="34" charset="0"/>
                <a:cs typeface="Arial" panose="020B0604020202020204" pitchFamily="34" charset="0"/>
              </a:defRPr>
            </a:lvl1pPr>
          </a:lstStyle>
          <a:p>
            <a:fld id="{5C080748-6569-B344-A7DA-3B3F97D47799}" type="slidenum">
              <a:rPr lang="en-US" smtClean="0"/>
              <a:t>‹#›</a:t>
            </a:fld>
            <a:endParaRPr lang="en-US" dirty="0"/>
          </a:p>
        </p:txBody>
      </p:sp>
    </p:spTree>
    <p:extLst>
      <p:ext uri="{BB962C8B-B14F-4D97-AF65-F5344CB8AC3E}">
        <p14:creationId xmlns:p14="http://schemas.microsoft.com/office/powerpoint/2010/main" val="954325850"/>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DD955-D679-42C0-8C7E-F3F25ECF904E}" type="datetime1">
              <a:rPr lang="en-US" smtClean="0">
                <a:solidFill>
                  <a:prstClr val="black"/>
                </a:solidFill>
              </a:rPr>
              <a:t>7/10/2023</a:t>
            </a:fld>
            <a:endParaRPr lang="en-US" dirty="0">
              <a:solidFill>
                <a:prstClr val="black"/>
              </a:solidFill>
            </a:endParaRPr>
          </a:p>
        </p:txBody>
      </p:sp>
    </p:spTree>
    <p:extLst>
      <p:ext uri="{BB962C8B-B14F-4D97-AF65-F5344CB8AC3E}">
        <p14:creationId xmlns:p14="http://schemas.microsoft.com/office/powerpoint/2010/main" val="379220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E55542-2A52-46FD-A5AC-DD17EE18F3A6}" type="datetime1">
              <a:rPr lang="en-US" smtClean="0">
                <a:solidFill>
                  <a:prstClr val="black"/>
                </a:solidFill>
              </a:rPr>
              <a:t>7/10/2023</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6914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3C75C-1DD4-4EFB-96F4-CD016AE835F6}" type="datetime1">
              <a:rPr lang="en-US" smtClean="0">
                <a:solidFill>
                  <a:prstClr val="black"/>
                </a:solidFill>
              </a:rPr>
              <a:t>7/10/2023</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9189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81A95B-B40D-432F-BDE3-0F0C037B57E3}" type="datetime1">
              <a:rPr lang="en-US" smtClean="0">
                <a:solidFill>
                  <a:prstClr val="black"/>
                </a:solidFill>
              </a:rPr>
              <a:t>7/10/2023</a:t>
            </a:fld>
            <a:endParaRPr lang="en-US" dirty="0">
              <a:solidFill>
                <a:prstClr val="black"/>
              </a:solidFill>
            </a:endParaRPr>
          </a:p>
        </p:txBody>
      </p:sp>
      <p:sp>
        <p:nvSpPr>
          <p:cNvPr id="9" name="Slide Number Placeholder 8"/>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8827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45820-4DB1-4339-8AEB-7BCAF0FDFEA8}" type="datetime1">
              <a:rPr lang="en-US" smtClean="0">
                <a:solidFill>
                  <a:prstClr val="black"/>
                </a:solidFill>
              </a:rPr>
              <a:t>7/10/2023</a:t>
            </a:fld>
            <a:endParaRPr lang="en-US" dirty="0">
              <a:solidFill>
                <a:prstClr val="black"/>
              </a:solidFill>
            </a:endParaRPr>
          </a:p>
        </p:txBody>
      </p:sp>
      <p:sp>
        <p:nvSpPr>
          <p:cNvPr id="5" name="Slide Number Placeholder 4"/>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1453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A1124-85F9-448D-B3E4-AC9E07F4E290}" type="datetime1">
              <a:rPr lang="en-US" smtClean="0">
                <a:solidFill>
                  <a:prstClr val="black"/>
                </a:solidFill>
              </a:rPr>
              <a:t>7/10/2023</a:t>
            </a:fld>
            <a:endParaRPr lang="en-US" dirty="0">
              <a:solidFill>
                <a:prstClr val="black"/>
              </a:solidFill>
            </a:endParaRPr>
          </a:p>
        </p:txBody>
      </p:sp>
      <p:sp>
        <p:nvSpPr>
          <p:cNvPr id="4" name="Slide Number Placeholder 3"/>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134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9F4AF-83BA-4844-90A6-1A2537F102CC}" type="datetime1">
              <a:rPr lang="en-US" smtClean="0">
                <a:solidFill>
                  <a:prstClr val="black"/>
                </a:solidFill>
              </a:rPr>
              <a:t>7/10/2023</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9336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FF0AA6-727A-4116-83EB-06F1397B9832}" type="datetime1">
              <a:rPr lang="en-US" smtClean="0">
                <a:solidFill>
                  <a:prstClr val="black"/>
                </a:solidFill>
              </a:rPr>
              <a:t>7/10/2023</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3811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solidFill>
              </a:defRPr>
            </a:lvl1pPr>
          </a:lstStyle>
          <a:p>
            <a:fld id="{EA25747C-6F3A-4B6F-85EC-0F505796E425}" type="datetime1">
              <a:rPr lang="en-US" smtClean="0">
                <a:solidFill>
                  <a:prstClr val="black"/>
                </a:solidFill>
              </a:rPr>
              <a:t>7/10/2023</a:t>
            </a:fld>
            <a:endParaRPr lang="en-US" dirty="0">
              <a:solidFill>
                <a:prstClr val="black"/>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solidFill>
              </a:defRPr>
            </a:lvl1pPr>
          </a:lstStyle>
          <a:p>
            <a:fld id="{8ED21966-C764-4C40-97C3-3CEDFB59A7F5}" type="slidenum">
              <a:rPr lang="en-US" smtClean="0">
                <a:solidFill>
                  <a:prstClr val="black"/>
                </a:solidFill>
              </a:rPr>
              <a:pPr/>
              <a:t>‹#›</a:t>
            </a:fld>
            <a:endParaRPr lang="en-US" dirty="0">
              <a:solidFill>
                <a:prstClr val="black"/>
              </a:solidFill>
            </a:endParaRPr>
          </a:p>
        </p:txBody>
      </p:sp>
      <p:sp>
        <p:nvSpPr>
          <p:cNvPr id="7" name="TextBox 6"/>
          <p:cNvSpPr txBox="1"/>
          <p:nvPr userDrawn="1"/>
        </p:nvSpPr>
        <p:spPr>
          <a:xfrm>
            <a:off x="3352800" y="6356357"/>
            <a:ext cx="5283200" cy="323165"/>
          </a:xfrm>
          <a:prstGeom prst="rect">
            <a:avLst/>
          </a:prstGeom>
          <a:noFill/>
        </p:spPr>
        <p:txBody>
          <a:bodyPr wrap="square" rtlCol="0">
            <a:spAutoFit/>
          </a:bodyPr>
          <a:lstStyle/>
          <a:p>
            <a:pPr algn="ctr"/>
            <a:r>
              <a:rPr lang="en-US" sz="500" kern="1200" dirty="0">
                <a:solidFill>
                  <a:schemeClr val="tx1"/>
                </a:solidFill>
                <a:effectLst/>
                <a:latin typeface="Calibri" panose="020F0502020204030204" pitchFamily="34" charset="0"/>
                <a:ea typeface="+mn-ea"/>
                <a:cs typeface="Arial" charset="0"/>
              </a:rPr>
              <a:t>This document is for general informational purposes only.  </a:t>
            </a:r>
          </a:p>
          <a:p>
            <a:pPr algn="ctr"/>
            <a:r>
              <a:rPr lang="en-US" sz="500" kern="1200" dirty="0">
                <a:solidFill>
                  <a:schemeClr val="tx1"/>
                </a:solidFill>
                <a:effectLst/>
                <a:latin typeface="Calibri" panose="020F0502020204030204" pitchFamily="34" charset="0"/>
                <a:ea typeface="+mn-ea"/>
                <a:cs typeface="Arial" charset="0"/>
              </a:rPr>
              <a:t>It does not represent legal advice nor relied upon as supporting documentation or advice with CMS or other regulatory entities.</a:t>
            </a:r>
          </a:p>
          <a:p>
            <a:pPr algn="ctr"/>
            <a:r>
              <a:rPr lang="en-US" sz="500" kern="1200" dirty="0">
                <a:solidFill>
                  <a:schemeClr val="tx1"/>
                </a:solidFill>
                <a:effectLst/>
                <a:latin typeface="Calibri" panose="020F0502020204030204" pitchFamily="34" charset="0"/>
                <a:ea typeface="+mn-ea"/>
                <a:cs typeface="Arial" charset="0"/>
              </a:rPr>
              <a:t>© Pathway Health Services, Inc. – All Rights Reserved – Copy with Permission Only </a:t>
            </a:r>
          </a:p>
        </p:txBody>
      </p:sp>
      <p:pic>
        <p:nvPicPr>
          <p:cNvPr id="11" name="Picture 10">
            <a:extLst>
              <a:ext uri="{FF2B5EF4-FFF2-40B4-BE49-F238E27FC236}">
                <a16:creationId xmlns:a16="http://schemas.microsoft.com/office/drawing/2014/main" id="{EEC89438-3BCB-96E4-C3DC-63CBB70890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9600" y="5829556"/>
            <a:ext cx="2495217" cy="891925"/>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93390AD5-C4C7-25A7-A5EA-49D7E1490F8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841092" y="5910395"/>
            <a:ext cx="2637816" cy="891924"/>
          </a:xfrm>
          <a:prstGeom prst="rect">
            <a:avLst/>
          </a:prstGeom>
        </p:spPr>
      </p:pic>
    </p:spTree>
    <p:extLst>
      <p:ext uri="{BB962C8B-B14F-4D97-AF65-F5344CB8AC3E}">
        <p14:creationId xmlns:p14="http://schemas.microsoft.com/office/powerpoint/2010/main" val="13039616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hyperlink" Target="https://downloads.cms.gov/files/mds-3.0-rai-manual-v1.17.1_october_2019.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cms.gov/Medicare/Quality-Initiatives-Patient-Assessment-Instruments/NursingHomeQualityInits/MDS30RAIManual.html" TargetMode="External"/><Relationship Id="rId2" Type="http://schemas.openxmlformats.org/officeDocument/2006/relationships/hyperlink" Target="https://www.cms.gov/Medicare/Quality-Initiatives-Patient-Assessment-Instruments/Post-Acute-Care-Quality-Initiatives/IMPACT-Act-of-2014/IMPACT-Act-of-2014-Data-Standardization-and-Cross-Setting-Measures.html" TargetMode="External"/><Relationship Id="rId1" Type="http://schemas.openxmlformats.org/officeDocument/2006/relationships/slideLayout" Target="../slideLayouts/slideLayout11.xml"/><Relationship Id="rId4" Type="http://schemas.openxmlformats.org/officeDocument/2006/relationships/hyperlink" Target="https://www.cms.gov/Medicare/Quality-Initiatives-Patient-Assessment-Instruments/NursingHomeQualityInits/Skilled-Nursing-Facility-Quality-Reporting-Program/SNF-Quality-Reporting-Program-Measures-and-Technical-Information.htm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cms.gov/Medicare/Quality-Initiatives-Patient-Assessment-instruments/NursingHomeQualityInits/NHQIMDS30TechnicalInformation.html" TargetMode="External"/><Relationship Id="rId2" Type="http://schemas.openxmlformats.org/officeDocument/2006/relationships/hyperlink" Target="https://www.cms.gov/Medicare/Quality-Initiatives-Patient-Assessment-Instruments/NursingHomeQualityInits/Skilled-Nursing-Facility-Quality-Reporting-Program/SNF-Quality-Reporting-Program-Data-Submission-Deadlines.html" TargetMode="Externa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1219200"/>
            <a:ext cx="7772400" cy="1162050"/>
          </a:xfrm>
        </p:spPr>
        <p:txBody>
          <a:bodyPr>
            <a:normAutofit/>
          </a:bodyPr>
          <a:lstStyle/>
          <a:p>
            <a:r>
              <a:rPr lang="en-US" b="1" dirty="0">
                <a:solidFill>
                  <a:schemeClr val="bg1"/>
                </a:solidFill>
              </a:rPr>
              <a:t>Test</a:t>
            </a:r>
          </a:p>
        </p:txBody>
      </p:sp>
      <p:sp>
        <p:nvSpPr>
          <p:cNvPr id="2" name="Subtitle 1"/>
          <p:cNvSpPr>
            <a:spLocks noGrp="1"/>
          </p:cNvSpPr>
          <p:nvPr>
            <p:ph type="subTitle" idx="1"/>
          </p:nvPr>
        </p:nvSpPr>
        <p:spPr>
          <a:xfrm>
            <a:off x="2895600" y="2457450"/>
            <a:ext cx="6400800" cy="914400"/>
          </a:xfrm>
        </p:spPr>
        <p:txBody>
          <a:bodyPr/>
          <a:lstStyle/>
          <a:p>
            <a:r>
              <a:rPr lang="en-US" dirty="0">
                <a:solidFill>
                  <a:schemeClr val="bg1"/>
                </a:solidFill>
                <a:latin typeface="+mj-lt"/>
              </a:rPr>
              <a:t>Test </a:t>
            </a:r>
          </a:p>
        </p:txBody>
      </p:sp>
      <p:sp>
        <p:nvSpPr>
          <p:cNvPr id="3" name="Rectangle 2">
            <a:extLst>
              <a:ext uri="{FF2B5EF4-FFF2-40B4-BE49-F238E27FC236}">
                <a16:creationId xmlns:a16="http://schemas.microsoft.com/office/drawing/2014/main" id="{366F4DF2-F585-64DD-4FDD-313E788B8944}"/>
              </a:ext>
            </a:extLst>
          </p:cNvPr>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Diagonal Corners Rounded 4">
            <a:extLst>
              <a:ext uri="{FF2B5EF4-FFF2-40B4-BE49-F238E27FC236}">
                <a16:creationId xmlns:a16="http://schemas.microsoft.com/office/drawing/2014/main" id="{1F9DF84E-28F5-C02A-551A-D96E317BE60D}"/>
              </a:ext>
            </a:extLst>
          </p:cNvPr>
          <p:cNvSpPr/>
          <p:nvPr/>
        </p:nvSpPr>
        <p:spPr>
          <a:xfrm>
            <a:off x="0" y="-838200"/>
            <a:ext cx="12192000" cy="5029200"/>
          </a:xfrm>
          <a:prstGeom prst="round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DB626FF-F780-B326-7D3F-A46163F4F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5433532"/>
            <a:ext cx="2705992" cy="967268"/>
          </a:xfrm>
          <a:prstGeom prst="rect">
            <a:avLst/>
          </a:prstGeom>
        </p:spPr>
      </p:pic>
      <p:sp>
        <p:nvSpPr>
          <p:cNvPr id="10" name="TextBox 9">
            <a:extLst>
              <a:ext uri="{FF2B5EF4-FFF2-40B4-BE49-F238E27FC236}">
                <a16:creationId xmlns:a16="http://schemas.microsoft.com/office/drawing/2014/main" id="{5545AD3B-6142-9373-26B8-A307381A735E}"/>
              </a:ext>
            </a:extLst>
          </p:cNvPr>
          <p:cNvSpPr txBox="1"/>
          <p:nvPr/>
        </p:nvSpPr>
        <p:spPr>
          <a:xfrm>
            <a:off x="952500" y="510334"/>
            <a:ext cx="10287000" cy="2862322"/>
          </a:xfrm>
          <a:prstGeom prst="rect">
            <a:avLst/>
          </a:prstGeom>
          <a:noFill/>
        </p:spPr>
        <p:txBody>
          <a:bodyPr wrap="square" rtlCol="0">
            <a:spAutoFit/>
          </a:bodyPr>
          <a:lstStyle/>
          <a:p>
            <a:pPr algn="ctr"/>
            <a:r>
              <a:rPr lang="en-US" sz="3600" b="1" dirty="0">
                <a:solidFill>
                  <a:schemeClr val="bg1"/>
                </a:solidFill>
              </a:rPr>
              <a:t>MDS 3.0 Section GG</a:t>
            </a:r>
          </a:p>
          <a:p>
            <a:pPr algn="ctr"/>
            <a:endParaRPr lang="en-US" sz="3600" b="1" dirty="0">
              <a:solidFill>
                <a:schemeClr val="bg1"/>
              </a:solidFill>
            </a:endParaRPr>
          </a:p>
          <a:p>
            <a:pPr algn="ctr"/>
            <a:r>
              <a:rPr lang="en-US" sz="3600" dirty="0">
                <a:solidFill>
                  <a:schemeClr val="bg1"/>
                </a:solidFill>
                <a:latin typeface="+mj-lt"/>
              </a:rPr>
              <a:t>Direct Care Staff Training </a:t>
            </a:r>
          </a:p>
          <a:p>
            <a:pPr algn="ctr"/>
            <a:r>
              <a:rPr lang="en-US" sz="3600" b="1" dirty="0">
                <a:solidFill>
                  <a:schemeClr val="bg1"/>
                </a:solidFill>
              </a:rPr>
              <a:t> </a:t>
            </a:r>
            <a:endParaRPr lang="en-US" sz="3600" dirty="0"/>
          </a:p>
          <a:p>
            <a:endParaRPr lang="en-US" sz="3600" dirty="0"/>
          </a:p>
        </p:txBody>
      </p:sp>
      <p:pic>
        <p:nvPicPr>
          <p:cNvPr id="7" name="Picture 6" descr="A picture containing text, clipart&#10;&#10;Description automatically generated">
            <a:extLst>
              <a:ext uri="{FF2B5EF4-FFF2-40B4-BE49-F238E27FC236}">
                <a16:creationId xmlns:a16="http://schemas.microsoft.com/office/drawing/2014/main" id="{575D144F-DE5E-8CE1-F34F-332FD82B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9699" y="4495801"/>
            <a:ext cx="2534617" cy="747712"/>
          </a:xfrm>
          <a:prstGeom prst="rect">
            <a:avLst/>
          </a:prstGeom>
        </p:spPr>
      </p:pic>
      <p:sp>
        <p:nvSpPr>
          <p:cNvPr id="4" name="TextBox 3">
            <a:extLst>
              <a:ext uri="{FF2B5EF4-FFF2-40B4-BE49-F238E27FC236}">
                <a16:creationId xmlns:a16="http://schemas.microsoft.com/office/drawing/2014/main" id="{3ADEA470-0395-DC47-BD56-54C78A6EB9C5}"/>
              </a:ext>
            </a:extLst>
          </p:cNvPr>
          <p:cNvSpPr txBox="1"/>
          <p:nvPr/>
        </p:nvSpPr>
        <p:spPr>
          <a:xfrm>
            <a:off x="609600" y="5715000"/>
            <a:ext cx="2590800" cy="646331"/>
          </a:xfrm>
          <a:prstGeom prst="rect">
            <a:avLst/>
          </a:prstGeom>
          <a:noFill/>
        </p:spPr>
        <p:txBody>
          <a:bodyPr wrap="square" rtlCol="0">
            <a:spAutoFit/>
          </a:bodyPr>
          <a:lstStyle/>
          <a:p>
            <a:r>
              <a:rPr lang="en-US" dirty="0">
                <a:solidFill>
                  <a:schemeClr val="bg1"/>
                </a:solidFill>
              </a:rPr>
              <a:t>July 2023</a:t>
            </a:r>
          </a:p>
          <a:p>
            <a:endParaRPr lang="en-US" dirty="0">
              <a:solidFill>
                <a:schemeClr val="bg1"/>
              </a:solidFill>
            </a:endParaRPr>
          </a:p>
        </p:txBody>
      </p:sp>
    </p:spTree>
    <p:extLst>
      <p:ext uri="{BB962C8B-B14F-4D97-AF65-F5344CB8AC3E}">
        <p14:creationId xmlns:p14="http://schemas.microsoft.com/office/powerpoint/2010/main" val="35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1BCFB-7AAA-30D3-E161-D450F184510F}"/>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3" name="Content Placeholder 4">
            <a:extLst>
              <a:ext uri="{FF2B5EF4-FFF2-40B4-BE49-F238E27FC236}">
                <a16:creationId xmlns:a16="http://schemas.microsoft.com/office/drawing/2014/main" id="{8E966EE2-4F53-926E-93E5-FD7B1298B845}"/>
              </a:ext>
            </a:extLst>
          </p:cNvPr>
          <p:cNvPicPr>
            <a:picLocks noChangeAspect="1"/>
          </p:cNvPicPr>
          <p:nvPr/>
        </p:nvPicPr>
        <p:blipFill>
          <a:blip r:embed="rId3"/>
          <a:stretch>
            <a:fillRect/>
          </a:stretch>
        </p:blipFill>
        <p:spPr>
          <a:xfrm>
            <a:off x="1594347" y="7162"/>
            <a:ext cx="8777983" cy="2615741"/>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D6966725-D7D9-C19F-A117-3D538524419F}"/>
              </a:ext>
            </a:extLst>
          </p:cNvPr>
          <p:cNvSpPr txBox="1"/>
          <p:nvPr/>
        </p:nvSpPr>
        <p:spPr>
          <a:xfrm>
            <a:off x="687438" y="2847957"/>
            <a:ext cx="10591800" cy="1107996"/>
          </a:xfrm>
          <a:prstGeom prst="rect">
            <a:avLst/>
          </a:prstGeom>
          <a:noFill/>
        </p:spPr>
        <p:txBody>
          <a:bodyPr wrap="square">
            <a:spAutoFit/>
          </a:bodyPr>
          <a:lstStyle/>
          <a:p>
            <a:pPr algn="ctr"/>
            <a:r>
              <a:rPr lang="en-US" sz="2200" dirty="0">
                <a:solidFill>
                  <a:schemeClr val="tx1">
                    <a:lumMod val="65000"/>
                    <a:lumOff val="35000"/>
                  </a:schemeClr>
                </a:solidFill>
              </a:rPr>
              <a:t>Frank lived with wife in an Assisted Living and hospitalized for surgery . His wife said that he needed complete assistance with self-care activities, including eating, </a:t>
            </a:r>
          </a:p>
          <a:p>
            <a:pPr algn="ctr"/>
            <a:r>
              <a:rPr lang="en-US" sz="2200" dirty="0">
                <a:solidFill>
                  <a:schemeClr val="tx1">
                    <a:lumMod val="65000"/>
                    <a:lumOff val="35000"/>
                  </a:schemeClr>
                </a:solidFill>
              </a:rPr>
              <a:t>bathing, dressing, and using the toilet</a:t>
            </a:r>
          </a:p>
        </p:txBody>
      </p:sp>
      <p:sp>
        <p:nvSpPr>
          <p:cNvPr id="7" name="TextBox 6">
            <a:extLst>
              <a:ext uri="{FF2B5EF4-FFF2-40B4-BE49-F238E27FC236}">
                <a16:creationId xmlns:a16="http://schemas.microsoft.com/office/drawing/2014/main" id="{8490B6E3-C7CC-96BF-86D9-2ED81D6FA38F}"/>
              </a:ext>
            </a:extLst>
          </p:cNvPr>
          <p:cNvSpPr txBox="1"/>
          <p:nvPr/>
        </p:nvSpPr>
        <p:spPr>
          <a:xfrm>
            <a:off x="1321194" y="4027119"/>
            <a:ext cx="3997106" cy="1631216"/>
          </a:xfrm>
          <a:prstGeom prst="rect">
            <a:avLst/>
          </a:prstGeom>
          <a:noFill/>
        </p:spPr>
        <p:txBody>
          <a:bodyPr wrap="square" rtlCol="0">
            <a:spAutoFit/>
          </a:bodyPr>
          <a:lstStyle/>
          <a:p>
            <a:r>
              <a:rPr lang="en-US" sz="2000" dirty="0">
                <a:solidFill>
                  <a:schemeClr val="tx1">
                    <a:lumMod val="65000"/>
                    <a:lumOff val="35000"/>
                  </a:schemeClr>
                </a:solidFill>
              </a:rPr>
              <a:t>3. Independent </a:t>
            </a:r>
          </a:p>
          <a:p>
            <a:r>
              <a:rPr lang="en-US" sz="2000" dirty="0">
                <a:solidFill>
                  <a:schemeClr val="tx1">
                    <a:lumMod val="65000"/>
                    <a:lumOff val="35000"/>
                  </a:schemeClr>
                </a:solidFill>
              </a:rPr>
              <a:t>2. Needed some help</a:t>
            </a:r>
          </a:p>
          <a:p>
            <a:r>
              <a:rPr lang="en-US" sz="2000" dirty="0">
                <a:solidFill>
                  <a:schemeClr val="tx1">
                    <a:lumMod val="65000"/>
                    <a:lumOff val="35000"/>
                  </a:schemeClr>
                </a:solidFill>
              </a:rPr>
              <a:t>1. Dependent </a:t>
            </a:r>
          </a:p>
          <a:p>
            <a:r>
              <a:rPr lang="en-US" sz="2000" dirty="0">
                <a:solidFill>
                  <a:schemeClr val="tx1">
                    <a:lumMod val="65000"/>
                    <a:lumOff val="35000"/>
                  </a:schemeClr>
                </a:solidFill>
              </a:rPr>
              <a:t>8. Unknown</a:t>
            </a:r>
          </a:p>
          <a:p>
            <a:r>
              <a:rPr lang="en-US" sz="2000" dirty="0">
                <a:solidFill>
                  <a:schemeClr val="tx1">
                    <a:lumMod val="65000"/>
                    <a:lumOff val="35000"/>
                  </a:schemeClr>
                </a:solidFill>
              </a:rPr>
              <a:t>9. Not applicable</a:t>
            </a:r>
            <a:endParaRPr lang="en-US" sz="2000" b="1" dirty="0">
              <a:solidFill>
                <a:schemeClr val="tx1">
                  <a:lumMod val="65000"/>
                  <a:lumOff val="35000"/>
                </a:schemeClr>
              </a:solidFill>
            </a:endParaRPr>
          </a:p>
        </p:txBody>
      </p:sp>
      <p:sp>
        <p:nvSpPr>
          <p:cNvPr id="8" name="TextBox 7">
            <a:extLst>
              <a:ext uri="{FF2B5EF4-FFF2-40B4-BE49-F238E27FC236}">
                <a16:creationId xmlns:a16="http://schemas.microsoft.com/office/drawing/2014/main" id="{ACF5FE95-5F81-5520-423B-F9FF5C57FBD7}"/>
              </a:ext>
            </a:extLst>
          </p:cNvPr>
          <p:cNvSpPr txBox="1"/>
          <p:nvPr/>
        </p:nvSpPr>
        <p:spPr>
          <a:xfrm>
            <a:off x="4943204" y="812244"/>
            <a:ext cx="342899" cy="369332"/>
          </a:xfrm>
          <a:prstGeom prst="rect">
            <a:avLst/>
          </a:prstGeom>
          <a:noFill/>
        </p:spPr>
        <p:txBody>
          <a:bodyPr wrap="square" rtlCol="0">
            <a:spAutoFit/>
          </a:bodyPr>
          <a:lstStyle/>
          <a:p>
            <a:r>
              <a:rPr lang="en-US" b="1" dirty="0"/>
              <a:t>1</a:t>
            </a:r>
          </a:p>
        </p:txBody>
      </p:sp>
      <p:sp>
        <p:nvSpPr>
          <p:cNvPr id="9" name="TextBox 8">
            <a:extLst>
              <a:ext uri="{FF2B5EF4-FFF2-40B4-BE49-F238E27FC236}">
                <a16:creationId xmlns:a16="http://schemas.microsoft.com/office/drawing/2014/main" id="{44F4ACE2-C905-64E2-B540-848CE59368B4}"/>
              </a:ext>
            </a:extLst>
          </p:cNvPr>
          <p:cNvSpPr txBox="1"/>
          <p:nvPr/>
        </p:nvSpPr>
        <p:spPr>
          <a:xfrm>
            <a:off x="6477000" y="4242562"/>
            <a:ext cx="4953000" cy="1200329"/>
          </a:xfrm>
          <a:prstGeom prst="rect">
            <a:avLst/>
          </a:prstGeom>
          <a:noFill/>
        </p:spPr>
        <p:txBody>
          <a:bodyPr wrap="square" rtlCol="0">
            <a:spAutoFit/>
          </a:bodyPr>
          <a:lstStyle/>
          <a:p>
            <a:r>
              <a:rPr lang="en-US" sz="2400" dirty="0">
                <a:solidFill>
                  <a:schemeClr val="accent5">
                    <a:lumMod val="75000"/>
                  </a:schemeClr>
                </a:solidFill>
              </a:rPr>
              <a:t>Rationale - </a:t>
            </a:r>
          </a:p>
          <a:p>
            <a:r>
              <a:rPr lang="en-US" sz="2400" dirty="0">
                <a:solidFill>
                  <a:schemeClr val="accent5">
                    <a:lumMod val="75000"/>
                  </a:schemeClr>
                </a:solidFill>
              </a:rPr>
              <a:t>Dependent, his wife stated that he was dependent before surgery </a:t>
            </a:r>
          </a:p>
        </p:txBody>
      </p:sp>
    </p:spTree>
    <p:extLst>
      <p:ext uri="{BB962C8B-B14F-4D97-AF65-F5344CB8AC3E}">
        <p14:creationId xmlns:p14="http://schemas.microsoft.com/office/powerpoint/2010/main" val="302263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01B4-D159-6774-3658-76153E2799F0}"/>
              </a:ext>
            </a:extLst>
          </p:cNvPr>
          <p:cNvSpPr>
            <a:spLocks noGrp="1"/>
          </p:cNvSpPr>
          <p:nvPr>
            <p:ph type="title"/>
          </p:nvPr>
        </p:nvSpPr>
        <p:spPr/>
        <p:txBody>
          <a:bodyPr>
            <a:normAutofit/>
          </a:bodyPr>
          <a:lstStyle/>
          <a:p>
            <a:r>
              <a:rPr lang="en-US" sz="4000" b="0" dirty="0"/>
              <a:t>Prior Device Use: Medicare A  </a:t>
            </a:r>
          </a:p>
        </p:txBody>
      </p:sp>
      <p:sp>
        <p:nvSpPr>
          <p:cNvPr id="3" name="Date Placeholder 2">
            <a:extLst>
              <a:ext uri="{FF2B5EF4-FFF2-40B4-BE49-F238E27FC236}">
                <a16:creationId xmlns:a16="http://schemas.microsoft.com/office/drawing/2014/main" id="{FFAD530A-D0B1-871C-444D-A286128DD40F}"/>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6" name="Content Placeholder 5">
            <a:extLst>
              <a:ext uri="{FF2B5EF4-FFF2-40B4-BE49-F238E27FC236}">
                <a16:creationId xmlns:a16="http://schemas.microsoft.com/office/drawing/2014/main" id="{8A5A78E6-7313-027E-3C36-D5236D04CBEE}"/>
              </a:ext>
            </a:extLst>
          </p:cNvPr>
          <p:cNvPicPr>
            <a:picLocks noGrp="1" noChangeAspect="1"/>
          </p:cNvPicPr>
          <p:nvPr>
            <p:ph idx="1"/>
          </p:nvPr>
        </p:nvPicPr>
        <p:blipFill>
          <a:blip r:embed="rId3"/>
          <a:stretch>
            <a:fillRect/>
          </a:stretch>
        </p:blipFill>
        <p:spPr>
          <a:xfrm>
            <a:off x="1898121" y="1485997"/>
            <a:ext cx="8395757" cy="4000601"/>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0085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E522CE-6423-BADE-CF27-07D9F980DF41}"/>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5" name="Content Placeholder 5">
            <a:extLst>
              <a:ext uri="{FF2B5EF4-FFF2-40B4-BE49-F238E27FC236}">
                <a16:creationId xmlns:a16="http://schemas.microsoft.com/office/drawing/2014/main" id="{E5C46508-9808-497E-7B4B-02385AF245A5}"/>
              </a:ext>
            </a:extLst>
          </p:cNvPr>
          <p:cNvPicPr>
            <a:picLocks noChangeAspect="1"/>
          </p:cNvPicPr>
          <p:nvPr/>
        </p:nvPicPr>
        <p:blipFill>
          <a:blip r:embed="rId3"/>
          <a:stretch>
            <a:fillRect/>
          </a:stretch>
        </p:blipFill>
        <p:spPr>
          <a:xfrm>
            <a:off x="1670810" y="237203"/>
            <a:ext cx="8926578" cy="3026906"/>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0331139A-E3E4-EB97-0963-542D9B467F7F}"/>
              </a:ext>
            </a:extLst>
          </p:cNvPr>
          <p:cNvSpPr txBox="1"/>
          <p:nvPr/>
        </p:nvSpPr>
        <p:spPr>
          <a:xfrm>
            <a:off x="1143000" y="3429002"/>
            <a:ext cx="9982199" cy="1200329"/>
          </a:xfrm>
          <a:prstGeom prst="rect">
            <a:avLst/>
          </a:prstGeom>
          <a:noFill/>
        </p:spPr>
        <p:txBody>
          <a:bodyPr wrap="square" rtlCol="0">
            <a:spAutoFit/>
          </a:bodyPr>
          <a:lstStyle/>
          <a:p>
            <a:pPr algn="ctr"/>
            <a:r>
              <a:rPr lang="en-US" sz="2400" dirty="0">
                <a:solidFill>
                  <a:schemeClr val="tx1">
                    <a:lumMod val="65000"/>
                    <a:lumOff val="35000"/>
                  </a:schemeClr>
                </a:solidFill>
              </a:rPr>
              <a:t>Mark is a diabetic, obese and has had an amputation of the right lower leg.  Mark uses an electric wheelchair to move around the home and </a:t>
            </a:r>
          </a:p>
          <a:p>
            <a:pPr algn="ctr"/>
            <a:r>
              <a:rPr lang="en-US" sz="2400" dirty="0">
                <a:solidFill>
                  <a:schemeClr val="tx1">
                    <a:lumMod val="65000"/>
                    <a:lumOff val="35000"/>
                  </a:schemeClr>
                </a:solidFill>
              </a:rPr>
              <a:t>a walker to reach the shower every week. </a:t>
            </a:r>
          </a:p>
        </p:txBody>
      </p:sp>
      <p:sp>
        <p:nvSpPr>
          <p:cNvPr id="7" name="TextBox 6">
            <a:extLst>
              <a:ext uri="{FF2B5EF4-FFF2-40B4-BE49-F238E27FC236}">
                <a16:creationId xmlns:a16="http://schemas.microsoft.com/office/drawing/2014/main" id="{ACBBE568-0DB1-AEB4-6C0D-AFF2DE68C0A8}"/>
              </a:ext>
            </a:extLst>
          </p:cNvPr>
          <p:cNvSpPr txBox="1"/>
          <p:nvPr/>
        </p:nvSpPr>
        <p:spPr>
          <a:xfrm>
            <a:off x="1893039" y="1445475"/>
            <a:ext cx="300446" cy="382591"/>
          </a:xfrm>
          <a:prstGeom prst="rect">
            <a:avLst/>
          </a:prstGeom>
          <a:noFill/>
        </p:spPr>
        <p:txBody>
          <a:bodyPr wrap="square" rtlCol="0">
            <a:spAutoFit/>
          </a:bodyPr>
          <a:lstStyle/>
          <a:p>
            <a:r>
              <a:rPr lang="en-US" dirty="0"/>
              <a:t>X</a:t>
            </a:r>
          </a:p>
        </p:txBody>
      </p:sp>
      <p:sp>
        <p:nvSpPr>
          <p:cNvPr id="9" name="TextBox 8">
            <a:extLst>
              <a:ext uri="{FF2B5EF4-FFF2-40B4-BE49-F238E27FC236}">
                <a16:creationId xmlns:a16="http://schemas.microsoft.com/office/drawing/2014/main" id="{509154FE-AA5F-A5B4-7803-FBB81A7E0CDB}"/>
              </a:ext>
            </a:extLst>
          </p:cNvPr>
          <p:cNvSpPr txBox="1"/>
          <p:nvPr/>
        </p:nvSpPr>
        <p:spPr>
          <a:xfrm>
            <a:off x="1893039" y="2153267"/>
            <a:ext cx="300446" cy="369332"/>
          </a:xfrm>
          <a:prstGeom prst="rect">
            <a:avLst/>
          </a:prstGeom>
          <a:noFill/>
        </p:spPr>
        <p:txBody>
          <a:bodyPr wrap="square" rtlCol="0">
            <a:spAutoFit/>
          </a:bodyPr>
          <a:lstStyle/>
          <a:p>
            <a:r>
              <a:rPr lang="en-US" dirty="0"/>
              <a:t>X</a:t>
            </a:r>
          </a:p>
        </p:txBody>
      </p:sp>
      <p:sp>
        <p:nvSpPr>
          <p:cNvPr id="12" name="TextBox 11">
            <a:extLst>
              <a:ext uri="{FF2B5EF4-FFF2-40B4-BE49-F238E27FC236}">
                <a16:creationId xmlns:a16="http://schemas.microsoft.com/office/drawing/2014/main" id="{91E447DD-E7A6-0B78-EEA8-8DFBF5664D6A}"/>
              </a:ext>
            </a:extLst>
          </p:cNvPr>
          <p:cNvSpPr txBox="1"/>
          <p:nvPr/>
        </p:nvSpPr>
        <p:spPr>
          <a:xfrm>
            <a:off x="1295400" y="4777768"/>
            <a:ext cx="9829799" cy="1107996"/>
          </a:xfrm>
          <a:prstGeom prst="rect">
            <a:avLst/>
          </a:prstGeom>
          <a:noFill/>
        </p:spPr>
        <p:txBody>
          <a:bodyPr wrap="square" rtlCol="0">
            <a:spAutoFit/>
          </a:bodyPr>
          <a:lstStyle/>
          <a:p>
            <a:r>
              <a:rPr lang="en-US" sz="2200" dirty="0">
                <a:solidFill>
                  <a:schemeClr val="tx1">
                    <a:lumMod val="65000"/>
                    <a:lumOff val="35000"/>
                  </a:schemeClr>
                </a:solidFill>
              </a:rPr>
              <a:t>Rationale: </a:t>
            </a:r>
          </a:p>
          <a:p>
            <a:r>
              <a:rPr lang="en-US" sz="2200" dirty="0">
                <a:solidFill>
                  <a:schemeClr val="tx1">
                    <a:lumMod val="65000"/>
                    <a:lumOff val="35000"/>
                  </a:schemeClr>
                </a:solidFill>
              </a:rPr>
              <a:t>Although the resident may not use a device every day, we need to code any devices that was used before the current illness, exacerbation or injury .</a:t>
            </a:r>
          </a:p>
        </p:txBody>
      </p:sp>
    </p:spTree>
    <p:extLst>
      <p:ext uri="{BB962C8B-B14F-4D97-AF65-F5344CB8AC3E}">
        <p14:creationId xmlns:p14="http://schemas.microsoft.com/office/powerpoint/2010/main" val="323373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6F1EF6-0C91-2BAD-67E4-EBE79ADCDE24}"/>
              </a:ext>
            </a:extLst>
          </p:cNvPr>
          <p:cNvSpPr>
            <a:spLocks noGrp="1"/>
          </p:cNvSpPr>
          <p:nvPr>
            <p:ph type="title"/>
          </p:nvPr>
        </p:nvSpPr>
        <p:spPr>
          <a:xfrm>
            <a:off x="533400" y="160434"/>
            <a:ext cx="10667999" cy="1325563"/>
          </a:xfrm>
        </p:spPr>
        <p:txBody>
          <a:bodyPr>
            <a:normAutofit/>
          </a:bodyPr>
          <a:lstStyle/>
          <a:p>
            <a:r>
              <a:rPr lang="en-US" sz="4000" b="0" dirty="0"/>
              <a:t>GG0115 Functional Limitation of </a:t>
            </a:r>
            <a:br>
              <a:rPr lang="en-US" sz="4000" b="0" dirty="0"/>
            </a:br>
            <a:r>
              <a:rPr lang="en-US" sz="4000" b="0" dirty="0"/>
              <a:t>Range of Motion </a:t>
            </a:r>
          </a:p>
        </p:txBody>
      </p:sp>
      <p:sp>
        <p:nvSpPr>
          <p:cNvPr id="2" name="Date Placeholder 1">
            <a:extLst>
              <a:ext uri="{FF2B5EF4-FFF2-40B4-BE49-F238E27FC236}">
                <a16:creationId xmlns:a16="http://schemas.microsoft.com/office/drawing/2014/main" id="{7BF022A5-B1D7-5596-B654-6B57C5E0BDDC}"/>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6" name="Content Placeholder 5">
            <a:extLst>
              <a:ext uri="{FF2B5EF4-FFF2-40B4-BE49-F238E27FC236}">
                <a16:creationId xmlns:a16="http://schemas.microsoft.com/office/drawing/2014/main" id="{F882183A-6A6B-7919-A2A8-D785210B3AA6}"/>
              </a:ext>
            </a:extLst>
          </p:cNvPr>
          <p:cNvPicPr>
            <a:picLocks noGrp="1" noChangeAspect="1"/>
          </p:cNvPicPr>
          <p:nvPr>
            <p:ph idx="1"/>
          </p:nvPr>
        </p:nvPicPr>
        <p:blipFill>
          <a:blip r:embed="rId3"/>
          <a:stretch>
            <a:fillRect/>
          </a:stretch>
        </p:blipFill>
        <p:spPr>
          <a:xfrm>
            <a:off x="2144301" y="1707479"/>
            <a:ext cx="7903397" cy="187286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652D6D9-4153-C84B-547D-3A844ED4F42C}"/>
              </a:ext>
            </a:extLst>
          </p:cNvPr>
          <p:cNvSpPr txBox="1"/>
          <p:nvPr/>
        </p:nvSpPr>
        <p:spPr>
          <a:xfrm>
            <a:off x="762000" y="3801823"/>
            <a:ext cx="10768013"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tx1">
                    <a:lumMod val="65000"/>
                    <a:lumOff val="35000"/>
                  </a:schemeClr>
                </a:solidFill>
              </a:rPr>
              <a:t>Test the resident’s upper and lower extremity ROM </a:t>
            </a:r>
          </a:p>
          <a:p>
            <a:pPr marL="285750" indent="-285750">
              <a:buFont typeface="Arial" panose="020B0604020202020204" pitchFamily="34" charset="0"/>
              <a:buChar char="•"/>
            </a:pPr>
            <a:r>
              <a:rPr lang="en-US" sz="2200" dirty="0">
                <a:solidFill>
                  <a:schemeClr val="tx1">
                    <a:lumMod val="65000"/>
                    <a:lumOff val="35000"/>
                  </a:schemeClr>
                </a:solidFill>
              </a:rPr>
              <a:t> If the resident is noted to have limitation of upper- and/or lower-extremity ROM, review GG0130 and GG0170 and/or directly observe the resident to determine whether the limitation interferes with function or places the resident at risk for injury.</a:t>
            </a:r>
          </a:p>
          <a:p>
            <a:pPr marL="285750" indent="-285750">
              <a:buFont typeface="Arial" panose="020B0604020202020204" pitchFamily="34" charset="0"/>
              <a:buChar char="•"/>
            </a:pPr>
            <a:r>
              <a:rPr lang="en-US" sz="2200" dirty="0">
                <a:solidFill>
                  <a:schemeClr val="tx1">
                    <a:lumMod val="65000"/>
                    <a:lumOff val="35000"/>
                  </a:schemeClr>
                </a:solidFill>
              </a:rPr>
              <a:t>  Code GG0115A and GG0115B as appropriate based on the above assessment</a:t>
            </a:r>
          </a:p>
        </p:txBody>
      </p:sp>
    </p:spTree>
    <p:extLst>
      <p:ext uri="{BB962C8B-B14F-4D97-AF65-F5344CB8AC3E}">
        <p14:creationId xmlns:p14="http://schemas.microsoft.com/office/powerpoint/2010/main" val="2169145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C138-7DE5-A467-2F7C-969CF86803DC}"/>
              </a:ext>
            </a:extLst>
          </p:cNvPr>
          <p:cNvSpPr>
            <a:spLocks noGrp="1"/>
          </p:cNvSpPr>
          <p:nvPr>
            <p:ph type="title"/>
          </p:nvPr>
        </p:nvSpPr>
        <p:spPr/>
        <p:txBody>
          <a:bodyPr>
            <a:normAutofit/>
          </a:bodyPr>
          <a:lstStyle/>
          <a:p>
            <a:r>
              <a:rPr lang="en-US" sz="4000" b="0" dirty="0"/>
              <a:t>Coding Scenario </a:t>
            </a:r>
          </a:p>
        </p:txBody>
      </p:sp>
      <p:sp>
        <p:nvSpPr>
          <p:cNvPr id="4" name="Content Placeholder 3">
            <a:extLst>
              <a:ext uri="{FF2B5EF4-FFF2-40B4-BE49-F238E27FC236}">
                <a16:creationId xmlns:a16="http://schemas.microsoft.com/office/drawing/2014/main" id="{43426497-3721-DA70-8F52-F2C8CCECD7A4}"/>
              </a:ext>
            </a:extLst>
          </p:cNvPr>
          <p:cNvSpPr>
            <a:spLocks noGrp="1"/>
          </p:cNvSpPr>
          <p:nvPr>
            <p:ph idx="1"/>
          </p:nvPr>
        </p:nvSpPr>
        <p:spPr>
          <a:xfrm>
            <a:off x="772167" y="3234409"/>
            <a:ext cx="10810233" cy="1219201"/>
          </a:xfrm>
        </p:spPr>
        <p:txBody>
          <a:bodyPr>
            <a:noAutofit/>
          </a:bodyPr>
          <a:lstStyle/>
          <a:p>
            <a:pPr marL="0" indent="0">
              <a:buNone/>
            </a:pPr>
            <a:r>
              <a:rPr lang="en-US" sz="2000" dirty="0"/>
              <a:t>The resident has a diagnosis of Parkinson’s and ambulates with a shuffling gait. The resident has had three falls in the past quarter and often forgets their walker, which they need to ambulate. They have tremors of both upper extremities that make it very difficult for them to feed themself, brush their teeth, or write</a:t>
            </a:r>
          </a:p>
        </p:txBody>
      </p:sp>
      <p:pic>
        <p:nvPicPr>
          <p:cNvPr id="5" name="Content Placeholder 5">
            <a:extLst>
              <a:ext uri="{FF2B5EF4-FFF2-40B4-BE49-F238E27FC236}">
                <a16:creationId xmlns:a16="http://schemas.microsoft.com/office/drawing/2014/main" id="{A14ECE88-3D82-6A66-DF68-61D90BED883A}"/>
              </a:ext>
            </a:extLst>
          </p:cNvPr>
          <p:cNvPicPr>
            <a:picLocks noChangeAspect="1"/>
          </p:cNvPicPr>
          <p:nvPr/>
        </p:nvPicPr>
        <p:blipFill>
          <a:blip r:embed="rId3"/>
          <a:stretch>
            <a:fillRect/>
          </a:stretch>
        </p:blipFill>
        <p:spPr>
          <a:xfrm>
            <a:off x="1425531" y="1295400"/>
            <a:ext cx="9340938" cy="159125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67630CE7-B8C5-40BE-0AC8-66E7A96B0728}"/>
              </a:ext>
            </a:extLst>
          </p:cNvPr>
          <p:cNvSpPr/>
          <p:nvPr/>
        </p:nvSpPr>
        <p:spPr>
          <a:xfrm>
            <a:off x="3810000" y="4593480"/>
            <a:ext cx="4067502" cy="67266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GG0115A- Coded 2 upper extremity </a:t>
            </a:r>
          </a:p>
        </p:txBody>
      </p:sp>
      <p:sp>
        <p:nvSpPr>
          <p:cNvPr id="7" name="Rectangle 6">
            <a:extLst>
              <a:ext uri="{FF2B5EF4-FFF2-40B4-BE49-F238E27FC236}">
                <a16:creationId xmlns:a16="http://schemas.microsoft.com/office/drawing/2014/main" id="{2B6D84FD-F3D2-B9D5-7325-17D1081692B6}"/>
              </a:ext>
            </a:extLst>
          </p:cNvPr>
          <p:cNvSpPr/>
          <p:nvPr/>
        </p:nvSpPr>
        <p:spPr>
          <a:xfrm>
            <a:off x="3810000" y="5406012"/>
            <a:ext cx="4067502" cy="67266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GG0115B- Coded 2 lower extremity </a:t>
            </a:r>
          </a:p>
        </p:txBody>
      </p:sp>
    </p:spTree>
    <p:extLst>
      <p:ext uri="{BB962C8B-B14F-4D97-AF65-F5344CB8AC3E}">
        <p14:creationId xmlns:p14="http://schemas.microsoft.com/office/powerpoint/2010/main" val="2474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5513-7921-4D31-B642-4B8D7AD46D20}"/>
              </a:ext>
            </a:extLst>
          </p:cNvPr>
          <p:cNvSpPr>
            <a:spLocks noGrp="1"/>
          </p:cNvSpPr>
          <p:nvPr>
            <p:ph type="title"/>
          </p:nvPr>
        </p:nvSpPr>
        <p:spPr>
          <a:xfrm>
            <a:off x="529625" y="3429000"/>
            <a:ext cx="3568200" cy="2452687"/>
          </a:xfrm>
        </p:spPr>
        <p:txBody>
          <a:bodyPr vert="horz" lIns="91440" tIns="45720" rIns="91440" bIns="45720" rtlCol="0" anchor="ctr">
            <a:normAutofit/>
          </a:bodyPr>
          <a:lstStyle/>
          <a:p>
            <a:pPr defTabSz="914400"/>
            <a:r>
              <a:rPr lang="en-US" sz="3200" dirty="0">
                <a:solidFill>
                  <a:schemeClr val="tx1">
                    <a:lumMod val="65000"/>
                    <a:lumOff val="35000"/>
                  </a:schemeClr>
                </a:solidFill>
              </a:rPr>
              <a:t>Section GG- Self Care and Mobility </a:t>
            </a:r>
          </a:p>
        </p:txBody>
      </p:sp>
      <p:sp>
        <p:nvSpPr>
          <p:cNvPr id="18" name="Content Placeholder 10">
            <a:extLst>
              <a:ext uri="{FF2B5EF4-FFF2-40B4-BE49-F238E27FC236}">
                <a16:creationId xmlns:a16="http://schemas.microsoft.com/office/drawing/2014/main" id="{41A31816-E38C-EE16-8E7D-65D211EEC113}"/>
              </a:ext>
            </a:extLst>
          </p:cNvPr>
          <p:cNvSpPr>
            <a:spLocks noGrp="1"/>
          </p:cNvSpPr>
          <p:nvPr>
            <p:ph idx="1"/>
          </p:nvPr>
        </p:nvSpPr>
        <p:spPr>
          <a:xfrm>
            <a:off x="4602087" y="3744914"/>
            <a:ext cx="7594600" cy="2611437"/>
          </a:xfrm>
        </p:spPr>
        <p:txBody>
          <a:bodyPr vert="horz" lIns="91440" tIns="45720" rIns="91440" bIns="45720" rtlCol="0" anchor="ctr">
            <a:noAutofit/>
          </a:bodyPr>
          <a:lstStyle/>
          <a:p>
            <a:pPr indent="-228600" defTabSz="914400"/>
            <a:r>
              <a:rPr lang="en-US" sz="2200" dirty="0">
                <a:solidFill>
                  <a:schemeClr val="tx1">
                    <a:lumMod val="65000"/>
                    <a:lumOff val="35000"/>
                  </a:schemeClr>
                </a:solidFill>
              </a:rPr>
              <a:t>Understand each definition </a:t>
            </a:r>
          </a:p>
          <a:p>
            <a:pPr indent="-228600" defTabSz="914400"/>
            <a:r>
              <a:rPr lang="en-US" sz="2200" dirty="0">
                <a:solidFill>
                  <a:schemeClr val="tx1">
                    <a:lumMod val="65000"/>
                    <a:lumOff val="35000"/>
                  </a:schemeClr>
                </a:solidFill>
              </a:rPr>
              <a:t>Ask probing questions to the staff and resident </a:t>
            </a:r>
          </a:p>
          <a:p>
            <a:pPr indent="-228600" defTabSz="914400"/>
            <a:r>
              <a:rPr lang="en-US" sz="2200" dirty="0">
                <a:solidFill>
                  <a:schemeClr val="tx1">
                    <a:lumMod val="65000"/>
                    <a:lumOff val="35000"/>
                  </a:schemeClr>
                </a:solidFill>
              </a:rPr>
              <a:t>Residents should be allowed to perform activities as independently as possible. </a:t>
            </a:r>
          </a:p>
          <a:p>
            <a:pPr indent="-228600" defTabSz="914400"/>
            <a:r>
              <a:rPr lang="en-US" sz="2200" dirty="0">
                <a:solidFill>
                  <a:schemeClr val="tx1">
                    <a:lumMod val="65000"/>
                    <a:lumOff val="35000"/>
                  </a:schemeClr>
                </a:solidFill>
              </a:rPr>
              <a:t>Score the amount of assistance provided </a:t>
            </a:r>
          </a:p>
          <a:p>
            <a:pPr indent="-228600" defTabSz="914400"/>
            <a:r>
              <a:rPr lang="en-US" sz="2200" dirty="0">
                <a:solidFill>
                  <a:schemeClr val="tx1">
                    <a:lumMod val="65000"/>
                    <a:lumOff val="35000"/>
                  </a:schemeClr>
                </a:solidFill>
              </a:rPr>
              <a:t>Helper is defined as facility staff </a:t>
            </a:r>
          </a:p>
          <a:p>
            <a:pPr indent="-228600" defTabSz="914400"/>
            <a:endParaRPr lang="en-US" sz="2200" dirty="0">
              <a:solidFill>
                <a:schemeClr val="tx1">
                  <a:lumMod val="65000"/>
                  <a:lumOff val="35000"/>
                </a:schemeClr>
              </a:solidFill>
            </a:endParaRPr>
          </a:p>
        </p:txBody>
      </p:sp>
      <p:pic>
        <p:nvPicPr>
          <p:cNvPr id="7" name="Content Placeholder 6" descr="A person writing on a piece of paper&#10;&#10;Description automatically generated with medium confidence">
            <a:extLst>
              <a:ext uri="{FF2B5EF4-FFF2-40B4-BE49-F238E27FC236}">
                <a16:creationId xmlns:a16="http://schemas.microsoft.com/office/drawing/2014/main" id="{59C41304-538E-0E3C-FCCD-173BBC08E9B4}"/>
              </a:ext>
            </a:extLst>
          </p:cNvPr>
          <p:cNvPicPr>
            <a:picLocks noChangeAspect="1"/>
          </p:cNvPicPr>
          <p:nvPr/>
        </p:nvPicPr>
        <p:blipFill rotWithShape="1">
          <a:blip r:embed="rId3"/>
          <a:srcRect t="27858"/>
          <a:stretch/>
        </p:blipFill>
        <p:spPr>
          <a:xfrm>
            <a:off x="0" y="10"/>
            <a:ext cx="12192000" cy="359409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577280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5513-7921-4D31-B642-4B8D7AD46D20}"/>
              </a:ext>
            </a:extLst>
          </p:cNvPr>
          <p:cNvSpPr>
            <a:spLocks noGrp="1"/>
          </p:cNvSpPr>
          <p:nvPr>
            <p:ph type="title"/>
          </p:nvPr>
        </p:nvSpPr>
        <p:spPr>
          <a:xfrm>
            <a:off x="457200" y="3450707"/>
            <a:ext cx="3680178" cy="2452687"/>
          </a:xfrm>
        </p:spPr>
        <p:txBody>
          <a:bodyPr vert="horz" lIns="91440" tIns="45720" rIns="91440" bIns="45720" rtlCol="0" anchor="ctr">
            <a:normAutofit/>
          </a:bodyPr>
          <a:lstStyle/>
          <a:p>
            <a:pPr defTabSz="914400"/>
            <a:r>
              <a:rPr lang="en-US" sz="3200" dirty="0">
                <a:solidFill>
                  <a:schemeClr val="tx1">
                    <a:lumMod val="65000"/>
                    <a:lumOff val="35000"/>
                  </a:schemeClr>
                </a:solidFill>
              </a:rPr>
              <a:t>Section GG- Self Care and Mobility </a:t>
            </a:r>
          </a:p>
        </p:txBody>
      </p:sp>
      <p:sp>
        <p:nvSpPr>
          <p:cNvPr id="18" name="Content Placeholder 10">
            <a:extLst>
              <a:ext uri="{FF2B5EF4-FFF2-40B4-BE49-F238E27FC236}">
                <a16:creationId xmlns:a16="http://schemas.microsoft.com/office/drawing/2014/main" id="{41A31816-E38C-EE16-8E7D-65D211EEC113}"/>
              </a:ext>
            </a:extLst>
          </p:cNvPr>
          <p:cNvSpPr>
            <a:spLocks noGrp="1"/>
          </p:cNvSpPr>
          <p:nvPr>
            <p:ph idx="1"/>
          </p:nvPr>
        </p:nvSpPr>
        <p:spPr>
          <a:xfrm>
            <a:off x="4257541" y="3476466"/>
            <a:ext cx="7969876" cy="2452688"/>
          </a:xfrm>
        </p:spPr>
        <p:txBody>
          <a:bodyPr vert="horz" lIns="91440" tIns="45720" rIns="91440" bIns="45720" rtlCol="0" anchor="ctr">
            <a:noAutofit/>
          </a:bodyPr>
          <a:lstStyle/>
          <a:p>
            <a:pPr indent="-228600" defTabSz="914400"/>
            <a:r>
              <a:rPr lang="en-US" sz="2200" dirty="0">
                <a:solidFill>
                  <a:schemeClr val="tx1">
                    <a:lumMod val="65000"/>
                    <a:lumOff val="35000"/>
                  </a:schemeClr>
                </a:solidFill>
              </a:rPr>
              <a:t>Activities can be completed with or without an assistive device </a:t>
            </a:r>
          </a:p>
          <a:p>
            <a:pPr indent="-228600" defTabSz="914400"/>
            <a:r>
              <a:rPr lang="en-US" sz="2200" dirty="0">
                <a:solidFill>
                  <a:schemeClr val="tx1">
                    <a:lumMod val="65000"/>
                    <a:lumOff val="35000"/>
                  </a:schemeClr>
                </a:solidFill>
              </a:rPr>
              <a:t>Record the resident's usual ability, and don’t record the resident most independent performance </a:t>
            </a:r>
          </a:p>
          <a:p>
            <a:pPr indent="-228600" defTabSz="914400"/>
            <a:r>
              <a:rPr lang="en-US" sz="2200" dirty="0">
                <a:solidFill>
                  <a:schemeClr val="tx1">
                    <a:lumMod val="65000"/>
                    <a:lumOff val="35000"/>
                  </a:schemeClr>
                </a:solidFill>
              </a:rPr>
              <a:t>Do not record the resident’s most dependent performance</a:t>
            </a:r>
          </a:p>
          <a:p>
            <a:pPr indent="-228600" defTabSz="914400"/>
            <a:r>
              <a:rPr lang="en-US" sz="2200" dirty="0">
                <a:solidFill>
                  <a:schemeClr val="tx1">
                    <a:lumMod val="65000"/>
                    <a:lumOff val="35000"/>
                  </a:schemeClr>
                </a:solidFill>
              </a:rPr>
              <a:t>Refer to the Federal and State policies and procedures on which individuals can complete the assessment. </a:t>
            </a:r>
          </a:p>
        </p:txBody>
      </p:sp>
      <p:pic>
        <p:nvPicPr>
          <p:cNvPr id="7" name="Content Placeholder 6" descr="A person writing on a piece of paper&#10;&#10;Description automatically generated with medium confidence">
            <a:extLst>
              <a:ext uri="{FF2B5EF4-FFF2-40B4-BE49-F238E27FC236}">
                <a16:creationId xmlns:a16="http://schemas.microsoft.com/office/drawing/2014/main" id="{59C41304-538E-0E3C-FCCD-173BBC08E9B4}"/>
              </a:ext>
            </a:extLst>
          </p:cNvPr>
          <p:cNvPicPr>
            <a:picLocks noChangeAspect="1"/>
          </p:cNvPicPr>
          <p:nvPr/>
        </p:nvPicPr>
        <p:blipFill rotWithShape="1">
          <a:blip r:embed="rId3"/>
          <a:srcRect t="27858"/>
          <a:stretch/>
        </p:blipFill>
        <p:spPr>
          <a:xfrm>
            <a:off x="0" y="-108568"/>
            <a:ext cx="12192000" cy="371060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537151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A50E1-0EED-A27D-FEF5-37FEA9E23A9B}"/>
              </a:ext>
            </a:extLst>
          </p:cNvPr>
          <p:cNvSpPr>
            <a:spLocks noGrp="1"/>
          </p:cNvSpPr>
          <p:nvPr>
            <p:ph type="title"/>
          </p:nvPr>
        </p:nvSpPr>
        <p:spPr>
          <a:xfrm>
            <a:off x="838200" y="-85341"/>
            <a:ext cx="10515600" cy="1325563"/>
          </a:xfrm>
        </p:spPr>
        <p:txBody>
          <a:bodyPr>
            <a:normAutofit/>
          </a:bodyPr>
          <a:lstStyle/>
          <a:p>
            <a:r>
              <a:rPr lang="en-US" sz="4000" b="0" dirty="0"/>
              <a:t>Coding Instructions </a:t>
            </a:r>
          </a:p>
        </p:txBody>
      </p:sp>
      <p:sp>
        <p:nvSpPr>
          <p:cNvPr id="3" name="Date Placeholder 2">
            <a:extLst>
              <a:ext uri="{FF2B5EF4-FFF2-40B4-BE49-F238E27FC236}">
                <a16:creationId xmlns:a16="http://schemas.microsoft.com/office/drawing/2014/main" id="{83809E16-5668-74D3-739C-68B806042D1B}"/>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B73C1163-0527-544F-D326-E85656AD55B1}"/>
              </a:ext>
            </a:extLst>
          </p:cNvPr>
          <p:cNvSpPr>
            <a:spLocks noGrp="1"/>
          </p:cNvSpPr>
          <p:nvPr>
            <p:ph idx="1"/>
          </p:nvPr>
        </p:nvSpPr>
        <p:spPr>
          <a:xfrm>
            <a:off x="609600" y="1240222"/>
            <a:ext cx="11201400" cy="4936742"/>
          </a:xfrm>
        </p:spPr>
        <p:txBody>
          <a:bodyPr>
            <a:normAutofit/>
          </a:bodyPr>
          <a:lstStyle/>
          <a:p>
            <a:r>
              <a:rPr lang="en-US" sz="1600" dirty="0"/>
              <a:t>Code 06, Independent: if the resident completes the activity by themself with no assistance from a helper.</a:t>
            </a:r>
          </a:p>
          <a:p>
            <a:r>
              <a:rPr lang="en-US" sz="1600" dirty="0"/>
              <a:t> Code 05, Setup or clean-up assistance: if the helper sets up or cleans up; resident completes activity. Helper assists only prior to or following the activity, but not during the activity. For example, the resident requires assistance cutting up food or opening container or requires setup of hygiene item(s) or assistive device(s). </a:t>
            </a:r>
          </a:p>
          <a:p>
            <a:r>
              <a:rPr lang="en-US" sz="1600" b="1" dirty="0">
                <a:solidFill>
                  <a:srgbClr val="FF0000"/>
                </a:solidFill>
              </a:rPr>
              <a:t>Code 04</a:t>
            </a:r>
            <a:r>
              <a:rPr lang="en-US" sz="1600" b="1" dirty="0"/>
              <a:t>, Supervision or touching assistance: if the helper provides verbal cues or touching/steadying/contact guard assistance as resident completes activity. Assistance may be provided throughout the activity or intermittently. </a:t>
            </a:r>
          </a:p>
          <a:p>
            <a:pPr lvl="1"/>
            <a:r>
              <a:rPr lang="en-US" sz="1600" b="1" dirty="0"/>
              <a:t>For example, the resident requires verbal cueing, coaxing, or general supervision for safety to complete activity; or resident may require only incidental help such as contact guard or steadying assist during the activity. </a:t>
            </a:r>
          </a:p>
          <a:p>
            <a:pPr lvl="1"/>
            <a:r>
              <a:rPr lang="en-US" sz="1600" b="1" dirty="0"/>
              <a:t>Code 04, Supervision or touching assistance: if the resident requires only verbal cueing to complete the 	activity safely. </a:t>
            </a:r>
          </a:p>
          <a:p>
            <a:r>
              <a:rPr lang="en-US" sz="1600" dirty="0"/>
              <a:t> Code 03, Partial/moderate assistance: if the helper does LESS THAN HALF the effort. Helper lifts, holds, or supports trunk or limbs, but provides less than half the effort. </a:t>
            </a:r>
          </a:p>
          <a:p>
            <a:r>
              <a:rPr lang="en-US" sz="1600" dirty="0"/>
              <a:t> Code 02, Substantial/maximal assistance: if the helper does MORE THAN HALF the effort. Helper lifts or holds trunk or limbs and provides more than half the effort</a:t>
            </a:r>
          </a:p>
        </p:txBody>
      </p:sp>
    </p:spTree>
    <p:extLst>
      <p:ext uri="{BB962C8B-B14F-4D97-AF65-F5344CB8AC3E}">
        <p14:creationId xmlns:p14="http://schemas.microsoft.com/office/powerpoint/2010/main" val="84071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4348-116E-193D-5223-24D15858AF44}"/>
              </a:ext>
            </a:extLst>
          </p:cNvPr>
          <p:cNvSpPr>
            <a:spLocks noGrp="1"/>
          </p:cNvSpPr>
          <p:nvPr>
            <p:ph type="title"/>
          </p:nvPr>
        </p:nvSpPr>
        <p:spPr/>
        <p:txBody>
          <a:bodyPr>
            <a:normAutofit/>
          </a:bodyPr>
          <a:lstStyle/>
          <a:p>
            <a:r>
              <a:rPr lang="en-US" sz="4000" b="0" dirty="0"/>
              <a:t>Coding Instruction </a:t>
            </a:r>
          </a:p>
        </p:txBody>
      </p:sp>
      <p:sp>
        <p:nvSpPr>
          <p:cNvPr id="3" name="Date Placeholder 2">
            <a:extLst>
              <a:ext uri="{FF2B5EF4-FFF2-40B4-BE49-F238E27FC236}">
                <a16:creationId xmlns:a16="http://schemas.microsoft.com/office/drawing/2014/main" id="{A8FC55EC-85FF-C9B2-1F57-D4FADF9A46F1}"/>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6799C028-4C81-062F-404E-64059C918E2A}"/>
              </a:ext>
            </a:extLst>
          </p:cNvPr>
          <p:cNvSpPr>
            <a:spLocks noGrp="1"/>
          </p:cNvSpPr>
          <p:nvPr>
            <p:ph idx="1"/>
          </p:nvPr>
        </p:nvSpPr>
        <p:spPr>
          <a:xfrm>
            <a:off x="609600" y="1292773"/>
            <a:ext cx="11353800" cy="4884190"/>
          </a:xfrm>
        </p:spPr>
        <p:txBody>
          <a:bodyPr>
            <a:noAutofit/>
          </a:bodyPr>
          <a:lstStyle/>
          <a:p>
            <a:pPr marL="0" indent="0">
              <a:buNone/>
            </a:pPr>
            <a:r>
              <a:rPr lang="en-US" sz="1800" dirty="0"/>
              <a:t>Code 01, Dependent: if the helper does ALL of the effort. Resident does none of the effort to complete the activity; or the assistance of two or more helpers is required for the resident to complete the activity. </a:t>
            </a:r>
          </a:p>
          <a:p>
            <a:pPr>
              <a:buFont typeface="Wingdings" panose="05000000000000000000" pitchFamily="2" charset="2"/>
              <a:buChar char="v"/>
            </a:pPr>
            <a:r>
              <a:rPr lang="en-US" sz="1800" dirty="0"/>
              <a:t>Code 01, Dependent: if two helpers are required for the safe completion of an activity, even if the second helper provides supervision/stand-by assist only and does not end up needing to provide hands-on assistance. </a:t>
            </a:r>
          </a:p>
          <a:p>
            <a:pPr>
              <a:buFont typeface="Wingdings" panose="05000000000000000000" pitchFamily="2" charset="2"/>
              <a:buChar char="v"/>
            </a:pPr>
            <a:r>
              <a:rPr lang="en-US" sz="1800" dirty="0"/>
              <a:t> Code 01, Dependent: if a resident requires the assistance of two helpers to complete an activity (one to provide support to the resident and a second to manage the necessary equipment to allow the activity to be completed). </a:t>
            </a:r>
          </a:p>
          <a:p>
            <a:pPr marL="0" indent="0">
              <a:buNone/>
            </a:pPr>
            <a:r>
              <a:rPr lang="en-US" sz="1800" dirty="0"/>
              <a:t>Code 07, Resident refused: if the resident refused to complete the activity. </a:t>
            </a:r>
          </a:p>
          <a:p>
            <a:pPr marL="0" indent="0">
              <a:buNone/>
            </a:pPr>
            <a:r>
              <a:rPr lang="en-US" sz="1800" dirty="0"/>
              <a:t> Code 09, Not applicable: if the activity was not attempted and the resident did not perform this activity prior to the current illness, exacerbation, or injury. </a:t>
            </a:r>
          </a:p>
          <a:p>
            <a:pPr marL="0" indent="0">
              <a:buNone/>
            </a:pPr>
            <a:r>
              <a:rPr lang="en-US" sz="1800" dirty="0"/>
              <a:t>Code 10, Not attempted due to environmental limitations: if the resident did not attempt this activity due to environmental limitations. Examples include lack of equipment and weather constraints</a:t>
            </a:r>
          </a:p>
          <a:p>
            <a:pPr marL="0" indent="0">
              <a:buNone/>
            </a:pPr>
            <a:r>
              <a:rPr lang="en-US" sz="1800" dirty="0"/>
              <a:t>Code 88, Not attempted due to medical condition or safety concerns: if the activity was not attempted due to medical condition or safety concerns</a:t>
            </a:r>
          </a:p>
        </p:txBody>
      </p:sp>
    </p:spTree>
    <p:extLst>
      <p:ext uri="{BB962C8B-B14F-4D97-AF65-F5344CB8AC3E}">
        <p14:creationId xmlns:p14="http://schemas.microsoft.com/office/powerpoint/2010/main" val="217732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0FB285A-BA92-7E0E-4B8F-541756F1EC3D}"/>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pPr>
            <a:fld id="{BEBED37E-7098-1F45-871F-BE7C29C7DE35}" type="datetime1">
              <a:rPr lang="en-US" sz="1200">
                <a:solidFill>
                  <a:srgbClr val="FFFFFF"/>
                </a:solidFill>
                <a:latin typeface="+mn-lt"/>
                <a:cs typeface="+mn-cs"/>
              </a:rPr>
              <a:pPr>
                <a:spcAft>
                  <a:spcPts val="600"/>
                </a:spcAft>
              </a:pPr>
              <a:t>7/10/2023</a:t>
            </a:fld>
            <a:endParaRPr lang="en-US" sz="1200" dirty="0">
              <a:solidFill>
                <a:srgbClr val="FFFFFF"/>
              </a:solidFill>
              <a:latin typeface="+mn-lt"/>
              <a:cs typeface="+mn-cs"/>
            </a:endParaRPr>
          </a:p>
        </p:txBody>
      </p:sp>
      <p:pic>
        <p:nvPicPr>
          <p:cNvPr id="9" name="Content Placeholder 8" descr="A close-up of hands on a bicycle&#10;&#10;Description automatically generated with low confidence">
            <a:extLst>
              <a:ext uri="{FF2B5EF4-FFF2-40B4-BE49-F238E27FC236}">
                <a16:creationId xmlns:a16="http://schemas.microsoft.com/office/drawing/2014/main" id="{441C3A10-B5BE-A143-2853-26737D99845E}"/>
              </a:ext>
            </a:extLst>
          </p:cNvPr>
          <p:cNvPicPr>
            <a:picLocks noGrp="1" noChangeAspect="1"/>
          </p:cNvPicPr>
          <p:nvPr>
            <p:ph idx="1"/>
          </p:nvPr>
        </p:nvPicPr>
        <p:blipFill rotWithShape="1">
          <a:blip r:embed="rId3"/>
          <a:srcRect l="10983" r="2" b="2"/>
          <a:stretch/>
        </p:blipFill>
        <p:spPr>
          <a:xfrm>
            <a:off x="2152650" y="134724"/>
            <a:ext cx="7772380" cy="5828208"/>
          </a:xfrm>
          <a:prstGeom prst="rect">
            <a:avLst/>
          </a:prstGeom>
          <a:ln>
            <a:noFill/>
          </a:ln>
          <a:effectLst>
            <a:softEdge rad="112500"/>
          </a:effectLst>
        </p:spPr>
      </p:pic>
      <p:sp>
        <p:nvSpPr>
          <p:cNvPr id="7" name="TextBox 6">
            <a:extLst>
              <a:ext uri="{FF2B5EF4-FFF2-40B4-BE49-F238E27FC236}">
                <a16:creationId xmlns:a16="http://schemas.microsoft.com/office/drawing/2014/main" id="{60576055-4D0F-AD7B-673A-50664FEDFD1A}"/>
              </a:ext>
            </a:extLst>
          </p:cNvPr>
          <p:cNvSpPr txBox="1"/>
          <p:nvPr/>
        </p:nvSpPr>
        <p:spPr>
          <a:xfrm rot="10042765" flipV="1">
            <a:off x="3304501" y="1958012"/>
            <a:ext cx="6875085" cy="1015663"/>
          </a:xfrm>
          <a:prstGeom prst="rect">
            <a:avLst/>
          </a:prstGeom>
          <a:noFill/>
        </p:spPr>
        <p:txBody>
          <a:bodyPr wrap="square" rtlCol="0">
            <a:spAutoFit/>
          </a:bodyPr>
          <a:lstStyle/>
          <a:p>
            <a:pPr>
              <a:spcAft>
                <a:spcPts val="600"/>
              </a:spcAft>
            </a:pPr>
            <a:r>
              <a:rPr lang="en-US" sz="6000" b="1" dirty="0">
                <a:solidFill>
                  <a:schemeClr val="bg1"/>
                </a:solidFill>
              </a:rPr>
              <a:t>Usual Performance </a:t>
            </a:r>
          </a:p>
        </p:txBody>
      </p:sp>
    </p:spTree>
    <p:extLst>
      <p:ext uri="{BB962C8B-B14F-4D97-AF65-F5344CB8AC3E}">
        <p14:creationId xmlns:p14="http://schemas.microsoft.com/office/powerpoint/2010/main" val="14641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0" dirty="0">
                <a:solidFill>
                  <a:schemeClr val="tx1">
                    <a:lumMod val="65000"/>
                    <a:lumOff val="35000"/>
                  </a:schemeClr>
                </a:solidFill>
              </a:rPr>
              <a:t>Objectives</a:t>
            </a:r>
          </a:p>
        </p:txBody>
      </p:sp>
      <p:sp>
        <p:nvSpPr>
          <p:cNvPr id="4" name="Date Placeholder 3"/>
          <p:cNvSpPr>
            <a:spLocks noGrp="1"/>
          </p:cNvSpPr>
          <p:nvPr>
            <p:ph type="dt" sz="half" idx="10"/>
          </p:nvPr>
        </p:nvSpPr>
        <p:spPr/>
        <p:txBody>
          <a:bodyPr/>
          <a:lstStyle/>
          <a:p>
            <a:fld id="{E70D8863-D4B1-8B4C-AC25-FA0DB9114B27}" type="datetime1">
              <a:rPr lang="en-US" smtClean="0"/>
              <a:t>7/10/2023</a:t>
            </a:fld>
            <a:endParaRPr lang="en-US" dirty="0"/>
          </a:p>
        </p:txBody>
      </p:sp>
      <p:sp>
        <p:nvSpPr>
          <p:cNvPr id="3" name="Content Placeholder 2"/>
          <p:cNvSpPr>
            <a:spLocks noGrp="1"/>
          </p:cNvSpPr>
          <p:nvPr>
            <p:ph idx="1"/>
          </p:nvPr>
        </p:nvSpPr>
        <p:spPr>
          <a:xfrm>
            <a:off x="862015" y="1733552"/>
            <a:ext cx="10796585" cy="4351338"/>
          </a:xfrm>
        </p:spPr>
        <p:txBody>
          <a:bodyPr>
            <a:normAutofit/>
          </a:bodyPr>
          <a:lstStyle/>
          <a:p>
            <a:pPr marL="342900" indent="-342900">
              <a:lnSpc>
                <a:spcPct val="107000"/>
              </a:lnSpc>
              <a:spcBef>
                <a:spcPts val="0"/>
              </a:spcBef>
              <a:buFont typeface="+mj-lt"/>
              <a:buAutoNum type="arabicPeriod"/>
            </a:pPr>
            <a:r>
              <a:rPr lang="en-US" sz="2800" dirty="0">
                <a:solidFill>
                  <a:schemeClr val="tx1">
                    <a:lumMod val="65000"/>
                    <a:lumOff val="35000"/>
                  </a:schemeClr>
                </a:solidFill>
                <a:ea typeface="Calibri" panose="020F0502020204030204" pitchFamily="34" charset="0"/>
              </a:rPr>
              <a:t>Examine steps to capture the residents' functional abilities accurately. </a:t>
            </a:r>
          </a:p>
          <a:p>
            <a:pPr marL="342900" indent="-342900">
              <a:lnSpc>
                <a:spcPct val="107000"/>
              </a:lnSpc>
              <a:spcBef>
                <a:spcPts val="0"/>
              </a:spcBef>
              <a:buFont typeface="+mj-lt"/>
              <a:buAutoNum type="arabicPeriod"/>
            </a:pPr>
            <a:r>
              <a:rPr lang="en-US" sz="2800" dirty="0">
                <a:solidFill>
                  <a:schemeClr val="tx1">
                    <a:lumMod val="65000"/>
                    <a:lumOff val="35000"/>
                  </a:schemeClr>
                </a:solidFill>
                <a:ea typeface="Calibri" panose="020F0502020204030204" pitchFamily="34" charset="0"/>
              </a:rPr>
              <a:t>Review each GG item to capture functional abilities </a:t>
            </a:r>
          </a:p>
          <a:p>
            <a:pPr marL="342900" indent="-342900">
              <a:lnSpc>
                <a:spcPct val="107000"/>
              </a:lnSpc>
              <a:spcBef>
                <a:spcPts val="0"/>
              </a:spcBef>
              <a:spcAft>
                <a:spcPts val="800"/>
              </a:spcAft>
              <a:buFont typeface="+mj-lt"/>
              <a:buAutoNum type="arabicPeriod"/>
            </a:pPr>
            <a:r>
              <a:rPr lang="en-US" sz="2800" dirty="0">
                <a:solidFill>
                  <a:schemeClr val="tx1">
                    <a:lumMod val="65000"/>
                    <a:lumOff val="35000"/>
                  </a:schemeClr>
                </a:solidFill>
                <a:ea typeface="Calibri" panose="020F0502020204030204" pitchFamily="34" charset="0"/>
              </a:rPr>
              <a:t>Discuss strategies for managing the MDS under the new RAI guidelines.</a:t>
            </a: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93246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2DCE-D901-9EF7-D539-B41996F492C9}"/>
              </a:ext>
            </a:extLst>
          </p:cNvPr>
          <p:cNvSpPr>
            <a:spLocks noGrp="1"/>
          </p:cNvSpPr>
          <p:nvPr>
            <p:ph type="title"/>
          </p:nvPr>
        </p:nvSpPr>
        <p:spPr>
          <a:xfrm>
            <a:off x="685800" y="143317"/>
            <a:ext cx="10515600" cy="775486"/>
          </a:xfrm>
        </p:spPr>
        <p:txBody>
          <a:bodyPr>
            <a:normAutofit/>
          </a:bodyPr>
          <a:lstStyle/>
          <a:p>
            <a:r>
              <a:rPr lang="en-US" sz="4000" b="0" dirty="0"/>
              <a:t>Decision Tree </a:t>
            </a:r>
          </a:p>
        </p:txBody>
      </p:sp>
      <p:sp>
        <p:nvSpPr>
          <p:cNvPr id="3" name="Date Placeholder 2">
            <a:extLst>
              <a:ext uri="{FF2B5EF4-FFF2-40B4-BE49-F238E27FC236}">
                <a16:creationId xmlns:a16="http://schemas.microsoft.com/office/drawing/2014/main" id="{778C7367-3C67-0A98-C995-37106F46E013}"/>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6" name="Content Placeholder 5">
            <a:extLst>
              <a:ext uri="{FF2B5EF4-FFF2-40B4-BE49-F238E27FC236}">
                <a16:creationId xmlns:a16="http://schemas.microsoft.com/office/drawing/2014/main" id="{6CFD1806-88DC-6F48-72FD-CFDA8C22943D}"/>
              </a:ext>
            </a:extLst>
          </p:cNvPr>
          <p:cNvPicPr>
            <a:picLocks noGrp="1" noChangeAspect="1"/>
          </p:cNvPicPr>
          <p:nvPr>
            <p:ph idx="1"/>
          </p:nvPr>
        </p:nvPicPr>
        <p:blipFill>
          <a:blip r:embed="rId3"/>
          <a:stretch>
            <a:fillRect/>
          </a:stretch>
        </p:blipFill>
        <p:spPr>
          <a:xfrm>
            <a:off x="2209800" y="888752"/>
            <a:ext cx="7967865" cy="4992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6BEEE5E0-0E4A-C027-B97E-AF30A5FAB9F0}"/>
              </a:ext>
            </a:extLst>
          </p:cNvPr>
          <p:cNvSpPr txBox="1"/>
          <p:nvPr/>
        </p:nvSpPr>
        <p:spPr>
          <a:xfrm>
            <a:off x="5605665" y="5486400"/>
            <a:ext cx="4572000" cy="307777"/>
          </a:xfrm>
          <a:prstGeom prst="rect">
            <a:avLst/>
          </a:prstGeom>
          <a:noFill/>
        </p:spPr>
        <p:txBody>
          <a:bodyPr wrap="square">
            <a:spAutoFit/>
          </a:bodyPr>
          <a:lstStyle/>
          <a:p>
            <a:r>
              <a:rPr lang="en-US" sz="1400" dirty="0">
                <a:hlinkClick r:id="rId4"/>
              </a:rPr>
              <a:t>MDS 3.0 RAI Manual v1.17.1_October 2019 (cms.gov)</a:t>
            </a:r>
            <a:endParaRPr lang="en-US" sz="1400" dirty="0"/>
          </a:p>
        </p:txBody>
      </p:sp>
    </p:spTree>
    <p:extLst>
      <p:ext uri="{BB962C8B-B14F-4D97-AF65-F5344CB8AC3E}">
        <p14:creationId xmlns:p14="http://schemas.microsoft.com/office/powerpoint/2010/main" val="1005659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B109-72C3-5579-7579-894D07E4C0D7}"/>
              </a:ext>
            </a:extLst>
          </p:cNvPr>
          <p:cNvSpPr>
            <a:spLocks noGrp="1"/>
          </p:cNvSpPr>
          <p:nvPr>
            <p:ph type="title"/>
          </p:nvPr>
        </p:nvSpPr>
        <p:spPr>
          <a:xfrm>
            <a:off x="457200" y="68994"/>
            <a:ext cx="11201400" cy="1054413"/>
          </a:xfrm>
        </p:spPr>
        <p:txBody>
          <a:bodyPr>
            <a:normAutofit/>
          </a:bodyPr>
          <a:lstStyle/>
          <a:p>
            <a:r>
              <a:rPr lang="en-US" sz="4000" b="0" dirty="0"/>
              <a:t>Eating </a:t>
            </a:r>
          </a:p>
        </p:txBody>
      </p:sp>
      <p:sp>
        <p:nvSpPr>
          <p:cNvPr id="3" name="Date Placeholder 2">
            <a:extLst>
              <a:ext uri="{FF2B5EF4-FFF2-40B4-BE49-F238E27FC236}">
                <a16:creationId xmlns:a16="http://schemas.microsoft.com/office/drawing/2014/main" id="{45E7C993-13EA-2896-9BB1-BF17549A1C58}"/>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263F5267-D7CF-3B33-F13C-3A0A8C92AFAB}"/>
              </a:ext>
            </a:extLst>
          </p:cNvPr>
          <p:cNvSpPr>
            <a:spLocks noGrp="1"/>
          </p:cNvSpPr>
          <p:nvPr>
            <p:ph idx="1"/>
          </p:nvPr>
        </p:nvSpPr>
        <p:spPr>
          <a:xfrm>
            <a:off x="457200" y="1214847"/>
            <a:ext cx="11582399" cy="4962117"/>
          </a:xfrm>
        </p:spPr>
        <p:txBody>
          <a:bodyPr>
            <a:noAutofit/>
          </a:bodyPr>
          <a:lstStyle/>
          <a:p>
            <a:r>
              <a:rPr lang="en-US" sz="2400" dirty="0"/>
              <a:t>Eating is to assess the resident’s ability to use suitable utensils to bring food and or liquids to mouth </a:t>
            </a:r>
          </a:p>
          <a:p>
            <a:r>
              <a:rPr lang="en-US" sz="2400" dirty="0"/>
              <a:t>The administration of tube feedings and parenteral nutrition is not considered when coding this activity.</a:t>
            </a:r>
          </a:p>
          <a:p>
            <a:r>
              <a:rPr lang="en-US" sz="2400" dirty="0"/>
              <a:t>If a resident requires assistance (e.g., supervision or cueing) to swallow safely, code based on the type and amount of assistance required for feeding and safe swallowing.</a:t>
            </a:r>
          </a:p>
          <a:p>
            <a:r>
              <a:rPr lang="en-US" sz="2400" dirty="0"/>
              <a:t>If the resident eats finger foods using their hands, code only on the amount of assistance </a:t>
            </a:r>
          </a:p>
          <a:p>
            <a:r>
              <a:rPr lang="en-US" sz="2400" dirty="0"/>
              <a:t>A resident taking only fluids by mouth, the item may be coded based on ability to bring liquid to the mouth and swallow liquid, once the drink is placed in front of the resident.</a:t>
            </a:r>
          </a:p>
        </p:txBody>
      </p:sp>
    </p:spTree>
    <p:extLst>
      <p:ext uri="{BB962C8B-B14F-4D97-AF65-F5344CB8AC3E}">
        <p14:creationId xmlns:p14="http://schemas.microsoft.com/office/powerpoint/2010/main" val="3788042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270E21-E46B-2EB8-645C-B53FFF9505B1}"/>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5" name="Content Placeholder 4">
            <a:extLst>
              <a:ext uri="{FF2B5EF4-FFF2-40B4-BE49-F238E27FC236}">
                <a16:creationId xmlns:a16="http://schemas.microsoft.com/office/drawing/2014/main" id="{9B2BFE8A-8FF8-16F8-7007-D3AD50D230F6}"/>
              </a:ext>
            </a:extLst>
          </p:cNvPr>
          <p:cNvSpPr>
            <a:spLocks noGrp="1"/>
          </p:cNvSpPr>
          <p:nvPr>
            <p:ph idx="1"/>
          </p:nvPr>
        </p:nvSpPr>
        <p:spPr>
          <a:xfrm>
            <a:off x="860942" y="2423215"/>
            <a:ext cx="5257800" cy="1603375"/>
          </a:xfrm>
        </p:spPr>
        <p:txBody>
          <a:bodyPr>
            <a:noAutofit/>
          </a:bodyPr>
          <a:lstStyle/>
          <a:p>
            <a:pPr marL="0" indent="0">
              <a:buNone/>
            </a:pPr>
            <a:r>
              <a:rPr lang="en-US" sz="2400" dirty="0"/>
              <a:t>A: Substantial –maximal assistance </a:t>
            </a:r>
          </a:p>
          <a:p>
            <a:pPr marL="0" indent="0">
              <a:buNone/>
            </a:pPr>
            <a:r>
              <a:rPr lang="en-US" sz="2400" dirty="0"/>
              <a:t>B. Partial-moderate assistance </a:t>
            </a:r>
          </a:p>
          <a:p>
            <a:pPr marL="0" indent="0">
              <a:buNone/>
            </a:pPr>
            <a:r>
              <a:rPr lang="en-US" sz="2400" dirty="0"/>
              <a:t>C. Dependent </a:t>
            </a:r>
          </a:p>
          <a:p>
            <a:pPr marL="0" indent="0">
              <a:buNone/>
            </a:pPr>
            <a:r>
              <a:rPr lang="en-US" sz="2400" i="1" dirty="0"/>
              <a:t>D. Set up or clean up </a:t>
            </a:r>
          </a:p>
        </p:txBody>
      </p:sp>
      <p:sp>
        <p:nvSpPr>
          <p:cNvPr id="10" name="TextBox 9">
            <a:extLst>
              <a:ext uri="{FF2B5EF4-FFF2-40B4-BE49-F238E27FC236}">
                <a16:creationId xmlns:a16="http://schemas.microsoft.com/office/drawing/2014/main" id="{84300262-00AC-0C3B-DA4C-37D45DD8F686}"/>
              </a:ext>
            </a:extLst>
          </p:cNvPr>
          <p:cNvSpPr txBox="1"/>
          <p:nvPr/>
        </p:nvSpPr>
        <p:spPr>
          <a:xfrm>
            <a:off x="381000" y="316696"/>
            <a:ext cx="11506199" cy="1200329"/>
          </a:xfrm>
          <a:prstGeom prst="rect">
            <a:avLst/>
          </a:prstGeom>
          <a:noFill/>
        </p:spPr>
        <p:txBody>
          <a:bodyPr wrap="square" rtlCol="0">
            <a:spAutoFit/>
          </a:bodyPr>
          <a:lstStyle/>
          <a:p>
            <a:r>
              <a:rPr lang="en-US" sz="2400" dirty="0">
                <a:solidFill>
                  <a:schemeClr val="tx1">
                    <a:lumMod val="65000"/>
                    <a:lumOff val="35000"/>
                  </a:schemeClr>
                </a:solidFill>
              </a:rPr>
              <a:t>Martha has generalized weakness and at the start of the meal, she can bring her food and liquids to her mouth.  Martha tires easily and the nursing assistant must assist with more than half of the meal. </a:t>
            </a:r>
          </a:p>
        </p:txBody>
      </p:sp>
      <p:sp>
        <p:nvSpPr>
          <p:cNvPr id="12" name="TextBox 11">
            <a:extLst>
              <a:ext uri="{FF2B5EF4-FFF2-40B4-BE49-F238E27FC236}">
                <a16:creationId xmlns:a16="http://schemas.microsoft.com/office/drawing/2014/main" id="{0722C7AB-EFB7-3AFD-DA01-A1B906602A79}"/>
              </a:ext>
            </a:extLst>
          </p:cNvPr>
          <p:cNvSpPr txBox="1"/>
          <p:nvPr/>
        </p:nvSpPr>
        <p:spPr>
          <a:xfrm>
            <a:off x="898505" y="4499258"/>
            <a:ext cx="5752563" cy="1107996"/>
          </a:xfrm>
          <a:prstGeom prst="rect">
            <a:avLst/>
          </a:prstGeom>
          <a:noFill/>
        </p:spPr>
        <p:txBody>
          <a:bodyPr wrap="square" rtlCol="0">
            <a:spAutoFit/>
          </a:bodyPr>
          <a:lstStyle/>
          <a:p>
            <a:r>
              <a:rPr lang="en-US" sz="2200" dirty="0">
                <a:solidFill>
                  <a:schemeClr val="accent5">
                    <a:lumMod val="75000"/>
                  </a:schemeClr>
                </a:solidFill>
              </a:rPr>
              <a:t>Rationale: Substantial to maximal assistance, the helper does more than 50% of the meal </a:t>
            </a:r>
          </a:p>
        </p:txBody>
      </p:sp>
      <p:graphicFrame>
        <p:nvGraphicFramePr>
          <p:cNvPr id="14" name="Table 5">
            <a:extLst>
              <a:ext uri="{FF2B5EF4-FFF2-40B4-BE49-F238E27FC236}">
                <a16:creationId xmlns:a16="http://schemas.microsoft.com/office/drawing/2014/main" id="{B98065F2-FC7A-4577-349E-09464F4E3E68}"/>
              </a:ext>
            </a:extLst>
          </p:cNvPr>
          <p:cNvGraphicFramePr>
            <a:graphicFrameLocks noGrp="1"/>
          </p:cNvGraphicFramePr>
          <p:nvPr>
            <p:extLst>
              <p:ext uri="{D42A27DB-BD31-4B8C-83A1-F6EECF244321}">
                <p14:modId xmlns:p14="http://schemas.microsoft.com/office/powerpoint/2010/main" val="2289904535"/>
              </p:ext>
            </p:extLst>
          </p:nvPr>
        </p:nvGraphicFramePr>
        <p:xfrm>
          <a:off x="7086600" y="1554480"/>
          <a:ext cx="3947416" cy="3749040"/>
        </p:xfrm>
        <a:graphic>
          <a:graphicData uri="http://schemas.openxmlformats.org/drawingml/2006/table">
            <a:tbl>
              <a:tblPr firstRow="1" bandRow="1">
                <a:tableStyleId>{616DA210-FB5B-4158-B5E0-FEB733F419BA}</a:tableStyleId>
              </a:tblPr>
              <a:tblGrid>
                <a:gridCol w="461697">
                  <a:extLst>
                    <a:ext uri="{9D8B030D-6E8A-4147-A177-3AD203B41FA5}">
                      <a16:colId xmlns:a16="http://schemas.microsoft.com/office/drawing/2014/main" val="4023823514"/>
                    </a:ext>
                  </a:extLst>
                </a:gridCol>
                <a:gridCol w="1754453">
                  <a:extLst>
                    <a:ext uri="{9D8B030D-6E8A-4147-A177-3AD203B41FA5}">
                      <a16:colId xmlns:a16="http://schemas.microsoft.com/office/drawing/2014/main" val="951488081"/>
                    </a:ext>
                  </a:extLst>
                </a:gridCol>
                <a:gridCol w="506723">
                  <a:extLst>
                    <a:ext uri="{9D8B030D-6E8A-4147-A177-3AD203B41FA5}">
                      <a16:colId xmlns:a16="http://schemas.microsoft.com/office/drawing/2014/main" val="2120410043"/>
                    </a:ext>
                  </a:extLst>
                </a:gridCol>
                <a:gridCol w="1224543">
                  <a:extLst>
                    <a:ext uri="{9D8B030D-6E8A-4147-A177-3AD203B41FA5}">
                      <a16:colId xmlns:a16="http://schemas.microsoft.com/office/drawing/2014/main" val="3899589984"/>
                    </a:ext>
                  </a:extLst>
                </a:gridCol>
              </a:tblGrid>
              <a:tr h="370840">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211911">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263074">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14237">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370840">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7" name="Rectangle 6">
            <a:extLst>
              <a:ext uri="{FF2B5EF4-FFF2-40B4-BE49-F238E27FC236}">
                <a16:creationId xmlns:a16="http://schemas.microsoft.com/office/drawing/2014/main" id="{B521E0BB-5FB7-4DBB-7C84-3462D2FCB5D2}"/>
              </a:ext>
            </a:extLst>
          </p:cNvPr>
          <p:cNvSpPr/>
          <p:nvPr/>
        </p:nvSpPr>
        <p:spPr>
          <a:xfrm>
            <a:off x="990600" y="2487390"/>
            <a:ext cx="4800600" cy="365125"/>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350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95C1B-DA10-FBBB-5A7C-E6B490E940CC}"/>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5" name="Table 5">
            <a:extLst>
              <a:ext uri="{FF2B5EF4-FFF2-40B4-BE49-F238E27FC236}">
                <a16:creationId xmlns:a16="http://schemas.microsoft.com/office/drawing/2014/main" id="{1B224A11-C331-3EC7-C4EA-32C3B3F3514A}"/>
              </a:ext>
            </a:extLst>
          </p:cNvPr>
          <p:cNvGraphicFramePr>
            <a:graphicFrameLocks noGrp="1"/>
          </p:cNvGraphicFramePr>
          <p:nvPr>
            <p:extLst>
              <p:ext uri="{D42A27DB-BD31-4B8C-83A1-F6EECF244321}">
                <p14:modId xmlns:p14="http://schemas.microsoft.com/office/powerpoint/2010/main" val="3950874021"/>
              </p:ext>
            </p:extLst>
          </p:nvPr>
        </p:nvGraphicFramePr>
        <p:xfrm>
          <a:off x="7315200" y="1781883"/>
          <a:ext cx="4376056" cy="2926080"/>
        </p:xfrm>
        <a:graphic>
          <a:graphicData uri="http://schemas.openxmlformats.org/drawingml/2006/table">
            <a:tbl>
              <a:tblPr firstRow="1" bandRow="1">
                <a:tableStyleId>{616DA210-FB5B-4158-B5E0-FEB733F419BA}</a:tableStyleId>
              </a:tblPr>
              <a:tblGrid>
                <a:gridCol w="455838">
                  <a:extLst>
                    <a:ext uri="{9D8B030D-6E8A-4147-A177-3AD203B41FA5}">
                      <a16:colId xmlns:a16="http://schemas.microsoft.com/office/drawing/2014/main" val="4023823514"/>
                    </a:ext>
                  </a:extLst>
                </a:gridCol>
                <a:gridCol w="1732190">
                  <a:extLst>
                    <a:ext uri="{9D8B030D-6E8A-4147-A177-3AD203B41FA5}">
                      <a16:colId xmlns:a16="http://schemas.microsoft.com/office/drawing/2014/main" val="951488081"/>
                    </a:ext>
                  </a:extLst>
                </a:gridCol>
                <a:gridCol w="500293">
                  <a:extLst>
                    <a:ext uri="{9D8B030D-6E8A-4147-A177-3AD203B41FA5}">
                      <a16:colId xmlns:a16="http://schemas.microsoft.com/office/drawing/2014/main" val="2120410043"/>
                    </a:ext>
                  </a:extLst>
                </a:gridCol>
                <a:gridCol w="1687735">
                  <a:extLst>
                    <a:ext uri="{9D8B030D-6E8A-4147-A177-3AD203B41FA5}">
                      <a16:colId xmlns:a16="http://schemas.microsoft.com/office/drawing/2014/main" val="3899589984"/>
                    </a:ext>
                  </a:extLst>
                </a:gridCol>
              </a:tblGrid>
              <a:tr h="319760">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323269">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23269">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23269">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541132">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8" name="TextBox 7">
            <a:extLst>
              <a:ext uri="{FF2B5EF4-FFF2-40B4-BE49-F238E27FC236}">
                <a16:creationId xmlns:a16="http://schemas.microsoft.com/office/drawing/2014/main" id="{5321B1D5-AA06-92F6-4A7C-C005CB9D7DCB}"/>
              </a:ext>
            </a:extLst>
          </p:cNvPr>
          <p:cNvSpPr txBox="1"/>
          <p:nvPr/>
        </p:nvSpPr>
        <p:spPr>
          <a:xfrm>
            <a:off x="457200" y="425165"/>
            <a:ext cx="11353800" cy="1200329"/>
          </a:xfrm>
          <a:prstGeom prst="rect">
            <a:avLst/>
          </a:prstGeom>
          <a:noFill/>
        </p:spPr>
        <p:txBody>
          <a:bodyPr wrap="square" rtlCol="0">
            <a:spAutoFit/>
          </a:bodyPr>
          <a:lstStyle/>
          <a:p>
            <a:r>
              <a:rPr lang="en-US" sz="2400" dirty="0">
                <a:solidFill>
                  <a:schemeClr val="tx1">
                    <a:lumMod val="65000"/>
                    <a:lumOff val="35000"/>
                  </a:schemeClr>
                </a:solidFill>
                <a:latin typeface="Arial" panose="020B0604020202020204" pitchFamily="34" charset="0"/>
                <a:cs typeface="Arial" panose="020B0604020202020204" pitchFamily="34" charset="0"/>
              </a:rPr>
              <a:t>Mr. R has been living in long term care for 2 years. Last month he had a CVA and receives all nutrition through a gastrostomy tube, which is administered by the nurse </a:t>
            </a:r>
          </a:p>
        </p:txBody>
      </p:sp>
      <p:sp>
        <p:nvSpPr>
          <p:cNvPr id="10" name="TextBox 9">
            <a:extLst>
              <a:ext uri="{FF2B5EF4-FFF2-40B4-BE49-F238E27FC236}">
                <a16:creationId xmlns:a16="http://schemas.microsoft.com/office/drawing/2014/main" id="{1AF08EAE-E545-58E5-D047-026CBB52A78D}"/>
              </a:ext>
            </a:extLst>
          </p:cNvPr>
          <p:cNvSpPr txBox="1"/>
          <p:nvPr/>
        </p:nvSpPr>
        <p:spPr>
          <a:xfrm>
            <a:off x="714828" y="3969299"/>
            <a:ext cx="6600372" cy="1785104"/>
          </a:xfrm>
          <a:prstGeom prst="rect">
            <a:avLst/>
          </a:prstGeom>
          <a:noFill/>
        </p:spPr>
        <p:txBody>
          <a:bodyPr wrap="square" rtlCol="0">
            <a:spAutoFit/>
          </a:bodyPr>
          <a:lstStyle/>
          <a:p>
            <a:pPr algn="l"/>
            <a:r>
              <a:rPr lang="en-US" sz="2200" dirty="0">
                <a:solidFill>
                  <a:schemeClr val="accent5">
                    <a:lumMod val="75000"/>
                  </a:schemeClr>
                </a:solidFill>
                <a:latin typeface="Arial" panose="020B0604020202020204" pitchFamily="34" charset="0"/>
                <a:cs typeface="Arial" panose="020B0604020202020204" pitchFamily="34" charset="0"/>
              </a:rPr>
              <a:t>Rationale: The resident does not eat or drink by mouth currently due to </a:t>
            </a:r>
            <a:r>
              <a:rPr lang="en-US" sz="2200" i="1" dirty="0">
                <a:solidFill>
                  <a:schemeClr val="accent5">
                    <a:lumMod val="75000"/>
                  </a:schemeClr>
                </a:solidFill>
                <a:latin typeface="Arial" panose="020B0604020202020204" pitchFamily="34" charset="0"/>
                <a:cs typeface="Arial" panose="020B0604020202020204" pitchFamily="34" charset="0"/>
              </a:rPr>
              <a:t>their </a:t>
            </a:r>
            <a:r>
              <a:rPr lang="en-US" sz="2200" dirty="0">
                <a:solidFill>
                  <a:schemeClr val="accent5">
                    <a:lumMod val="75000"/>
                  </a:schemeClr>
                </a:solidFill>
                <a:latin typeface="Arial" panose="020B0604020202020204" pitchFamily="34" charset="0"/>
                <a:cs typeface="Arial" panose="020B0604020202020204" pitchFamily="34" charset="0"/>
              </a:rPr>
              <a:t>recent onset</a:t>
            </a:r>
          </a:p>
          <a:p>
            <a:pPr algn="l"/>
            <a:r>
              <a:rPr lang="en-US" sz="2200" dirty="0">
                <a:solidFill>
                  <a:schemeClr val="accent5">
                    <a:lumMod val="75000"/>
                  </a:schemeClr>
                </a:solidFill>
                <a:latin typeface="Arial" panose="020B0604020202020204" pitchFamily="34" charset="0"/>
                <a:cs typeface="Arial" panose="020B0604020202020204" pitchFamily="34" charset="0"/>
              </a:rPr>
              <a:t>stroke. This item includes eating and drinking by mouth only. Since eating and drinking did not occur due to </a:t>
            </a:r>
            <a:r>
              <a:rPr lang="en-US" sz="2200" i="1" dirty="0">
                <a:solidFill>
                  <a:schemeClr val="accent5">
                    <a:lumMod val="75000"/>
                  </a:schemeClr>
                </a:solidFill>
                <a:latin typeface="Arial" panose="020B0604020202020204" pitchFamily="34" charset="0"/>
                <a:cs typeface="Arial" panose="020B0604020202020204" pitchFamily="34" charset="0"/>
              </a:rPr>
              <a:t>their </a:t>
            </a:r>
            <a:r>
              <a:rPr lang="en-US" sz="2200" dirty="0">
                <a:solidFill>
                  <a:schemeClr val="accent5">
                    <a:lumMod val="75000"/>
                  </a:schemeClr>
                </a:solidFill>
                <a:latin typeface="Arial" panose="020B0604020202020204" pitchFamily="34" charset="0"/>
                <a:cs typeface="Arial" panose="020B0604020202020204" pitchFamily="34" charset="0"/>
              </a:rPr>
              <a:t>recent-onset medical condition</a:t>
            </a:r>
          </a:p>
        </p:txBody>
      </p:sp>
      <p:sp>
        <p:nvSpPr>
          <p:cNvPr id="4" name="TextBox 3">
            <a:extLst>
              <a:ext uri="{FF2B5EF4-FFF2-40B4-BE49-F238E27FC236}">
                <a16:creationId xmlns:a16="http://schemas.microsoft.com/office/drawing/2014/main" id="{8520CE82-17D0-DA8D-1C81-64605EE39BF5}"/>
              </a:ext>
            </a:extLst>
          </p:cNvPr>
          <p:cNvSpPr txBox="1"/>
          <p:nvPr/>
        </p:nvSpPr>
        <p:spPr>
          <a:xfrm>
            <a:off x="862015" y="1840837"/>
            <a:ext cx="5013434" cy="1785104"/>
          </a:xfrm>
          <a:prstGeom prst="rect">
            <a:avLst/>
          </a:prstGeom>
          <a:noFill/>
        </p:spPr>
        <p:txBody>
          <a:bodyPr wrap="square" rtlCol="0">
            <a:spAutoFit/>
          </a:bodyPr>
          <a:lstStyle/>
          <a:p>
            <a:pPr marL="342900" indent="-342900">
              <a:buAutoNum type="alphaUcPeriod"/>
            </a:pPr>
            <a:r>
              <a:rPr lang="en-US" sz="2200" dirty="0">
                <a:solidFill>
                  <a:schemeClr val="tx1">
                    <a:lumMod val="65000"/>
                    <a:lumOff val="35000"/>
                  </a:schemeClr>
                </a:solidFill>
              </a:rPr>
              <a:t>Dependent </a:t>
            </a:r>
          </a:p>
          <a:p>
            <a:r>
              <a:rPr lang="en-US" sz="2200" dirty="0">
                <a:solidFill>
                  <a:schemeClr val="tx1">
                    <a:lumMod val="65000"/>
                    <a:lumOff val="35000"/>
                  </a:schemeClr>
                </a:solidFill>
              </a:rPr>
              <a:t>B.  09 Not applicable </a:t>
            </a:r>
          </a:p>
          <a:p>
            <a:r>
              <a:rPr lang="en-US" sz="2200" dirty="0">
                <a:solidFill>
                  <a:schemeClr val="tx1">
                    <a:lumMod val="65000"/>
                    <a:lumOff val="35000"/>
                  </a:schemeClr>
                </a:solidFill>
              </a:rPr>
              <a:t>C.  88 Not attempted due to medical condition</a:t>
            </a:r>
          </a:p>
          <a:p>
            <a:r>
              <a:rPr lang="en-US" sz="2200" dirty="0">
                <a:solidFill>
                  <a:schemeClr val="tx1">
                    <a:lumMod val="65000"/>
                    <a:lumOff val="35000"/>
                  </a:schemeClr>
                </a:solidFill>
              </a:rPr>
              <a:t>D.  Substantial-maximal  </a:t>
            </a:r>
          </a:p>
        </p:txBody>
      </p:sp>
      <p:sp>
        <p:nvSpPr>
          <p:cNvPr id="6" name="Rectangle 5">
            <a:extLst>
              <a:ext uri="{FF2B5EF4-FFF2-40B4-BE49-F238E27FC236}">
                <a16:creationId xmlns:a16="http://schemas.microsoft.com/office/drawing/2014/main" id="{8F7879B8-F978-72DF-169C-D8F72A31957C}"/>
              </a:ext>
            </a:extLst>
          </p:cNvPr>
          <p:cNvSpPr/>
          <p:nvPr/>
        </p:nvSpPr>
        <p:spPr>
          <a:xfrm>
            <a:off x="925077" y="2596754"/>
            <a:ext cx="4950372" cy="603646"/>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373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270E21-E46B-2EB8-645C-B53FFF9505B1}"/>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11" name="Content Placeholder 10">
            <a:extLst>
              <a:ext uri="{FF2B5EF4-FFF2-40B4-BE49-F238E27FC236}">
                <a16:creationId xmlns:a16="http://schemas.microsoft.com/office/drawing/2014/main" id="{76119248-7AFE-E0C1-322D-10C17E1DD4F4}"/>
              </a:ext>
            </a:extLst>
          </p:cNvPr>
          <p:cNvSpPr>
            <a:spLocks noGrp="1"/>
          </p:cNvSpPr>
          <p:nvPr>
            <p:ph idx="1"/>
          </p:nvPr>
        </p:nvSpPr>
        <p:spPr>
          <a:xfrm>
            <a:off x="1059134" y="2571758"/>
            <a:ext cx="10515600" cy="1714484"/>
          </a:xfrm>
        </p:spPr>
        <p:txBody>
          <a:bodyPr>
            <a:normAutofit/>
          </a:bodyPr>
          <a:lstStyle/>
          <a:p>
            <a:pPr marL="0" indent="0">
              <a:buNone/>
            </a:pPr>
            <a:r>
              <a:rPr lang="en-US" sz="2200" dirty="0"/>
              <a:t>A. Set up or clean up </a:t>
            </a:r>
          </a:p>
          <a:p>
            <a:pPr marL="0" indent="0">
              <a:buNone/>
            </a:pPr>
            <a:r>
              <a:rPr lang="en-US" sz="2200" dirty="0"/>
              <a:t>B. Supervision </a:t>
            </a:r>
          </a:p>
          <a:p>
            <a:pPr marL="0" indent="0">
              <a:buNone/>
            </a:pPr>
            <a:r>
              <a:rPr lang="en-US" sz="2200" dirty="0"/>
              <a:t>C. Substantial-maximal </a:t>
            </a:r>
          </a:p>
          <a:p>
            <a:pPr marL="0" indent="0">
              <a:buNone/>
            </a:pPr>
            <a:r>
              <a:rPr lang="en-US" sz="2200" dirty="0"/>
              <a:t>D. Partial-moderate </a:t>
            </a:r>
          </a:p>
        </p:txBody>
      </p:sp>
      <p:sp>
        <p:nvSpPr>
          <p:cNvPr id="10" name="TextBox 9">
            <a:extLst>
              <a:ext uri="{FF2B5EF4-FFF2-40B4-BE49-F238E27FC236}">
                <a16:creationId xmlns:a16="http://schemas.microsoft.com/office/drawing/2014/main" id="{84300262-00AC-0C3B-DA4C-37D45DD8F686}"/>
              </a:ext>
            </a:extLst>
          </p:cNvPr>
          <p:cNvSpPr txBox="1"/>
          <p:nvPr/>
        </p:nvSpPr>
        <p:spPr>
          <a:xfrm>
            <a:off x="8186057" y="2429692"/>
            <a:ext cx="2334446" cy="461665"/>
          </a:xfrm>
          <a:prstGeom prst="rect">
            <a:avLst/>
          </a:prstGeom>
          <a:noFill/>
        </p:spPr>
        <p:txBody>
          <a:bodyPr wrap="square" rtlCol="0">
            <a:spAutoFit/>
          </a:bodyPr>
          <a:lstStyle/>
          <a:p>
            <a:endParaRPr lang="en-US" sz="2400" dirty="0"/>
          </a:p>
        </p:txBody>
      </p:sp>
      <p:graphicFrame>
        <p:nvGraphicFramePr>
          <p:cNvPr id="4" name="Table 5">
            <a:extLst>
              <a:ext uri="{FF2B5EF4-FFF2-40B4-BE49-F238E27FC236}">
                <a16:creationId xmlns:a16="http://schemas.microsoft.com/office/drawing/2014/main" id="{1206260A-FCCB-F0FF-5F14-0A40BD855012}"/>
              </a:ext>
            </a:extLst>
          </p:cNvPr>
          <p:cNvGraphicFramePr>
            <a:graphicFrameLocks noGrp="1"/>
          </p:cNvGraphicFramePr>
          <p:nvPr>
            <p:extLst>
              <p:ext uri="{D42A27DB-BD31-4B8C-83A1-F6EECF244321}">
                <p14:modId xmlns:p14="http://schemas.microsoft.com/office/powerpoint/2010/main" val="3852633101"/>
              </p:ext>
            </p:extLst>
          </p:nvPr>
        </p:nvGraphicFramePr>
        <p:xfrm>
          <a:off x="6922548" y="2429692"/>
          <a:ext cx="4408714" cy="2926080"/>
        </p:xfrm>
        <a:graphic>
          <a:graphicData uri="http://schemas.openxmlformats.org/drawingml/2006/table">
            <a:tbl>
              <a:tblPr firstRow="1" bandRow="1">
                <a:tableStyleId>{616DA210-FB5B-4158-B5E0-FEB733F419BA}</a:tableStyleId>
              </a:tblPr>
              <a:tblGrid>
                <a:gridCol w="459240">
                  <a:extLst>
                    <a:ext uri="{9D8B030D-6E8A-4147-A177-3AD203B41FA5}">
                      <a16:colId xmlns:a16="http://schemas.microsoft.com/office/drawing/2014/main" val="4023823514"/>
                    </a:ext>
                  </a:extLst>
                </a:gridCol>
                <a:gridCol w="1745117">
                  <a:extLst>
                    <a:ext uri="{9D8B030D-6E8A-4147-A177-3AD203B41FA5}">
                      <a16:colId xmlns:a16="http://schemas.microsoft.com/office/drawing/2014/main" val="951488081"/>
                    </a:ext>
                  </a:extLst>
                </a:gridCol>
                <a:gridCol w="504027">
                  <a:extLst>
                    <a:ext uri="{9D8B030D-6E8A-4147-A177-3AD203B41FA5}">
                      <a16:colId xmlns:a16="http://schemas.microsoft.com/office/drawing/2014/main" val="2120410043"/>
                    </a:ext>
                  </a:extLst>
                </a:gridCol>
                <a:gridCol w="1700330">
                  <a:extLst>
                    <a:ext uri="{9D8B030D-6E8A-4147-A177-3AD203B41FA5}">
                      <a16:colId xmlns:a16="http://schemas.microsoft.com/office/drawing/2014/main" val="3899589984"/>
                    </a:ext>
                  </a:extLst>
                </a:gridCol>
              </a:tblGrid>
              <a:tr h="354622">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354622">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22">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22">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48092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5" name="TextBox 4">
            <a:extLst>
              <a:ext uri="{FF2B5EF4-FFF2-40B4-BE49-F238E27FC236}">
                <a16:creationId xmlns:a16="http://schemas.microsoft.com/office/drawing/2014/main" id="{1FC87C22-6FDE-53CF-082D-3D6A71868B2B}"/>
              </a:ext>
            </a:extLst>
          </p:cNvPr>
          <p:cNvSpPr txBox="1"/>
          <p:nvPr/>
        </p:nvSpPr>
        <p:spPr>
          <a:xfrm>
            <a:off x="533400" y="315310"/>
            <a:ext cx="11049000" cy="1785104"/>
          </a:xfrm>
          <a:prstGeom prst="rect">
            <a:avLst/>
          </a:prstGeom>
          <a:noFill/>
        </p:spPr>
        <p:txBody>
          <a:bodyPr wrap="square" rtlCol="0">
            <a:spAutoFit/>
          </a:bodyPr>
          <a:lstStyle/>
          <a:p>
            <a:r>
              <a:rPr lang="en-US" sz="2200" dirty="0">
                <a:solidFill>
                  <a:schemeClr val="tx1">
                    <a:lumMod val="65000"/>
                    <a:lumOff val="35000"/>
                  </a:schemeClr>
                </a:solidFill>
              </a:rPr>
              <a:t>At night, the certified nursing assistant provides Resident K water and toothpaste to clean their dentures. Resident K cleans their upper denture plate. Resident K then cleans half of their lower denture plate, but states they are tired and unable to finish cleaning their lower denture plate. The certified nursing assistant finishes cleaning the lower denture plate and Resident K replaces the dentures in their mouth</a:t>
            </a:r>
          </a:p>
        </p:txBody>
      </p:sp>
      <p:sp>
        <p:nvSpPr>
          <p:cNvPr id="7" name="TextBox 6">
            <a:extLst>
              <a:ext uri="{FF2B5EF4-FFF2-40B4-BE49-F238E27FC236}">
                <a16:creationId xmlns:a16="http://schemas.microsoft.com/office/drawing/2014/main" id="{9B5BAF08-3583-7707-BD7B-FE3B3D5AD0FC}"/>
              </a:ext>
            </a:extLst>
          </p:cNvPr>
          <p:cNvSpPr txBox="1"/>
          <p:nvPr/>
        </p:nvSpPr>
        <p:spPr>
          <a:xfrm>
            <a:off x="1059134" y="4598244"/>
            <a:ext cx="5722666" cy="769441"/>
          </a:xfrm>
          <a:prstGeom prst="rect">
            <a:avLst/>
          </a:prstGeom>
          <a:noFill/>
        </p:spPr>
        <p:txBody>
          <a:bodyPr wrap="square" rtlCol="0">
            <a:spAutoFit/>
          </a:bodyPr>
          <a:lstStyle/>
          <a:p>
            <a:r>
              <a:rPr lang="en-US" sz="2200" dirty="0">
                <a:solidFill>
                  <a:schemeClr val="accent5">
                    <a:lumMod val="75000"/>
                  </a:schemeClr>
                </a:solidFill>
              </a:rPr>
              <a:t>Rationale - The helper provider less than half of the effort to complete oral hygiene</a:t>
            </a:r>
          </a:p>
        </p:txBody>
      </p:sp>
      <p:sp>
        <p:nvSpPr>
          <p:cNvPr id="12" name="Rectangle 11">
            <a:extLst>
              <a:ext uri="{FF2B5EF4-FFF2-40B4-BE49-F238E27FC236}">
                <a16:creationId xmlns:a16="http://schemas.microsoft.com/office/drawing/2014/main" id="{0AD6CCFF-098A-9D2E-6C15-6B2185BED529}"/>
              </a:ext>
            </a:extLst>
          </p:cNvPr>
          <p:cNvSpPr/>
          <p:nvPr/>
        </p:nvSpPr>
        <p:spPr>
          <a:xfrm>
            <a:off x="1059135" y="2891357"/>
            <a:ext cx="3055666" cy="461665"/>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306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9CC02-9D40-335C-5FC0-A067C4D06BCC}"/>
              </a:ext>
            </a:extLst>
          </p:cNvPr>
          <p:cNvSpPr>
            <a:spLocks noGrp="1"/>
          </p:cNvSpPr>
          <p:nvPr>
            <p:ph type="title"/>
          </p:nvPr>
        </p:nvSpPr>
        <p:spPr/>
        <p:txBody>
          <a:bodyPr>
            <a:normAutofit/>
          </a:bodyPr>
          <a:lstStyle/>
          <a:p>
            <a:r>
              <a:rPr lang="en-US" sz="4000" b="0" dirty="0"/>
              <a:t>Toileting Hygiene </a:t>
            </a:r>
          </a:p>
        </p:txBody>
      </p:sp>
      <p:sp>
        <p:nvSpPr>
          <p:cNvPr id="3" name="Date Placeholder 2">
            <a:extLst>
              <a:ext uri="{FF2B5EF4-FFF2-40B4-BE49-F238E27FC236}">
                <a16:creationId xmlns:a16="http://schemas.microsoft.com/office/drawing/2014/main" id="{6A52EE23-564A-7DDB-0B0F-202A48FECC84}"/>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6" name="Content Placeholder 5" descr="A picture containing indoor, bathroom, wall, toilet&#10;&#10;Description automatically generated">
            <a:extLst>
              <a:ext uri="{FF2B5EF4-FFF2-40B4-BE49-F238E27FC236}">
                <a16:creationId xmlns:a16="http://schemas.microsoft.com/office/drawing/2014/main" id="{745FBDA0-56C5-921B-9626-A2F511A34C84}"/>
              </a:ext>
            </a:extLst>
          </p:cNvPr>
          <p:cNvPicPr>
            <a:picLocks noGrp="1" noChangeAspect="1"/>
          </p:cNvPicPr>
          <p:nvPr>
            <p:ph idx="1"/>
          </p:nvPr>
        </p:nvPicPr>
        <p:blipFill>
          <a:blip r:embed="rId3"/>
          <a:stretch>
            <a:fillRect/>
          </a:stretch>
        </p:blipFill>
        <p:spPr>
          <a:xfrm>
            <a:off x="8153400" y="2144245"/>
            <a:ext cx="2922310" cy="284117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83F223B-4043-86DA-F4C3-44DCAC3B12CA}"/>
              </a:ext>
            </a:extLst>
          </p:cNvPr>
          <p:cNvSpPr txBox="1"/>
          <p:nvPr/>
        </p:nvSpPr>
        <p:spPr>
          <a:xfrm>
            <a:off x="609600" y="2010560"/>
            <a:ext cx="7214112" cy="3108543"/>
          </a:xfrm>
          <a:prstGeom prst="rect">
            <a:avLst/>
          </a:prstGeom>
          <a:noFill/>
        </p:spPr>
        <p:txBody>
          <a:bodyPr wrap="square" rtlCol="0">
            <a:spAutoFit/>
          </a:bodyPr>
          <a:lstStyle/>
          <a:p>
            <a:r>
              <a:rPr lang="en-US" sz="2800" dirty="0">
                <a:solidFill>
                  <a:schemeClr val="tx1">
                    <a:lumMod val="65000"/>
                    <a:lumOff val="35000"/>
                  </a:schemeClr>
                </a:solidFill>
              </a:rPr>
              <a:t>Managing perineal hygiene</a:t>
            </a:r>
          </a:p>
          <a:p>
            <a:pPr marL="342900" indent="-342900">
              <a:buFont typeface="Arial" panose="020B0604020202020204" pitchFamily="34" charset="0"/>
              <a:buChar char="•"/>
            </a:pPr>
            <a:r>
              <a:rPr lang="en-US" sz="2800" dirty="0">
                <a:solidFill>
                  <a:schemeClr val="tx1">
                    <a:lumMod val="65000"/>
                    <a:lumOff val="35000"/>
                  </a:schemeClr>
                </a:solidFill>
              </a:rPr>
              <a:t>Performing perineal hygiene</a:t>
            </a:r>
          </a:p>
          <a:p>
            <a:pPr marL="342900" indent="-342900">
              <a:buFont typeface="Arial" panose="020B0604020202020204" pitchFamily="34" charset="0"/>
              <a:buChar char="•"/>
            </a:pPr>
            <a:r>
              <a:rPr lang="en-US" sz="2800" dirty="0">
                <a:solidFill>
                  <a:schemeClr val="tx1">
                    <a:lumMod val="65000"/>
                    <a:lumOff val="35000"/>
                  </a:schemeClr>
                </a:solidFill>
              </a:rPr>
              <a:t>Managing clothing (including undergarments and incontinent products such as incontinent briefs or pads)  before and after voiding or bowel movement. </a:t>
            </a:r>
          </a:p>
          <a:p>
            <a:pPr marL="342900" indent="-342900">
              <a:buFont typeface="Arial" panose="020B0604020202020204" pitchFamily="34" charset="0"/>
              <a:buChar char="•"/>
            </a:pPr>
            <a:r>
              <a:rPr lang="en-US" sz="2800" dirty="0">
                <a:solidFill>
                  <a:schemeClr val="tx1">
                    <a:lumMod val="65000"/>
                    <a:lumOff val="35000"/>
                  </a:schemeClr>
                </a:solidFill>
              </a:rPr>
              <a:t>Adjust clothing relevant to the resident </a:t>
            </a:r>
          </a:p>
        </p:txBody>
      </p:sp>
    </p:spTree>
    <p:extLst>
      <p:ext uri="{BB962C8B-B14F-4D97-AF65-F5344CB8AC3E}">
        <p14:creationId xmlns:p14="http://schemas.microsoft.com/office/powerpoint/2010/main" val="3484973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49364-C999-9C66-DA5A-A9D63C080263}"/>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4" name="Table 5">
            <a:extLst>
              <a:ext uri="{FF2B5EF4-FFF2-40B4-BE49-F238E27FC236}">
                <a16:creationId xmlns:a16="http://schemas.microsoft.com/office/drawing/2014/main" id="{D23FF267-A5F7-5743-B0F8-01C5C6C9C776}"/>
              </a:ext>
            </a:extLst>
          </p:cNvPr>
          <p:cNvGraphicFramePr>
            <a:graphicFrameLocks noGrp="1"/>
          </p:cNvGraphicFramePr>
          <p:nvPr>
            <p:extLst>
              <p:ext uri="{D42A27DB-BD31-4B8C-83A1-F6EECF244321}">
                <p14:modId xmlns:p14="http://schemas.microsoft.com/office/powerpoint/2010/main" val="3623918248"/>
              </p:ext>
            </p:extLst>
          </p:nvPr>
        </p:nvGraphicFramePr>
        <p:xfrm>
          <a:off x="6865578" y="2438400"/>
          <a:ext cx="4408714" cy="2926080"/>
        </p:xfrm>
        <a:graphic>
          <a:graphicData uri="http://schemas.openxmlformats.org/drawingml/2006/table">
            <a:tbl>
              <a:tblPr firstRow="1" bandRow="1">
                <a:tableStyleId>{616DA210-FB5B-4158-B5E0-FEB733F419BA}</a:tableStyleId>
              </a:tblPr>
              <a:tblGrid>
                <a:gridCol w="459240">
                  <a:extLst>
                    <a:ext uri="{9D8B030D-6E8A-4147-A177-3AD203B41FA5}">
                      <a16:colId xmlns:a16="http://schemas.microsoft.com/office/drawing/2014/main" val="4023823514"/>
                    </a:ext>
                  </a:extLst>
                </a:gridCol>
                <a:gridCol w="1745117">
                  <a:extLst>
                    <a:ext uri="{9D8B030D-6E8A-4147-A177-3AD203B41FA5}">
                      <a16:colId xmlns:a16="http://schemas.microsoft.com/office/drawing/2014/main" val="951488081"/>
                    </a:ext>
                  </a:extLst>
                </a:gridCol>
                <a:gridCol w="504027">
                  <a:extLst>
                    <a:ext uri="{9D8B030D-6E8A-4147-A177-3AD203B41FA5}">
                      <a16:colId xmlns:a16="http://schemas.microsoft.com/office/drawing/2014/main" val="2120410043"/>
                    </a:ext>
                  </a:extLst>
                </a:gridCol>
                <a:gridCol w="1700330">
                  <a:extLst>
                    <a:ext uri="{9D8B030D-6E8A-4147-A177-3AD203B41FA5}">
                      <a16:colId xmlns:a16="http://schemas.microsoft.com/office/drawing/2014/main" val="3899589984"/>
                    </a:ext>
                  </a:extLst>
                </a:gridCol>
              </a:tblGrid>
              <a:tr h="354622">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354622">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22">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22">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48092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5" name="TextBox 4">
            <a:extLst>
              <a:ext uri="{FF2B5EF4-FFF2-40B4-BE49-F238E27FC236}">
                <a16:creationId xmlns:a16="http://schemas.microsoft.com/office/drawing/2014/main" id="{DA2A38F1-34C7-59C6-EB6C-59597E8BEBFB}"/>
              </a:ext>
            </a:extLst>
          </p:cNvPr>
          <p:cNvSpPr txBox="1"/>
          <p:nvPr/>
        </p:nvSpPr>
        <p:spPr>
          <a:xfrm>
            <a:off x="457200" y="385504"/>
            <a:ext cx="11201399" cy="1785104"/>
          </a:xfrm>
          <a:prstGeom prst="rect">
            <a:avLst/>
          </a:prstGeom>
          <a:noFill/>
        </p:spPr>
        <p:txBody>
          <a:bodyPr wrap="square" rtlCol="0">
            <a:spAutoFit/>
          </a:bodyPr>
          <a:lstStyle/>
          <a:p>
            <a:r>
              <a:rPr lang="en-US" sz="2200" dirty="0">
                <a:solidFill>
                  <a:schemeClr val="tx1">
                    <a:lumMod val="65000"/>
                    <a:lumOff val="35000"/>
                  </a:schemeClr>
                </a:solidFill>
              </a:rPr>
              <a:t>Resident J is morbidly obese and has a diagnosis of debility. They request the use of a bedpan when voiding or having bowel movements and require two certified nursing assistants to pull down their pants and underwear and mobilize them onto and off the bedpan. Resident J is unable to complete any of their perineal/perianal hygiene. Both certified nursing assistants help Resident J pull up their underwear and pants</a:t>
            </a:r>
          </a:p>
        </p:txBody>
      </p:sp>
      <p:sp>
        <p:nvSpPr>
          <p:cNvPr id="7" name="TextBox 6">
            <a:extLst>
              <a:ext uri="{FF2B5EF4-FFF2-40B4-BE49-F238E27FC236}">
                <a16:creationId xmlns:a16="http://schemas.microsoft.com/office/drawing/2014/main" id="{2DBECDAF-9063-AE91-1791-AC96C0723FA6}"/>
              </a:ext>
            </a:extLst>
          </p:cNvPr>
          <p:cNvSpPr txBox="1"/>
          <p:nvPr/>
        </p:nvSpPr>
        <p:spPr>
          <a:xfrm>
            <a:off x="855576" y="4305342"/>
            <a:ext cx="5671867" cy="1107996"/>
          </a:xfrm>
          <a:prstGeom prst="rect">
            <a:avLst/>
          </a:prstGeom>
          <a:noFill/>
        </p:spPr>
        <p:txBody>
          <a:bodyPr wrap="square" rtlCol="0">
            <a:spAutoFit/>
          </a:bodyPr>
          <a:lstStyle/>
          <a:p>
            <a:r>
              <a:rPr lang="en-US" sz="2200" dirty="0">
                <a:solidFill>
                  <a:schemeClr val="accent5">
                    <a:lumMod val="75000"/>
                  </a:schemeClr>
                </a:solidFill>
              </a:rPr>
              <a:t>Rationale: The assistance of two helpers was needed to complete the activity of toileting hygiene. </a:t>
            </a:r>
          </a:p>
        </p:txBody>
      </p:sp>
      <p:sp>
        <p:nvSpPr>
          <p:cNvPr id="8" name="TextBox 7">
            <a:extLst>
              <a:ext uri="{FF2B5EF4-FFF2-40B4-BE49-F238E27FC236}">
                <a16:creationId xmlns:a16="http://schemas.microsoft.com/office/drawing/2014/main" id="{CFEB98DC-5CA3-67FC-D7C1-69332CA36442}"/>
              </a:ext>
            </a:extLst>
          </p:cNvPr>
          <p:cNvSpPr txBox="1"/>
          <p:nvPr/>
        </p:nvSpPr>
        <p:spPr>
          <a:xfrm>
            <a:off x="932733" y="2451033"/>
            <a:ext cx="4918842" cy="1446550"/>
          </a:xfrm>
          <a:prstGeom prst="rect">
            <a:avLst/>
          </a:prstGeom>
          <a:noFill/>
        </p:spPr>
        <p:txBody>
          <a:bodyPr wrap="square" rtlCol="0">
            <a:spAutoFit/>
          </a:bodyPr>
          <a:lstStyle/>
          <a:p>
            <a:pPr marL="342900" indent="-342900">
              <a:buAutoNum type="alphaUcPeriod"/>
            </a:pPr>
            <a:r>
              <a:rPr lang="en-US" sz="2200" dirty="0">
                <a:solidFill>
                  <a:schemeClr val="tx1">
                    <a:lumMod val="65000"/>
                    <a:lumOff val="35000"/>
                  </a:schemeClr>
                </a:solidFill>
              </a:rPr>
              <a:t>Substantial-maximal assist </a:t>
            </a:r>
          </a:p>
          <a:p>
            <a:pPr marL="342900" indent="-342900">
              <a:buAutoNum type="alphaUcPeriod"/>
            </a:pPr>
            <a:r>
              <a:rPr lang="en-US" sz="2200" dirty="0">
                <a:solidFill>
                  <a:schemeClr val="tx1">
                    <a:lumMod val="65000"/>
                    <a:lumOff val="35000"/>
                  </a:schemeClr>
                </a:solidFill>
              </a:rPr>
              <a:t>Partial –moderate </a:t>
            </a:r>
          </a:p>
          <a:p>
            <a:pPr marL="342900" indent="-342900">
              <a:buAutoNum type="alphaUcPeriod"/>
            </a:pPr>
            <a:r>
              <a:rPr lang="en-US" sz="2200" dirty="0">
                <a:solidFill>
                  <a:schemeClr val="tx1">
                    <a:lumMod val="65000"/>
                    <a:lumOff val="35000"/>
                  </a:schemeClr>
                </a:solidFill>
              </a:rPr>
              <a:t>Dependent </a:t>
            </a:r>
          </a:p>
          <a:p>
            <a:pPr marL="342900" indent="-342900">
              <a:buAutoNum type="alphaUcPeriod"/>
            </a:pPr>
            <a:r>
              <a:rPr lang="en-US" sz="2200" dirty="0">
                <a:solidFill>
                  <a:schemeClr val="tx1">
                    <a:lumMod val="65000"/>
                    <a:lumOff val="35000"/>
                  </a:schemeClr>
                </a:solidFill>
              </a:rPr>
              <a:t>Refused </a:t>
            </a:r>
          </a:p>
        </p:txBody>
      </p:sp>
      <p:sp>
        <p:nvSpPr>
          <p:cNvPr id="9" name="Rectangle 8">
            <a:extLst>
              <a:ext uri="{FF2B5EF4-FFF2-40B4-BE49-F238E27FC236}">
                <a16:creationId xmlns:a16="http://schemas.microsoft.com/office/drawing/2014/main" id="{BD13D0E5-823B-6DAB-704D-258269BBEEA0}"/>
              </a:ext>
            </a:extLst>
          </p:cNvPr>
          <p:cNvSpPr/>
          <p:nvPr/>
        </p:nvSpPr>
        <p:spPr>
          <a:xfrm>
            <a:off x="945612" y="3174308"/>
            <a:ext cx="3029667" cy="352374"/>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209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2CF70-4C88-A6EE-FC9F-EDD098A0ACA4}"/>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7" name="Picture 6" descr="A picture containing vessel, bathtub, water basin&#10;&#10;Description automatically generated">
            <a:extLst>
              <a:ext uri="{FF2B5EF4-FFF2-40B4-BE49-F238E27FC236}">
                <a16:creationId xmlns:a16="http://schemas.microsoft.com/office/drawing/2014/main" id="{BF4A0B11-7ADA-117A-467D-8D911214C921}"/>
              </a:ext>
            </a:extLst>
          </p:cNvPr>
          <p:cNvPicPr>
            <a:picLocks noChangeAspect="1"/>
          </p:cNvPicPr>
          <p:nvPr/>
        </p:nvPicPr>
        <p:blipFill>
          <a:blip r:embed="rId3"/>
          <a:stretch>
            <a:fillRect/>
          </a:stretch>
        </p:blipFill>
        <p:spPr>
          <a:xfrm>
            <a:off x="8153400" y="2286000"/>
            <a:ext cx="3810000" cy="2777490"/>
          </a:xfrm>
          <a:prstGeom prst="rect">
            <a:avLst/>
          </a:prstGeom>
        </p:spPr>
      </p:pic>
      <p:sp>
        <p:nvSpPr>
          <p:cNvPr id="8" name="TextBox 7">
            <a:extLst>
              <a:ext uri="{FF2B5EF4-FFF2-40B4-BE49-F238E27FC236}">
                <a16:creationId xmlns:a16="http://schemas.microsoft.com/office/drawing/2014/main" id="{E5482B2A-39BB-7ACC-8D78-26FDA779AF04}"/>
              </a:ext>
            </a:extLst>
          </p:cNvPr>
          <p:cNvSpPr txBox="1"/>
          <p:nvPr/>
        </p:nvSpPr>
        <p:spPr>
          <a:xfrm>
            <a:off x="736242" y="1541343"/>
            <a:ext cx="7569558" cy="4154984"/>
          </a:xfrm>
          <a:prstGeom prst="rect">
            <a:avLst/>
          </a:prstGeom>
          <a:noFill/>
        </p:spPr>
        <p:txBody>
          <a:bodyPr wrap="square" rtlCol="0">
            <a:spAutoFit/>
          </a:bodyPr>
          <a:lstStyle/>
          <a:p>
            <a:r>
              <a:rPr lang="en-US" sz="2400" dirty="0">
                <a:solidFill>
                  <a:schemeClr val="tx1">
                    <a:lumMod val="65000"/>
                    <a:lumOff val="35000"/>
                  </a:schemeClr>
                </a:solidFill>
                <a:latin typeface="Arial" panose="020B0604020202020204" pitchFamily="34" charset="0"/>
                <a:cs typeface="Arial" panose="020B0604020202020204" pitchFamily="34" charset="0"/>
              </a:rPr>
              <a:t>Coding Tips </a:t>
            </a:r>
          </a:p>
          <a:p>
            <a:pPr marL="342900" indent="-342900">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Includes the ability to wash, rinse and dry the face, upper and lower body, perineal area and feet.</a:t>
            </a:r>
          </a:p>
          <a:p>
            <a:pPr marL="342900" indent="-342900">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Do not include washing rinsing and drying of back or hair. </a:t>
            </a:r>
          </a:p>
          <a:p>
            <a:pPr marL="342900" indent="-342900">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Does not include transferring</a:t>
            </a:r>
          </a:p>
          <a:p>
            <a:pPr marL="342900" indent="-342900">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Any location; including shower, bath, at the sink or in bed. </a:t>
            </a:r>
          </a:p>
          <a:p>
            <a:pPr marL="342900" indent="-342900">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If a resident completes bathing tasks only after the helper retrieves or sets up supplies, code set up or clean up </a:t>
            </a:r>
          </a:p>
        </p:txBody>
      </p:sp>
      <p:sp>
        <p:nvSpPr>
          <p:cNvPr id="9" name="TextBox 8">
            <a:extLst>
              <a:ext uri="{FF2B5EF4-FFF2-40B4-BE49-F238E27FC236}">
                <a16:creationId xmlns:a16="http://schemas.microsoft.com/office/drawing/2014/main" id="{5D1FBB86-110B-BD9E-F5F4-30A61399C7A5}"/>
              </a:ext>
            </a:extLst>
          </p:cNvPr>
          <p:cNvSpPr txBox="1"/>
          <p:nvPr/>
        </p:nvSpPr>
        <p:spPr>
          <a:xfrm>
            <a:off x="762000" y="566670"/>
            <a:ext cx="10744200" cy="707886"/>
          </a:xfrm>
          <a:prstGeom prst="rect">
            <a:avLst/>
          </a:prstGeom>
          <a:noFill/>
        </p:spPr>
        <p:txBody>
          <a:bodyPr wrap="square" rtlCol="0">
            <a:spAutoFit/>
          </a:bodyPr>
          <a:lstStyle/>
          <a:p>
            <a:pPr algn="ctr"/>
            <a:r>
              <a:rPr lang="en-US" sz="4000" dirty="0">
                <a:solidFill>
                  <a:schemeClr val="tx1">
                    <a:lumMod val="65000"/>
                    <a:lumOff val="35000"/>
                  </a:schemeClr>
                </a:solidFill>
              </a:rPr>
              <a:t>Shower / Bathe Self </a:t>
            </a:r>
          </a:p>
        </p:txBody>
      </p:sp>
    </p:spTree>
    <p:extLst>
      <p:ext uri="{BB962C8B-B14F-4D97-AF65-F5344CB8AC3E}">
        <p14:creationId xmlns:p14="http://schemas.microsoft.com/office/powerpoint/2010/main" val="2516443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383-979C-D029-4147-35CDC73CEAD3}"/>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3" name="Table 5">
            <a:extLst>
              <a:ext uri="{FF2B5EF4-FFF2-40B4-BE49-F238E27FC236}">
                <a16:creationId xmlns:a16="http://schemas.microsoft.com/office/drawing/2014/main" id="{9082EC2D-9878-029E-BFD1-A48025F853C2}"/>
              </a:ext>
            </a:extLst>
          </p:cNvPr>
          <p:cNvGraphicFramePr>
            <a:graphicFrameLocks noGrp="1"/>
          </p:cNvGraphicFramePr>
          <p:nvPr>
            <p:extLst>
              <p:ext uri="{D42A27DB-BD31-4B8C-83A1-F6EECF244321}">
                <p14:modId xmlns:p14="http://schemas.microsoft.com/office/powerpoint/2010/main" val="643270992"/>
              </p:ext>
            </p:extLst>
          </p:nvPr>
        </p:nvGraphicFramePr>
        <p:xfrm>
          <a:off x="6934200" y="2572640"/>
          <a:ext cx="4408714" cy="2926080"/>
        </p:xfrm>
        <a:graphic>
          <a:graphicData uri="http://schemas.openxmlformats.org/drawingml/2006/table">
            <a:tbl>
              <a:tblPr firstRow="1" bandRow="1">
                <a:tableStyleId>{616DA210-FB5B-4158-B5E0-FEB733F419BA}</a:tableStyleId>
              </a:tblPr>
              <a:tblGrid>
                <a:gridCol w="459240">
                  <a:extLst>
                    <a:ext uri="{9D8B030D-6E8A-4147-A177-3AD203B41FA5}">
                      <a16:colId xmlns:a16="http://schemas.microsoft.com/office/drawing/2014/main" val="4023823514"/>
                    </a:ext>
                  </a:extLst>
                </a:gridCol>
                <a:gridCol w="1745117">
                  <a:extLst>
                    <a:ext uri="{9D8B030D-6E8A-4147-A177-3AD203B41FA5}">
                      <a16:colId xmlns:a16="http://schemas.microsoft.com/office/drawing/2014/main" val="951488081"/>
                    </a:ext>
                  </a:extLst>
                </a:gridCol>
                <a:gridCol w="504027">
                  <a:extLst>
                    <a:ext uri="{9D8B030D-6E8A-4147-A177-3AD203B41FA5}">
                      <a16:colId xmlns:a16="http://schemas.microsoft.com/office/drawing/2014/main" val="2120410043"/>
                    </a:ext>
                  </a:extLst>
                </a:gridCol>
                <a:gridCol w="1700330">
                  <a:extLst>
                    <a:ext uri="{9D8B030D-6E8A-4147-A177-3AD203B41FA5}">
                      <a16:colId xmlns:a16="http://schemas.microsoft.com/office/drawing/2014/main" val="3899589984"/>
                    </a:ext>
                  </a:extLst>
                </a:gridCol>
              </a:tblGrid>
              <a:tr h="354622">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354622">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22">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22">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48092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4" name="TextBox 3">
            <a:extLst>
              <a:ext uri="{FF2B5EF4-FFF2-40B4-BE49-F238E27FC236}">
                <a16:creationId xmlns:a16="http://schemas.microsoft.com/office/drawing/2014/main" id="{F5390802-C61C-B225-3150-38ECD966BDD4}"/>
              </a:ext>
            </a:extLst>
          </p:cNvPr>
          <p:cNvSpPr txBox="1"/>
          <p:nvPr/>
        </p:nvSpPr>
        <p:spPr>
          <a:xfrm>
            <a:off x="381000" y="133961"/>
            <a:ext cx="11201400" cy="2123658"/>
          </a:xfrm>
          <a:prstGeom prst="rect">
            <a:avLst/>
          </a:prstGeom>
          <a:noFill/>
        </p:spPr>
        <p:txBody>
          <a:bodyPr wrap="square" rtlCol="0">
            <a:spAutoFit/>
          </a:bodyPr>
          <a:lstStyle/>
          <a:p>
            <a:r>
              <a:rPr lang="en-US" sz="2200" dirty="0">
                <a:solidFill>
                  <a:schemeClr val="tx1">
                    <a:lumMod val="65000"/>
                    <a:lumOff val="35000"/>
                  </a:schemeClr>
                </a:solidFill>
              </a:rPr>
              <a:t>Resident Z wears a bra and a sweatshirt most days while in the SNF. They require assistance from a certified nursing assistant to initiate the threading of their arms into their bra. Resident Z completes the placement of the bra over their chest. The helper hooks the bra clasps. Resident Z pulls the sweatshirt over their arms, head, and trunk. When undressing, Resident Z removes the sweatshirt, with the helper assisting them with one sleeve. Resident Z slides the bra off, once it has been unclasped by the helper.</a:t>
            </a:r>
          </a:p>
        </p:txBody>
      </p:sp>
      <p:sp>
        <p:nvSpPr>
          <p:cNvPr id="6" name="TextBox 5">
            <a:extLst>
              <a:ext uri="{FF2B5EF4-FFF2-40B4-BE49-F238E27FC236}">
                <a16:creationId xmlns:a16="http://schemas.microsoft.com/office/drawing/2014/main" id="{E778906D-9B67-798A-38DA-2846FB2408C8}"/>
              </a:ext>
            </a:extLst>
          </p:cNvPr>
          <p:cNvSpPr txBox="1"/>
          <p:nvPr/>
        </p:nvSpPr>
        <p:spPr>
          <a:xfrm>
            <a:off x="1219200" y="2525688"/>
            <a:ext cx="6386612" cy="1323439"/>
          </a:xfrm>
          <a:prstGeom prst="rect">
            <a:avLst/>
          </a:prstGeom>
          <a:noFill/>
        </p:spPr>
        <p:txBody>
          <a:bodyPr wrap="square" rtlCol="0">
            <a:spAutoFit/>
          </a:bodyPr>
          <a:lstStyle/>
          <a:p>
            <a:pPr marL="342900" indent="-342900">
              <a:buAutoNum type="alphaUcPeriod"/>
            </a:pPr>
            <a:r>
              <a:rPr lang="en-US" sz="2000" dirty="0">
                <a:solidFill>
                  <a:schemeClr val="tx1">
                    <a:lumMod val="65000"/>
                    <a:lumOff val="35000"/>
                  </a:schemeClr>
                </a:solidFill>
              </a:rPr>
              <a:t>Set up or clean up </a:t>
            </a:r>
          </a:p>
          <a:p>
            <a:pPr marL="342900" indent="-342900">
              <a:buAutoNum type="alphaUcPeriod"/>
            </a:pPr>
            <a:r>
              <a:rPr lang="en-US" sz="2000" dirty="0">
                <a:solidFill>
                  <a:schemeClr val="tx1">
                    <a:lumMod val="65000"/>
                    <a:lumOff val="35000"/>
                  </a:schemeClr>
                </a:solidFill>
              </a:rPr>
              <a:t> Substantial-maximal </a:t>
            </a:r>
          </a:p>
          <a:p>
            <a:pPr marL="342900" indent="-342900">
              <a:buAutoNum type="alphaUcPeriod"/>
            </a:pPr>
            <a:r>
              <a:rPr lang="en-US" sz="2000" dirty="0">
                <a:solidFill>
                  <a:schemeClr val="tx1">
                    <a:lumMod val="65000"/>
                    <a:lumOff val="35000"/>
                  </a:schemeClr>
                </a:solidFill>
              </a:rPr>
              <a:t>Dependent </a:t>
            </a:r>
          </a:p>
          <a:p>
            <a:pPr marL="342900" indent="-342900">
              <a:buAutoNum type="alphaUcPeriod"/>
            </a:pPr>
            <a:r>
              <a:rPr lang="en-US" sz="2000" dirty="0">
                <a:solidFill>
                  <a:schemeClr val="tx1">
                    <a:lumMod val="65000"/>
                    <a:lumOff val="35000"/>
                  </a:schemeClr>
                </a:solidFill>
              </a:rPr>
              <a:t>Partial-moderate </a:t>
            </a:r>
          </a:p>
        </p:txBody>
      </p:sp>
      <p:sp>
        <p:nvSpPr>
          <p:cNvPr id="8" name="TextBox 7">
            <a:extLst>
              <a:ext uri="{FF2B5EF4-FFF2-40B4-BE49-F238E27FC236}">
                <a16:creationId xmlns:a16="http://schemas.microsoft.com/office/drawing/2014/main" id="{ADA96801-5DC6-1C0F-2748-6D11651DB6D4}"/>
              </a:ext>
            </a:extLst>
          </p:cNvPr>
          <p:cNvSpPr txBox="1"/>
          <p:nvPr/>
        </p:nvSpPr>
        <p:spPr>
          <a:xfrm>
            <a:off x="381000" y="4308790"/>
            <a:ext cx="5714999" cy="1477328"/>
          </a:xfrm>
          <a:prstGeom prst="rect">
            <a:avLst/>
          </a:prstGeom>
          <a:noFill/>
        </p:spPr>
        <p:txBody>
          <a:bodyPr wrap="square">
            <a:spAutoFit/>
          </a:bodyPr>
          <a:lstStyle/>
          <a:p>
            <a:r>
              <a:rPr lang="en-US" dirty="0">
                <a:solidFill>
                  <a:schemeClr val="accent5">
                    <a:lumMod val="75000"/>
                  </a:schemeClr>
                </a:solidFill>
              </a:rPr>
              <a:t>Rationale - The helper provides assistance with threading Resident Z’s arms into their bra and hooking and unhooking their bra clasps and assistance with removing one sleeve of the sweatshirt. Resident Z performs more than half of the effort</a:t>
            </a:r>
          </a:p>
        </p:txBody>
      </p:sp>
      <p:sp>
        <p:nvSpPr>
          <p:cNvPr id="11" name="Rectangle 10">
            <a:extLst>
              <a:ext uri="{FF2B5EF4-FFF2-40B4-BE49-F238E27FC236}">
                <a16:creationId xmlns:a16="http://schemas.microsoft.com/office/drawing/2014/main" id="{6E2ED3E8-C2E8-0C53-1D89-7D6D3787AB25}"/>
              </a:ext>
            </a:extLst>
          </p:cNvPr>
          <p:cNvSpPr/>
          <p:nvPr/>
        </p:nvSpPr>
        <p:spPr>
          <a:xfrm>
            <a:off x="1219200" y="3429000"/>
            <a:ext cx="3090041" cy="365125"/>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558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383-979C-D029-4147-35CDC73CEAD3}"/>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5" name="Picture 4">
            <a:extLst>
              <a:ext uri="{FF2B5EF4-FFF2-40B4-BE49-F238E27FC236}">
                <a16:creationId xmlns:a16="http://schemas.microsoft.com/office/drawing/2014/main" id="{13C282FE-B317-244B-988C-80F11C0927D0}"/>
              </a:ext>
            </a:extLst>
          </p:cNvPr>
          <p:cNvPicPr>
            <a:picLocks noChangeAspect="1"/>
          </p:cNvPicPr>
          <p:nvPr/>
        </p:nvPicPr>
        <p:blipFill>
          <a:blip r:embed="rId3"/>
          <a:stretch>
            <a:fillRect/>
          </a:stretch>
        </p:blipFill>
        <p:spPr>
          <a:xfrm>
            <a:off x="1578276" y="228600"/>
            <a:ext cx="8959247" cy="213077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graphicFrame>
        <p:nvGraphicFramePr>
          <p:cNvPr id="3" name="Table 5">
            <a:extLst>
              <a:ext uri="{FF2B5EF4-FFF2-40B4-BE49-F238E27FC236}">
                <a16:creationId xmlns:a16="http://schemas.microsoft.com/office/drawing/2014/main" id="{9082EC2D-9878-029E-BFD1-A48025F853C2}"/>
              </a:ext>
            </a:extLst>
          </p:cNvPr>
          <p:cNvGraphicFramePr>
            <a:graphicFrameLocks noGrp="1"/>
          </p:cNvGraphicFramePr>
          <p:nvPr>
            <p:extLst>
              <p:ext uri="{D42A27DB-BD31-4B8C-83A1-F6EECF244321}">
                <p14:modId xmlns:p14="http://schemas.microsoft.com/office/powerpoint/2010/main" val="3190394153"/>
              </p:ext>
            </p:extLst>
          </p:nvPr>
        </p:nvGraphicFramePr>
        <p:xfrm>
          <a:off x="6705600" y="3385973"/>
          <a:ext cx="4408714" cy="2926080"/>
        </p:xfrm>
        <a:graphic>
          <a:graphicData uri="http://schemas.openxmlformats.org/drawingml/2006/table">
            <a:tbl>
              <a:tblPr firstRow="1" bandRow="1">
                <a:tableStyleId>{616DA210-FB5B-4158-B5E0-FEB733F419BA}</a:tableStyleId>
              </a:tblPr>
              <a:tblGrid>
                <a:gridCol w="459240">
                  <a:extLst>
                    <a:ext uri="{9D8B030D-6E8A-4147-A177-3AD203B41FA5}">
                      <a16:colId xmlns:a16="http://schemas.microsoft.com/office/drawing/2014/main" val="4023823514"/>
                    </a:ext>
                  </a:extLst>
                </a:gridCol>
                <a:gridCol w="1745117">
                  <a:extLst>
                    <a:ext uri="{9D8B030D-6E8A-4147-A177-3AD203B41FA5}">
                      <a16:colId xmlns:a16="http://schemas.microsoft.com/office/drawing/2014/main" val="951488081"/>
                    </a:ext>
                  </a:extLst>
                </a:gridCol>
                <a:gridCol w="504027">
                  <a:extLst>
                    <a:ext uri="{9D8B030D-6E8A-4147-A177-3AD203B41FA5}">
                      <a16:colId xmlns:a16="http://schemas.microsoft.com/office/drawing/2014/main" val="2120410043"/>
                    </a:ext>
                  </a:extLst>
                </a:gridCol>
                <a:gridCol w="1700330">
                  <a:extLst>
                    <a:ext uri="{9D8B030D-6E8A-4147-A177-3AD203B41FA5}">
                      <a16:colId xmlns:a16="http://schemas.microsoft.com/office/drawing/2014/main" val="3899589984"/>
                    </a:ext>
                  </a:extLst>
                </a:gridCol>
              </a:tblGrid>
              <a:tr h="354622">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354622">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22">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22">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48092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4" name="TextBox 3">
            <a:extLst>
              <a:ext uri="{FF2B5EF4-FFF2-40B4-BE49-F238E27FC236}">
                <a16:creationId xmlns:a16="http://schemas.microsoft.com/office/drawing/2014/main" id="{F5390802-C61C-B225-3150-38ECD966BDD4}"/>
              </a:ext>
            </a:extLst>
          </p:cNvPr>
          <p:cNvSpPr txBox="1"/>
          <p:nvPr/>
        </p:nvSpPr>
        <p:spPr>
          <a:xfrm>
            <a:off x="762000" y="2359378"/>
            <a:ext cx="10591800" cy="1446550"/>
          </a:xfrm>
          <a:prstGeom prst="rect">
            <a:avLst/>
          </a:prstGeom>
          <a:noFill/>
        </p:spPr>
        <p:txBody>
          <a:bodyPr wrap="square" rtlCol="0">
            <a:spAutoFit/>
          </a:bodyPr>
          <a:lstStyle/>
          <a:p>
            <a:r>
              <a:rPr lang="en-US" sz="2200" dirty="0">
                <a:solidFill>
                  <a:schemeClr val="tx1">
                    <a:lumMod val="65000"/>
                    <a:lumOff val="35000"/>
                  </a:schemeClr>
                </a:solidFill>
              </a:rPr>
              <a:t>Mrs. R has peripheral neuropathy in her upper and lower extremities. Each morning, Mrs. R needs assistance from a helper to place her lower limb into, or to take it out of (don/doff), her lower limb prosthesis. She needs no assistance to put on and remove her underwear or slacks.</a:t>
            </a:r>
          </a:p>
        </p:txBody>
      </p:sp>
      <p:sp>
        <p:nvSpPr>
          <p:cNvPr id="10" name="TextBox 9">
            <a:extLst>
              <a:ext uri="{FF2B5EF4-FFF2-40B4-BE49-F238E27FC236}">
                <a16:creationId xmlns:a16="http://schemas.microsoft.com/office/drawing/2014/main" id="{B81E637F-64D9-8A8B-71FD-B600DD3D38F7}"/>
              </a:ext>
            </a:extLst>
          </p:cNvPr>
          <p:cNvSpPr txBox="1"/>
          <p:nvPr/>
        </p:nvSpPr>
        <p:spPr>
          <a:xfrm>
            <a:off x="762000" y="3982439"/>
            <a:ext cx="5271912" cy="1754326"/>
          </a:xfrm>
          <a:prstGeom prst="rect">
            <a:avLst/>
          </a:prstGeom>
          <a:noFill/>
        </p:spPr>
        <p:txBody>
          <a:bodyPr wrap="square" rtlCol="0">
            <a:spAutoFit/>
          </a:bodyPr>
          <a:lstStyle/>
          <a:p>
            <a:r>
              <a:rPr lang="en-US" dirty="0">
                <a:solidFill>
                  <a:schemeClr val="accent5">
                    <a:lumMod val="75000"/>
                  </a:schemeClr>
                </a:solidFill>
              </a:rPr>
              <a:t>Rationale: A helper performs less than half the effort of lower body dressing (with a prosthesis considered a piece of clothing). The helper lifts, holds, or supports Mrs. R’s trunk or limbs, but provides less than half the effort for the task of lower body dressing. </a:t>
            </a:r>
          </a:p>
        </p:txBody>
      </p:sp>
      <p:sp>
        <p:nvSpPr>
          <p:cNvPr id="6" name="TextBox 5">
            <a:extLst>
              <a:ext uri="{FF2B5EF4-FFF2-40B4-BE49-F238E27FC236}">
                <a16:creationId xmlns:a16="http://schemas.microsoft.com/office/drawing/2014/main" id="{B564B13D-9E2F-011D-FCBD-AF921811CEA9}"/>
              </a:ext>
            </a:extLst>
          </p:cNvPr>
          <p:cNvSpPr txBox="1"/>
          <p:nvPr/>
        </p:nvSpPr>
        <p:spPr>
          <a:xfrm>
            <a:off x="1920189" y="722489"/>
            <a:ext cx="664967" cy="369332"/>
          </a:xfrm>
          <a:prstGeom prst="rect">
            <a:avLst/>
          </a:prstGeom>
          <a:noFill/>
        </p:spPr>
        <p:txBody>
          <a:bodyPr wrap="square" rtlCol="0">
            <a:spAutoFit/>
          </a:bodyPr>
          <a:lstStyle/>
          <a:p>
            <a:r>
              <a:rPr lang="en-US" dirty="0"/>
              <a:t>0   3</a:t>
            </a:r>
          </a:p>
        </p:txBody>
      </p:sp>
    </p:spTree>
    <p:extLst>
      <p:ext uri="{BB962C8B-B14F-4D97-AF65-F5344CB8AC3E}">
        <p14:creationId xmlns:p14="http://schemas.microsoft.com/office/powerpoint/2010/main" val="235775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48B4A9-B2F3-F9D5-4A87-4D4E30986639}"/>
              </a:ext>
            </a:extLst>
          </p:cNvPr>
          <p:cNvPicPr>
            <a:picLocks noChangeAspect="1"/>
          </p:cNvPicPr>
          <p:nvPr/>
        </p:nvPicPr>
        <p:blipFill>
          <a:blip r:embed="rId3">
            <a:extLst>
              <a:ext uri="{28A0092B-C50C-407E-A947-70E740481C1C}">
                <a14:useLocalDpi xmlns:a14="http://schemas.microsoft.com/office/drawing/2010/main" val="0"/>
              </a:ext>
            </a:extLst>
          </a:blip>
          <a:srcRect l="1522" r="1522"/>
          <a:stretch/>
        </p:blipFill>
        <p:spPr>
          <a:xfrm>
            <a:off x="4572000" y="609600"/>
            <a:ext cx="6672371" cy="5004282"/>
          </a:xfrm>
          <a:prstGeom prst="rect">
            <a:avLst/>
          </a:prstGeom>
          <a:ln>
            <a:noFill/>
          </a:ln>
          <a:effectLst>
            <a:softEdge rad="112500"/>
          </a:effectLst>
        </p:spPr>
      </p:pic>
      <p:sp>
        <p:nvSpPr>
          <p:cNvPr id="2" name="Date Placeholder 1">
            <a:extLst>
              <a:ext uri="{FF2B5EF4-FFF2-40B4-BE49-F238E27FC236}">
                <a16:creationId xmlns:a16="http://schemas.microsoft.com/office/drawing/2014/main" id="{719FAF0A-02C8-F4D6-B6F1-3F8BFBA71FF3}"/>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pPr>
            <a:fld id="{BEBED37E-7098-1F45-871F-BE7C29C7DE35}" type="datetime1">
              <a:rPr lang="en-US" sz="1200">
                <a:solidFill>
                  <a:srgbClr val="FFFFFF"/>
                </a:solidFill>
                <a:latin typeface="+mn-lt"/>
                <a:cs typeface="+mn-cs"/>
              </a:rPr>
              <a:pPr>
                <a:spcAft>
                  <a:spcPts val="600"/>
                </a:spcAft>
              </a:pPr>
              <a:t>7/10/2023</a:t>
            </a:fld>
            <a:endParaRPr lang="en-US" sz="1200" dirty="0">
              <a:solidFill>
                <a:srgbClr val="FFFFFF"/>
              </a:solidFill>
              <a:latin typeface="+mn-lt"/>
              <a:cs typeface="+mn-cs"/>
            </a:endParaRPr>
          </a:p>
        </p:txBody>
      </p:sp>
      <p:sp>
        <p:nvSpPr>
          <p:cNvPr id="3" name="TextBox 2">
            <a:extLst>
              <a:ext uri="{FF2B5EF4-FFF2-40B4-BE49-F238E27FC236}">
                <a16:creationId xmlns:a16="http://schemas.microsoft.com/office/drawing/2014/main" id="{4A436A55-D44B-940C-B97C-8863AE9A689E}"/>
              </a:ext>
            </a:extLst>
          </p:cNvPr>
          <p:cNvSpPr txBox="1"/>
          <p:nvPr/>
        </p:nvSpPr>
        <p:spPr>
          <a:xfrm>
            <a:off x="551645" y="2373821"/>
            <a:ext cx="3886200" cy="1323439"/>
          </a:xfrm>
          <a:prstGeom prst="rect">
            <a:avLst/>
          </a:prstGeom>
          <a:noFill/>
        </p:spPr>
        <p:txBody>
          <a:bodyPr wrap="square" rtlCol="0">
            <a:spAutoFit/>
          </a:bodyPr>
          <a:lstStyle/>
          <a:p>
            <a:r>
              <a:rPr lang="en-US" sz="4000" dirty="0">
                <a:solidFill>
                  <a:schemeClr val="tx1">
                    <a:lumMod val="65000"/>
                    <a:lumOff val="35000"/>
                  </a:schemeClr>
                </a:solidFill>
              </a:rPr>
              <a:t>It Takes a Team for Section GG</a:t>
            </a:r>
          </a:p>
        </p:txBody>
      </p:sp>
    </p:spTree>
    <p:extLst>
      <p:ext uri="{BB962C8B-B14F-4D97-AF65-F5344CB8AC3E}">
        <p14:creationId xmlns:p14="http://schemas.microsoft.com/office/powerpoint/2010/main" val="1869592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5B02-0A8C-8F77-F931-42DDC1EA1063}"/>
              </a:ext>
            </a:extLst>
          </p:cNvPr>
          <p:cNvSpPr>
            <a:spLocks noGrp="1"/>
          </p:cNvSpPr>
          <p:nvPr>
            <p:ph type="title"/>
          </p:nvPr>
        </p:nvSpPr>
        <p:spPr>
          <a:xfrm>
            <a:off x="1531192" y="2682960"/>
            <a:ext cx="2678858" cy="783709"/>
          </a:xfrm>
        </p:spPr>
        <p:txBody>
          <a:bodyPr vert="horz" lIns="91440" tIns="45720" rIns="91440" bIns="45720" rtlCol="0" anchor="b">
            <a:normAutofit fontScale="90000"/>
          </a:bodyPr>
          <a:lstStyle/>
          <a:p>
            <a:pPr defTabSz="914400"/>
            <a:r>
              <a:rPr lang="en-US" sz="4800" b="0" dirty="0">
                <a:solidFill>
                  <a:schemeClr val="tx1">
                    <a:lumMod val="65000"/>
                    <a:lumOff val="35000"/>
                  </a:schemeClr>
                </a:solidFill>
              </a:rPr>
              <a:t>Footwear </a:t>
            </a:r>
          </a:p>
        </p:txBody>
      </p:sp>
      <p:sp>
        <p:nvSpPr>
          <p:cNvPr id="3" name="Date Placeholder 2">
            <a:extLst>
              <a:ext uri="{FF2B5EF4-FFF2-40B4-BE49-F238E27FC236}">
                <a16:creationId xmlns:a16="http://schemas.microsoft.com/office/drawing/2014/main" id="{239782E8-B158-971A-DA98-33CB91E6D2C7}"/>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pPr>
            <a:fld id="{BEBED37E-7098-1F45-871F-BE7C29C7DE35}" type="datetime1">
              <a:rPr lang="en-US" sz="1200">
                <a:solidFill>
                  <a:schemeClr val="tx1">
                    <a:tint val="75000"/>
                  </a:schemeClr>
                </a:solidFill>
                <a:latin typeface="+mn-lt"/>
                <a:cs typeface="+mn-cs"/>
              </a:rPr>
              <a:pPr>
                <a:spcAft>
                  <a:spcPts val="600"/>
                </a:spcAft>
              </a:pPr>
              <a:t>7/10/2023</a:t>
            </a:fld>
            <a:endParaRPr lang="en-US" sz="1200" dirty="0">
              <a:solidFill>
                <a:schemeClr val="tx1">
                  <a:tint val="75000"/>
                </a:schemeClr>
              </a:solidFill>
              <a:latin typeface="+mn-lt"/>
              <a:cs typeface="+mn-cs"/>
            </a:endParaRPr>
          </a:p>
        </p:txBody>
      </p:sp>
      <p:pic>
        <p:nvPicPr>
          <p:cNvPr id="6" name="Content Placeholder 5">
            <a:extLst>
              <a:ext uri="{FF2B5EF4-FFF2-40B4-BE49-F238E27FC236}">
                <a16:creationId xmlns:a16="http://schemas.microsoft.com/office/drawing/2014/main" id="{ACFB7AB5-6677-9422-B606-4B0599E0BA64}"/>
              </a:ext>
            </a:extLst>
          </p:cNvPr>
          <p:cNvPicPr>
            <a:picLocks noGrp="1" noChangeAspect="1"/>
          </p:cNvPicPr>
          <p:nvPr>
            <p:ph idx="1"/>
          </p:nvPr>
        </p:nvPicPr>
        <p:blipFill>
          <a:blip r:embed="rId3"/>
          <a:stretch>
            <a:fillRect/>
          </a:stretch>
        </p:blipFill>
        <p:spPr>
          <a:xfrm>
            <a:off x="5562600" y="191572"/>
            <a:ext cx="4495800" cy="5766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4609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C85B-D7F2-9A6B-0F5F-D6161951BC42}"/>
              </a:ext>
            </a:extLst>
          </p:cNvPr>
          <p:cNvSpPr>
            <a:spLocks noGrp="1"/>
          </p:cNvSpPr>
          <p:nvPr>
            <p:ph type="title"/>
          </p:nvPr>
        </p:nvSpPr>
        <p:spPr>
          <a:xfrm>
            <a:off x="4419600" y="381000"/>
            <a:ext cx="6477000" cy="893064"/>
          </a:xfrm>
        </p:spPr>
        <p:txBody>
          <a:bodyPr vert="horz" lIns="91440" tIns="45720" rIns="91440" bIns="45720" rtlCol="0" anchor="b">
            <a:normAutofit/>
          </a:bodyPr>
          <a:lstStyle/>
          <a:p>
            <a:pPr algn="l" defTabSz="914400"/>
            <a:r>
              <a:rPr lang="en-US" sz="4000" b="0" dirty="0">
                <a:solidFill>
                  <a:schemeClr val="tx1">
                    <a:lumMod val="65000"/>
                    <a:lumOff val="35000"/>
                  </a:schemeClr>
                </a:solidFill>
              </a:rPr>
              <a:t>Mobility Performance </a:t>
            </a:r>
          </a:p>
        </p:txBody>
      </p:sp>
      <p:sp>
        <p:nvSpPr>
          <p:cNvPr id="3" name="Date Placeholder 2">
            <a:extLst>
              <a:ext uri="{FF2B5EF4-FFF2-40B4-BE49-F238E27FC236}">
                <a16:creationId xmlns:a16="http://schemas.microsoft.com/office/drawing/2014/main" id="{9DE3871B-82A7-FD90-409A-79666979C05D}"/>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defRPr/>
            </a:pPr>
            <a:fld id="{BEBED37E-7098-1F45-871F-BE7C29C7DE35}" type="datetime1">
              <a:rPr lang="en-US" sz="1200">
                <a:solidFill>
                  <a:srgbClr val="FFFFFF"/>
                </a:solidFill>
                <a:latin typeface="Calibri" panose="020F0502020204030204"/>
                <a:cs typeface="+mn-cs"/>
              </a:rPr>
              <a:pPr>
                <a:spcAft>
                  <a:spcPts val="600"/>
                </a:spcAft>
                <a:defRPr/>
              </a:pPr>
              <a:t>7/10/2023</a:t>
            </a:fld>
            <a:endParaRPr lang="en-US" sz="1200" dirty="0">
              <a:solidFill>
                <a:srgbClr val="FFFFFF"/>
              </a:solidFill>
              <a:latin typeface="Calibri" panose="020F0502020204030204"/>
              <a:cs typeface="+mn-cs"/>
            </a:endParaRPr>
          </a:p>
        </p:txBody>
      </p:sp>
      <p:sp>
        <p:nvSpPr>
          <p:cNvPr id="4" name="Content Placeholder 3">
            <a:extLst>
              <a:ext uri="{FF2B5EF4-FFF2-40B4-BE49-F238E27FC236}">
                <a16:creationId xmlns:a16="http://schemas.microsoft.com/office/drawing/2014/main" id="{72E76AB3-463D-45F6-99E8-B2B843A11366}"/>
              </a:ext>
            </a:extLst>
          </p:cNvPr>
          <p:cNvSpPr>
            <a:spLocks noGrp="1"/>
          </p:cNvSpPr>
          <p:nvPr>
            <p:ph idx="1"/>
          </p:nvPr>
        </p:nvSpPr>
        <p:spPr>
          <a:xfrm>
            <a:off x="4648200" y="2033883"/>
            <a:ext cx="6248400" cy="3483864"/>
          </a:xfrm>
        </p:spPr>
        <p:txBody>
          <a:bodyPr vert="horz" lIns="91440" tIns="45720" rIns="91440" bIns="45720" rtlCol="0">
            <a:normAutofit/>
          </a:bodyPr>
          <a:lstStyle/>
          <a:p>
            <a:pPr indent="-228600" defTabSz="914400"/>
            <a:r>
              <a:rPr lang="en-US" sz="2600" dirty="0">
                <a:solidFill>
                  <a:schemeClr val="tx1">
                    <a:lumMod val="65000"/>
                    <a:lumOff val="35000"/>
                  </a:schemeClr>
                </a:solidFill>
              </a:rPr>
              <a:t>Observe the resident </a:t>
            </a:r>
          </a:p>
          <a:p>
            <a:pPr indent="-228600" defTabSz="914400"/>
            <a:r>
              <a:rPr lang="en-US" sz="2600" dirty="0">
                <a:solidFill>
                  <a:schemeClr val="tx1">
                    <a:lumMod val="65000"/>
                    <a:lumOff val="35000"/>
                  </a:schemeClr>
                </a:solidFill>
              </a:rPr>
              <a:t>Assess the environment in the facility </a:t>
            </a:r>
          </a:p>
          <a:p>
            <a:pPr indent="-228600" defTabSz="914400"/>
            <a:r>
              <a:rPr lang="en-US" sz="2600" dirty="0">
                <a:solidFill>
                  <a:schemeClr val="tx1">
                    <a:lumMod val="65000"/>
                    <a:lumOff val="35000"/>
                  </a:schemeClr>
                </a:solidFill>
              </a:rPr>
              <a:t>Record the usual performance </a:t>
            </a:r>
          </a:p>
          <a:p>
            <a:pPr indent="-228600" defTabSz="914400"/>
            <a:r>
              <a:rPr lang="en-US" sz="2600" dirty="0">
                <a:solidFill>
                  <a:schemeClr val="tx1">
                    <a:lumMod val="65000"/>
                    <a:lumOff val="35000"/>
                  </a:schemeClr>
                </a:solidFill>
              </a:rPr>
              <a:t>Allow to perform activities as independently as possible</a:t>
            </a:r>
          </a:p>
          <a:p>
            <a:pPr indent="-228600" defTabSz="914400"/>
            <a:r>
              <a:rPr lang="en-US" sz="2600" dirty="0">
                <a:solidFill>
                  <a:schemeClr val="tx1">
                    <a:lumMod val="65000"/>
                    <a:lumOff val="35000"/>
                  </a:schemeClr>
                </a:solidFill>
              </a:rPr>
              <a:t>Always remember safety </a:t>
            </a:r>
          </a:p>
          <a:p>
            <a:pPr indent="-228600" defTabSz="914400"/>
            <a:r>
              <a:rPr lang="en-US" sz="2600" dirty="0">
                <a:solidFill>
                  <a:schemeClr val="tx1">
                    <a:lumMod val="65000"/>
                    <a:lumOff val="35000"/>
                  </a:schemeClr>
                </a:solidFill>
              </a:rPr>
              <a:t>With or without an assisted device </a:t>
            </a:r>
          </a:p>
          <a:p>
            <a:pPr indent="-228600" defTabSz="914400"/>
            <a:endParaRPr lang="en-US" sz="2600" dirty="0">
              <a:solidFill>
                <a:schemeClr val="tx1">
                  <a:lumMod val="65000"/>
                  <a:lumOff val="35000"/>
                </a:schemeClr>
              </a:solidFill>
            </a:endParaRPr>
          </a:p>
        </p:txBody>
      </p:sp>
      <p:pic>
        <p:nvPicPr>
          <p:cNvPr id="8" name="Picture 7" descr="A picture containing person&#10;&#10;Description automatically generated">
            <a:extLst>
              <a:ext uri="{FF2B5EF4-FFF2-40B4-BE49-F238E27FC236}">
                <a16:creationId xmlns:a16="http://schemas.microsoft.com/office/drawing/2014/main" id="{250E115D-4815-6206-E177-1A129868D017}"/>
              </a:ext>
            </a:extLst>
          </p:cNvPr>
          <p:cNvPicPr>
            <a:picLocks noChangeAspect="1"/>
          </p:cNvPicPr>
          <p:nvPr/>
        </p:nvPicPr>
        <p:blipFill rotWithShape="1">
          <a:blip r:embed="rId3"/>
          <a:srcRect l="4855" r="23910"/>
          <a:stretch/>
        </p:blipFill>
        <p:spPr>
          <a:xfrm>
            <a:off x="473309" y="145110"/>
            <a:ext cx="3066072" cy="54102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298893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383-979C-D029-4147-35CDC73CEAD3}"/>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3" name="Table 5">
            <a:extLst>
              <a:ext uri="{FF2B5EF4-FFF2-40B4-BE49-F238E27FC236}">
                <a16:creationId xmlns:a16="http://schemas.microsoft.com/office/drawing/2014/main" id="{9082EC2D-9878-029E-BFD1-A48025F853C2}"/>
              </a:ext>
            </a:extLst>
          </p:cNvPr>
          <p:cNvGraphicFramePr>
            <a:graphicFrameLocks noGrp="1"/>
          </p:cNvGraphicFramePr>
          <p:nvPr>
            <p:extLst>
              <p:ext uri="{D42A27DB-BD31-4B8C-83A1-F6EECF244321}">
                <p14:modId xmlns:p14="http://schemas.microsoft.com/office/powerpoint/2010/main" val="3758521697"/>
              </p:ext>
            </p:extLst>
          </p:nvPr>
        </p:nvGraphicFramePr>
        <p:xfrm>
          <a:off x="7135843" y="2646609"/>
          <a:ext cx="4408714" cy="2926080"/>
        </p:xfrm>
        <a:graphic>
          <a:graphicData uri="http://schemas.openxmlformats.org/drawingml/2006/table">
            <a:tbl>
              <a:tblPr firstRow="1" bandRow="1">
                <a:tableStyleId>{616DA210-FB5B-4158-B5E0-FEB733F419BA}</a:tableStyleId>
              </a:tblPr>
              <a:tblGrid>
                <a:gridCol w="459240">
                  <a:extLst>
                    <a:ext uri="{9D8B030D-6E8A-4147-A177-3AD203B41FA5}">
                      <a16:colId xmlns:a16="http://schemas.microsoft.com/office/drawing/2014/main" val="4023823514"/>
                    </a:ext>
                  </a:extLst>
                </a:gridCol>
                <a:gridCol w="1745117">
                  <a:extLst>
                    <a:ext uri="{9D8B030D-6E8A-4147-A177-3AD203B41FA5}">
                      <a16:colId xmlns:a16="http://schemas.microsoft.com/office/drawing/2014/main" val="951488081"/>
                    </a:ext>
                  </a:extLst>
                </a:gridCol>
                <a:gridCol w="504027">
                  <a:extLst>
                    <a:ext uri="{9D8B030D-6E8A-4147-A177-3AD203B41FA5}">
                      <a16:colId xmlns:a16="http://schemas.microsoft.com/office/drawing/2014/main" val="2120410043"/>
                    </a:ext>
                  </a:extLst>
                </a:gridCol>
                <a:gridCol w="1700330">
                  <a:extLst>
                    <a:ext uri="{9D8B030D-6E8A-4147-A177-3AD203B41FA5}">
                      <a16:colId xmlns:a16="http://schemas.microsoft.com/office/drawing/2014/main" val="3899589984"/>
                    </a:ext>
                  </a:extLst>
                </a:gridCol>
              </a:tblGrid>
              <a:tr h="354622">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354622">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22">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22">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48092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4" name="TextBox 3">
            <a:extLst>
              <a:ext uri="{FF2B5EF4-FFF2-40B4-BE49-F238E27FC236}">
                <a16:creationId xmlns:a16="http://schemas.microsoft.com/office/drawing/2014/main" id="{F5390802-C61C-B225-3150-38ECD966BDD4}"/>
              </a:ext>
            </a:extLst>
          </p:cNvPr>
          <p:cNvSpPr txBox="1"/>
          <p:nvPr/>
        </p:nvSpPr>
        <p:spPr>
          <a:xfrm>
            <a:off x="381000" y="209080"/>
            <a:ext cx="11582399" cy="2462213"/>
          </a:xfrm>
          <a:prstGeom prst="rect">
            <a:avLst/>
          </a:prstGeom>
          <a:noFill/>
        </p:spPr>
        <p:txBody>
          <a:bodyPr wrap="square" rtlCol="0">
            <a:spAutoFit/>
          </a:bodyPr>
          <a:lstStyle/>
          <a:p>
            <a:r>
              <a:rPr lang="en-US" sz="2200" dirty="0">
                <a:solidFill>
                  <a:schemeClr val="tx1">
                    <a:lumMod val="65000"/>
                    <a:lumOff val="35000"/>
                  </a:schemeClr>
                </a:solidFill>
              </a:rPr>
              <a:t>Resident R has a history of skin breakdown. A nurse instructs them to turn onto their right side, providing step-by-step instructions to use the bedrail, bend their left leg, and then roll onto their right side. Resident R attempts to roll with the use of the bedrail, but indicates they cannot perform the task. The nurse then rolls them onto their right side. Next, Resident R is instructed to return to lying on their back, which they successfully complete. Resident R then requires physical assistance from the nurse to roll onto their left side and to return to lying on their back to complete the activity</a:t>
            </a:r>
          </a:p>
        </p:txBody>
      </p:sp>
      <p:sp>
        <p:nvSpPr>
          <p:cNvPr id="10" name="TextBox 9">
            <a:extLst>
              <a:ext uri="{FF2B5EF4-FFF2-40B4-BE49-F238E27FC236}">
                <a16:creationId xmlns:a16="http://schemas.microsoft.com/office/drawing/2014/main" id="{B81E637F-64D9-8A8B-71FD-B600DD3D38F7}"/>
              </a:ext>
            </a:extLst>
          </p:cNvPr>
          <p:cNvSpPr txBox="1"/>
          <p:nvPr/>
        </p:nvSpPr>
        <p:spPr>
          <a:xfrm>
            <a:off x="668908" y="4372360"/>
            <a:ext cx="5884292" cy="1015663"/>
          </a:xfrm>
          <a:prstGeom prst="rect">
            <a:avLst/>
          </a:prstGeom>
          <a:noFill/>
        </p:spPr>
        <p:txBody>
          <a:bodyPr wrap="square" rtlCol="0">
            <a:spAutoFit/>
          </a:bodyPr>
          <a:lstStyle/>
          <a:p>
            <a:r>
              <a:rPr lang="en-US" sz="2000" dirty="0">
                <a:solidFill>
                  <a:schemeClr val="accent5">
                    <a:lumMod val="75000"/>
                  </a:schemeClr>
                </a:solidFill>
              </a:rPr>
              <a:t>Rationale: The nurse provides more than half of the effort needed for the resident to complete the activity of rolling left and right. </a:t>
            </a:r>
          </a:p>
        </p:txBody>
      </p:sp>
      <p:sp>
        <p:nvSpPr>
          <p:cNvPr id="5" name="TextBox 4">
            <a:extLst>
              <a:ext uri="{FF2B5EF4-FFF2-40B4-BE49-F238E27FC236}">
                <a16:creationId xmlns:a16="http://schemas.microsoft.com/office/drawing/2014/main" id="{DCDEC4E4-E04A-6F4A-5F5D-1150CD788CE7}"/>
              </a:ext>
            </a:extLst>
          </p:cNvPr>
          <p:cNvSpPr txBox="1"/>
          <p:nvPr/>
        </p:nvSpPr>
        <p:spPr>
          <a:xfrm>
            <a:off x="867381" y="2778085"/>
            <a:ext cx="4107599" cy="1446550"/>
          </a:xfrm>
          <a:prstGeom prst="rect">
            <a:avLst/>
          </a:prstGeom>
          <a:noFill/>
        </p:spPr>
        <p:txBody>
          <a:bodyPr wrap="square" rtlCol="0">
            <a:spAutoFit/>
          </a:bodyPr>
          <a:lstStyle/>
          <a:p>
            <a:pPr marL="342900" indent="-342900">
              <a:buAutoNum type="alphaUcPeriod"/>
            </a:pPr>
            <a:r>
              <a:rPr lang="en-US" sz="2200" dirty="0">
                <a:solidFill>
                  <a:schemeClr val="tx1">
                    <a:lumMod val="65000"/>
                    <a:lumOff val="35000"/>
                  </a:schemeClr>
                </a:solidFill>
              </a:rPr>
              <a:t>Dependent </a:t>
            </a:r>
          </a:p>
          <a:p>
            <a:pPr marL="342900" indent="-342900">
              <a:buAutoNum type="alphaUcPeriod"/>
            </a:pPr>
            <a:r>
              <a:rPr lang="en-US" sz="2200" dirty="0">
                <a:solidFill>
                  <a:schemeClr val="tx1">
                    <a:lumMod val="65000"/>
                    <a:lumOff val="35000"/>
                  </a:schemeClr>
                </a:solidFill>
              </a:rPr>
              <a:t> Partial-moderate </a:t>
            </a:r>
          </a:p>
          <a:p>
            <a:pPr marL="342900" indent="-342900">
              <a:buAutoNum type="alphaUcPeriod"/>
            </a:pPr>
            <a:r>
              <a:rPr lang="en-US" sz="2200" dirty="0">
                <a:solidFill>
                  <a:schemeClr val="tx1">
                    <a:lumMod val="65000"/>
                    <a:lumOff val="35000"/>
                  </a:schemeClr>
                </a:solidFill>
              </a:rPr>
              <a:t>Supervision </a:t>
            </a:r>
          </a:p>
          <a:p>
            <a:pPr marL="342900" indent="-342900">
              <a:buAutoNum type="alphaUcPeriod"/>
            </a:pPr>
            <a:r>
              <a:rPr lang="en-US" sz="2200" dirty="0">
                <a:solidFill>
                  <a:schemeClr val="tx1">
                    <a:lumMod val="65000"/>
                    <a:lumOff val="35000"/>
                  </a:schemeClr>
                </a:solidFill>
              </a:rPr>
              <a:t>Substantial-maximal </a:t>
            </a:r>
          </a:p>
        </p:txBody>
      </p:sp>
      <p:sp>
        <p:nvSpPr>
          <p:cNvPr id="6" name="Rectangle 5">
            <a:extLst>
              <a:ext uri="{FF2B5EF4-FFF2-40B4-BE49-F238E27FC236}">
                <a16:creationId xmlns:a16="http://schemas.microsoft.com/office/drawing/2014/main" id="{C5729940-60E3-5342-FFB6-245041D94935}"/>
              </a:ext>
            </a:extLst>
          </p:cNvPr>
          <p:cNvSpPr/>
          <p:nvPr/>
        </p:nvSpPr>
        <p:spPr>
          <a:xfrm>
            <a:off x="862015" y="3857780"/>
            <a:ext cx="3176585" cy="328928"/>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618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383-979C-D029-4147-35CDC73CEAD3}"/>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3" name="Table 5">
            <a:extLst>
              <a:ext uri="{FF2B5EF4-FFF2-40B4-BE49-F238E27FC236}">
                <a16:creationId xmlns:a16="http://schemas.microsoft.com/office/drawing/2014/main" id="{9082EC2D-9878-029E-BFD1-A48025F853C2}"/>
              </a:ext>
            </a:extLst>
          </p:cNvPr>
          <p:cNvGraphicFramePr>
            <a:graphicFrameLocks noGrp="1"/>
          </p:cNvGraphicFramePr>
          <p:nvPr>
            <p:extLst>
              <p:ext uri="{D42A27DB-BD31-4B8C-83A1-F6EECF244321}">
                <p14:modId xmlns:p14="http://schemas.microsoft.com/office/powerpoint/2010/main" val="3232358674"/>
              </p:ext>
            </p:extLst>
          </p:nvPr>
        </p:nvGraphicFramePr>
        <p:xfrm>
          <a:off x="6593985" y="3200400"/>
          <a:ext cx="4408714" cy="2926080"/>
        </p:xfrm>
        <a:graphic>
          <a:graphicData uri="http://schemas.openxmlformats.org/drawingml/2006/table">
            <a:tbl>
              <a:tblPr firstRow="1" bandRow="1">
                <a:tableStyleId>{616DA210-FB5B-4158-B5E0-FEB733F419BA}</a:tableStyleId>
              </a:tblPr>
              <a:tblGrid>
                <a:gridCol w="459240">
                  <a:extLst>
                    <a:ext uri="{9D8B030D-6E8A-4147-A177-3AD203B41FA5}">
                      <a16:colId xmlns:a16="http://schemas.microsoft.com/office/drawing/2014/main" val="4023823514"/>
                    </a:ext>
                  </a:extLst>
                </a:gridCol>
                <a:gridCol w="1745117">
                  <a:extLst>
                    <a:ext uri="{9D8B030D-6E8A-4147-A177-3AD203B41FA5}">
                      <a16:colId xmlns:a16="http://schemas.microsoft.com/office/drawing/2014/main" val="951488081"/>
                    </a:ext>
                  </a:extLst>
                </a:gridCol>
                <a:gridCol w="504027">
                  <a:extLst>
                    <a:ext uri="{9D8B030D-6E8A-4147-A177-3AD203B41FA5}">
                      <a16:colId xmlns:a16="http://schemas.microsoft.com/office/drawing/2014/main" val="2120410043"/>
                    </a:ext>
                  </a:extLst>
                </a:gridCol>
                <a:gridCol w="1700330">
                  <a:extLst>
                    <a:ext uri="{9D8B030D-6E8A-4147-A177-3AD203B41FA5}">
                      <a16:colId xmlns:a16="http://schemas.microsoft.com/office/drawing/2014/main" val="3899589984"/>
                    </a:ext>
                  </a:extLst>
                </a:gridCol>
              </a:tblGrid>
              <a:tr h="354622">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0">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22">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22">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48092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4" name="TextBox 3">
            <a:extLst>
              <a:ext uri="{FF2B5EF4-FFF2-40B4-BE49-F238E27FC236}">
                <a16:creationId xmlns:a16="http://schemas.microsoft.com/office/drawing/2014/main" id="{F5390802-C61C-B225-3150-38ECD966BDD4}"/>
              </a:ext>
            </a:extLst>
          </p:cNvPr>
          <p:cNvSpPr txBox="1"/>
          <p:nvPr/>
        </p:nvSpPr>
        <p:spPr>
          <a:xfrm>
            <a:off x="667555" y="1764491"/>
            <a:ext cx="11049000" cy="1785104"/>
          </a:xfrm>
          <a:prstGeom prst="rect">
            <a:avLst/>
          </a:prstGeom>
          <a:noFill/>
        </p:spPr>
        <p:txBody>
          <a:bodyPr wrap="square" rtlCol="0">
            <a:spAutoFit/>
          </a:bodyPr>
          <a:lstStyle/>
          <a:p>
            <a:r>
              <a:rPr lang="en-US" sz="2200" dirty="0">
                <a:solidFill>
                  <a:schemeClr val="tx1">
                    <a:lumMod val="65000"/>
                    <a:lumOff val="35000"/>
                  </a:schemeClr>
                </a:solidFill>
              </a:rPr>
              <a:t>Resident F had a stroke about 2 weeks ago and is unable to sequence the necessary movements to complete an activity (apraxia). They can maneuver themself when transitioning from sitting on the side of the bed to lying flat on the bed if the certified nursing assistant provides verbal instructions as to the steps needed to complete this task.</a:t>
            </a:r>
          </a:p>
        </p:txBody>
      </p:sp>
      <p:sp>
        <p:nvSpPr>
          <p:cNvPr id="10" name="TextBox 9">
            <a:extLst>
              <a:ext uri="{FF2B5EF4-FFF2-40B4-BE49-F238E27FC236}">
                <a16:creationId xmlns:a16="http://schemas.microsoft.com/office/drawing/2014/main" id="{B81E637F-64D9-8A8B-71FD-B600DD3D38F7}"/>
              </a:ext>
            </a:extLst>
          </p:cNvPr>
          <p:cNvSpPr txBox="1"/>
          <p:nvPr/>
        </p:nvSpPr>
        <p:spPr>
          <a:xfrm>
            <a:off x="743754" y="3970942"/>
            <a:ext cx="4876800" cy="1384995"/>
          </a:xfrm>
          <a:prstGeom prst="rect">
            <a:avLst/>
          </a:prstGeom>
          <a:noFill/>
        </p:spPr>
        <p:txBody>
          <a:bodyPr wrap="square" rtlCol="0">
            <a:spAutoFit/>
          </a:bodyPr>
          <a:lstStyle/>
          <a:p>
            <a:r>
              <a:rPr lang="en-US" sz="2100" dirty="0">
                <a:solidFill>
                  <a:schemeClr val="accent5">
                    <a:lumMod val="75000"/>
                  </a:schemeClr>
                </a:solidFill>
              </a:rPr>
              <a:t>Rationale: A helper provides verbal cues in order for the resident to complete the activity of sit to lying flat on the bed. </a:t>
            </a:r>
          </a:p>
        </p:txBody>
      </p:sp>
      <p:pic>
        <p:nvPicPr>
          <p:cNvPr id="7" name="Picture 6">
            <a:extLst>
              <a:ext uri="{FF2B5EF4-FFF2-40B4-BE49-F238E27FC236}">
                <a16:creationId xmlns:a16="http://schemas.microsoft.com/office/drawing/2014/main" id="{FDCE7356-0F2D-E85E-2BB6-16B288BC8885}"/>
              </a:ext>
            </a:extLst>
          </p:cNvPr>
          <p:cNvPicPr>
            <a:picLocks noChangeAspect="1"/>
          </p:cNvPicPr>
          <p:nvPr/>
        </p:nvPicPr>
        <p:blipFill>
          <a:blip r:embed="rId3"/>
          <a:stretch>
            <a:fillRect/>
          </a:stretch>
        </p:blipFill>
        <p:spPr>
          <a:xfrm>
            <a:off x="1794934" y="310132"/>
            <a:ext cx="9043805" cy="136626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234CE53E-1A1E-1E62-ACA9-2036036E343D}"/>
              </a:ext>
            </a:extLst>
          </p:cNvPr>
          <p:cNvSpPr txBox="1"/>
          <p:nvPr/>
        </p:nvSpPr>
        <p:spPr>
          <a:xfrm>
            <a:off x="1905000" y="753639"/>
            <a:ext cx="605615" cy="369332"/>
          </a:xfrm>
          <a:prstGeom prst="rect">
            <a:avLst/>
          </a:prstGeom>
          <a:noFill/>
        </p:spPr>
        <p:txBody>
          <a:bodyPr wrap="square" rtlCol="0">
            <a:spAutoFit/>
          </a:bodyPr>
          <a:lstStyle/>
          <a:p>
            <a:r>
              <a:rPr lang="en-US" b="1" dirty="0"/>
              <a:t>0  4</a:t>
            </a:r>
          </a:p>
        </p:txBody>
      </p:sp>
    </p:spTree>
    <p:extLst>
      <p:ext uri="{BB962C8B-B14F-4D97-AF65-F5344CB8AC3E}">
        <p14:creationId xmlns:p14="http://schemas.microsoft.com/office/powerpoint/2010/main" val="30349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18488-82E4-EEA3-2952-48FC790B64FF}"/>
              </a:ext>
            </a:extLst>
          </p:cNvPr>
          <p:cNvSpPr>
            <a:spLocks noGrp="1"/>
          </p:cNvSpPr>
          <p:nvPr>
            <p:ph type="title"/>
          </p:nvPr>
        </p:nvSpPr>
        <p:spPr>
          <a:xfrm>
            <a:off x="809223" y="-149784"/>
            <a:ext cx="10515600" cy="1325563"/>
          </a:xfrm>
        </p:spPr>
        <p:txBody>
          <a:bodyPr>
            <a:normAutofit/>
          </a:bodyPr>
          <a:lstStyle/>
          <a:p>
            <a:r>
              <a:rPr lang="en-US" sz="4000" b="0" dirty="0"/>
              <a:t>Coding Tips: Bed Mobility  </a:t>
            </a:r>
          </a:p>
        </p:txBody>
      </p:sp>
      <p:sp>
        <p:nvSpPr>
          <p:cNvPr id="3" name="Date Placeholder 2">
            <a:extLst>
              <a:ext uri="{FF2B5EF4-FFF2-40B4-BE49-F238E27FC236}">
                <a16:creationId xmlns:a16="http://schemas.microsoft.com/office/drawing/2014/main" id="{4E315194-A7D0-2811-3D0C-388C08798B4B}"/>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126C17F1-D511-7B2D-E01B-3D14892BFB5D}"/>
              </a:ext>
            </a:extLst>
          </p:cNvPr>
          <p:cNvSpPr>
            <a:spLocks noGrp="1"/>
          </p:cNvSpPr>
          <p:nvPr>
            <p:ph idx="1"/>
          </p:nvPr>
        </p:nvSpPr>
        <p:spPr>
          <a:xfrm>
            <a:off x="838200" y="1169895"/>
            <a:ext cx="10744200" cy="5007069"/>
          </a:xfrm>
        </p:spPr>
        <p:txBody>
          <a:bodyPr>
            <a:normAutofit/>
          </a:bodyPr>
          <a:lstStyle/>
          <a:p>
            <a:r>
              <a:rPr lang="en-US" sz="2200" dirty="0"/>
              <a:t>The activity includes resident transitions from lying on their back to sitting on the side of the bed without back support. The residents’ ability to perform each of the tasks within this activity and how much support the residents require to complete the tasks within this activity is assessed.	</a:t>
            </a:r>
          </a:p>
          <a:p>
            <a:r>
              <a:rPr lang="en-US" sz="2200" dirty="0"/>
              <a:t>For item GG0170C, Lying to sitting on side of bed, clinical judgment should be used to determine what is considered a “lying” position for a particular resident.</a:t>
            </a:r>
          </a:p>
          <a:p>
            <a:r>
              <a:rPr lang="en-US" sz="2200" dirty="0"/>
              <a:t>Back support refers to an object or person providing support for the resident’s back.</a:t>
            </a:r>
          </a:p>
          <a:p>
            <a:r>
              <a:rPr lang="en-US" sz="2200" dirty="0"/>
              <a:t>If the qualified clinician determines that bed mobility cannot be assessed because of the degree to which the head of the bed must be elevated because of a medical condition, then code the activities GG0170A, Roll left and right, GG0170B, Sit to lying, and GG0170C, Lying to sitting on side of bed, as 88, Not attempted due to medical condition or safety concern.</a:t>
            </a:r>
          </a:p>
        </p:txBody>
      </p:sp>
    </p:spTree>
    <p:extLst>
      <p:ext uri="{BB962C8B-B14F-4D97-AF65-F5344CB8AC3E}">
        <p14:creationId xmlns:p14="http://schemas.microsoft.com/office/powerpoint/2010/main" val="3807146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2F27AE-451A-5CA3-6083-C839A8DC6F4E}"/>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10" name="Picture 9">
            <a:extLst>
              <a:ext uri="{FF2B5EF4-FFF2-40B4-BE49-F238E27FC236}">
                <a16:creationId xmlns:a16="http://schemas.microsoft.com/office/drawing/2014/main" id="{833E6C47-9688-3694-0DB9-63E702D93EE7}"/>
              </a:ext>
            </a:extLst>
          </p:cNvPr>
          <p:cNvPicPr>
            <a:picLocks noChangeAspect="1"/>
          </p:cNvPicPr>
          <p:nvPr/>
        </p:nvPicPr>
        <p:blipFill>
          <a:blip r:embed="rId3"/>
          <a:stretch>
            <a:fillRect/>
          </a:stretch>
        </p:blipFill>
        <p:spPr>
          <a:xfrm>
            <a:off x="1562100" y="381000"/>
            <a:ext cx="9067800" cy="138694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F1C6B29D-E9CD-585F-A494-6CC971C036FE}"/>
              </a:ext>
            </a:extLst>
          </p:cNvPr>
          <p:cNvSpPr txBox="1"/>
          <p:nvPr/>
        </p:nvSpPr>
        <p:spPr>
          <a:xfrm>
            <a:off x="762000" y="2133600"/>
            <a:ext cx="11048999" cy="3477875"/>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tx1">
                    <a:lumMod val="65000"/>
                    <a:lumOff val="35000"/>
                  </a:schemeClr>
                </a:solidFill>
              </a:rPr>
              <a:t>The activity includes the resident coming to a standing position from any sitting surface.</a:t>
            </a:r>
          </a:p>
          <a:p>
            <a:pPr marL="342900" indent="-342900">
              <a:buFont typeface="Arial" panose="020B0604020202020204" pitchFamily="34" charset="0"/>
              <a:buChar char="•"/>
            </a:pPr>
            <a:r>
              <a:rPr lang="en-US" sz="2200" dirty="0">
                <a:solidFill>
                  <a:schemeClr val="tx1">
                    <a:lumMod val="65000"/>
                    <a:lumOff val="35000"/>
                  </a:schemeClr>
                </a:solidFill>
              </a:rPr>
              <a:t>If a sit-to-stand (stand assist) lift is used and two helpers are needed to assist with the sit-to-stand lift, then code as 01, Dependent.</a:t>
            </a:r>
          </a:p>
          <a:p>
            <a:pPr marL="342900" indent="-342900">
              <a:buFont typeface="Arial" panose="020B0604020202020204" pitchFamily="34" charset="0"/>
              <a:buChar char="•"/>
            </a:pPr>
            <a:r>
              <a:rPr lang="en-US" sz="2200" dirty="0">
                <a:solidFill>
                  <a:schemeClr val="tx1">
                    <a:lumMod val="65000"/>
                    <a:lumOff val="35000"/>
                  </a:schemeClr>
                </a:solidFill>
              </a:rPr>
              <a:t>If a full-body mechanical lift is used to assist in transferring a resident for a chair/bed-to-chair transfer, code GG0170D, Sit to stand with the appropriate “activity not attempted” code</a:t>
            </a:r>
          </a:p>
          <a:p>
            <a:pPr marL="342900" indent="-342900">
              <a:buFont typeface="Arial" panose="020B0604020202020204" pitchFamily="34" charset="0"/>
              <a:buChar char="•"/>
            </a:pPr>
            <a:r>
              <a:rPr lang="en-US" sz="2200" dirty="0">
                <a:solidFill>
                  <a:schemeClr val="tx1">
                    <a:lumMod val="65000"/>
                    <a:lumOff val="35000"/>
                  </a:schemeClr>
                </a:solidFill>
              </a:rPr>
              <a:t>Code as 05, Setup or clean-up assistance, if the only help a resident requires to complete the sit-to-stand activity is for a helper to retrieve an assistive device or adaptive equipment, such as a walker or ankle-foot orthosis.</a:t>
            </a:r>
          </a:p>
        </p:txBody>
      </p:sp>
    </p:spTree>
    <p:extLst>
      <p:ext uri="{BB962C8B-B14F-4D97-AF65-F5344CB8AC3E}">
        <p14:creationId xmlns:p14="http://schemas.microsoft.com/office/powerpoint/2010/main" val="579496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383-979C-D029-4147-35CDC73CEAD3}"/>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3" name="Table 5">
            <a:extLst>
              <a:ext uri="{FF2B5EF4-FFF2-40B4-BE49-F238E27FC236}">
                <a16:creationId xmlns:a16="http://schemas.microsoft.com/office/drawing/2014/main" id="{9082EC2D-9878-029E-BFD1-A48025F853C2}"/>
              </a:ext>
            </a:extLst>
          </p:cNvPr>
          <p:cNvGraphicFramePr>
            <a:graphicFrameLocks noGrp="1"/>
          </p:cNvGraphicFramePr>
          <p:nvPr>
            <p:extLst>
              <p:ext uri="{D42A27DB-BD31-4B8C-83A1-F6EECF244321}">
                <p14:modId xmlns:p14="http://schemas.microsoft.com/office/powerpoint/2010/main" val="3904971708"/>
              </p:ext>
            </p:extLst>
          </p:nvPr>
        </p:nvGraphicFramePr>
        <p:xfrm>
          <a:off x="6629400" y="2286000"/>
          <a:ext cx="4408714" cy="2926080"/>
        </p:xfrm>
        <a:graphic>
          <a:graphicData uri="http://schemas.openxmlformats.org/drawingml/2006/table">
            <a:tbl>
              <a:tblPr firstRow="1" bandRow="1">
                <a:tableStyleId>{616DA210-FB5B-4158-B5E0-FEB733F419BA}</a:tableStyleId>
              </a:tblPr>
              <a:tblGrid>
                <a:gridCol w="459240">
                  <a:extLst>
                    <a:ext uri="{9D8B030D-6E8A-4147-A177-3AD203B41FA5}">
                      <a16:colId xmlns:a16="http://schemas.microsoft.com/office/drawing/2014/main" val="4023823514"/>
                    </a:ext>
                  </a:extLst>
                </a:gridCol>
                <a:gridCol w="1745117">
                  <a:extLst>
                    <a:ext uri="{9D8B030D-6E8A-4147-A177-3AD203B41FA5}">
                      <a16:colId xmlns:a16="http://schemas.microsoft.com/office/drawing/2014/main" val="951488081"/>
                    </a:ext>
                  </a:extLst>
                </a:gridCol>
                <a:gridCol w="504027">
                  <a:extLst>
                    <a:ext uri="{9D8B030D-6E8A-4147-A177-3AD203B41FA5}">
                      <a16:colId xmlns:a16="http://schemas.microsoft.com/office/drawing/2014/main" val="2120410043"/>
                    </a:ext>
                  </a:extLst>
                </a:gridCol>
                <a:gridCol w="1700330">
                  <a:extLst>
                    <a:ext uri="{9D8B030D-6E8A-4147-A177-3AD203B41FA5}">
                      <a16:colId xmlns:a16="http://schemas.microsoft.com/office/drawing/2014/main" val="3899589984"/>
                    </a:ext>
                  </a:extLst>
                </a:gridCol>
              </a:tblGrid>
              <a:tr h="354622">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0">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22">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22">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48092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4" name="TextBox 3">
            <a:extLst>
              <a:ext uri="{FF2B5EF4-FFF2-40B4-BE49-F238E27FC236}">
                <a16:creationId xmlns:a16="http://schemas.microsoft.com/office/drawing/2014/main" id="{F5390802-C61C-B225-3150-38ECD966BDD4}"/>
              </a:ext>
            </a:extLst>
          </p:cNvPr>
          <p:cNvSpPr txBox="1"/>
          <p:nvPr/>
        </p:nvSpPr>
        <p:spPr>
          <a:xfrm>
            <a:off x="990600" y="1813796"/>
            <a:ext cx="8421777" cy="1446550"/>
          </a:xfrm>
          <a:prstGeom prst="rect">
            <a:avLst/>
          </a:prstGeom>
          <a:noFill/>
        </p:spPr>
        <p:txBody>
          <a:bodyPr wrap="square" rtlCol="0">
            <a:spAutoFit/>
          </a:bodyPr>
          <a:lstStyle/>
          <a:p>
            <a:pPr marL="342900" indent="-342900">
              <a:buAutoNum type="alphaUcPeriod"/>
            </a:pPr>
            <a:r>
              <a:rPr lang="en-US" sz="2200" dirty="0">
                <a:solidFill>
                  <a:schemeClr val="tx1">
                    <a:lumMod val="65000"/>
                    <a:lumOff val="35000"/>
                  </a:schemeClr>
                </a:solidFill>
              </a:rPr>
              <a:t>Supervision </a:t>
            </a:r>
          </a:p>
          <a:p>
            <a:pPr marL="342900" indent="-342900">
              <a:buAutoNum type="alphaUcPeriod"/>
            </a:pPr>
            <a:r>
              <a:rPr lang="en-US" sz="2200" dirty="0">
                <a:solidFill>
                  <a:schemeClr val="tx1">
                    <a:lumMod val="65000"/>
                    <a:lumOff val="35000"/>
                  </a:schemeClr>
                </a:solidFill>
              </a:rPr>
              <a:t>Set up or clean up </a:t>
            </a:r>
          </a:p>
          <a:p>
            <a:pPr marL="342900" indent="-342900">
              <a:buAutoNum type="alphaUcPeriod"/>
            </a:pPr>
            <a:r>
              <a:rPr lang="en-US" sz="2200" dirty="0">
                <a:solidFill>
                  <a:schemeClr val="tx1">
                    <a:lumMod val="65000"/>
                    <a:lumOff val="35000"/>
                  </a:schemeClr>
                </a:solidFill>
              </a:rPr>
              <a:t>Substantial-maximal </a:t>
            </a:r>
          </a:p>
          <a:p>
            <a:pPr marL="342900" indent="-342900">
              <a:buAutoNum type="alphaUcPeriod"/>
            </a:pPr>
            <a:r>
              <a:rPr lang="en-US" sz="2200" dirty="0">
                <a:solidFill>
                  <a:schemeClr val="tx1">
                    <a:lumMod val="65000"/>
                    <a:lumOff val="35000"/>
                  </a:schemeClr>
                </a:solidFill>
              </a:rPr>
              <a:t>Partial- moderate </a:t>
            </a:r>
          </a:p>
        </p:txBody>
      </p:sp>
      <p:sp>
        <p:nvSpPr>
          <p:cNvPr id="10" name="TextBox 9">
            <a:extLst>
              <a:ext uri="{FF2B5EF4-FFF2-40B4-BE49-F238E27FC236}">
                <a16:creationId xmlns:a16="http://schemas.microsoft.com/office/drawing/2014/main" id="{B81E637F-64D9-8A8B-71FD-B600DD3D38F7}"/>
              </a:ext>
            </a:extLst>
          </p:cNvPr>
          <p:cNvSpPr txBox="1"/>
          <p:nvPr/>
        </p:nvSpPr>
        <p:spPr>
          <a:xfrm>
            <a:off x="862015" y="3886200"/>
            <a:ext cx="4189673" cy="1785104"/>
          </a:xfrm>
          <a:prstGeom prst="rect">
            <a:avLst/>
          </a:prstGeom>
          <a:noFill/>
        </p:spPr>
        <p:txBody>
          <a:bodyPr wrap="square" rtlCol="0">
            <a:spAutoFit/>
          </a:bodyPr>
          <a:lstStyle/>
          <a:p>
            <a:r>
              <a:rPr lang="en-US" sz="2200" dirty="0">
                <a:solidFill>
                  <a:schemeClr val="accent5">
                    <a:lumMod val="75000"/>
                  </a:schemeClr>
                </a:solidFill>
              </a:rPr>
              <a:t>Rationale: The helper provided lifting assistance and less than half the effort for the resident to complete the activity of sit to stand</a:t>
            </a:r>
          </a:p>
        </p:txBody>
      </p:sp>
      <p:sp>
        <p:nvSpPr>
          <p:cNvPr id="7" name="TextBox 6">
            <a:extLst>
              <a:ext uri="{FF2B5EF4-FFF2-40B4-BE49-F238E27FC236}">
                <a16:creationId xmlns:a16="http://schemas.microsoft.com/office/drawing/2014/main" id="{6E2C759B-B847-2749-325E-3C9F9381F4AC}"/>
              </a:ext>
            </a:extLst>
          </p:cNvPr>
          <p:cNvSpPr txBox="1"/>
          <p:nvPr/>
        </p:nvSpPr>
        <p:spPr>
          <a:xfrm>
            <a:off x="533400" y="198906"/>
            <a:ext cx="11125200" cy="1323439"/>
          </a:xfrm>
          <a:prstGeom prst="rect">
            <a:avLst/>
          </a:prstGeom>
          <a:noFill/>
        </p:spPr>
        <p:txBody>
          <a:bodyPr wrap="square">
            <a:spAutoFit/>
          </a:bodyPr>
          <a:lstStyle/>
          <a:p>
            <a:r>
              <a:rPr lang="en-US" sz="2000" dirty="0">
                <a:solidFill>
                  <a:schemeClr val="tx1">
                    <a:lumMod val="65000"/>
                    <a:lumOff val="35000"/>
                  </a:schemeClr>
                </a:solidFill>
              </a:rPr>
              <a:t>Resident R has severe rheumatoid arthritis and uses forearm crutches to ambulate. The certified nursing assistant brings Resident R their crutches and helps them to stand at the side of the bed. The certified nursing assistant provides some lifting assistance to get Resident R to a standing position but provides less than half the effort to complete the activity</a:t>
            </a:r>
          </a:p>
        </p:txBody>
      </p:sp>
      <p:sp>
        <p:nvSpPr>
          <p:cNvPr id="8" name="Rectangle 7">
            <a:extLst>
              <a:ext uri="{FF2B5EF4-FFF2-40B4-BE49-F238E27FC236}">
                <a16:creationId xmlns:a16="http://schemas.microsoft.com/office/drawing/2014/main" id="{A5ACCE56-FFDA-1F70-9371-9F9B9B3ECFB0}"/>
              </a:ext>
            </a:extLst>
          </p:cNvPr>
          <p:cNvSpPr/>
          <p:nvPr/>
        </p:nvSpPr>
        <p:spPr>
          <a:xfrm>
            <a:off x="942589" y="2870742"/>
            <a:ext cx="2856869" cy="389604"/>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56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99C0-AB7E-7344-7467-E6F7A9EFFAE2}"/>
              </a:ext>
            </a:extLst>
          </p:cNvPr>
          <p:cNvSpPr>
            <a:spLocks noGrp="1"/>
          </p:cNvSpPr>
          <p:nvPr>
            <p:ph type="title"/>
          </p:nvPr>
        </p:nvSpPr>
        <p:spPr>
          <a:xfrm>
            <a:off x="457200" y="160434"/>
            <a:ext cx="11125200" cy="780861"/>
          </a:xfrm>
        </p:spPr>
        <p:txBody>
          <a:bodyPr vert="horz" lIns="91440" tIns="45720" rIns="91440" bIns="45720" rtlCol="0" anchor="b">
            <a:normAutofit/>
          </a:bodyPr>
          <a:lstStyle/>
          <a:p>
            <a:pPr defTabSz="914400"/>
            <a:r>
              <a:rPr lang="en-US" sz="4000" b="0" dirty="0">
                <a:solidFill>
                  <a:schemeClr val="tx1">
                    <a:lumMod val="65000"/>
                    <a:lumOff val="35000"/>
                  </a:schemeClr>
                </a:solidFill>
              </a:rPr>
              <a:t>Chair/Bed-to-Chair Transfer </a:t>
            </a:r>
          </a:p>
        </p:txBody>
      </p:sp>
      <p:sp>
        <p:nvSpPr>
          <p:cNvPr id="3" name="Date Placeholder 2">
            <a:extLst>
              <a:ext uri="{FF2B5EF4-FFF2-40B4-BE49-F238E27FC236}">
                <a16:creationId xmlns:a16="http://schemas.microsoft.com/office/drawing/2014/main" id="{4BCD9F1F-67BC-2CEA-56B0-F0FF8DA07A02}"/>
              </a:ext>
            </a:extLst>
          </p:cNvPr>
          <p:cNvSpPr>
            <a:spLocks noGrp="1"/>
          </p:cNvSpPr>
          <p:nvPr>
            <p:ph type="dt" sz="half" idx="10"/>
          </p:nvPr>
        </p:nvSpPr>
        <p:spPr/>
        <p:txBody>
          <a:bodyPr vert="horz" lIns="91440" tIns="45720" rIns="91440" bIns="45720" rtlCol="0" anchor="ctr">
            <a:normAutofit fontScale="92500" lnSpcReduction="20000"/>
          </a:bodyPr>
          <a:lstStyle/>
          <a:p>
            <a:pPr>
              <a:spcAft>
                <a:spcPts val="600"/>
              </a:spcAft>
              <a:defRPr/>
            </a:pPr>
            <a:fld id="{BEBED37E-7098-1F45-871F-BE7C29C7DE35}" type="datetime1">
              <a:rPr lang="en-US" sz="1200">
                <a:solidFill>
                  <a:schemeClr val="tx1">
                    <a:tint val="75000"/>
                  </a:schemeClr>
                </a:solidFill>
                <a:latin typeface="+mn-lt"/>
                <a:cs typeface="+mn-cs"/>
              </a:rPr>
              <a:pPr>
                <a:spcAft>
                  <a:spcPts val="600"/>
                </a:spcAft>
                <a:defRPr/>
              </a:pPr>
              <a:t>7/10/2023</a:t>
            </a:fld>
            <a:endParaRPr lang="en-US" sz="1200" dirty="0">
              <a:solidFill>
                <a:schemeClr val="tx1">
                  <a:tint val="75000"/>
                </a:schemeClr>
              </a:solidFill>
              <a:latin typeface="+mn-lt"/>
              <a:cs typeface="+mn-cs"/>
            </a:endParaRPr>
          </a:p>
        </p:txBody>
      </p:sp>
      <p:sp>
        <p:nvSpPr>
          <p:cNvPr id="47" name="Content Placeholder 3">
            <a:extLst>
              <a:ext uri="{FF2B5EF4-FFF2-40B4-BE49-F238E27FC236}">
                <a16:creationId xmlns:a16="http://schemas.microsoft.com/office/drawing/2014/main" id="{F0C740B2-4682-F803-019C-CA683B4D7CE4}"/>
              </a:ext>
            </a:extLst>
          </p:cNvPr>
          <p:cNvSpPr>
            <a:spLocks noGrp="1"/>
          </p:cNvSpPr>
          <p:nvPr>
            <p:ph idx="1"/>
          </p:nvPr>
        </p:nvSpPr>
        <p:spPr>
          <a:xfrm>
            <a:off x="514995" y="1484812"/>
            <a:ext cx="6629400" cy="4351338"/>
          </a:xfrm>
        </p:spPr>
        <p:txBody>
          <a:bodyPr vert="horz" lIns="91440" tIns="45720" rIns="91440" bIns="45720" rtlCol="0">
            <a:noAutofit/>
          </a:bodyPr>
          <a:lstStyle/>
          <a:p>
            <a:pPr indent="-228600" defTabSz="914400"/>
            <a:r>
              <a:rPr lang="en-US" sz="2200" dirty="0">
                <a:solidFill>
                  <a:schemeClr val="tx1">
                    <a:lumMod val="65000"/>
                    <a:lumOff val="35000"/>
                  </a:schemeClr>
                </a:solidFill>
              </a:rPr>
              <a:t>The activity begins with the patient sitting in a chair or wheelchair or sitting upright at the edge of the bed and returning to sitting in a chair, wheelchair, or sitting upright at the edge of the bed.</a:t>
            </a:r>
          </a:p>
          <a:p>
            <a:pPr indent="-228600" defTabSz="914400"/>
            <a:r>
              <a:rPr lang="en-US" sz="2200" dirty="0">
                <a:solidFill>
                  <a:schemeClr val="tx1">
                    <a:lumMod val="65000"/>
                    <a:lumOff val="35000"/>
                  </a:schemeClr>
                </a:solidFill>
              </a:rPr>
              <a:t>If a mechanical lift is used to assist in transferring a patient or resident for a chair/bed-to-chair transfer and two helpers are needed to assist with the mechanical lift transfer, then code </a:t>
            </a:r>
            <a:r>
              <a:rPr lang="en-US" sz="2200" b="1" dirty="0">
                <a:solidFill>
                  <a:schemeClr val="tx1">
                    <a:lumMod val="65000"/>
                    <a:lumOff val="35000"/>
                  </a:schemeClr>
                </a:solidFill>
              </a:rPr>
              <a:t>01, Dependent</a:t>
            </a:r>
            <a:r>
              <a:rPr lang="en-US" sz="2200" dirty="0">
                <a:solidFill>
                  <a:schemeClr val="tx1">
                    <a:lumMod val="65000"/>
                    <a:lumOff val="35000"/>
                  </a:schemeClr>
                </a:solidFill>
              </a:rPr>
              <a:t>, even if the patient or resident assists with any part of the chair/bed-to-chair transfer.</a:t>
            </a:r>
          </a:p>
        </p:txBody>
      </p:sp>
      <p:pic>
        <p:nvPicPr>
          <p:cNvPr id="8" name="Picture 7" descr="A picture containing person, red&#10;&#10;Description automatically generated">
            <a:extLst>
              <a:ext uri="{FF2B5EF4-FFF2-40B4-BE49-F238E27FC236}">
                <a16:creationId xmlns:a16="http://schemas.microsoft.com/office/drawing/2014/main" id="{DB248823-E6BB-D39A-D272-955CF1B0FEED}"/>
              </a:ext>
            </a:extLst>
          </p:cNvPr>
          <p:cNvPicPr>
            <a:picLocks noChangeAspect="1"/>
          </p:cNvPicPr>
          <p:nvPr/>
        </p:nvPicPr>
        <p:blipFill>
          <a:blip r:embed="rId3"/>
          <a:stretch>
            <a:fillRect/>
          </a:stretch>
        </p:blipFill>
        <p:spPr>
          <a:xfrm>
            <a:off x="8153400" y="1656088"/>
            <a:ext cx="3136657" cy="3545823"/>
          </a:xfrm>
          <a:prstGeom prst="rect">
            <a:avLst/>
          </a:prstGeom>
          <a:ln>
            <a:noFill/>
          </a:ln>
          <a:effectLst>
            <a:softEdge rad="112500"/>
          </a:effectLst>
        </p:spPr>
      </p:pic>
    </p:spTree>
    <p:extLst>
      <p:ext uri="{BB962C8B-B14F-4D97-AF65-F5344CB8AC3E}">
        <p14:creationId xmlns:p14="http://schemas.microsoft.com/office/powerpoint/2010/main" val="2323277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383-979C-D029-4147-35CDC73CEAD3}"/>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3" name="Table 5">
            <a:extLst>
              <a:ext uri="{FF2B5EF4-FFF2-40B4-BE49-F238E27FC236}">
                <a16:creationId xmlns:a16="http://schemas.microsoft.com/office/drawing/2014/main" id="{9082EC2D-9878-029E-BFD1-A48025F853C2}"/>
              </a:ext>
            </a:extLst>
          </p:cNvPr>
          <p:cNvGraphicFramePr>
            <a:graphicFrameLocks noGrp="1"/>
          </p:cNvGraphicFramePr>
          <p:nvPr>
            <p:extLst>
              <p:ext uri="{D42A27DB-BD31-4B8C-83A1-F6EECF244321}">
                <p14:modId xmlns:p14="http://schemas.microsoft.com/office/powerpoint/2010/main" val="1701536760"/>
              </p:ext>
            </p:extLst>
          </p:nvPr>
        </p:nvGraphicFramePr>
        <p:xfrm>
          <a:off x="6705600" y="3180189"/>
          <a:ext cx="4408714" cy="2926080"/>
        </p:xfrm>
        <a:graphic>
          <a:graphicData uri="http://schemas.openxmlformats.org/drawingml/2006/table">
            <a:tbl>
              <a:tblPr firstRow="1" bandRow="1">
                <a:tableStyleId>{616DA210-FB5B-4158-B5E0-FEB733F419BA}</a:tableStyleId>
              </a:tblPr>
              <a:tblGrid>
                <a:gridCol w="459240">
                  <a:extLst>
                    <a:ext uri="{9D8B030D-6E8A-4147-A177-3AD203B41FA5}">
                      <a16:colId xmlns:a16="http://schemas.microsoft.com/office/drawing/2014/main" val="4023823514"/>
                    </a:ext>
                  </a:extLst>
                </a:gridCol>
                <a:gridCol w="1745117">
                  <a:extLst>
                    <a:ext uri="{9D8B030D-6E8A-4147-A177-3AD203B41FA5}">
                      <a16:colId xmlns:a16="http://schemas.microsoft.com/office/drawing/2014/main" val="951488081"/>
                    </a:ext>
                  </a:extLst>
                </a:gridCol>
                <a:gridCol w="504027">
                  <a:extLst>
                    <a:ext uri="{9D8B030D-6E8A-4147-A177-3AD203B41FA5}">
                      <a16:colId xmlns:a16="http://schemas.microsoft.com/office/drawing/2014/main" val="2120410043"/>
                    </a:ext>
                  </a:extLst>
                </a:gridCol>
                <a:gridCol w="1700330">
                  <a:extLst>
                    <a:ext uri="{9D8B030D-6E8A-4147-A177-3AD203B41FA5}">
                      <a16:colId xmlns:a16="http://schemas.microsoft.com/office/drawing/2014/main" val="3899589984"/>
                    </a:ext>
                  </a:extLst>
                </a:gridCol>
              </a:tblGrid>
              <a:tr h="354622">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0">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22">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22">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48092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4" name="TextBox 3">
            <a:extLst>
              <a:ext uri="{FF2B5EF4-FFF2-40B4-BE49-F238E27FC236}">
                <a16:creationId xmlns:a16="http://schemas.microsoft.com/office/drawing/2014/main" id="{F5390802-C61C-B225-3150-38ECD966BDD4}"/>
              </a:ext>
            </a:extLst>
          </p:cNvPr>
          <p:cNvSpPr txBox="1"/>
          <p:nvPr/>
        </p:nvSpPr>
        <p:spPr>
          <a:xfrm>
            <a:off x="885626" y="2229115"/>
            <a:ext cx="10872785" cy="769441"/>
          </a:xfrm>
          <a:prstGeom prst="rect">
            <a:avLst/>
          </a:prstGeom>
          <a:noFill/>
        </p:spPr>
        <p:txBody>
          <a:bodyPr wrap="square" rtlCol="0">
            <a:spAutoFit/>
          </a:bodyPr>
          <a:lstStyle/>
          <a:p>
            <a:r>
              <a:rPr lang="en-US" sz="2200" dirty="0">
                <a:solidFill>
                  <a:schemeClr val="tx1">
                    <a:lumMod val="65000"/>
                    <a:lumOff val="35000"/>
                  </a:schemeClr>
                </a:solidFill>
              </a:rPr>
              <a:t>The therapist supports Resident M’s trunk with a gait belt by providing weight-bearing as Resident M pivots and lowers themself onto the toilet.</a:t>
            </a:r>
          </a:p>
        </p:txBody>
      </p:sp>
      <p:sp>
        <p:nvSpPr>
          <p:cNvPr id="10" name="TextBox 9">
            <a:extLst>
              <a:ext uri="{FF2B5EF4-FFF2-40B4-BE49-F238E27FC236}">
                <a16:creationId xmlns:a16="http://schemas.microsoft.com/office/drawing/2014/main" id="{B81E637F-64D9-8A8B-71FD-B600DD3D38F7}"/>
              </a:ext>
            </a:extLst>
          </p:cNvPr>
          <p:cNvSpPr txBox="1"/>
          <p:nvPr/>
        </p:nvSpPr>
        <p:spPr>
          <a:xfrm>
            <a:off x="863088" y="3581400"/>
            <a:ext cx="4189673" cy="2123658"/>
          </a:xfrm>
          <a:prstGeom prst="rect">
            <a:avLst/>
          </a:prstGeom>
          <a:noFill/>
        </p:spPr>
        <p:txBody>
          <a:bodyPr wrap="square" rtlCol="0">
            <a:spAutoFit/>
          </a:bodyPr>
          <a:lstStyle/>
          <a:p>
            <a:r>
              <a:rPr lang="en-US" sz="2200" dirty="0">
                <a:solidFill>
                  <a:schemeClr val="accent5">
                    <a:lumMod val="75000"/>
                  </a:schemeClr>
                </a:solidFill>
              </a:rPr>
              <a:t>Rationale -The helper provides less than half the effort to complete the activity. The helper provided weight-bearing assistance as the resident transferred on and off the toilet</a:t>
            </a:r>
          </a:p>
        </p:txBody>
      </p:sp>
      <p:pic>
        <p:nvPicPr>
          <p:cNvPr id="6" name="Picture 5">
            <a:extLst>
              <a:ext uri="{FF2B5EF4-FFF2-40B4-BE49-F238E27FC236}">
                <a16:creationId xmlns:a16="http://schemas.microsoft.com/office/drawing/2014/main" id="{A2E97026-B16D-7527-CC35-5C26D53FC2E5}"/>
              </a:ext>
            </a:extLst>
          </p:cNvPr>
          <p:cNvPicPr>
            <a:picLocks noChangeAspect="1"/>
          </p:cNvPicPr>
          <p:nvPr/>
        </p:nvPicPr>
        <p:blipFill>
          <a:blip r:embed="rId3"/>
          <a:stretch>
            <a:fillRect/>
          </a:stretch>
        </p:blipFill>
        <p:spPr>
          <a:xfrm>
            <a:off x="809739" y="129306"/>
            <a:ext cx="11400506" cy="177077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95216EA3-6C15-4233-C9D2-AB79D0A3A276}"/>
              </a:ext>
            </a:extLst>
          </p:cNvPr>
          <p:cNvSpPr txBox="1"/>
          <p:nvPr/>
        </p:nvSpPr>
        <p:spPr>
          <a:xfrm>
            <a:off x="1066800" y="1511432"/>
            <a:ext cx="579318" cy="369332"/>
          </a:xfrm>
          <a:prstGeom prst="rect">
            <a:avLst/>
          </a:prstGeom>
          <a:noFill/>
        </p:spPr>
        <p:txBody>
          <a:bodyPr wrap="square" rtlCol="0">
            <a:spAutoFit/>
          </a:bodyPr>
          <a:lstStyle/>
          <a:p>
            <a:r>
              <a:rPr lang="en-US" b="1" dirty="0"/>
              <a:t>0  3</a:t>
            </a:r>
          </a:p>
        </p:txBody>
      </p:sp>
    </p:spTree>
    <p:extLst>
      <p:ext uri="{BB962C8B-B14F-4D97-AF65-F5344CB8AC3E}">
        <p14:creationId xmlns:p14="http://schemas.microsoft.com/office/powerpoint/2010/main" val="190617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383-979C-D029-4147-35CDC73CEAD3}"/>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3" name="Table 5">
            <a:extLst>
              <a:ext uri="{FF2B5EF4-FFF2-40B4-BE49-F238E27FC236}">
                <a16:creationId xmlns:a16="http://schemas.microsoft.com/office/drawing/2014/main" id="{9082EC2D-9878-029E-BFD1-A48025F853C2}"/>
              </a:ext>
            </a:extLst>
          </p:cNvPr>
          <p:cNvGraphicFramePr>
            <a:graphicFrameLocks noGrp="1"/>
          </p:cNvGraphicFramePr>
          <p:nvPr>
            <p:extLst>
              <p:ext uri="{D42A27DB-BD31-4B8C-83A1-F6EECF244321}">
                <p14:modId xmlns:p14="http://schemas.microsoft.com/office/powerpoint/2010/main" val="2013665576"/>
              </p:ext>
            </p:extLst>
          </p:nvPr>
        </p:nvGraphicFramePr>
        <p:xfrm>
          <a:off x="6096000" y="3150785"/>
          <a:ext cx="4393299" cy="2926080"/>
        </p:xfrm>
        <a:graphic>
          <a:graphicData uri="http://schemas.openxmlformats.org/drawingml/2006/table">
            <a:tbl>
              <a:tblPr firstRow="1" bandRow="1">
                <a:tableStyleId>{616DA210-FB5B-4158-B5E0-FEB733F419BA}</a:tableStyleId>
              </a:tblPr>
              <a:tblGrid>
                <a:gridCol w="457634">
                  <a:extLst>
                    <a:ext uri="{9D8B030D-6E8A-4147-A177-3AD203B41FA5}">
                      <a16:colId xmlns:a16="http://schemas.microsoft.com/office/drawing/2014/main" val="4023823514"/>
                    </a:ext>
                  </a:extLst>
                </a:gridCol>
                <a:gridCol w="1739015">
                  <a:extLst>
                    <a:ext uri="{9D8B030D-6E8A-4147-A177-3AD203B41FA5}">
                      <a16:colId xmlns:a16="http://schemas.microsoft.com/office/drawing/2014/main" val="951488081"/>
                    </a:ext>
                  </a:extLst>
                </a:gridCol>
                <a:gridCol w="502265">
                  <a:extLst>
                    <a:ext uri="{9D8B030D-6E8A-4147-A177-3AD203B41FA5}">
                      <a16:colId xmlns:a16="http://schemas.microsoft.com/office/drawing/2014/main" val="2120410043"/>
                    </a:ext>
                  </a:extLst>
                </a:gridCol>
                <a:gridCol w="1694385">
                  <a:extLst>
                    <a:ext uri="{9D8B030D-6E8A-4147-A177-3AD203B41FA5}">
                      <a16:colId xmlns:a16="http://schemas.microsoft.com/office/drawing/2014/main" val="3899589984"/>
                    </a:ext>
                  </a:extLst>
                </a:gridCol>
              </a:tblGrid>
              <a:tr h="354613">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299458">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13">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13">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50677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4" name="TextBox 3">
            <a:extLst>
              <a:ext uri="{FF2B5EF4-FFF2-40B4-BE49-F238E27FC236}">
                <a16:creationId xmlns:a16="http://schemas.microsoft.com/office/drawing/2014/main" id="{F5390802-C61C-B225-3150-38ECD966BDD4}"/>
              </a:ext>
            </a:extLst>
          </p:cNvPr>
          <p:cNvSpPr txBox="1"/>
          <p:nvPr/>
        </p:nvSpPr>
        <p:spPr>
          <a:xfrm>
            <a:off x="1743043" y="2276054"/>
            <a:ext cx="8461034" cy="830997"/>
          </a:xfrm>
          <a:prstGeom prst="rect">
            <a:avLst/>
          </a:prstGeom>
          <a:noFill/>
        </p:spPr>
        <p:txBody>
          <a:bodyPr wrap="square" rtlCol="0">
            <a:spAutoFit/>
          </a:bodyPr>
          <a:lstStyle/>
          <a:p>
            <a:r>
              <a:rPr lang="en-US" sz="2400" dirty="0">
                <a:solidFill>
                  <a:schemeClr val="tx1">
                    <a:lumMod val="65000"/>
                    <a:lumOff val="35000"/>
                  </a:schemeClr>
                </a:solidFill>
              </a:rPr>
              <a:t>Resident S is on bedrest due to a medical complication. They use a bedpan for bowel and bladder management</a:t>
            </a:r>
          </a:p>
        </p:txBody>
      </p:sp>
      <p:sp>
        <p:nvSpPr>
          <p:cNvPr id="10" name="TextBox 9">
            <a:extLst>
              <a:ext uri="{FF2B5EF4-FFF2-40B4-BE49-F238E27FC236}">
                <a16:creationId xmlns:a16="http://schemas.microsoft.com/office/drawing/2014/main" id="{B81E637F-64D9-8A8B-71FD-B600DD3D38F7}"/>
              </a:ext>
            </a:extLst>
          </p:cNvPr>
          <p:cNvSpPr txBox="1"/>
          <p:nvPr/>
        </p:nvSpPr>
        <p:spPr>
          <a:xfrm>
            <a:off x="862015" y="3644329"/>
            <a:ext cx="4189673" cy="1938992"/>
          </a:xfrm>
          <a:prstGeom prst="rect">
            <a:avLst/>
          </a:prstGeom>
          <a:noFill/>
        </p:spPr>
        <p:txBody>
          <a:bodyPr wrap="square" rtlCol="0">
            <a:spAutoFit/>
          </a:bodyPr>
          <a:lstStyle/>
          <a:p>
            <a:r>
              <a:rPr lang="en-US" sz="2400" dirty="0">
                <a:solidFill>
                  <a:schemeClr val="accent5">
                    <a:lumMod val="75000"/>
                  </a:schemeClr>
                </a:solidFill>
              </a:rPr>
              <a:t>Rationale: The resident does not transfer onto or off a toilet due to being on bedrest because of a medical condition. </a:t>
            </a:r>
          </a:p>
        </p:txBody>
      </p:sp>
      <p:pic>
        <p:nvPicPr>
          <p:cNvPr id="6" name="Picture 5">
            <a:extLst>
              <a:ext uri="{FF2B5EF4-FFF2-40B4-BE49-F238E27FC236}">
                <a16:creationId xmlns:a16="http://schemas.microsoft.com/office/drawing/2014/main" id="{A2E97026-B16D-7527-CC35-5C26D53FC2E5}"/>
              </a:ext>
            </a:extLst>
          </p:cNvPr>
          <p:cNvPicPr>
            <a:picLocks noChangeAspect="1"/>
          </p:cNvPicPr>
          <p:nvPr/>
        </p:nvPicPr>
        <p:blipFill>
          <a:blip r:embed="rId3"/>
          <a:stretch>
            <a:fillRect/>
          </a:stretch>
        </p:blipFill>
        <p:spPr>
          <a:xfrm>
            <a:off x="1066800" y="180971"/>
            <a:ext cx="10456019" cy="177077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95216EA3-6C15-4233-C9D2-AB79D0A3A276}"/>
              </a:ext>
            </a:extLst>
          </p:cNvPr>
          <p:cNvSpPr txBox="1"/>
          <p:nvPr/>
        </p:nvSpPr>
        <p:spPr>
          <a:xfrm>
            <a:off x="1295400" y="1582415"/>
            <a:ext cx="579318" cy="369332"/>
          </a:xfrm>
          <a:prstGeom prst="rect">
            <a:avLst/>
          </a:prstGeom>
          <a:noFill/>
        </p:spPr>
        <p:txBody>
          <a:bodyPr wrap="square" rtlCol="0">
            <a:spAutoFit/>
          </a:bodyPr>
          <a:lstStyle/>
          <a:p>
            <a:r>
              <a:rPr lang="en-US" b="1" dirty="0"/>
              <a:t>8  8</a:t>
            </a:r>
          </a:p>
        </p:txBody>
      </p:sp>
    </p:spTree>
    <p:extLst>
      <p:ext uri="{BB962C8B-B14F-4D97-AF65-F5344CB8AC3E}">
        <p14:creationId xmlns:p14="http://schemas.microsoft.com/office/powerpoint/2010/main" val="29759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C4F7B0-49EE-8D21-B90D-EDF0B5AC424A}"/>
              </a:ext>
            </a:extLst>
          </p:cNvPr>
          <p:cNvPicPr>
            <a:picLocks noChangeAspect="1"/>
          </p:cNvPicPr>
          <p:nvPr/>
        </p:nvPicPr>
        <p:blipFill>
          <a:blip r:embed="rId3"/>
          <a:stretch>
            <a:fillRect/>
          </a:stretch>
        </p:blipFill>
        <p:spPr>
          <a:xfrm>
            <a:off x="1689100" y="439563"/>
            <a:ext cx="8813800" cy="5169124"/>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80FE00F2-17C7-084C-65F9-7FD3FDFBF457}"/>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pPr>
            <a:fld id="{BEBED37E-7098-1F45-871F-BE7C29C7DE35}" type="datetime1">
              <a:rPr lang="en-US" sz="1200">
                <a:solidFill>
                  <a:schemeClr val="tx1">
                    <a:tint val="75000"/>
                  </a:schemeClr>
                </a:solidFill>
                <a:latin typeface="+mn-lt"/>
                <a:cs typeface="+mn-cs"/>
              </a:rPr>
              <a:pPr>
                <a:spcAft>
                  <a:spcPts val="600"/>
                </a:spcAft>
              </a:pPr>
              <a:t>7/10/2023</a:t>
            </a:fld>
            <a:endParaRPr lang="en-US" sz="1200" dirty="0">
              <a:solidFill>
                <a:schemeClr val="tx1">
                  <a:tint val="75000"/>
                </a:schemeClr>
              </a:solidFill>
              <a:latin typeface="+mn-lt"/>
              <a:cs typeface="+mn-cs"/>
            </a:endParaRPr>
          </a:p>
        </p:txBody>
      </p:sp>
      <p:sp>
        <p:nvSpPr>
          <p:cNvPr id="5" name="Arrow: Left 4">
            <a:extLst>
              <a:ext uri="{FF2B5EF4-FFF2-40B4-BE49-F238E27FC236}">
                <a16:creationId xmlns:a16="http://schemas.microsoft.com/office/drawing/2014/main" id="{0FAB1511-9C59-1F40-0B71-D19B12692213}"/>
              </a:ext>
            </a:extLst>
          </p:cNvPr>
          <p:cNvSpPr/>
          <p:nvPr/>
        </p:nvSpPr>
        <p:spPr>
          <a:xfrm rot="8156265" flipH="1">
            <a:off x="9739872" y="941083"/>
            <a:ext cx="1991833" cy="766538"/>
          </a:xfrm>
          <a:prstGeom prst="lef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7185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5112-33D1-37AE-E8E2-17D2AA2462A7}"/>
              </a:ext>
            </a:extLst>
          </p:cNvPr>
          <p:cNvSpPr>
            <a:spLocks noGrp="1"/>
          </p:cNvSpPr>
          <p:nvPr>
            <p:ph type="title"/>
          </p:nvPr>
        </p:nvSpPr>
        <p:spPr>
          <a:xfrm>
            <a:off x="745752" y="0"/>
            <a:ext cx="10515600" cy="1325563"/>
          </a:xfrm>
        </p:spPr>
        <p:txBody>
          <a:bodyPr>
            <a:normAutofit/>
          </a:bodyPr>
          <a:lstStyle/>
          <a:p>
            <a:r>
              <a:rPr lang="en-US" sz="4000" b="0" dirty="0"/>
              <a:t>Knowledge Check </a:t>
            </a:r>
          </a:p>
        </p:txBody>
      </p:sp>
      <p:sp>
        <p:nvSpPr>
          <p:cNvPr id="3" name="Date Placeholder 2">
            <a:extLst>
              <a:ext uri="{FF2B5EF4-FFF2-40B4-BE49-F238E27FC236}">
                <a16:creationId xmlns:a16="http://schemas.microsoft.com/office/drawing/2014/main" id="{00E3D668-3368-4E9E-EC0A-5DBDD5B17358}"/>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5DB2DE7B-CE45-7164-8E94-9C8710DDCEF5}"/>
              </a:ext>
            </a:extLst>
          </p:cNvPr>
          <p:cNvSpPr>
            <a:spLocks noGrp="1"/>
          </p:cNvSpPr>
          <p:nvPr>
            <p:ph idx="1"/>
          </p:nvPr>
        </p:nvSpPr>
        <p:spPr>
          <a:xfrm>
            <a:off x="1967754" y="1219200"/>
            <a:ext cx="8071597" cy="4939834"/>
          </a:xfrm>
        </p:spPr>
        <p:txBody>
          <a:bodyPr>
            <a:normAutofit lnSpcReduction="10000"/>
          </a:bodyPr>
          <a:lstStyle/>
          <a:p>
            <a:pPr marL="0" indent="0">
              <a:buNone/>
            </a:pPr>
            <a:r>
              <a:rPr lang="en-US" sz="2400" dirty="0"/>
              <a:t>Which of the following tasks are part of the toilet transfer activity? Select all that apply?  </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 Transferring onto a bedside commode </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 Transferring onto a bedpan </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 Managing clothing and undergarments </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 Transferring off a toilet </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 Performing perineal hygiene</a:t>
            </a:r>
          </a:p>
          <a:p>
            <a:pPr>
              <a:buFont typeface="Wingdings" panose="05000000000000000000" pitchFamily="2" charset="2"/>
              <a:buChar char="q"/>
            </a:pPr>
            <a:endParaRPr lang="en-US" sz="2400" dirty="0"/>
          </a:p>
          <a:p>
            <a:pPr>
              <a:buFont typeface="Wingdings" panose="05000000000000000000" pitchFamily="2" charset="2"/>
              <a:buChar char="q"/>
            </a:pPr>
            <a:endParaRPr lang="en-US" sz="2400" dirty="0"/>
          </a:p>
          <a:p>
            <a:pPr>
              <a:buFont typeface="Wingdings" panose="05000000000000000000" pitchFamily="2" charset="2"/>
              <a:buChar char="q"/>
            </a:pPr>
            <a:endParaRPr lang="en-US" sz="2400" dirty="0"/>
          </a:p>
        </p:txBody>
      </p:sp>
      <p:sp>
        <p:nvSpPr>
          <p:cNvPr id="6" name="Rectangle 5">
            <a:extLst>
              <a:ext uri="{FF2B5EF4-FFF2-40B4-BE49-F238E27FC236}">
                <a16:creationId xmlns:a16="http://schemas.microsoft.com/office/drawing/2014/main" id="{3868CD9E-E034-9836-6ECA-B05E1F0E553E}"/>
              </a:ext>
            </a:extLst>
          </p:cNvPr>
          <p:cNvSpPr/>
          <p:nvPr/>
        </p:nvSpPr>
        <p:spPr>
          <a:xfrm>
            <a:off x="1967754" y="2178424"/>
            <a:ext cx="6104965" cy="71269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DA3554A-C254-6621-775F-A559B7967279}"/>
              </a:ext>
            </a:extLst>
          </p:cNvPr>
          <p:cNvSpPr/>
          <p:nvPr/>
        </p:nvSpPr>
        <p:spPr>
          <a:xfrm>
            <a:off x="1967754" y="4491318"/>
            <a:ext cx="6240337" cy="712694"/>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427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7A3E-4C7A-8A05-98FE-DD8CA61D091A}"/>
              </a:ext>
            </a:extLst>
          </p:cNvPr>
          <p:cNvSpPr>
            <a:spLocks noGrp="1"/>
          </p:cNvSpPr>
          <p:nvPr>
            <p:ph type="title"/>
          </p:nvPr>
        </p:nvSpPr>
        <p:spPr/>
        <p:txBody>
          <a:bodyPr>
            <a:normAutofit/>
          </a:bodyPr>
          <a:lstStyle/>
          <a:p>
            <a:r>
              <a:rPr lang="en-US" sz="4000" b="0" dirty="0"/>
              <a:t>Tub/Shower Transfers </a:t>
            </a:r>
          </a:p>
        </p:txBody>
      </p:sp>
      <p:sp>
        <p:nvSpPr>
          <p:cNvPr id="3" name="Date Placeholder 2">
            <a:extLst>
              <a:ext uri="{FF2B5EF4-FFF2-40B4-BE49-F238E27FC236}">
                <a16:creationId xmlns:a16="http://schemas.microsoft.com/office/drawing/2014/main" id="{EAE90E75-F196-4B76-E94F-102E7ACC3B70}"/>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6" name="Content Placeholder 5" descr="A picture containing vessel, bathtub, water basin&#10;&#10;Description automatically generated">
            <a:extLst>
              <a:ext uri="{FF2B5EF4-FFF2-40B4-BE49-F238E27FC236}">
                <a16:creationId xmlns:a16="http://schemas.microsoft.com/office/drawing/2014/main" id="{F7D8AC91-98B3-E94F-EF31-DF1D5616AF62}"/>
              </a:ext>
            </a:extLst>
          </p:cNvPr>
          <p:cNvPicPr>
            <a:picLocks noGrp="1" noChangeAspect="1"/>
          </p:cNvPicPr>
          <p:nvPr>
            <p:ph idx="1"/>
          </p:nvPr>
        </p:nvPicPr>
        <p:blipFill>
          <a:blip r:embed="rId3"/>
          <a:stretch>
            <a:fillRect/>
          </a:stretch>
        </p:blipFill>
        <p:spPr>
          <a:xfrm>
            <a:off x="7772400" y="1727537"/>
            <a:ext cx="3810000" cy="3402926"/>
          </a:xfrm>
        </p:spPr>
      </p:pic>
      <p:sp>
        <p:nvSpPr>
          <p:cNvPr id="8" name="TextBox 7">
            <a:extLst>
              <a:ext uri="{FF2B5EF4-FFF2-40B4-BE49-F238E27FC236}">
                <a16:creationId xmlns:a16="http://schemas.microsoft.com/office/drawing/2014/main" id="{A0F05DFB-8893-4C8B-E9CD-563DD63E0EE7}"/>
              </a:ext>
            </a:extLst>
          </p:cNvPr>
          <p:cNvSpPr txBox="1"/>
          <p:nvPr/>
        </p:nvSpPr>
        <p:spPr>
          <a:xfrm>
            <a:off x="990600" y="1600896"/>
            <a:ext cx="6248400" cy="3416320"/>
          </a:xfrm>
          <a:prstGeom prst="rect">
            <a:avLst/>
          </a:prstGeom>
          <a:noFill/>
        </p:spPr>
        <p:txBody>
          <a:bodyPr wrap="square">
            <a:spAutoFit/>
          </a:bodyPr>
          <a:lstStyle/>
          <a:p>
            <a:r>
              <a:rPr lang="en-US" sz="2400" dirty="0">
                <a:solidFill>
                  <a:schemeClr val="tx1">
                    <a:lumMod val="65000"/>
                    <a:lumOff val="35000"/>
                  </a:schemeClr>
                </a:solidFill>
              </a:rPr>
              <a:t>Tub/shower transfers involve the ability to get into and out of the tub or shower. Do not include washing, rinsing, drying, or any other bathing activities in this item.</a:t>
            </a:r>
          </a:p>
          <a:p>
            <a:r>
              <a:rPr lang="en-US" sz="2400" dirty="0">
                <a:solidFill>
                  <a:schemeClr val="tx1">
                    <a:lumMod val="65000"/>
                    <a:lumOff val="35000"/>
                  </a:schemeClr>
                </a:solidFill>
              </a:rPr>
              <a:t>	</a:t>
            </a:r>
          </a:p>
          <a:p>
            <a:r>
              <a:rPr lang="en-US" sz="2400" dirty="0">
                <a:solidFill>
                  <a:schemeClr val="tx1">
                    <a:lumMod val="65000"/>
                    <a:lumOff val="35000"/>
                  </a:schemeClr>
                </a:solidFill>
              </a:rPr>
              <a:t>If the resident does not get into or out of a tub and/or shower during the observation period, use one of the “activity not attempted” codes (07, 09, 10, or 88).</a:t>
            </a:r>
          </a:p>
        </p:txBody>
      </p:sp>
    </p:spTree>
    <p:extLst>
      <p:ext uri="{BB962C8B-B14F-4D97-AF65-F5344CB8AC3E}">
        <p14:creationId xmlns:p14="http://schemas.microsoft.com/office/powerpoint/2010/main" val="1749618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D7DD0-73C8-37D2-D95C-8AB1C173495B}"/>
              </a:ext>
            </a:extLst>
          </p:cNvPr>
          <p:cNvSpPr>
            <a:spLocks noGrp="1"/>
          </p:cNvSpPr>
          <p:nvPr>
            <p:ph type="title"/>
          </p:nvPr>
        </p:nvSpPr>
        <p:spPr/>
        <p:txBody>
          <a:bodyPr>
            <a:normAutofit/>
          </a:bodyPr>
          <a:lstStyle/>
          <a:p>
            <a:r>
              <a:rPr lang="en-US" sz="4000" b="0" dirty="0"/>
              <a:t>Toilet Transfer Coding Tips </a:t>
            </a:r>
          </a:p>
        </p:txBody>
      </p:sp>
      <p:sp>
        <p:nvSpPr>
          <p:cNvPr id="3" name="Date Placeholder 2">
            <a:extLst>
              <a:ext uri="{FF2B5EF4-FFF2-40B4-BE49-F238E27FC236}">
                <a16:creationId xmlns:a16="http://schemas.microsoft.com/office/drawing/2014/main" id="{B689BDC8-7DC9-0430-2D2C-72BE378E6666}"/>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7AC8960C-53AC-50BB-85AF-8A3794374DEC}"/>
              </a:ext>
            </a:extLst>
          </p:cNvPr>
          <p:cNvSpPr>
            <a:spLocks noGrp="1"/>
          </p:cNvSpPr>
          <p:nvPr>
            <p:ph idx="1"/>
          </p:nvPr>
        </p:nvSpPr>
        <p:spPr/>
        <p:txBody>
          <a:bodyPr>
            <a:noAutofit/>
          </a:bodyPr>
          <a:lstStyle/>
          <a:p>
            <a:r>
              <a:rPr lang="en-US" sz="2400" dirty="0"/>
              <a:t>Toilet transfer includes the resident’s ability to get on and off a toilet (with or without a raised toilet seat) or bedside commode.</a:t>
            </a:r>
          </a:p>
          <a:p>
            <a:r>
              <a:rPr lang="en-US" sz="2400" dirty="0"/>
              <a:t>Toileting hygiene, clothing management, and transferring on and off a bedpan are not considered part of the Toilet transfer activity.</a:t>
            </a:r>
          </a:p>
          <a:p>
            <a:r>
              <a:rPr lang="en-US" sz="2400" dirty="0"/>
              <a:t>Setup or clean-up assistance, if the resident requires a helper to position/set up the bedside commode before and/or after the resident’s bed-to-commode transfers (place at an accessible angle/location next to the bed) and the resident does not require helper assistance during Toilet transfers.</a:t>
            </a:r>
          </a:p>
        </p:txBody>
      </p:sp>
    </p:spTree>
    <p:extLst>
      <p:ext uri="{BB962C8B-B14F-4D97-AF65-F5344CB8AC3E}">
        <p14:creationId xmlns:p14="http://schemas.microsoft.com/office/powerpoint/2010/main" val="1310828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B6955-AD38-53E7-BBE5-1B106FA5EEE8}"/>
              </a:ext>
            </a:extLst>
          </p:cNvPr>
          <p:cNvSpPr>
            <a:spLocks noGrp="1"/>
          </p:cNvSpPr>
          <p:nvPr>
            <p:ph type="title"/>
          </p:nvPr>
        </p:nvSpPr>
        <p:spPr/>
        <p:txBody>
          <a:bodyPr>
            <a:normAutofit/>
          </a:bodyPr>
          <a:lstStyle/>
          <a:p>
            <a:r>
              <a:rPr lang="en-US" sz="4000" b="0" dirty="0"/>
              <a:t>Coding Tips for Car Transfer </a:t>
            </a:r>
          </a:p>
        </p:txBody>
      </p:sp>
      <p:sp>
        <p:nvSpPr>
          <p:cNvPr id="2" name="Date Placeholder 1">
            <a:extLst>
              <a:ext uri="{FF2B5EF4-FFF2-40B4-BE49-F238E27FC236}">
                <a16:creationId xmlns:a16="http://schemas.microsoft.com/office/drawing/2014/main" id="{C9AA007E-CCBF-2B56-8B4C-6B13D124E241}"/>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F6799FAB-A3FB-C99F-BDD0-4E868CA824A4}"/>
              </a:ext>
            </a:extLst>
          </p:cNvPr>
          <p:cNvSpPr>
            <a:spLocks noGrp="1"/>
          </p:cNvSpPr>
          <p:nvPr>
            <p:ph idx="1"/>
          </p:nvPr>
        </p:nvSpPr>
        <p:spPr>
          <a:xfrm>
            <a:off x="838200" y="1676399"/>
            <a:ext cx="10668000" cy="4500563"/>
          </a:xfrm>
        </p:spPr>
        <p:txBody>
          <a:bodyPr>
            <a:normAutofit/>
          </a:bodyPr>
          <a:lstStyle/>
          <a:p>
            <a:r>
              <a:rPr lang="en-US" sz="2600" dirty="0"/>
              <a:t>The Car transfer does not include getting to or from the vehicle, opening/closing the car door, or fastening/unfastening the seat belt.</a:t>
            </a:r>
          </a:p>
          <a:p>
            <a:r>
              <a:rPr lang="en-US" sz="2600" dirty="0"/>
              <a:t>If the resident remains in a wheelchair and does not transfer in and out of a car or van seat, then the activity is not considered completed, and the appropriate “activity not attempted” code would be used.</a:t>
            </a:r>
          </a:p>
          <a:p>
            <a:r>
              <a:rPr lang="en-US" sz="2600" dirty="0"/>
              <a:t>The setup and/or clean-up of an assistive device that is used for walking to and from the car, but not used for the transfer in and out of the car seat, would not be considered when coding the Car transfer activity.	</a:t>
            </a:r>
          </a:p>
        </p:txBody>
      </p:sp>
    </p:spTree>
    <p:extLst>
      <p:ext uri="{BB962C8B-B14F-4D97-AF65-F5344CB8AC3E}">
        <p14:creationId xmlns:p14="http://schemas.microsoft.com/office/powerpoint/2010/main" val="167783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19D71B-7163-1B28-981A-65A2E1F732F9}"/>
              </a:ext>
            </a:extLst>
          </p:cNvPr>
          <p:cNvSpPr>
            <a:spLocks noGrp="1"/>
          </p:cNvSpPr>
          <p:nvPr>
            <p:ph type="dt" sz="half" idx="10"/>
          </p:nvPr>
        </p:nvSpPr>
        <p:spPr/>
        <p:txBody>
          <a:bodyPr vert="horz" lIns="91440" tIns="45720" rIns="91440" bIns="45720" rtlCol="0" anchor="ctr">
            <a:normAutofit fontScale="92500" lnSpcReduction="20000"/>
          </a:bodyPr>
          <a:lstStyle/>
          <a:p>
            <a:pPr>
              <a:spcAft>
                <a:spcPts val="600"/>
              </a:spcAft>
              <a:defRPr/>
            </a:pPr>
            <a:fld id="{BEBED37E-7098-1F45-871F-BE7C29C7DE35}" type="datetime1">
              <a:rPr lang="en-US" sz="1200">
                <a:solidFill>
                  <a:prstClr val="black">
                    <a:tint val="75000"/>
                  </a:prstClr>
                </a:solidFill>
                <a:latin typeface="Calibri" panose="020F0502020204030204"/>
                <a:cs typeface="+mn-cs"/>
              </a:rPr>
              <a:pPr>
                <a:spcAft>
                  <a:spcPts val="600"/>
                </a:spcAft>
                <a:defRPr/>
              </a:pPr>
              <a:t>7/10/2023</a:t>
            </a:fld>
            <a:endParaRPr lang="en-US" sz="1200" dirty="0">
              <a:solidFill>
                <a:prstClr val="black">
                  <a:tint val="75000"/>
                </a:prstClr>
              </a:solidFill>
              <a:latin typeface="Calibri" panose="020F0502020204030204"/>
              <a:cs typeface="+mn-cs"/>
            </a:endParaRPr>
          </a:p>
        </p:txBody>
      </p:sp>
      <p:sp>
        <p:nvSpPr>
          <p:cNvPr id="2" name="Title 1">
            <a:extLst>
              <a:ext uri="{FF2B5EF4-FFF2-40B4-BE49-F238E27FC236}">
                <a16:creationId xmlns:a16="http://schemas.microsoft.com/office/drawing/2014/main" id="{C5974DFB-6E20-5561-705A-83A50F17ECB2}"/>
              </a:ext>
            </a:extLst>
          </p:cNvPr>
          <p:cNvSpPr>
            <a:spLocks noGrp="1"/>
          </p:cNvSpPr>
          <p:nvPr>
            <p:ph type="title" idx="4294967295"/>
          </p:nvPr>
        </p:nvSpPr>
        <p:spPr>
          <a:xfrm>
            <a:off x="609600" y="50892"/>
            <a:ext cx="6024563" cy="1301751"/>
          </a:xfrm>
        </p:spPr>
        <p:txBody>
          <a:bodyPr vert="horz" lIns="91440" tIns="45720" rIns="91440" bIns="45720" rtlCol="0" anchor="b">
            <a:normAutofit/>
          </a:bodyPr>
          <a:lstStyle/>
          <a:p>
            <a:pPr algn="l" defTabSz="914400"/>
            <a:r>
              <a:rPr lang="en-US" sz="4000" dirty="0">
                <a:solidFill>
                  <a:schemeClr val="tx1">
                    <a:lumMod val="65000"/>
                    <a:lumOff val="35000"/>
                  </a:schemeClr>
                </a:solidFill>
                <a:latin typeface="Arial" panose="020B0604020202020204" pitchFamily="34" charset="0"/>
                <a:cs typeface="Arial" panose="020B0604020202020204" pitchFamily="34" charset="0"/>
              </a:rPr>
              <a:t>Coding Tips Car Transfer </a:t>
            </a:r>
          </a:p>
        </p:txBody>
      </p:sp>
      <p:sp>
        <p:nvSpPr>
          <p:cNvPr id="4" name="Content Placeholder 3">
            <a:extLst>
              <a:ext uri="{FF2B5EF4-FFF2-40B4-BE49-F238E27FC236}">
                <a16:creationId xmlns:a16="http://schemas.microsoft.com/office/drawing/2014/main" id="{E24AF441-2338-80FF-C388-3B1074B66382}"/>
              </a:ext>
            </a:extLst>
          </p:cNvPr>
          <p:cNvSpPr>
            <a:spLocks noGrp="1"/>
          </p:cNvSpPr>
          <p:nvPr>
            <p:ph idx="4294967295"/>
          </p:nvPr>
        </p:nvSpPr>
        <p:spPr>
          <a:xfrm>
            <a:off x="833038" y="1447800"/>
            <a:ext cx="6910385" cy="4700588"/>
          </a:xfrm>
        </p:spPr>
        <p:txBody>
          <a:bodyPr vert="horz" lIns="91440" tIns="45720" rIns="91440" bIns="45720" rtlCol="0">
            <a:normAutofit/>
          </a:bodyPr>
          <a:lstStyle/>
          <a:p>
            <a:pPr marL="0" indent="-228600" defTabSz="914400"/>
            <a:r>
              <a:rPr lang="en-US" sz="2400" dirty="0">
                <a:solidFill>
                  <a:schemeClr val="tx1">
                    <a:lumMod val="65000"/>
                    <a:lumOff val="35000"/>
                  </a:schemeClr>
                </a:solidFill>
                <a:latin typeface="Arial" panose="020B0604020202020204" pitchFamily="34" charset="0"/>
                <a:cs typeface="Arial" panose="020B0604020202020204" pitchFamily="34" charset="0"/>
              </a:rPr>
              <a:t>In the event of inclement weather or if an indoor car simulator or outdoor car is not available during the entire assessment period, then use code 10, Not attempted due to environmental limitations.</a:t>
            </a:r>
          </a:p>
          <a:p>
            <a:pPr marL="0" indent="-228600" defTabSz="914400"/>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0" indent="-228600" defTabSz="914400"/>
            <a:r>
              <a:rPr lang="en-US" sz="2400" dirty="0">
                <a:solidFill>
                  <a:schemeClr val="tx1">
                    <a:lumMod val="65000"/>
                    <a:lumOff val="35000"/>
                  </a:schemeClr>
                </a:solidFill>
                <a:latin typeface="Arial" panose="020B0604020202020204" pitchFamily="34" charset="0"/>
                <a:cs typeface="Arial" panose="020B0604020202020204" pitchFamily="34" charset="0"/>
              </a:rPr>
              <a:t>If at the time of the assessment the resident is unable to attempt car transfers and could not perform the car transfers prior to the current illness, exacerbation or injury, code 09, Not applicable.</a:t>
            </a:r>
          </a:p>
          <a:p>
            <a:pPr indent="-228600" defTabSz="914400"/>
            <a:endParaRPr lang="en-US" sz="15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6" name="Picture 5" descr="A picture containing person, car, device, control panel&#10;&#10;Description automatically generated">
            <a:extLst>
              <a:ext uri="{FF2B5EF4-FFF2-40B4-BE49-F238E27FC236}">
                <a16:creationId xmlns:a16="http://schemas.microsoft.com/office/drawing/2014/main" id="{DDC0279A-07DA-D890-7972-5EA97FEA2EF1}"/>
              </a:ext>
            </a:extLst>
          </p:cNvPr>
          <p:cNvPicPr>
            <a:picLocks noChangeAspect="1"/>
          </p:cNvPicPr>
          <p:nvPr/>
        </p:nvPicPr>
        <p:blipFill rotWithShape="1">
          <a:blip r:embed="rId3"/>
          <a:srcRect l="34366" r="14103" b="-1"/>
          <a:stretch/>
        </p:blipFill>
        <p:spPr>
          <a:xfrm>
            <a:off x="8077201" y="0"/>
            <a:ext cx="4109434" cy="54626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06819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5BFC-6D0C-3C3A-7598-3956B172910F}"/>
              </a:ext>
            </a:extLst>
          </p:cNvPr>
          <p:cNvSpPr>
            <a:spLocks noGrp="1"/>
          </p:cNvSpPr>
          <p:nvPr>
            <p:ph type="title"/>
          </p:nvPr>
        </p:nvSpPr>
        <p:spPr>
          <a:xfrm>
            <a:off x="381000" y="160434"/>
            <a:ext cx="11353799" cy="1325563"/>
          </a:xfrm>
        </p:spPr>
        <p:txBody>
          <a:bodyPr>
            <a:normAutofit/>
          </a:bodyPr>
          <a:lstStyle/>
          <a:p>
            <a:r>
              <a:rPr lang="en-US" sz="4000" b="0" dirty="0"/>
              <a:t>Knowledge Check – Car Transfer </a:t>
            </a:r>
          </a:p>
        </p:txBody>
      </p:sp>
      <p:sp>
        <p:nvSpPr>
          <p:cNvPr id="3" name="Date Placeholder 2">
            <a:extLst>
              <a:ext uri="{FF2B5EF4-FFF2-40B4-BE49-F238E27FC236}">
                <a16:creationId xmlns:a16="http://schemas.microsoft.com/office/drawing/2014/main" id="{E1BAF4A3-60BD-DF41-AF41-C84D74D95BE3}"/>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0992584F-CFD8-E75B-623C-2DE710650C07}"/>
              </a:ext>
            </a:extLst>
          </p:cNvPr>
          <p:cNvSpPr>
            <a:spLocks noGrp="1"/>
          </p:cNvSpPr>
          <p:nvPr>
            <p:ph idx="1"/>
          </p:nvPr>
        </p:nvSpPr>
        <p:spPr>
          <a:xfrm>
            <a:off x="533400" y="1485997"/>
            <a:ext cx="11201399" cy="4758202"/>
          </a:xfrm>
        </p:spPr>
        <p:txBody>
          <a:bodyPr>
            <a:normAutofit/>
          </a:bodyPr>
          <a:lstStyle/>
          <a:p>
            <a:r>
              <a:rPr lang="en-US" sz="2400" dirty="0">
                <a:solidFill>
                  <a:schemeClr val="tx1">
                    <a:lumMod val="65000"/>
                    <a:lumOff val="35000"/>
                  </a:schemeClr>
                </a:solidFill>
              </a:rPr>
              <a:t>They require lifting assistance from a helper to get from a seated position in the wheelchair to a standing position. The helper provides trunk support when the patient/resident takes several steps during the stand-pivot transfer as they turn their back towards the entrance of the car. </a:t>
            </a:r>
          </a:p>
          <a:p>
            <a:r>
              <a:rPr lang="en-US" sz="2400" dirty="0">
                <a:solidFill>
                  <a:schemeClr val="tx1">
                    <a:lumMod val="65000"/>
                    <a:lumOff val="35000"/>
                  </a:schemeClr>
                </a:solidFill>
              </a:rPr>
              <a:t>The patient/resident lowers themselves into the car seat with steadying assistance from the helper. </a:t>
            </a:r>
          </a:p>
          <a:p>
            <a:r>
              <a:rPr lang="en-US" sz="2400" dirty="0">
                <a:solidFill>
                  <a:schemeClr val="tx1">
                    <a:lumMod val="65000"/>
                    <a:lumOff val="35000"/>
                  </a:schemeClr>
                </a:solidFill>
              </a:rPr>
              <a:t>They lift their legs into the car with support from the helper.</a:t>
            </a:r>
          </a:p>
          <a:p>
            <a:r>
              <a:rPr lang="en-US" sz="2400" dirty="0">
                <a:solidFill>
                  <a:schemeClr val="tx1">
                    <a:lumMod val="65000"/>
                    <a:lumOff val="35000"/>
                  </a:schemeClr>
                </a:solidFill>
              </a:rPr>
              <a:t>When exiting the car, the patient/resident requires the helper to lift their legs out of the car as they move their hips and trunk to place their feet on the ground. The helper must provide considerable lifting assistance as the patient/resident transfers out of the car to a standing position.</a:t>
            </a:r>
          </a:p>
        </p:txBody>
      </p:sp>
    </p:spTree>
    <p:extLst>
      <p:ext uri="{BB962C8B-B14F-4D97-AF65-F5344CB8AC3E}">
        <p14:creationId xmlns:p14="http://schemas.microsoft.com/office/powerpoint/2010/main" val="344036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6D0994-C1CE-D83A-19A7-16F36E1479DB}"/>
              </a:ext>
            </a:extLst>
          </p:cNvPr>
          <p:cNvSpPr>
            <a:spLocks noGrp="1"/>
          </p:cNvSpPr>
          <p:nvPr>
            <p:ph type="title"/>
          </p:nvPr>
        </p:nvSpPr>
        <p:spPr/>
        <p:txBody>
          <a:bodyPr/>
          <a:lstStyle/>
          <a:p>
            <a:endParaRPr lang="en-US" dirty="0"/>
          </a:p>
        </p:txBody>
      </p:sp>
      <p:sp>
        <p:nvSpPr>
          <p:cNvPr id="2" name="Date Placeholder 1">
            <a:extLst>
              <a:ext uri="{FF2B5EF4-FFF2-40B4-BE49-F238E27FC236}">
                <a16:creationId xmlns:a16="http://schemas.microsoft.com/office/drawing/2014/main" id="{322C5F88-F7D9-3CB6-9533-6573DD05FA31}"/>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9" name="Content Placeholder 8">
            <a:extLst>
              <a:ext uri="{FF2B5EF4-FFF2-40B4-BE49-F238E27FC236}">
                <a16:creationId xmlns:a16="http://schemas.microsoft.com/office/drawing/2014/main" id="{6C2EE7AF-0AB8-A285-25FB-98CC0E95AE7F}"/>
              </a:ext>
            </a:extLst>
          </p:cNvPr>
          <p:cNvSpPr>
            <a:spLocks noGrp="1"/>
          </p:cNvSpPr>
          <p:nvPr>
            <p:ph idx="1"/>
          </p:nvPr>
        </p:nvSpPr>
        <p:spPr>
          <a:xfrm>
            <a:off x="1066800" y="1825625"/>
            <a:ext cx="9329779" cy="4351338"/>
          </a:xfrm>
        </p:spPr>
        <p:txBody>
          <a:bodyPr>
            <a:normAutofit/>
          </a:bodyPr>
          <a:lstStyle/>
          <a:p>
            <a:pPr>
              <a:buFont typeface="Wingdings" panose="05000000000000000000" pitchFamily="2" charset="2"/>
              <a:buChar char="q"/>
            </a:pPr>
            <a:r>
              <a:rPr lang="en-US" sz="2400" dirty="0"/>
              <a:t>Code 05 Set up or clean up </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Code 04 Supervision or touching assistance </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Code 03 Partial/moderate assistance </a:t>
            </a:r>
          </a:p>
          <a:p>
            <a:pPr>
              <a:buFont typeface="Wingdings" panose="05000000000000000000" pitchFamily="2" charset="2"/>
              <a:buChar char="q"/>
            </a:pPr>
            <a:endParaRPr lang="en-US" sz="2400" dirty="0"/>
          </a:p>
          <a:p>
            <a:pPr>
              <a:buFont typeface="Wingdings" panose="05000000000000000000" pitchFamily="2" charset="2"/>
              <a:buChar char="q"/>
            </a:pPr>
            <a:r>
              <a:rPr lang="en-US" sz="2400" dirty="0"/>
              <a:t>Code 02. Substantial to maximal assistance </a:t>
            </a:r>
          </a:p>
        </p:txBody>
      </p:sp>
      <p:pic>
        <p:nvPicPr>
          <p:cNvPr id="4" name="Picture 3">
            <a:extLst>
              <a:ext uri="{FF2B5EF4-FFF2-40B4-BE49-F238E27FC236}">
                <a16:creationId xmlns:a16="http://schemas.microsoft.com/office/drawing/2014/main" id="{B3633D32-19B2-337A-C565-F2BFE21DEF64}"/>
              </a:ext>
            </a:extLst>
          </p:cNvPr>
          <p:cNvPicPr>
            <a:picLocks noChangeAspect="1"/>
          </p:cNvPicPr>
          <p:nvPr/>
        </p:nvPicPr>
        <p:blipFill>
          <a:blip r:embed="rId3"/>
          <a:stretch>
            <a:fillRect/>
          </a:stretch>
        </p:blipFill>
        <p:spPr>
          <a:xfrm>
            <a:off x="1729387" y="296235"/>
            <a:ext cx="8601159" cy="118509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850510A1-6ED1-8AF9-E7A4-58F251548154}"/>
              </a:ext>
            </a:extLst>
          </p:cNvPr>
          <p:cNvSpPr/>
          <p:nvPr/>
        </p:nvSpPr>
        <p:spPr>
          <a:xfrm>
            <a:off x="1066800" y="4267200"/>
            <a:ext cx="6922756" cy="107576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741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05F9B-3B84-37C0-E157-26656178FA57}"/>
              </a:ext>
            </a:extLst>
          </p:cNvPr>
          <p:cNvSpPr>
            <a:spLocks noGrp="1"/>
          </p:cNvSpPr>
          <p:nvPr>
            <p:ph type="title"/>
          </p:nvPr>
        </p:nvSpPr>
        <p:spPr>
          <a:xfrm>
            <a:off x="1964055" y="215797"/>
            <a:ext cx="8263890" cy="903428"/>
          </a:xfrm>
        </p:spPr>
        <p:txBody>
          <a:bodyPr vert="horz" lIns="91440" tIns="45720" rIns="91440" bIns="45720" rtlCol="0" anchor="b">
            <a:normAutofit/>
          </a:bodyPr>
          <a:lstStyle/>
          <a:p>
            <a:pPr defTabSz="914400"/>
            <a:r>
              <a:rPr lang="en-US" sz="4000" b="0" dirty="0">
                <a:solidFill>
                  <a:schemeClr val="tx1">
                    <a:lumMod val="65000"/>
                    <a:lumOff val="35000"/>
                  </a:schemeClr>
                </a:solidFill>
              </a:rPr>
              <a:t>Coding Tips: Walking </a:t>
            </a:r>
          </a:p>
        </p:txBody>
      </p:sp>
      <p:sp>
        <p:nvSpPr>
          <p:cNvPr id="3" name="Date Placeholder 2">
            <a:extLst>
              <a:ext uri="{FF2B5EF4-FFF2-40B4-BE49-F238E27FC236}">
                <a16:creationId xmlns:a16="http://schemas.microsoft.com/office/drawing/2014/main" id="{1ED94830-EF8D-3579-AF91-DC5D945D2E6F}"/>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defRPr/>
            </a:pPr>
            <a:fld id="{BEBED37E-7098-1F45-871F-BE7C29C7DE35}" type="datetime1">
              <a:rPr lang="en-US" sz="1200">
                <a:solidFill>
                  <a:prstClr val="black">
                    <a:tint val="75000"/>
                  </a:prstClr>
                </a:solidFill>
                <a:latin typeface="Calibri" panose="020F0502020204030204"/>
                <a:cs typeface="+mn-cs"/>
              </a:rPr>
              <a:pPr>
                <a:spcAft>
                  <a:spcPts val="600"/>
                </a:spcAft>
                <a:defRPr/>
              </a:pPr>
              <a:t>7/10/2023</a:t>
            </a:fld>
            <a:endParaRPr lang="en-US" sz="1200" dirty="0">
              <a:solidFill>
                <a:prstClr val="black">
                  <a:tint val="75000"/>
                </a:prstClr>
              </a:solidFill>
              <a:latin typeface="Calibri" panose="020F0502020204030204"/>
              <a:cs typeface="+mn-cs"/>
            </a:endParaRPr>
          </a:p>
        </p:txBody>
      </p:sp>
      <p:sp>
        <p:nvSpPr>
          <p:cNvPr id="4" name="Content Placeholder 3">
            <a:extLst>
              <a:ext uri="{FF2B5EF4-FFF2-40B4-BE49-F238E27FC236}">
                <a16:creationId xmlns:a16="http://schemas.microsoft.com/office/drawing/2014/main" id="{F19138D8-9F5E-6505-5B06-3B13DA89E52F}"/>
              </a:ext>
            </a:extLst>
          </p:cNvPr>
          <p:cNvSpPr>
            <a:spLocks noGrp="1"/>
          </p:cNvSpPr>
          <p:nvPr>
            <p:ph idx="1"/>
          </p:nvPr>
        </p:nvSpPr>
        <p:spPr>
          <a:xfrm>
            <a:off x="381000" y="1616578"/>
            <a:ext cx="6607534" cy="4242419"/>
          </a:xfrm>
        </p:spPr>
        <p:txBody>
          <a:bodyPr vert="horz" lIns="91440" tIns="45720" rIns="91440" bIns="45720" rtlCol="0" anchor="t">
            <a:normAutofit fontScale="92500" lnSpcReduction="10000"/>
          </a:bodyPr>
          <a:lstStyle/>
          <a:p>
            <a:r>
              <a:rPr lang="en-US" sz="2400" dirty="0">
                <a:solidFill>
                  <a:schemeClr val="tx1">
                    <a:lumMod val="65000"/>
                    <a:lumOff val="35000"/>
                  </a:schemeClr>
                </a:solidFill>
              </a:rPr>
              <a:t>Assessment of the walking activities starts with the resident in a standing position.</a:t>
            </a:r>
          </a:p>
          <a:p>
            <a:r>
              <a:rPr lang="en-US" sz="2400" dirty="0">
                <a:solidFill>
                  <a:schemeClr val="tx1">
                    <a:lumMod val="65000"/>
                    <a:lumOff val="35000"/>
                  </a:schemeClr>
                </a:solidFill>
              </a:rPr>
              <a:t>A walking activity cannot be completed without some level of resident participation that allows resident ambulation to occur for the entire stated distance. A helper cannot complete a walking activity for a resident.</a:t>
            </a:r>
          </a:p>
          <a:p>
            <a:r>
              <a:rPr lang="en-US" sz="2400" dirty="0">
                <a:solidFill>
                  <a:schemeClr val="tx1">
                    <a:lumMod val="65000"/>
                    <a:lumOff val="35000"/>
                  </a:schemeClr>
                </a:solidFill>
              </a:rPr>
              <a:t>During a walking activity, a resident may take a brief standing rest break. If the resident needs to sit to rest during a Section GG walking activity, consider the resident unable to complete the walking activity and use the appropriate activity not attempted code.</a:t>
            </a:r>
          </a:p>
          <a:p>
            <a:pPr indent="-228600" defTabSz="914400"/>
            <a:endParaRPr lang="en-US" sz="2400" dirty="0">
              <a:solidFill>
                <a:schemeClr val="tx1">
                  <a:lumMod val="65000"/>
                  <a:lumOff val="35000"/>
                </a:schemeClr>
              </a:solidFill>
            </a:endParaRPr>
          </a:p>
          <a:p>
            <a:pPr indent="-228600" defTabSz="914400"/>
            <a:endParaRPr lang="en-US" sz="1900" dirty="0">
              <a:solidFill>
                <a:schemeClr val="tx1">
                  <a:lumMod val="65000"/>
                  <a:lumOff val="35000"/>
                </a:schemeClr>
              </a:solidFill>
            </a:endParaRPr>
          </a:p>
        </p:txBody>
      </p:sp>
      <p:pic>
        <p:nvPicPr>
          <p:cNvPr id="6" name="Picture 5" descr="A picture containing person, floor, indoor, standing&#10;&#10;Description automatically generated">
            <a:extLst>
              <a:ext uri="{FF2B5EF4-FFF2-40B4-BE49-F238E27FC236}">
                <a16:creationId xmlns:a16="http://schemas.microsoft.com/office/drawing/2014/main" id="{BF6EBFDC-7C4F-400E-A149-968AD9C47C26}"/>
              </a:ext>
            </a:extLst>
          </p:cNvPr>
          <p:cNvPicPr>
            <a:picLocks noChangeAspect="1"/>
          </p:cNvPicPr>
          <p:nvPr/>
        </p:nvPicPr>
        <p:blipFill rotWithShape="1">
          <a:blip r:embed="rId3"/>
          <a:srcRect r="-4" b="7486"/>
          <a:stretch/>
        </p:blipFill>
        <p:spPr>
          <a:xfrm>
            <a:off x="8001000" y="1595113"/>
            <a:ext cx="2955798" cy="4096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48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 indoor, standing&#10;&#10;Description automatically generated">
            <a:extLst>
              <a:ext uri="{FF2B5EF4-FFF2-40B4-BE49-F238E27FC236}">
                <a16:creationId xmlns:a16="http://schemas.microsoft.com/office/drawing/2014/main" id="{C0EAD6C6-9786-A0B0-129D-2FD5A929463B}"/>
              </a:ext>
            </a:extLst>
          </p:cNvPr>
          <p:cNvPicPr>
            <a:picLocks noChangeAspect="1"/>
          </p:cNvPicPr>
          <p:nvPr/>
        </p:nvPicPr>
        <p:blipFill rotWithShape="1">
          <a:blip r:embed="rId3"/>
          <a:srcRect l="25650" r="3762" b="-1"/>
          <a:stretch/>
        </p:blipFill>
        <p:spPr>
          <a:xfrm>
            <a:off x="7086600" y="1600200"/>
            <a:ext cx="4270754" cy="4038590"/>
          </a:xfrm>
          <a:prstGeom prst="rect">
            <a:avLst/>
          </a:prstGeom>
          <a:ln>
            <a:noFill/>
          </a:ln>
          <a:effectLst>
            <a:softEdge rad="112500"/>
          </a:effectLst>
        </p:spPr>
      </p:pic>
      <p:sp>
        <p:nvSpPr>
          <p:cNvPr id="2" name="Title 1">
            <a:extLst>
              <a:ext uri="{FF2B5EF4-FFF2-40B4-BE49-F238E27FC236}">
                <a16:creationId xmlns:a16="http://schemas.microsoft.com/office/drawing/2014/main" id="{DE88A2B8-267A-3D4D-C4AE-97DB2F74724F}"/>
              </a:ext>
            </a:extLst>
          </p:cNvPr>
          <p:cNvSpPr>
            <a:spLocks noGrp="1"/>
          </p:cNvSpPr>
          <p:nvPr>
            <p:ph type="title"/>
          </p:nvPr>
        </p:nvSpPr>
        <p:spPr>
          <a:xfrm>
            <a:off x="621406" y="331884"/>
            <a:ext cx="6248400" cy="1006475"/>
          </a:xfrm>
        </p:spPr>
        <p:txBody>
          <a:bodyPr vert="horz" lIns="91440" tIns="45720" rIns="91440" bIns="45720" rtlCol="0" anchor="ctr">
            <a:noAutofit/>
          </a:bodyPr>
          <a:lstStyle/>
          <a:p>
            <a:pPr defTabSz="914400"/>
            <a:r>
              <a:rPr lang="en-US" sz="4000" b="0" dirty="0">
                <a:solidFill>
                  <a:schemeClr val="tx1">
                    <a:lumMod val="65000"/>
                    <a:lumOff val="35000"/>
                  </a:schemeClr>
                </a:solidFill>
              </a:rPr>
              <a:t>Coding Tips: Walking </a:t>
            </a:r>
          </a:p>
        </p:txBody>
      </p:sp>
      <p:sp>
        <p:nvSpPr>
          <p:cNvPr id="3" name="Date Placeholder 2">
            <a:extLst>
              <a:ext uri="{FF2B5EF4-FFF2-40B4-BE49-F238E27FC236}">
                <a16:creationId xmlns:a16="http://schemas.microsoft.com/office/drawing/2014/main" id="{BC27D9D8-D471-90B8-4F24-789391C29021}"/>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defRPr/>
            </a:pPr>
            <a:fld id="{BEBED37E-7098-1F45-871F-BE7C29C7DE35}" type="datetime1">
              <a:rPr lang="en-US" sz="1200">
                <a:solidFill>
                  <a:prstClr val="black">
                    <a:tint val="75000"/>
                  </a:prstClr>
                </a:solidFill>
                <a:latin typeface="Calibri" panose="020F0502020204030204"/>
                <a:cs typeface="+mn-cs"/>
              </a:rPr>
              <a:pPr>
                <a:spcAft>
                  <a:spcPts val="600"/>
                </a:spcAft>
                <a:defRPr/>
              </a:pPr>
              <a:t>7/10/2023</a:t>
            </a:fld>
            <a:endParaRPr lang="en-US" sz="1200" dirty="0">
              <a:solidFill>
                <a:prstClr val="black">
                  <a:tint val="75000"/>
                </a:prstClr>
              </a:solidFill>
              <a:latin typeface="Calibri" panose="020F0502020204030204"/>
              <a:cs typeface="+mn-cs"/>
            </a:endParaRPr>
          </a:p>
        </p:txBody>
      </p:sp>
      <p:sp>
        <p:nvSpPr>
          <p:cNvPr id="4" name="Content Placeholder 3">
            <a:extLst>
              <a:ext uri="{FF2B5EF4-FFF2-40B4-BE49-F238E27FC236}">
                <a16:creationId xmlns:a16="http://schemas.microsoft.com/office/drawing/2014/main" id="{9FD25415-E9F3-AED1-0BA4-8A02F8F160ED}"/>
              </a:ext>
            </a:extLst>
          </p:cNvPr>
          <p:cNvSpPr>
            <a:spLocks noGrp="1"/>
          </p:cNvSpPr>
          <p:nvPr>
            <p:ph idx="1"/>
          </p:nvPr>
        </p:nvSpPr>
        <p:spPr>
          <a:xfrm>
            <a:off x="609600" y="1479177"/>
            <a:ext cx="6248400" cy="4740649"/>
          </a:xfrm>
        </p:spPr>
        <p:txBody>
          <a:bodyPr vert="horz" lIns="91440" tIns="45720" rIns="91440" bIns="45720" rtlCol="0">
            <a:normAutofit/>
          </a:bodyPr>
          <a:lstStyle/>
          <a:p>
            <a:endParaRPr lang="en-US" sz="2400" dirty="0">
              <a:solidFill>
                <a:schemeClr val="tx1">
                  <a:lumMod val="65000"/>
                  <a:lumOff val="35000"/>
                </a:schemeClr>
              </a:solidFill>
            </a:endParaRPr>
          </a:p>
          <a:p>
            <a:r>
              <a:rPr lang="en-US" sz="2400" dirty="0">
                <a:solidFill>
                  <a:schemeClr val="tx1">
                    <a:lumMod val="65000"/>
                    <a:lumOff val="35000"/>
                  </a:schemeClr>
                </a:solidFill>
              </a:rPr>
              <a:t>Walking activities do not need to occur during one session. </a:t>
            </a:r>
          </a:p>
          <a:p>
            <a:r>
              <a:rPr lang="en-US" sz="2400" dirty="0">
                <a:solidFill>
                  <a:schemeClr val="tx1">
                    <a:lumMod val="65000"/>
                    <a:lumOff val="35000"/>
                  </a:schemeClr>
                </a:solidFill>
              </a:rPr>
              <a:t>Allowing a resident to rest between activities or completing activities at different times during the day or on different days may facilitate completion of the activities.</a:t>
            </a:r>
          </a:p>
          <a:p>
            <a:r>
              <a:rPr lang="en-US" sz="2400" dirty="0">
                <a:solidFill>
                  <a:schemeClr val="tx1">
                    <a:lumMod val="65000"/>
                    <a:lumOff val="35000"/>
                  </a:schemeClr>
                </a:solidFill>
              </a:rPr>
              <a:t>Do not consider the resident’s mobility performance when using parallel bars.</a:t>
            </a:r>
          </a:p>
          <a:p>
            <a:pPr indent="-228600" defTabSz="914400"/>
            <a:endParaRPr lang="en-US" sz="2400" dirty="0">
              <a:solidFill>
                <a:schemeClr val="tx1">
                  <a:lumMod val="65000"/>
                  <a:lumOff val="35000"/>
                </a:schemeClr>
              </a:solidFill>
              <a:latin typeface="+mn-lt"/>
              <a:cs typeface="+mn-cs"/>
            </a:endParaRPr>
          </a:p>
        </p:txBody>
      </p:sp>
    </p:spTree>
    <p:extLst>
      <p:ext uri="{BB962C8B-B14F-4D97-AF65-F5344CB8AC3E}">
        <p14:creationId xmlns:p14="http://schemas.microsoft.com/office/powerpoint/2010/main" val="807623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383-979C-D029-4147-35CDC73CEAD3}"/>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3" name="Table 5">
            <a:extLst>
              <a:ext uri="{FF2B5EF4-FFF2-40B4-BE49-F238E27FC236}">
                <a16:creationId xmlns:a16="http://schemas.microsoft.com/office/drawing/2014/main" id="{9082EC2D-9878-029E-BFD1-A48025F853C2}"/>
              </a:ext>
            </a:extLst>
          </p:cNvPr>
          <p:cNvGraphicFramePr>
            <a:graphicFrameLocks noGrp="1"/>
          </p:cNvGraphicFramePr>
          <p:nvPr>
            <p:extLst>
              <p:ext uri="{D42A27DB-BD31-4B8C-83A1-F6EECF244321}">
                <p14:modId xmlns:p14="http://schemas.microsoft.com/office/powerpoint/2010/main" val="504130646"/>
              </p:ext>
            </p:extLst>
          </p:nvPr>
        </p:nvGraphicFramePr>
        <p:xfrm>
          <a:off x="6781800" y="3341940"/>
          <a:ext cx="4393299" cy="2926080"/>
        </p:xfrm>
        <a:graphic>
          <a:graphicData uri="http://schemas.openxmlformats.org/drawingml/2006/table">
            <a:tbl>
              <a:tblPr firstRow="1" bandRow="1">
                <a:tableStyleId>{616DA210-FB5B-4158-B5E0-FEB733F419BA}</a:tableStyleId>
              </a:tblPr>
              <a:tblGrid>
                <a:gridCol w="457634">
                  <a:extLst>
                    <a:ext uri="{9D8B030D-6E8A-4147-A177-3AD203B41FA5}">
                      <a16:colId xmlns:a16="http://schemas.microsoft.com/office/drawing/2014/main" val="4023823514"/>
                    </a:ext>
                  </a:extLst>
                </a:gridCol>
                <a:gridCol w="1739015">
                  <a:extLst>
                    <a:ext uri="{9D8B030D-6E8A-4147-A177-3AD203B41FA5}">
                      <a16:colId xmlns:a16="http://schemas.microsoft.com/office/drawing/2014/main" val="951488081"/>
                    </a:ext>
                  </a:extLst>
                </a:gridCol>
                <a:gridCol w="502265">
                  <a:extLst>
                    <a:ext uri="{9D8B030D-6E8A-4147-A177-3AD203B41FA5}">
                      <a16:colId xmlns:a16="http://schemas.microsoft.com/office/drawing/2014/main" val="2120410043"/>
                    </a:ext>
                  </a:extLst>
                </a:gridCol>
                <a:gridCol w="1694385">
                  <a:extLst>
                    <a:ext uri="{9D8B030D-6E8A-4147-A177-3AD203B41FA5}">
                      <a16:colId xmlns:a16="http://schemas.microsoft.com/office/drawing/2014/main" val="3899589984"/>
                    </a:ext>
                  </a:extLst>
                </a:gridCol>
              </a:tblGrid>
              <a:tr h="354613">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299458">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13">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13">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50677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pic>
        <p:nvPicPr>
          <p:cNvPr id="8" name="Picture 7">
            <a:extLst>
              <a:ext uri="{FF2B5EF4-FFF2-40B4-BE49-F238E27FC236}">
                <a16:creationId xmlns:a16="http://schemas.microsoft.com/office/drawing/2014/main" id="{E8A640C2-C7DC-3648-03B8-6741327593C5}"/>
              </a:ext>
            </a:extLst>
          </p:cNvPr>
          <p:cNvPicPr>
            <a:picLocks noChangeAspect="1"/>
          </p:cNvPicPr>
          <p:nvPr/>
        </p:nvPicPr>
        <p:blipFill>
          <a:blip r:embed="rId3"/>
          <a:stretch>
            <a:fillRect/>
          </a:stretch>
        </p:blipFill>
        <p:spPr>
          <a:xfrm>
            <a:off x="1524000" y="259088"/>
            <a:ext cx="9144000" cy="1601133"/>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C5EC7CAC-15B6-A286-41EC-ED356DE3E70A}"/>
              </a:ext>
            </a:extLst>
          </p:cNvPr>
          <p:cNvSpPr txBox="1"/>
          <p:nvPr/>
        </p:nvSpPr>
        <p:spPr>
          <a:xfrm>
            <a:off x="409978" y="1956521"/>
            <a:ext cx="11506200" cy="1631216"/>
          </a:xfrm>
          <a:prstGeom prst="rect">
            <a:avLst/>
          </a:prstGeom>
          <a:noFill/>
        </p:spPr>
        <p:txBody>
          <a:bodyPr wrap="square" rtlCol="0">
            <a:spAutoFit/>
          </a:bodyPr>
          <a:lstStyle/>
          <a:p>
            <a:r>
              <a:rPr lang="en-US" sz="2000" dirty="0">
                <a:solidFill>
                  <a:schemeClr val="tx1">
                    <a:lumMod val="65000"/>
                    <a:lumOff val="35000"/>
                  </a:schemeClr>
                </a:solidFill>
              </a:rPr>
              <a:t>Resident C has resolving sepsis and has not walked in three weeks because of their medical condition. A physical therapist determines that it is unsafe for Resident C to use a walker, and the resident only walks using the parallel bars. On day 3 of the Admission assessment period, Resident C walks 10 feet using the parallel bars while the therapist provides substantial weight-bearing support throughout the activity.</a:t>
            </a:r>
          </a:p>
        </p:txBody>
      </p:sp>
      <p:sp>
        <p:nvSpPr>
          <p:cNvPr id="14" name="TextBox 13">
            <a:extLst>
              <a:ext uri="{FF2B5EF4-FFF2-40B4-BE49-F238E27FC236}">
                <a16:creationId xmlns:a16="http://schemas.microsoft.com/office/drawing/2014/main" id="{373618DA-936A-2C22-CF87-692AC377DE81}"/>
              </a:ext>
            </a:extLst>
          </p:cNvPr>
          <p:cNvSpPr txBox="1"/>
          <p:nvPr/>
        </p:nvSpPr>
        <p:spPr>
          <a:xfrm>
            <a:off x="381001" y="4098574"/>
            <a:ext cx="5662282" cy="1754326"/>
          </a:xfrm>
          <a:prstGeom prst="rect">
            <a:avLst/>
          </a:prstGeom>
          <a:noFill/>
        </p:spPr>
        <p:txBody>
          <a:bodyPr wrap="square" rtlCol="0">
            <a:spAutoFit/>
          </a:bodyPr>
          <a:lstStyle/>
          <a:p>
            <a:r>
              <a:rPr lang="en-US" dirty="0">
                <a:solidFill>
                  <a:schemeClr val="accent5">
                    <a:lumMod val="75000"/>
                  </a:schemeClr>
                </a:solidFill>
              </a:rPr>
              <a:t>Rationale: When assessing a resident for GG0170 walking items, do not consider walking in parallel bars, as parallel bars are not a portable assistive device. If the resident is unable to walk without the use of parallel bars because of their medical condition or safety concerns</a:t>
            </a:r>
          </a:p>
        </p:txBody>
      </p:sp>
      <p:sp>
        <p:nvSpPr>
          <p:cNvPr id="15" name="TextBox 14">
            <a:extLst>
              <a:ext uri="{FF2B5EF4-FFF2-40B4-BE49-F238E27FC236}">
                <a16:creationId xmlns:a16="http://schemas.microsoft.com/office/drawing/2014/main" id="{DB9338CA-C066-C300-910F-E154144B67BA}"/>
              </a:ext>
            </a:extLst>
          </p:cNvPr>
          <p:cNvSpPr txBox="1"/>
          <p:nvPr/>
        </p:nvSpPr>
        <p:spPr>
          <a:xfrm>
            <a:off x="1676400" y="381000"/>
            <a:ext cx="753035" cy="369332"/>
          </a:xfrm>
          <a:prstGeom prst="rect">
            <a:avLst/>
          </a:prstGeom>
          <a:noFill/>
        </p:spPr>
        <p:txBody>
          <a:bodyPr wrap="square" rtlCol="0">
            <a:spAutoFit/>
          </a:bodyPr>
          <a:lstStyle/>
          <a:p>
            <a:r>
              <a:rPr lang="en-US" b="1" dirty="0"/>
              <a:t>8    8</a:t>
            </a:r>
          </a:p>
        </p:txBody>
      </p:sp>
    </p:spTree>
    <p:extLst>
      <p:ext uri="{BB962C8B-B14F-4D97-AF65-F5344CB8AC3E}">
        <p14:creationId xmlns:p14="http://schemas.microsoft.com/office/powerpoint/2010/main" val="385769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FC5F1-0FAB-B447-5B7C-F4B7F3B9F8A9}"/>
              </a:ext>
            </a:extLst>
          </p:cNvPr>
          <p:cNvSpPr>
            <a:spLocks noGrp="1"/>
          </p:cNvSpPr>
          <p:nvPr>
            <p:ph type="title"/>
          </p:nvPr>
        </p:nvSpPr>
        <p:spPr/>
        <p:txBody>
          <a:bodyPr>
            <a:normAutofit/>
          </a:bodyPr>
          <a:lstStyle/>
          <a:p>
            <a:r>
              <a:rPr lang="en-US" sz="4000" b="0" dirty="0"/>
              <a:t>Step for Assessment: Establishing ARD </a:t>
            </a:r>
          </a:p>
        </p:txBody>
      </p:sp>
      <p:sp>
        <p:nvSpPr>
          <p:cNvPr id="3" name="Date Placeholder 2">
            <a:extLst>
              <a:ext uri="{FF2B5EF4-FFF2-40B4-BE49-F238E27FC236}">
                <a16:creationId xmlns:a16="http://schemas.microsoft.com/office/drawing/2014/main" id="{A459CD44-F7EF-35C3-505C-B069D19DBA4D}"/>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82F212CF-7E9E-3E09-04A1-E3FEAA5F8E25}"/>
              </a:ext>
            </a:extLst>
          </p:cNvPr>
          <p:cNvSpPr>
            <a:spLocks noGrp="1"/>
          </p:cNvSpPr>
          <p:nvPr>
            <p:ph idx="1"/>
          </p:nvPr>
        </p:nvSpPr>
        <p:spPr>
          <a:xfrm>
            <a:off x="788675" y="1485997"/>
            <a:ext cx="10515600" cy="4351338"/>
          </a:xfrm>
        </p:spPr>
        <p:txBody>
          <a:bodyPr>
            <a:normAutofit/>
          </a:bodyPr>
          <a:lstStyle/>
          <a:p>
            <a:r>
              <a:rPr lang="en-US" sz="2800" dirty="0"/>
              <a:t>The admission assessment period for residents who are </a:t>
            </a:r>
            <a:r>
              <a:rPr lang="en-US" sz="2800" dirty="0">
                <a:solidFill>
                  <a:srgbClr val="FF0000"/>
                </a:solidFill>
              </a:rPr>
              <a:t>not in a Medicare Part A stay is the first 3 days of their stay </a:t>
            </a:r>
            <a:r>
              <a:rPr lang="en-US" sz="2800" dirty="0"/>
              <a:t>starting with the date in A1600. Entry Date.</a:t>
            </a:r>
          </a:p>
          <a:p>
            <a:endParaRPr lang="en-US" sz="2800" dirty="0"/>
          </a:p>
          <a:p>
            <a:endParaRPr lang="en-US" sz="2800" dirty="0"/>
          </a:p>
          <a:p>
            <a:endParaRPr lang="en-US" sz="2800" dirty="0"/>
          </a:p>
          <a:p>
            <a:endParaRPr lang="en-US" sz="2800" dirty="0"/>
          </a:p>
        </p:txBody>
      </p:sp>
      <p:graphicFrame>
        <p:nvGraphicFramePr>
          <p:cNvPr id="7" name="Table 7">
            <a:extLst>
              <a:ext uri="{FF2B5EF4-FFF2-40B4-BE49-F238E27FC236}">
                <a16:creationId xmlns:a16="http://schemas.microsoft.com/office/drawing/2014/main" id="{0EECFD8D-E796-AEAA-862C-0E881CE3241E}"/>
              </a:ext>
            </a:extLst>
          </p:cNvPr>
          <p:cNvGraphicFramePr>
            <a:graphicFrameLocks noGrp="1"/>
          </p:cNvGraphicFramePr>
          <p:nvPr>
            <p:extLst>
              <p:ext uri="{D42A27DB-BD31-4B8C-83A1-F6EECF244321}">
                <p14:modId xmlns:p14="http://schemas.microsoft.com/office/powerpoint/2010/main" val="3239472869"/>
              </p:ext>
            </p:extLst>
          </p:nvPr>
        </p:nvGraphicFramePr>
        <p:xfrm>
          <a:off x="1295400" y="3132715"/>
          <a:ext cx="9220199" cy="1767416"/>
        </p:xfrm>
        <a:graphic>
          <a:graphicData uri="http://schemas.openxmlformats.org/drawingml/2006/table">
            <a:tbl>
              <a:tblPr firstRow="1" bandRow="1">
                <a:tableStyleId>{5C22544A-7EE6-4342-B048-85BDC9FD1C3A}</a:tableStyleId>
              </a:tblPr>
              <a:tblGrid>
                <a:gridCol w="1069492">
                  <a:extLst>
                    <a:ext uri="{9D8B030D-6E8A-4147-A177-3AD203B41FA5}">
                      <a16:colId xmlns:a16="http://schemas.microsoft.com/office/drawing/2014/main" val="2388403618"/>
                    </a:ext>
                  </a:extLst>
                </a:gridCol>
                <a:gridCol w="1400903">
                  <a:extLst>
                    <a:ext uri="{9D8B030D-6E8A-4147-A177-3AD203B41FA5}">
                      <a16:colId xmlns:a16="http://schemas.microsoft.com/office/drawing/2014/main" val="3076815157"/>
                    </a:ext>
                  </a:extLst>
                </a:gridCol>
                <a:gridCol w="1481120">
                  <a:extLst>
                    <a:ext uri="{9D8B030D-6E8A-4147-A177-3AD203B41FA5}">
                      <a16:colId xmlns:a16="http://schemas.microsoft.com/office/drawing/2014/main" val="4028979270"/>
                    </a:ext>
                  </a:extLst>
                </a:gridCol>
                <a:gridCol w="1317171">
                  <a:extLst>
                    <a:ext uri="{9D8B030D-6E8A-4147-A177-3AD203B41FA5}">
                      <a16:colId xmlns:a16="http://schemas.microsoft.com/office/drawing/2014/main" val="1169056718"/>
                    </a:ext>
                  </a:extLst>
                </a:gridCol>
                <a:gridCol w="1317171">
                  <a:extLst>
                    <a:ext uri="{9D8B030D-6E8A-4147-A177-3AD203B41FA5}">
                      <a16:colId xmlns:a16="http://schemas.microsoft.com/office/drawing/2014/main" val="3986984972"/>
                    </a:ext>
                  </a:extLst>
                </a:gridCol>
                <a:gridCol w="1317171">
                  <a:extLst>
                    <a:ext uri="{9D8B030D-6E8A-4147-A177-3AD203B41FA5}">
                      <a16:colId xmlns:a16="http://schemas.microsoft.com/office/drawing/2014/main" val="1979891606"/>
                    </a:ext>
                  </a:extLst>
                </a:gridCol>
                <a:gridCol w="1317171">
                  <a:extLst>
                    <a:ext uri="{9D8B030D-6E8A-4147-A177-3AD203B41FA5}">
                      <a16:colId xmlns:a16="http://schemas.microsoft.com/office/drawing/2014/main" val="176473078"/>
                    </a:ext>
                  </a:extLst>
                </a:gridCol>
              </a:tblGrid>
              <a:tr h="441854">
                <a:tc>
                  <a:txBody>
                    <a:bodyPr/>
                    <a:lstStyle/>
                    <a:p>
                      <a:r>
                        <a:rPr lang="en-US" dirty="0"/>
                        <a:t>Sunday </a:t>
                      </a:r>
                    </a:p>
                  </a:txBody>
                  <a:tcPr/>
                </a:tc>
                <a:tc>
                  <a:txBody>
                    <a:bodyPr/>
                    <a:lstStyle/>
                    <a:p>
                      <a:r>
                        <a:rPr lang="en-US" dirty="0"/>
                        <a:t>Monday</a:t>
                      </a:r>
                    </a:p>
                  </a:txBody>
                  <a:tcPr/>
                </a:tc>
                <a:tc>
                  <a:txBody>
                    <a:bodyPr/>
                    <a:lstStyle/>
                    <a:p>
                      <a:r>
                        <a:rPr lang="en-US" dirty="0"/>
                        <a:t>Tuesday </a:t>
                      </a:r>
                    </a:p>
                  </a:txBody>
                  <a:tcPr/>
                </a:tc>
                <a:tc>
                  <a:txBody>
                    <a:bodyPr/>
                    <a:lstStyle/>
                    <a:p>
                      <a:r>
                        <a:rPr lang="en-US" dirty="0"/>
                        <a:t>Wednesday</a:t>
                      </a:r>
                    </a:p>
                  </a:txBody>
                  <a:tcPr/>
                </a:tc>
                <a:tc>
                  <a:txBody>
                    <a:bodyPr/>
                    <a:lstStyle/>
                    <a:p>
                      <a:r>
                        <a:rPr lang="en-US" dirty="0"/>
                        <a:t>Thursday</a:t>
                      </a:r>
                    </a:p>
                  </a:txBody>
                  <a:tcPr/>
                </a:tc>
                <a:tc>
                  <a:txBody>
                    <a:bodyPr/>
                    <a:lstStyle/>
                    <a:p>
                      <a:r>
                        <a:rPr lang="en-US" dirty="0"/>
                        <a:t>Friday</a:t>
                      </a:r>
                    </a:p>
                  </a:txBody>
                  <a:tcPr/>
                </a:tc>
                <a:tc>
                  <a:txBody>
                    <a:bodyPr/>
                    <a:lstStyle/>
                    <a:p>
                      <a:r>
                        <a:rPr lang="en-US" dirty="0"/>
                        <a:t>Saturday</a:t>
                      </a:r>
                    </a:p>
                  </a:txBody>
                  <a:tcPr/>
                </a:tc>
                <a:extLst>
                  <a:ext uri="{0D108BD9-81ED-4DB2-BD59-A6C34878D82A}">
                    <a16:rowId xmlns:a16="http://schemas.microsoft.com/office/drawing/2014/main" val="4068838354"/>
                  </a:ext>
                </a:extLst>
              </a:tr>
              <a:tr h="44185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70572379"/>
                  </a:ext>
                </a:extLst>
              </a:tr>
              <a:tr h="44185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52110485"/>
                  </a:ext>
                </a:extLst>
              </a:tr>
              <a:tr h="44185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14654413"/>
                  </a:ext>
                </a:extLst>
              </a:tr>
            </a:tbl>
          </a:graphicData>
        </a:graphic>
      </p:graphicFrame>
      <p:sp>
        <p:nvSpPr>
          <p:cNvPr id="8" name="Oval 7">
            <a:extLst>
              <a:ext uri="{FF2B5EF4-FFF2-40B4-BE49-F238E27FC236}">
                <a16:creationId xmlns:a16="http://schemas.microsoft.com/office/drawing/2014/main" id="{18604806-AB63-2A8E-8987-6C0FD9A8150C}"/>
              </a:ext>
            </a:extLst>
          </p:cNvPr>
          <p:cNvSpPr/>
          <p:nvPr/>
        </p:nvSpPr>
        <p:spPr>
          <a:xfrm flipH="1">
            <a:off x="5522204" y="3492465"/>
            <a:ext cx="924906" cy="693683"/>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Day 3</a:t>
            </a:r>
          </a:p>
        </p:txBody>
      </p:sp>
      <p:sp>
        <p:nvSpPr>
          <p:cNvPr id="10" name="Oval 9">
            <a:extLst>
              <a:ext uri="{FF2B5EF4-FFF2-40B4-BE49-F238E27FC236}">
                <a16:creationId xmlns:a16="http://schemas.microsoft.com/office/drawing/2014/main" id="{8F072292-B084-1FA0-CA42-9C231E01E309}"/>
              </a:ext>
            </a:extLst>
          </p:cNvPr>
          <p:cNvSpPr/>
          <p:nvPr/>
        </p:nvSpPr>
        <p:spPr>
          <a:xfrm flipH="1">
            <a:off x="3963840" y="3468414"/>
            <a:ext cx="924906" cy="693683"/>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Day 2</a:t>
            </a:r>
          </a:p>
        </p:txBody>
      </p:sp>
      <p:sp>
        <p:nvSpPr>
          <p:cNvPr id="11" name="Oval 10">
            <a:extLst>
              <a:ext uri="{FF2B5EF4-FFF2-40B4-BE49-F238E27FC236}">
                <a16:creationId xmlns:a16="http://schemas.microsoft.com/office/drawing/2014/main" id="{ECBECC9A-7EF7-1DE3-7B70-9D9E058A08A1}"/>
              </a:ext>
            </a:extLst>
          </p:cNvPr>
          <p:cNvSpPr/>
          <p:nvPr/>
        </p:nvSpPr>
        <p:spPr>
          <a:xfrm flipH="1">
            <a:off x="2514925" y="3489356"/>
            <a:ext cx="924906" cy="693683"/>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Day 1</a:t>
            </a:r>
          </a:p>
        </p:txBody>
      </p:sp>
      <p:sp>
        <p:nvSpPr>
          <p:cNvPr id="12" name="TextBox 11">
            <a:extLst>
              <a:ext uri="{FF2B5EF4-FFF2-40B4-BE49-F238E27FC236}">
                <a16:creationId xmlns:a16="http://schemas.microsoft.com/office/drawing/2014/main" id="{68B38383-1919-28D0-FC42-33525992D6C2}"/>
              </a:ext>
            </a:extLst>
          </p:cNvPr>
          <p:cNvSpPr txBox="1"/>
          <p:nvPr/>
        </p:nvSpPr>
        <p:spPr>
          <a:xfrm>
            <a:off x="2152651" y="4920942"/>
            <a:ext cx="7664012" cy="923330"/>
          </a:xfrm>
          <a:prstGeom prst="rect">
            <a:avLst/>
          </a:prstGeom>
          <a:noFill/>
        </p:spPr>
        <p:txBody>
          <a:bodyPr wrap="square" rtlCol="0">
            <a:spAutoFit/>
          </a:bodyPr>
          <a:lstStyle/>
          <a:p>
            <a:r>
              <a:rPr lang="en-US" dirty="0">
                <a:solidFill>
                  <a:schemeClr val="tx1">
                    <a:lumMod val="65000"/>
                    <a:lumOff val="35000"/>
                  </a:schemeClr>
                </a:solidFill>
              </a:rPr>
              <a:t>5 - day Prospective Payment System (PPS) assessment combined with an OBRA assessment, the assessment period is the first 3 days of the stay beginning on A2400B and both columns are required. </a:t>
            </a:r>
          </a:p>
        </p:txBody>
      </p:sp>
    </p:spTree>
    <p:extLst>
      <p:ext uri="{BB962C8B-B14F-4D97-AF65-F5344CB8AC3E}">
        <p14:creationId xmlns:p14="http://schemas.microsoft.com/office/powerpoint/2010/main" val="38526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383-979C-D029-4147-35CDC73CEAD3}"/>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3" name="Table 5">
            <a:extLst>
              <a:ext uri="{FF2B5EF4-FFF2-40B4-BE49-F238E27FC236}">
                <a16:creationId xmlns:a16="http://schemas.microsoft.com/office/drawing/2014/main" id="{9082EC2D-9878-029E-BFD1-A48025F853C2}"/>
              </a:ext>
            </a:extLst>
          </p:cNvPr>
          <p:cNvGraphicFramePr>
            <a:graphicFrameLocks noGrp="1"/>
          </p:cNvGraphicFramePr>
          <p:nvPr>
            <p:extLst>
              <p:ext uri="{D42A27DB-BD31-4B8C-83A1-F6EECF244321}">
                <p14:modId xmlns:p14="http://schemas.microsoft.com/office/powerpoint/2010/main" val="3519252971"/>
              </p:ext>
            </p:extLst>
          </p:nvPr>
        </p:nvGraphicFramePr>
        <p:xfrm>
          <a:off x="6858000" y="3284749"/>
          <a:ext cx="4393299" cy="2926080"/>
        </p:xfrm>
        <a:graphic>
          <a:graphicData uri="http://schemas.openxmlformats.org/drawingml/2006/table">
            <a:tbl>
              <a:tblPr firstRow="1" bandRow="1">
                <a:tableStyleId>{616DA210-FB5B-4158-B5E0-FEB733F419BA}</a:tableStyleId>
              </a:tblPr>
              <a:tblGrid>
                <a:gridCol w="457634">
                  <a:extLst>
                    <a:ext uri="{9D8B030D-6E8A-4147-A177-3AD203B41FA5}">
                      <a16:colId xmlns:a16="http://schemas.microsoft.com/office/drawing/2014/main" val="4023823514"/>
                    </a:ext>
                  </a:extLst>
                </a:gridCol>
                <a:gridCol w="1739015">
                  <a:extLst>
                    <a:ext uri="{9D8B030D-6E8A-4147-A177-3AD203B41FA5}">
                      <a16:colId xmlns:a16="http://schemas.microsoft.com/office/drawing/2014/main" val="951488081"/>
                    </a:ext>
                  </a:extLst>
                </a:gridCol>
                <a:gridCol w="502265">
                  <a:extLst>
                    <a:ext uri="{9D8B030D-6E8A-4147-A177-3AD203B41FA5}">
                      <a16:colId xmlns:a16="http://schemas.microsoft.com/office/drawing/2014/main" val="2120410043"/>
                    </a:ext>
                  </a:extLst>
                </a:gridCol>
                <a:gridCol w="1694385">
                  <a:extLst>
                    <a:ext uri="{9D8B030D-6E8A-4147-A177-3AD203B41FA5}">
                      <a16:colId xmlns:a16="http://schemas.microsoft.com/office/drawing/2014/main" val="3899589984"/>
                    </a:ext>
                  </a:extLst>
                </a:gridCol>
              </a:tblGrid>
              <a:tr h="354613">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299458">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13">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13">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50677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pic>
        <p:nvPicPr>
          <p:cNvPr id="8" name="Picture 7">
            <a:extLst>
              <a:ext uri="{FF2B5EF4-FFF2-40B4-BE49-F238E27FC236}">
                <a16:creationId xmlns:a16="http://schemas.microsoft.com/office/drawing/2014/main" id="{E8A640C2-C7DC-3648-03B8-6741327593C5}"/>
              </a:ext>
            </a:extLst>
          </p:cNvPr>
          <p:cNvPicPr>
            <a:picLocks noChangeAspect="1"/>
          </p:cNvPicPr>
          <p:nvPr/>
        </p:nvPicPr>
        <p:blipFill>
          <a:blip r:embed="rId3"/>
          <a:stretch>
            <a:fillRect/>
          </a:stretch>
        </p:blipFill>
        <p:spPr>
          <a:xfrm>
            <a:off x="1524000" y="93196"/>
            <a:ext cx="9144000" cy="1601133"/>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C5EC7CAC-15B6-A286-41EC-ED356DE3E70A}"/>
              </a:ext>
            </a:extLst>
          </p:cNvPr>
          <p:cNvSpPr txBox="1"/>
          <p:nvPr/>
        </p:nvSpPr>
        <p:spPr>
          <a:xfrm>
            <a:off x="381000" y="2205319"/>
            <a:ext cx="11277600" cy="1323439"/>
          </a:xfrm>
          <a:prstGeom prst="rect">
            <a:avLst/>
          </a:prstGeom>
          <a:noFill/>
        </p:spPr>
        <p:txBody>
          <a:bodyPr wrap="square" rtlCol="0">
            <a:spAutoFit/>
          </a:bodyPr>
          <a:lstStyle/>
          <a:p>
            <a:r>
              <a:rPr lang="en-US" sz="2000" dirty="0">
                <a:solidFill>
                  <a:schemeClr val="tx1">
                    <a:lumMod val="65000"/>
                    <a:lumOff val="35000"/>
                  </a:schemeClr>
                </a:solidFill>
              </a:rPr>
              <a:t>Walking 50 Feet Resident T walks 50 feet with the therapist providing trunk support. They also require a second helper, the rehabilitation aide, who provides supervision and follows closely behind with a wheelchair for safety. Resident T walks the 50 feet with two turns with the assistance of two helpers.</a:t>
            </a:r>
          </a:p>
        </p:txBody>
      </p:sp>
      <p:sp>
        <p:nvSpPr>
          <p:cNvPr id="14" name="TextBox 13">
            <a:extLst>
              <a:ext uri="{FF2B5EF4-FFF2-40B4-BE49-F238E27FC236}">
                <a16:creationId xmlns:a16="http://schemas.microsoft.com/office/drawing/2014/main" id="{373618DA-936A-2C22-CF87-692AC377DE81}"/>
              </a:ext>
            </a:extLst>
          </p:cNvPr>
          <p:cNvSpPr txBox="1"/>
          <p:nvPr/>
        </p:nvSpPr>
        <p:spPr>
          <a:xfrm>
            <a:off x="514995" y="4039903"/>
            <a:ext cx="4393299" cy="707886"/>
          </a:xfrm>
          <a:prstGeom prst="rect">
            <a:avLst/>
          </a:prstGeom>
          <a:noFill/>
        </p:spPr>
        <p:txBody>
          <a:bodyPr wrap="square" rtlCol="0">
            <a:spAutoFit/>
          </a:bodyPr>
          <a:lstStyle/>
          <a:p>
            <a:r>
              <a:rPr lang="en-US" sz="2000" dirty="0">
                <a:solidFill>
                  <a:schemeClr val="accent5">
                    <a:lumMod val="75000"/>
                  </a:schemeClr>
                </a:solidFill>
              </a:rPr>
              <a:t>Rationale: Resident T requires two helpers to complete the activity.</a:t>
            </a:r>
          </a:p>
        </p:txBody>
      </p:sp>
      <p:sp>
        <p:nvSpPr>
          <p:cNvPr id="15" name="TextBox 14">
            <a:extLst>
              <a:ext uri="{FF2B5EF4-FFF2-40B4-BE49-F238E27FC236}">
                <a16:creationId xmlns:a16="http://schemas.microsoft.com/office/drawing/2014/main" id="{DB9338CA-C066-C300-910F-E154144B67BA}"/>
              </a:ext>
            </a:extLst>
          </p:cNvPr>
          <p:cNvSpPr txBox="1"/>
          <p:nvPr/>
        </p:nvSpPr>
        <p:spPr>
          <a:xfrm>
            <a:off x="1713500" y="709095"/>
            <a:ext cx="753035" cy="369332"/>
          </a:xfrm>
          <a:prstGeom prst="rect">
            <a:avLst/>
          </a:prstGeom>
          <a:noFill/>
        </p:spPr>
        <p:txBody>
          <a:bodyPr wrap="square" rtlCol="0">
            <a:spAutoFit/>
          </a:bodyPr>
          <a:lstStyle/>
          <a:p>
            <a:r>
              <a:rPr lang="en-US" b="1" dirty="0"/>
              <a:t>0   1</a:t>
            </a:r>
          </a:p>
        </p:txBody>
      </p:sp>
    </p:spTree>
    <p:extLst>
      <p:ext uri="{BB962C8B-B14F-4D97-AF65-F5344CB8AC3E}">
        <p14:creationId xmlns:p14="http://schemas.microsoft.com/office/powerpoint/2010/main" val="70873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0DC9-3C0C-CBC7-2CD5-027FCEE12D67}"/>
              </a:ext>
            </a:extLst>
          </p:cNvPr>
          <p:cNvSpPr>
            <a:spLocks noGrp="1"/>
          </p:cNvSpPr>
          <p:nvPr>
            <p:ph type="title"/>
          </p:nvPr>
        </p:nvSpPr>
        <p:spPr/>
        <p:txBody>
          <a:bodyPr>
            <a:normAutofit/>
          </a:bodyPr>
          <a:lstStyle/>
          <a:p>
            <a:r>
              <a:rPr lang="en-US" sz="4000" b="0" dirty="0"/>
              <a:t>Coding Tips for Steps </a:t>
            </a:r>
          </a:p>
        </p:txBody>
      </p:sp>
      <p:sp>
        <p:nvSpPr>
          <p:cNvPr id="3" name="Date Placeholder 2">
            <a:extLst>
              <a:ext uri="{FF2B5EF4-FFF2-40B4-BE49-F238E27FC236}">
                <a16:creationId xmlns:a16="http://schemas.microsoft.com/office/drawing/2014/main" id="{D18E0F51-2441-8C6A-1D8A-AEB20F60F00B}"/>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6" name="Content Placeholder 5" descr="A picture containing building material&#10;&#10;Description automatically generated">
            <a:extLst>
              <a:ext uri="{FF2B5EF4-FFF2-40B4-BE49-F238E27FC236}">
                <a16:creationId xmlns:a16="http://schemas.microsoft.com/office/drawing/2014/main" id="{DEA69D7F-2872-5529-BBA6-FBC19DD8903A}"/>
              </a:ext>
            </a:extLst>
          </p:cNvPr>
          <p:cNvPicPr>
            <a:picLocks noGrp="1" noChangeAspect="1"/>
          </p:cNvPicPr>
          <p:nvPr>
            <p:ph idx="1"/>
          </p:nvPr>
        </p:nvPicPr>
        <p:blipFill>
          <a:blip r:embed="rId3"/>
          <a:stretch>
            <a:fillRect/>
          </a:stretch>
        </p:blipFill>
        <p:spPr>
          <a:xfrm>
            <a:off x="7315200" y="1656242"/>
            <a:ext cx="4482353" cy="3200400"/>
          </a:xfrm>
          <a:prstGeom prst="rect">
            <a:avLst/>
          </a:prstGeom>
          <a:ln>
            <a:noFill/>
          </a:ln>
          <a:effectLst>
            <a:softEdge rad="112500"/>
          </a:effectLst>
        </p:spPr>
      </p:pic>
      <p:sp>
        <p:nvSpPr>
          <p:cNvPr id="7" name="TextBox 6">
            <a:extLst>
              <a:ext uri="{FF2B5EF4-FFF2-40B4-BE49-F238E27FC236}">
                <a16:creationId xmlns:a16="http://schemas.microsoft.com/office/drawing/2014/main" id="{00E7C598-3341-8D02-1B17-B8DA36CCF400}"/>
              </a:ext>
            </a:extLst>
          </p:cNvPr>
          <p:cNvSpPr txBox="1"/>
          <p:nvPr/>
        </p:nvSpPr>
        <p:spPr>
          <a:xfrm>
            <a:off x="386934" y="1905506"/>
            <a:ext cx="6254116"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1">
                    <a:lumMod val="65000"/>
                    <a:lumOff val="35000"/>
                  </a:schemeClr>
                </a:solidFill>
              </a:rPr>
              <a:t>Getting to and from the stairs or curb is not included in coding</a:t>
            </a:r>
          </a:p>
          <a:p>
            <a:pPr marL="342900" indent="-342900">
              <a:buFont typeface="Arial" panose="020B0604020202020204" pitchFamily="34" charset="0"/>
              <a:buChar char="•"/>
            </a:pPr>
            <a:r>
              <a:rPr lang="en-US" sz="2400" dirty="0">
                <a:solidFill>
                  <a:schemeClr val="tx1">
                    <a:lumMod val="65000"/>
                    <a:lumOff val="35000"/>
                  </a:schemeClr>
                </a:solidFill>
              </a:rPr>
              <a:t>Ascending and descending stairs does not have to occur sequentially or during one session </a:t>
            </a:r>
          </a:p>
          <a:p>
            <a:pPr marL="342900" indent="-342900">
              <a:buFont typeface="Arial" panose="020B0604020202020204" pitchFamily="34" charset="0"/>
              <a:buChar char="•"/>
            </a:pPr>
            <a:r>
              <a:rPr lang="en-US" sz="2400" dirty="0">
                <a:solidFill>
                  <a:schemeClr val="tx1">
                    <a:lumMod val="65000"/>
                    <a:lumOff val="35000"/>
                  </a:schemeClr>
                </a:solidFill>
              </a:rPr>
              <a:t>A resident that uses a wheelchair may be assessed gong up and down stairs in the wheelchair such as a curb </a:t>
            </a:r>
          </a:p>
        </p:txBody>
      </p:sp>
    </p:spTree>
    <p:extLst>
      <p:ext uri="{BB962C8B-B14F-4D97-AF65-F5344CB8AC3E}">
        <p14:creationId xmlns:p14="http://schemas.microsoft.com/office/powerpoint/2010/main" val="677305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6159-4E74-A11B-21E2-D6A9A2492493}"/>
              </a:ext>
            </a:extLst>
          </p:cNvPr>
          <p:cNvSpPr>
            <a:spLocks noGrp="1"/>
          </p:cNvSpPr>
          <p:nvPr>
            <p:ph type="title"/>
          </p:nvPr>
        </p:nvSpPr>
        <p:spPr/>
        <p:txBody>
          <a:bodyPr>
            <a:normAutofit/>
          </a:bodyPr>
          <a:lstStyle/>
          <a:p>
            <a:r>
              <a:rPr lang="en-US" sz="4000" b="0" dirty="0"/>
              <a:t>Tips for Picking Up and Object </a:t>
            </a:r>
          </a:p>
        </p:txBody>
      </p:sp>
      <p:sp>
        <p:nvSpPr>
          <p:cNvPr id="3" name="Date Placeholder 2">
            <a:extLst>
              <a:ext uri="{FF2B5EF4-FFF2-40B4-BE49-F238E27FC236}">
                <a16:creationId xmlns:a16="http://schemas.microsoft.com/office/drawing/2014/main" id="{B95E4913-173B-54EF-7D4B-090D2976EC0A}"/>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87CC19F9-B3D9-20CB-19B6-F0E9FB4503A6}"/>
              </a:ext>
            </a:extLst>
          </p:cNvPr>
          <p:cNvSpPr>
            <a:spLocks noGrp="1"/>
          </p:cNvSpPr>
          <p:nvPr>
            <p:ph idx="1"/>
          </p:nvPr>
        </p:nvSpPr>
        <p:spPr/>
        <p:txBody>
          <a:bodyPr/>
          <a:lstStyle/>
          <a:p>
            <a:r>
              <a:rPr lang="en-US" sz="2400" dirty="0"/>
              <a:t>Includes bending and stooping from a standing position </a:t>
            </a:r>
          </a:p>
          <a:p>
            <a:endParaRPr lang="en-US" sz="2400" dirty="0"/>
          </a:p>
          <a:p>
            <a:r>
              <a:rPr lang="en-US" sz="2400" dirty="0"/>
              <a:t>Resident must be in the standing position </a:t>
            </a:r>
          </a:p>
          <a:p>
            <a:pPr marL="0" indent="0">
              <a:buNone/>
            </a:pPr>
            <a:endParaRPr lang="en-US" sz="2400" dirty="0"/>
          </a:p>
          <a:p>
            <a:r>
              <a:rPr lang="en-US" sz="2400" dirty="0"/>
              <a:t>Assistive devices may be used </a:t>
            </a:r>
          </a:p>
          <a:p>
            <a:endParaRPr lang="en-US" sz="2400" dirty="0"/>
          </a:p>
          <a:p>
            <a:r>
              <a:rPr lang="en-US" sz="2400" dirty="0"/>
              <a:t>If a resident is not able to stand, the activity did not occur</a:t>
            </a:r>
          </a:p>
          <a:p>
            <a:pPr marL="0" indent="0">
              <a:buNone/>
            </a:pPr>
            <a:endParaRPr lang="en-US" dirty="0"/>
          </a:p>
        </p:txBody>
      </p:sp>
    </p:spTree>
    <p:extLst>
      <p:ext uri="{BB962C8B-B14F-4D97-AF65-F5344CB8AC3E}">
        <p14:creationId xmlns:p14="http://schemas.microsoft.com/office/powerpoint/2010/main" val="3346219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FA70A-D93A-5A7B-1E38-15DF8BF4A3B4}"/>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6" name="Picture 5">
            <a:extLst>
              <a:ext uri="{FF2B5EF4-FFF2-40B4-BE49-F238E27FC236}">
                <a16:creationId xmlns:a16="http://schemas.microsoft.com/office/drawing/2014/main" id="{5D0F97C0-37E0-E04B-D211-30D93FCCCFCC}"/>
              </a:ext>
            </a:extLst>
          </p:cNvPr>
          <p:cNvPicPr>
            <a:picLocks noChangeAspect="1"/>
          </p:cNvPicPr>
          <p:nvPr/>
        </p:nvPicPr>
        <p:blipFill>
          <a:blip r:embed="rId3"/>
          <a:stretch>
            <a:fillRect/>
          </a:stretch>
        </p:blipFill>
        <p:spPr>
          <a:xfrm>
            <a:off x="1649982" y="237416"/>
            <a:ext cx="8896995" cy="250578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2006D31D-C12F-85B1-D3AA-DE4127087105}"/>
              </a:ext>
            </a:extLst>
          </p:cNvPr>
          <p:cNvSpPr txBox="1"/>
          <p:nvPr/>
        </p:nvSpPr>
        <p:spPr>
          <a:xfrm>
            <a:off x="862015" y="2819400"/>
            <a:ext cx="10415585" cy="3139321"/>
          </a:xfrm>
          <a:prstGeom prst="rect">
            <a:avLst/>
          </a:prstGeom>
          <a:noFill/>
        </p:spPr>
        <p:txBody>
          <a:bodyPr wrap="square" rtlCol="0">
            <a:spAutoFit/>
          </a:bodyPr>
          <a:lstStyle/>
          <a:p>
            <a:r>
              <a:rPr lang="en-US" sz="2200" dirty="0">
                <a:solidFill>
                  <a:schemeClr val="tx1">
                    <a:lumMod val="65000"/>
                    <a:lumOff val="35000"/>
                  </a:schemeClr>
                </a:solidFill>
              </a:rPr>
              <a:t>If the resident used a wheelchair for self-mobilization prior to admission to the facility, indicate 1, Yes</a:t>
            </a:r>
          </a:p>
          <a:p>
            <a:endParaRPr lang="en-US" sz="2200" dirty="0">
              <a:solidFill>
                <a:schemeClr val="tx1">
                  <a:lumMod val="65000"/>
                  <a:lumOff val="35000"/>
                </a:schemeClr>
              </a:solidFill>
            </a:endParaRPr>
          </a:p>
          <a:p>
            <a:r>
              <a:rPr lang="en-US" sz="2200" dirty="0">
                <a:solidFill>
                  <a:schemeClr val="tx1">
                    <a:lumMod val="65000"/>
                    <a:lumOff val="35000"/>
                  </a:schemeClr>
                </a:solidFill>
              </a:rPr>
              <a:t>If a wheelchair is used for transport purposes only, then code 0 no </a:t>
            </a:r>
          </a:p>
          <a:p>
            <a:endParaRPr lang="en-US" sz="2200" dirty="0">
              <a:solidFill>
                <a:schemeClr val="tx1">
                  <a:lumMod val="65000"/>
                  <a:lumOff val="35000"/>
                </a:schemeClr>
              </a:solidFill>
            </a:endParaRPr>
          </a:p>
          <a:p>
            <a:r>
              <a:rPr lang="en-US" sz="2200" dirty="0">
                <a:solidFill>
                  <a:schemeClr val="tx1">
                    <a:lumMod val="65000"/>
                    <a:lumOff val="35000"/>
                  </a:schemeClr>
                </a:solidFill>
              </a:rPr>
              <a:t>Example: If using a wheelchair for transport convenience: A resident is transported in a wheelchair by staff between their room and the therapy gym or by family to the facility cafeteria, but the resident is not expected to use a wheelchair after discharge.</a:t>
            </a:r>
          </a:p>
        </p:txBody>
      </p:sp>
    </p:spTree>
    <p:extLst>
      <p:ext uri="{BB962C8B-B14F-4D97-AF65-F5344CB8AC3E}">
        <p14:creationId xmlns:p14="http://schemas.microsoft.com/office/powerpoint/2010/main" val="3528877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95383-979C-D029-4147-35CDC73CEAD3}"/>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3" name="Table 5">
            <a:extLst>
              <a:ext uri="{FF2B5EF4-FFF2-40B4-BE49-F238E27FC236}">
                <a16:creationId xmlns:a16="http://schemas.microsoft.com/office/drawing/2014/main" id="{9082EC2D-9878-029E-BFD1-A48025F853C2}"/>
              </a:ext>
            </a:extLst>
          </p:cNvPr>
          <p:cNvGraphicFramePr>
            <a:graphicFrameLocks noGrp="1"/>
          </p:cNvGraphicFramePr>
          <p:nvPr>
            <p:extLst>
              <p:ext uri="{D42A27DB-BD31-4B8C-83A1-F6EECF244321}">
                <p14:modId xmlns:p14="http://schemas.microsoft.com/office/powerpoint/2010/main" val="3959087820"/>
              </p:ext>
            </p:extLst>
          </p:nvPr>
        </p:nvGraphicFramePr>
        <p:xfrm>
          <a:off x="4953000" y="3663228"/>
          <a:ext cx="4393299" cy="2926080"/>
        </p:xfrm>
        <a:graphic>
          <a:graphicData uri="http://schemas.openxmlformats.org/drawingml/2006/table">
            <a:tbl>
              <a:tblPr firstRow="1" bandRow="1">
                <a:tableStyleId>{616DA210-FB5B-4158-B5E0-FEB733F419BA}</a:tableStyleId>
              </a:tblPr>
              <a:tblGrid>
                <a:gridCol w="457634">
                  <a:extLst>
                    <a:ext uri="{9D8B030D-6E8A-4147-A177-3AD203B41FA5}">
                      <a16:colId xmlns:a16="http://schemas.microsoft.com/office/drawing/2014/main" val="4023823514"/>
                    </a:ext>
                  </a:extLst>
                </a:gridCol>
                <a:gridCol w="1739015">
                  <a:extLst>
                    <a:ext uri="{9D8B030D-6E8A-4147-A177-3AD203B41FA5}">
                      <a16:colId xmlns:a16="http://schemas.microsoft.com/office/drawing/2014/main" val="951488081"/>
                    </a:ext>
                  </a:extLst>
                </a:gridCol>
                <a:gridCol w="502265">
                  <a:extLst>
                    <a:ext uri="{9D8B030D-6E8A-4147-A177-3AD203B41FA5}">
                      <a16:colId xmlns:a16="http://schemas.microsoft.com/office/drawing/2014/main" val="2120410043"/>
                    </a:ext>
                  </a:extLst>
                </a:gridCol>
                <a:gridCol w="1694385">
                  <a:extLst>
                    <a:ext uri="{9D8B030D-6E8A-4147-A177-3AD203B41FA5}">
                      <a16:colId xmlns:a16="http://schemas.microsoft.com/office/drawing/2014/main" val="3899589984"/>
                    </a:ext>
                  </a:extLst>
                </a:gridCol>
              </a:tblGrid>
              <a:tr h="354613">
                <a:tc>
                  <a:txBody>
                    <a:bodyPr/>
                    <a:lstStyle/>
                    <a:p>
                      <a:r>
                        <a:rPr lang="en-US" dirty="0"/>
                        <a:t>06</a:t>
                      </a:r>
                    </a:p>
                  </a:txBody>
                  <a:tcPr/>
                </a:tc>
                <a:tc>
                  <a:txBody>
                    <a:bodyPr/>
                    <a:lstStyle/>
                    <a:p>
                      <a:r>
                        <a:rPr lang="en-US" dirty="0"/>
                        <a:t>Independent</a:t>
                      </a:r>
                    </a:p>
                  </a:txBody>
                  <a:tcPr/>
                </a:tc>
                <a:tc>
                  <a:txBody>
                    <a:bodyPr/>
                    <a:lstStyle/>
                    <a:p>
                      <a:r>
                        <a:rPr lang="en-US" dirty="0"/>
                        <a:t>01</a:t>
                      </a:r>
                    </a:p>
                  </a:txBody>
                  <a:tcPr/>
                </a:tc>
                <a:tc>
                  <a:txBody>
                    <a:bodyPr/>
                    <a:lstStyle/>
                    <a:p>
                      <a:r>
                        <a:rPr lang="en-US" dirty="0"/>
                        <a:t>Dependent</a:t>
                      </a:r>
                    </a:p>
                  </a:txBody>
                  <a:tcPr/>
                </a:tc>
                <a:extLst>
                  <a:ext uri="{0D108BD9-81ED-4DB2-BD59-A6C34878D82A}">
                    <a16:rowId xmlns:a16="http://schemas.microsoft.com/office/drawing/2014/main" val="571091589"/>
                  </a:ext>
                </a:extLst>
              </a:tr>
              <a:tr h="299458">
                <a:tc>
                  <a:txBody>
                    <a:bodyPr/>
                    <a:lstStyle/>
                    <a:p>
                      <a:r>
                        <a:rPr lang="en-US" dirty="0"/>
                        <a:t>05</a:t>
                      </a:r>
                    </a:p>
                  </a:txBody>
                  <a:tcPr/>
                </a:tc>
                <a:tc>
                  <a:txBody>
                    <a:bodyPr/>
                    <a:lstStyle/>
                    <a:p>
                      <a:r>
                        <a:rPr lang="en-US" dirty="0"/>
                        <a:t>Supervision </a:t>
                      </a:r>
                    </a:p>
                  </a:txBody>
                  <a:tcPr/>
                </a:tc>
                <a:tc>
                  <a:txBody>
                    <a:bodyPr/>
                    <a:lstStyle/>
                    <a:p>
                      <a:r>
                        <a:rPr lang="en-US" dirty="0"/>
                        <a:t>07</a:t>
                      </a:r>
                    </a:p>
                  </a:txBody>
                  <a:tcPr/>
                </a:tc>
                <a:tc>
                  <a:txBody>
                    <a:bodyPr/>
                    <a:lstStyle/>
                    <a:p>
                      <a:r>
                        <a:rPr lang="en-US" dirty="0"/>
                        <a:t>Refused </a:t>
                      </a:r>
                    </a:p>
                  </a:txBody>
                  <a:tcPr/>
                </a:tc>
                <a:extLst>
                  <a:ext uri="{0D108BD9-81ED-4DB2-BD59-A6C34878D82A}">
                    <a16:rowId xmlns:a16="http://schemas.microsoft.com/office/drawing/2014/main" val="2062422869"/>
                  </a:ext>
                </a:extLst>
              </a:tr>
              <a:tr h="354613">
                <a:tc>
                  <a:txBody>
                    <a:bodyPr/>
                    <a:lstStyle/>
                    <a:p>
                      <a:r>
                        <a:rPr lang="en-US" dirty="0"/>
                        <a:t>04</a:t>
                      </a:r>
                    </a:p>
                  </a:txBody>
                  <a:tcPr/>
                </a:tc>
                <a:tc>
                  <a:txBody>
                    <a:bodyPr/>
                    <a:lstStyle/>
                    <a:p>
                      <a:r>
                        <a:rPr lang="en-US" dirty="0"/>
                        <a:t>Set up or clean up</a:t>
                      </a:r>
                    </a:p>
                  </a:txBody>
                  <a:tcPr/>
                </a:tc>
                <a:tc>
                  <a:txBody>
                    <a:bodyPr/>
                    <a:lstStyle/>
                    <a:p>
                      <a:r>
                        <a:rPr lang="en-US" dirty="0"/>
                        <a:t>09</a:t>
                      </a:r>
                    </a:p>
                  </a:txBody>
                  <a:tcPr/>
                </a:tc>
                <a:tc>
                  <a:txBody>
                    <a:bodyPr/>
                    <a:lstStyle/>
                    <a:p>
                      <a:r>
                        <a:rPr lang="en-US" dirty="0"/>
                        <a:t>Not applicable </a:t>
                      </a:r>
                    </a:p>
                  </a:txBody>
                  <a:tcPr/>
                </a:tc>
                <a:extLst>
                  <a:ext uri="{0D108BD9-81ED-4DB2-BD59-A6C34878D82A}">
                    <a16:rowId xmlns:a16="http://schemas.microsoft.com/office/drawing/2014/main" val="4115057539"/>
                  </a:ext>
                </a:extLst>
              </a:tr>
              <a:tr h="354613">
                <a:tc>
                  <a:txBody>
                    <a:bodyPr/>
                    <a:lstStyle/>
                    <a:p>
                      <a:r>
                        <a:rPr lang="en-US" dirty="0"/>
                        <a:t>03</a:t>
                      </a:r>
                    </a:p>
                  </a:txBody>
                  <a:tcPr/>
                </a:tc>
                <a:tc>
                  <a:txBody>
                    <a:bodyPr/>
                    <a:lstStyle/>
                    <a:p>
                      <a:r>
                        <a:rPr lang="en-US" dirty="0"/>
                        <a:t>Partial-moderate </a:t>
                      </a:r>
                    </a:p>
                  </a:txBody>
                  <a:tcPr/>
                </a:tc>
                <a:tc>
                  <a:txBody>
                    <a:bodyPr/>
                    <a:lstStyle/>
                    <a:p>
                      <a:r>
                        <a:rPr lang="en-US" dirty="0"/>
                        <a:t>10</a:t>
                      </a:r>
                    </a:p>
                  </a:txBody>
                  <a:tcPr/>
                </a:tc>
                <a:tc>
                  <a:txBody>
                    <a:bodyPr/>
                    <a:lstStyle/>
                    <a:p>
                      <a:r>
                        <a:rPr lang="en-US" dirty="0"/>
                        <a:t>Not attempted </a:t>
                      </a:r>
                    </a:p>
                  </a:txBody>
                  <a:tcPr/>
                </a:tc>
                <a:extLst>
                  <a:ext uri="{0D108BD9-81ED-4DB2-BD59-A6C34878D82A}">
                    <a16:rowId xmlns:a16="http://schemas.microsoft.com/office/drawing/2014/main" val="2586655618"/>
                  </a:ext>
                </a:extLst>
              </a:tr>
              <a:tr h="506776">
                <a:tc>
                  <a:txBody>
                    <a:bodyPr/>
                    <a:lstStyle/>
                    <a:p>
                      <a:r>
                        <a:rPr lang="en-US" dirty="0"/>
                        <a:t>02</a:t>
                      </a:r>
                    </a:p>
                  </a:txBody>
                  <a:tcPr/>
                </a:tc>
                <a:tc>
                  <a:txBody>
                    <a:bodyPr/>
                    <a:lstStyle/>
                    <a:p>
                      <a:r>
                        <a:rPr lang="en-US" dirty="0"/>
                        <a:t>Substantial-maximal</a:t>
                      </a:r>
                    </a:p>
                  </a:txBody>
                  <a:tcPr/>
                </a:tc>
                <a:tc>
                  <a:txBody>
                    <a:bodyPr/>
                    <a:lstStyle/>
                    <a:p>
                      <a:r>
                        <a:rPr lang="en-US" dirty="0"/>
                        <a:t>88</a:t>
                      </a:r>
                    </a:p>
                  </a:txBody>
                  <a:tcPr/>
                </a:tc>
                <a:tc>
                  <a:txBody>
                    <a:bodyPr/>
                    <a:lstStyle/>
                    <a:p>
                      <a:r>
                        <a:rPr lang="en-US" dirty="0"/>
                        <a:t>Not attempted due to medical condition </a:t>
                      </a:r>
                    </a:p>
                  </a:txBody>
                  <a:tcPr/>
                </a:tc>
                <a:extLst>
                  <a:ext uri="{0D108BD9-81ED-4DB2-BD59-A6C34878D82A}">
                    <a16:rowId xmlns:a16="http://schemas.microsoft.com/office/drawing/2014/main" val="3179589194"/>
                  </a:ext>
                </a:extLst>
              </a:tr>
            </a:tbl>
          </a:graphicData>
        </a:graphic>
      </p:graphicFrame>
      <p:sp>
        <p:nvSpPr>
          <p:cNvPr id="11" name="TextBox 10">
            <a:extLst>
              <a:ext uri="{FF2B5EF4-FFF2-40B4-BE49-F238E27FC236}">
                <a16:creationId xmlns:a16="http://schemas.microsoft.com/office/drawing/2014/main" id="{C5EC7CAC-15B6-A286-41EC-ED356DE3E70A}"/>
              </a:ext>
            </a:extLst>
          </p:cNvPr>
          <p:cNvSpPr txBox="1"/>
          <p:nvPr/>
        </p:nvSpPr>
        <p:spPr>
          <a:xfrm>
            <a:off x="495300" y="2876488"/>
            <a:ext cx="11201400" cy="1015663"/>
          </a:xfrm>
          <a:prstGeom prst="rect">
            <a:avLst/>
          </a:prstGeom>
          <a:noFill/>
        </p:spPr>
        <p:txBody>
          <a:bodyPr wrap="square" rtlCol="0">
            <a:spAutoFit/>
          </a:bodyPr>
          <a:lstStyle/>
          <a:p>
            <a:r>
              <a:rPr lang="en-US" sz="2000" dirty="0">
                <a:solidFill>
                  <a:schemeClr val="tx1">
                    <a:lumMod val="65000"/>
                    <a:lumOff val="35000"/>
                  </a:schemeClr>
                </a:solidFill>
              </a:rPr>
              <a:t>Wheel 150 feet: Resident G always uses a motorized scooter to mobilize themself down the hallway and the certified nursing assistant provides cues due to safety issues (to avoid running into the walls).</a:t>
            </a:r>
          </a:p>
        </p:txBody>
      </p:sp>
      <p:sp>
        <p:nvSpPr>
          <p:cNvPr id="14" name="TextBox 13">
            <a:extLst>
              <a:ext uri="{FF2B5EF4-FFF2-40B4-BE49-F238E27FC236}">
                <a16:creationId xmlns:a16="http://schemas.microsoft.com/office/drawing/2014/main" id="{373618DA-936A-2C22-CF87-692AC377DE81}"/>
              </a:ext>
            </a:extLst>
          </p:cNvPr>
          <p:cNvSpPr txBox="1"/>
          <p:nvPr/>
        </p:nvSpPr>
        <p:spPr>
          <a:xfrm>
            <a:off x="542899" y="4312680"/>
            <a:ext cx="4331022" cy="707886"/>
          </a:xfrm>
          <a:prstGeom prst="rect">
            <a:avLst/>
          </a:prstGeom>
          <a:noFill/>
        </p:spPr>
        <p:txBody>
          <a:bodyPr wrap="square" rtlCol="0">
            <a:spAutoFit/>
          </a:bodyPr>
          <a:lstStyle/>
          <a:p>
            <a:r>
              <a:rPr lang="en-US" sz="2000" dirty="0">
                <a:solidFill>
                  <a:schemeClr val="accent5">
                    <a:lumMod val="75000"/>
                  </a:schemeClr>
                </a:solidFill>
              </a:rPr>
              <a:t>Rationale: The helper provides verbal cues to complete the activity. . </a:t>
            </a:r>
          </a:p>
        </p:txBody>
      </p:sp>
      <p:pic>
        <p:nvPicPr>
          <p:cNvPr id="5" name="Picture 4">
            <a:extLst>
              <a:ext uri="{FF2B5EF4-FFF2-40B4-BE49-F238E27FC236}">
                <a16:creationId xmlns:a16="http://schemas.microsoft.com/office/drawing/2014/main" id="{D7312E2B-AF5A-11B2-25EC-7E57B2A73B73}"/>
              </a:ext>
            </a:extLst>
          </p:cNvPr>
          <p:cNvPicPr>
            <a:picLocks noChangeAspect="1"/>
          </p:cNvPicPr>
          <p:nvPr/>
        </p:nvPicPr>
        <p:blipFill>
          <a:blip r:embed="rId3"/>
          <a:stretch>
            <a:fillRect/>
          </a:stretch>
        </p:blipFill>
        <p:spPr>
          <a:xfrm>
            <a:off x="1682208" y="347308"/>
            <a:ext cx="9176701" cy="220098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962DA578-AE85-6B6C-BD74-5C00E8F686CC}"/>
              </a:ext>
            </a:extLst>
          </p:cNvPr>
          <p:cNvSpPr txBox="1"/>
          <p:nvPr/>
        </p:nvSpPr>
        <p:spPr>
          <a:xfrm>
            <a:off x="1905000" y="1621491"/>
            <a:ext cx="927847" cy="369332"/>
          </a:xfrm>
          <a:prstGeom prst="rect">
            <a:avLst/>
          </a:prstGeom>
          <a:noFill/>
        </p:spPr>
        <p:txBody>
          <a:bodyPr wrap="square" rtlCol="0">
            <a:spAutoFit/>
          </a:bodyPr>
          <a:lstStyle/>
          <a:p>
            <a:r>
              <a:rPr lang="en-US" b="1" dirty="0"/>
              <a:t>0   4</a:t>
            </a:r>
          </a:p>
        </p:txBody>
      </p:sp>
    </p:spTree>
    <p:extLst>
      <p:ext uri="{BB962C8B-B14F-4D97-AF65-F5344CB8AC3E}">
        <p14:creationId xmlns:p14="http://schemas.microsoft.com/office/powerpoint/2010/main" val="200143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7F4C64-663D-B298-E232-D054EB6BB6ED}"/>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pPr>
            <a:fld id="{BEBED37E-7098-1F45-871F-BE7C29C7DE35}" type="datetime1">
              <a:rPr lang="en-US" sz="1200">
                <a:solidFill>
                  <a:srgbClr val="FFFFFF"/>
                </a:solidFill>
                <a:latin typeface="+mn-lt"/>
                <a:cs typeface="+mn-cs"/>
              </a:rPr>
              <a:pPr>
                <a:spcAft>
                  <a:spcPts val="600"/>
                </a:spcAft>
              </a:pPr>
              <a:t>7/10/2023</a:t>
            </a:fld>
            <a:endParaRPr lang="en-US" sz="1200" dirty="0">
              <a:solidFill>
                <a:srgbClr val="FFFFFF"/>
              </a:solidFill>
              <a:latin typeface="+mn-lt"/>
              <a:cs typeface="+mn-cs"/>
            </a:endParaRPr>
          </a:p>
        </p:txBody>
      </p:sp>
      <p:pic>
        <p:nvPicPr>
          <p:cNvPr id="6" name="Content Placeholder 5" descr="A person in a suit pointing at a sign&#10;&#10;Description automatically generated with low confidence">
            <a:extLst>
              <a:ext uri="{FF2B5EF4-FFF2-40B4-BE49-F238E27FC236}">
                <a16:creationId xmlns:a16="http://schemas.microsoft.com/office/drawing/2014/main" id="{C2A46F4E-9721-AA98-1801-D77DE9FA038B}"/>
              </a:ext>
            </a:extLst>
          </p:cNvPr>
          <p:cNvPicPr>
            <a:picLocks noGrp="1" noChangeAspect="1"/>
          </p:cNvPicPr>
          <p:nvPr>
            <p:ph idx="1"/>
          </p:nvPr>
        </p:nvPicPr>
        <p:blipFill rotWithShape="1">
          <a:blip r:embed="rId3"/>
          <a:srcRect l="2725" r="13594" b="1"/>
          <a:stretch/>
        </p:blipFill>
        <p:spPr>
          <a:xfrm>
            <a:off x="2438400" y="304800"/>
            <a:ext cx="7315200" cy="5485387"/>
          </a:xfrm>
          <a:prstGeom prst="rect">
            <a:avLst/>
          </a:prstGeom>
          <a:ln>
            <a:noFill/>
          </a:ln>
          <a:effectLst>
            <a:softEdge rad="112500"/>
          </a:effectLst>
        </p:spPr>
      </p:pic>
    </p:spTree>
    <p:extLst>
      <p:ext uri="{BB962C8B-B14F-4D97-AF65-F5344CB8AC3E}">
        <p14:creationId xmlns:p14="http://schemas.microsoft.com/office/powerpoint/2010/main" val="1650666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B528-614A-2850-839F-10FA996B94F7}"/>
              </a:ext>
            </a:extLst>
          </p:cNvPr>
          <p:cNvSpPr>
            <a:spLocks noGrp="1"/>
          </p:cNvSpPr>
          <p:nvPr>
            <p:ph type="title"/>
          </p:nvPr>
        </p:nvSpPr>
        <p:spPr>
          <a:xfrm>
            <a:off x="3607194" y="481696"/>
            <a:ext cx="4977612" cy="890041"/>
          </a:xfrm>
        </p:spPr>
        <p:txBody>
          <a:bodyPr vert="horz" lIns="91440" tIns="45720" rIns="91440" bIns="45720" rtlCol="0" anchor="b">
            <a:normAutofit/>
          </a:bodyPr>
          <a:lstStyle/>
          <a:p>
            <a:pPr algn="l" defTabSz="914400"/>
            <a:r>
              <a:rPr lang="en-US" sz="4000" b="0" dirty="0">
                <a:solidFill>
                  <a:schemeClr val="tx1">
                    <a:lumMod val="65000"/>
                    <a:lumOff val="35000"/>
                  </a:schemeClr>
                </a:solidFill>
              </a:rPr>
              <a:t>Coding Correctly </a:t>
            </a:r>
          </a:p>
        </p:txBody>
      </p:sp>
      <p:sp>
        <p:nvSpPr>
          <p:cNvPr id="3" name="Date Placeholder 2">
            <a:extLst>
              <a:ext uri="{FF2B5EF4-FFF2-40B4-BE49-F238E27FC236}">
                <a16:creationId xmlns:a16="http://schemas.microsoft.com/office/drawing/2014/main" id="{643E589C-6B06-1B89-D9AF-B85D231641F8}"/>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defRPr/>
            </a:pPr>
            <a:fld id="{BEBED37E-7098-1F45-871F-BE7C29C7DE35}" type="datetime1">
              <a:rPr lang="en-US" sz="1200">
                <a:solidFill>
                  <a:prstClr val="black">
                    <a:tint val="75000"/>
                  </a:prstClr>
                </a:solidFill>
                <a:latin typeface="Calibri" panose="020F0502020204030204"/>
                <a:cs typeface="+mn-cs"/>
              </a:rPr>
              <a:pPr>
                <a:spcAft>
                  <a:spcPts val="600"/>
                </a:spcAft>
                <a:defRPr/>
              </a:pPr>
              <a:t>7/10/2023</a:t>
            </a:fld>
            <a:endParaRPr lang="en-US" sz="1200" dirty="0">
              <a:solidFill>
                <a:prstClr val="black">
                  <a:tint val="75000"/>
                </a:prstClr>
              </a:solidFill>
              <a:latin typeface="Calibri" panose="020F0502020204030204"/>
              <a:cs typeface="+mn-cs"/>
            </a:endParaRPr>
          </a:p>
        </p:txBody>
      </p:sp>
      <p:sp>
        <p:nvSpPr>
          <p:cNvPr id="4" name="Content Placeholder 3">
            <a:extLst>
              <a:ext uri="{FF2B5EF4-FFF2-40B4-BE49-F238E27FC236}">
                <a16:creationId xmlns:a16="http://schemas.microsoft.com/office/drawing/2014/main" id="{48E824CF-3B2A-EBA9-A38E-19020A91DB6E}"/>
              </a:ext>
            </a:extLst>
          </p:cNvPr>
          <p:cNvSpPr>
            <a:spLocks noGrp="1"/>
          </p:cNvSpPr>
          <p:nvPr>
            <p:ph idx="1"/>
          </p:nvPr>
        </p:nvSpPr>
        <p:spPr>
          <a:xfrm>
            <a:off x="561304" y="1981200"/>
            <a:ext cx="6220496" cy="3320668"/>
          </a:xfrm>
        </p:spPr>
        <p:txBody>
          <a:bodyPr vert="horz" lIns="91440" tIns="45720" rIns="91440" bIns="45720" rtlCol="0">
            <a:noAutofit/>
          </a:bodyPr>
          <a:lstStyle/>
          <a:p>
            <a:pPr indent="-228600" defTabSz="914400"/>
            <a:r>
              <a:rPr lang="en-US" sz="2200" dirty="0">
                <a:solidFill>
                  <a:schemeClr val="tx1"/>
                </a:solidFill>
              </a:rPr>
              <a:t>On-boarding competency </a:t>
            </a:r>
          </a:p>
          <a:p>
            <a:pPr indent="-228600" defTabSz="914400"/>
            <a:r>
              <a:rPr lang="en-US" sz="2200" dirty="0">
                <a:solidFill>
                  <a:schemeClr val="tx1"/>
                </a:solidFill>
              </a:rPr>
              <a:t>Post test</a:t>
            </a:r>
          </a:p>
          <a:p>
            <a:pPr indent="-228600" defTabSz="914400"/>
            <a:r>
              <a:rPr lang="en-US" sz="2200" dirty="0">
                <a:solidFill>
                  <a:schemeClr val="tx1"/>
                </a:solidFill>
              </a:rPr>
              <a:t>Periodic audits </a:t>
            </a:r>
          </a:p>
          <a:p>
            <a:pPr indent="-228600" defTabSz="914400"/>
            <a:r>
              <a:rPr lang="en-US" sz="2200" dirty="0">
                <a:solidFill>
                  <a:schemeClr val="tx1"/>
                </a:solidFill>
              </a:rPr>
              <a:t>Agency competency test </a:t>
            </a:r>
          </a:p>
          <a:p>
            <a:pPr indent="-228600" defTabSz="914400"/>
            <a:r>
              <a:rPr lang="en-US" sz="2200" dirty="0">
                <a:solidFill>
                  <a:schemeClr val="tx1"/>
                </a:solidFill>
              </a:rPr>
              <a:t>Integrate the CMS training videos into the facility educational platform </a:t>
            </a:r>
          </a:p>
          <a:p>
            <a:pPr indent="-228600" defTabSz="914400"/>
            <a:r>
              <a:rPr lang="en-US" sz="2200" dirty="0">
                <a:solidFill>
                  <a:schemeClr val="tx1"/>
                </a:solidFill>
              </a:rPr>
              <a:t>Communicate the importance of accuracy.</a:t>
            </a:r>
          </a:p>
          <a:p>
            <a:pPr indent="-228600" defTabSz="914400"/>
            <a:r>
              <a:rPr lang="en-US" sz="2200" dirty="0">
                <a:solidFill>
                  <a:schemeClr val="tx1"/>
                </a:solidFill>
              </a:rPr>
              <a:t>Competency completion for licensed nursing, nursing assistants and therapy. </a:t>
            </a:r>
          </a:p>
          <a:p>
            <a:pPr indent="-228600" defTabSz="914400"/>
            <a:endParaRPr lang="en-US" sz="2200" dirty="0">
              <a:solidFill>
                <a:schemeClr val="tx1"/>
              </a:solidFill>
            </a:endParaRPr>
          </a:p>
        </p:txBody>
      </p:sp>
      <p:pic>
        <p:nvPicPr>
          <p:cNvPr id="7" name="Picture 6" descr="A group of people standing together&#10;&#10;Description automatically generated">
            <a:extLst>
              <a:ext uri="{FF2B5EF4-FFF2-40B4-BE49-F238E27FC236}">
                <a16:creationId xmlns:a16="http://schemas.microsoft.com/office/drawing/2014/main" id="{6BF8EBA2-956D-60A7-66D8-41CC03CC85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1981200"/>
            <a:ext cx="4981002" cy="3320668"/>
          </a:xfrm>
          <a:prstGeom prst="rect">
            <a:avLst/>
          </a:prstGeom>
          <a:ln>
            <a:noFill/>
          </a:ln>
          <a:effectLst>
            <a:softEdge rad="112500"/>
          </a:effectLst>
        </p:spPr>
      </p:pic>
    </p:spTree>
    <p:extLst>
      <p:ext uri="{BB962C8B-B14F-4D97-AF65-F5344CB8AC3E}">
        <p14:creationId xmlns:p14="http://schemas.microsoft.com/office/powerpoint/2010/main" val="2002226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ED1DB-07AB-FE1F-9AC8-F502A57C07EE}"/>
              </a:ext>
            </a:extLst>
          </p:cNvPr>
          <p:cNvSpPr>
            <a:spLocks noGrp="1"/>
          </p:cNvSpPr>
          <p:nvPr>
            <p:ph type="title"/>
          </p:nvPr>
        </p:nvSpPr>
        <p:spPr>
          <a:xfrm>
            <a:off x="0" y="2766218"/>
            <a:ext cx="3647433" cy="1325563"/>
          </a:xfrm>
        </p:spPr>
        <p:txBody>
          <a:bodyPr>
            <a:normAutofit fontScale="90000"/>
          </a:bodyPr>
          <a:lstStyle/>
          <a:p>
            <a:r>
              <a:rPr lang="en-US" sz="4000" b="0" dirty="0"/>
              <a:t>Look Back Periods: </a:t>
            </a:r>
            <a:br>
              <a:rPr lang="en-US" sz="4000" b="0" dirty="0"/>
            </a:br>
            <a:r>
              <a:rPr lang="en-US" sz="4000" b="0" dirty="0"/>
              <a:t>Section GG </a:t>
            </a:r>
          </a:p>
        </p:txBody>
      </p:sp>
      <p:sp>
        <p:nvSpPr>
          <p:cNvPr id="3" name="Date Placeholder 2">
            <a:extLst>
              <a:ext uri="{FF2B5EF4-FFF2-40B4-BE49-F238E27FC236}">
                <a16:creationId xmlns:a16="http://schemas.microsoft.com/office/drawing/2014/main" id="{5A35FB5A-C354-B841-0ABC-7002AFB262E2}"/>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5" name="Table 5">
            <a:extLst>
              <a:ext uri="{FF2B5EF4-FFF2-40B4-BE49-F238E27FC236}">
                <a16:creationId xmlns:a16="http://schemas.microsoft.com/office/drawing/2014/main" id="{D786FF51-4120-DFFD-164B-4243D2E900A8}"/>
              </a:ext>
            </a:extLst>
          </p:cNvPr>
          <p:cNvGraphicFramePr>
            <a:graphicFrameLocks noGrp="1"/>
          </p:cNvGraphicFramePr>
          <p:nvPr>
            <p:ph idx="1"/>
            <p:extLst>
              <p:ext uri="{D42A27DB-BD31-4B8C-83A1-F6EECF244321}">
                <p14:modId xmlns:p14="http://schemas.microsoft.com/office/powerpoint/2010/main" val="4133948585"/>
              </p:ext>
            </p:extLst>
          </p:nvPr>
        </p:nvGraphicFramePr>
        <p:xfrm>
          <a:off x="3733800" y="919809"/>
          <a:ext cx="8236131" cy="5018382"/>
        </p:xfrm>
        <a:graphic>
          <a:graphicData uri="http://schemas.openxmlformats.org/drawingml/2006/table">
            <a:tbl>
              <a:tblPr firstRow="1" bandRow="1">
                <a:tableStyleId>{0505E3EF-67EA-436B-97B2-0124C06EBD24}</a:tableStyleId>
              </a:tblPr>
              <a:tblGrid>
                <a:gridCol w="3212050">
                  <a:extLst>
                    <a:ext uri="{9D8B030D-6E8A-4147-A177-3AD203B41FA5}">
                      <a16:colId xmlns:a16="http://schemas.microsoft.com/office/drawing/2014/main" val="1993907822"/>
                    </a:ext>
                  </a:extLst>
                </a:gridCol>
                <a:gridCol w="5024081">
                  <a:extLst>
                    <a:ext uri="{9D8B030D-6E8A-4147-A177-3AD203B41FA5}">
                      <a16:colId xmlns:a16="http://schemas.microsoft.com/office/drawing/2014/main" val="1894020913"/>
                    </a:ext>
                  </a:extLst>
                </a:gridCol>
              </a:tblGrid>
              <a:tr h="420040">
                <a:tc>
                  <a:txBody>
                    <a:bodyPr/>
                    <a:lstStyle/>
                    <a:p>
                      <a:r>
                        <a:rPr lang="en-US" sz="2000" dirty="0"/>
                        <a:t>Type of Assessment </a:t>
                      </a:r>
                    </a:p>
                  </a:txBody>
                  <a:tcPr/>
                </a:tc>
                <a:tc>
                  <a:txBody>
                    <a:bodyPr/>
                    <a:lstStyle/>
                    <a:p>
                      <a:r>
                        <a:rPr lang="en-US" sz="2000" dirty="0"/>
                        <a:t> Look Back Period </a:t>
                      </a:r>
                    </a:p>
                  </a:txBody>
                  <a:tcPr/>
                </a:tc>
                <a:extLst>
                  <a:ext uri="{0D108BD9-81ED-4DB2-BD59-A6C34878D82A}">
                    <a16:rowId xmlns:a16="http://schemas.microsoft.com/office/drawing/2014/main" val="3587424759"/>
                  </a:ext>
                </a:extLst>
              </a:tr>
              <a:tr h="441436">
                <a:tc>
                  <a:txBody>
                    <a:bodyPr/>
                    <a:lstStyle/>
                    <a:p>
                      <a:r>
                        <a:rPr lang="en-US" sz="2000" dirty="0"/>
                        <a:t>OBRA Admission </a:t>
                      </a:r>
                    </a:p>
                  </a:txBody>
                  <a:tcPr/>
                </a:tc>
                <a:tc>
                  <a:txBody>
                    <a:bodyPr/>
                    <a:lstStyle/>
                    <a:p>
                      <a:r>
                        <a:rPr lang="en-US" sz="2000" dirty="0"/>
                        <a:t>The first three days based on A1600 </a:t>
                      </a:r>
                    </a:p>
                  </a:txBody>
                  <a:tcPr/>
                </a:tc>
                <a:extLst>
                  <a:ext uri="{0D108BD9-81ED-4DB2-BD59-A6C34878D82A}">
                    <a16:rowId xmlns:a16="http://schemas.microsoft.com/office/drawing/2014/main" val="2683359355"/>
                  </a:ext>
                </a:extLst>
              </a:tr>
              <a:tr h="649160">
                <a:tc>
                  <a:txBody>
                    <a:bodyPr/>
                    <a:lstStyle/>
                    <a:p>
                      <a:r>
                        <a:rPr lang="en-US" sz="2000" dirty="0"/>
                        <a:t>Quarterly Assessment</a:t>
                      </a:r>
                    </a:p>
                  </a:txBody>
                  <a:tcPr/>
                </a:tc>
                <a:tc>
                  <a:txBody>
                    <a:bodyPr/>
                    <a:lstStyle/>
                    <a:p>
                      <a:r>
                        <a:rPr lang="en-US" sz="2000" dirty="0"/>
                        <a:t>The last 3 days of the 7 day look back period </a:t>
                      </a:r>
                    </a:p>
                    <a:p>
                      <a:r>
                        <a:rPr lang="en-US" sz="2000" dirty="0"/>
                        <a:t>The ARD plus the 2 previous days </a:t>
                      </a:r>
                    </a:p>
                  </a:txBody>
                  <a:tcPr/>
                </a:tc>
                <a:extLst>
                  <a:ext uri="{0D108BD9-81ED-4DB2-BD59-A6C34878D82A}">
                    <a16:rowId xmlns:a16="http://schemas.microsoft.com/office/drawing/2014/main" val="234807549"/>
                  </a:ext>
                </a:extLst>
              </a:tr>
              <a:tr h="743146">
                <a:tc>
                  <a:txBody>
                    <a:bodyPr/>
                    <a:lstStyle/>
                    <a:p>
                      <a:r>
                        <a:rPr lang="en-US" sz="2000" dirty="0"/>
                        <a:t>IPA Interim Payment Assessment </a:t>
                      </a:r>
                    </a:p>
                  </a:txBody>
                  <a:tcPr/>
                </a:tc>
                <a:tc>
                  <a:txBody>
                    <a:bodyPr/>
                    <a:lstStyle/>
                    <a:p>
                      <a:r>
                        <a:rPr lang="en-US" sz="2000" dirty="0"/>
                        <a:t>The last 3 days of the 7 day look back period </a:t>
                      </a:r>
                    </a:p>
                    <a:p>
                      <a:r>
                        <a:rPr lang="en-US" sz="2000" dirty="0"/>
                        <a:t>The ARD plus the 2 previous days </a:t>
                      </a:r>
                    </a:p>
                  </a:txBody>
                  <a:tcPr/>
                </a:tc>
                <a:extLst>
                  <a:ext uri="{0D108BD9-81ED-4DB2-BD59-A6C34878D82A}">
                    <a16:rowId xmlns:a16="http://schemas.microsoft.com/office/drawing/2014/main" val="3822990589"/>
                  </a:ext>
                </a:extLst>
              </a:tr>
              <a:tr h="649160">
                <a:tc>
                  <a:txBody>
                    <a:bodyPr/>
                    <a:lstStyle/>
                    <a:p>
                      <a:r>
                        <a:rPr lang="en-US" sz="2000" dirty="0"/>
                        <a:t>5- day Assessment </a:t>
                      </a:r>
                    </a:p>
                  </a:txBody>
                  <a:tcPr/>
                </a:tc>
                <a:tc>
                  <a:txBody>
                    <a:bodyPr/>
                    <a:lstStyle/>
                    <a:p>
                      <a:r>
                        <a:rPr lang="en-US" sz="2000" dirty="0"/>
                        <a:t>The first 3 days based on A2400 B ( Start of Medicare Stay)</a:t>
                      </a:r>
                    </a:p>
                  </a:txBody>
                  <a:tcPr/>
                </a:tc>
                <a:extLst>
                  <a:ext uri="{0D108BD9-81ED-4DB2-BD59-A6C34878D82A}">
                    <a16:rowId xmlns:a16="http://schemas.microsoft.com/office/drawing/2014/main" val="2818793717"/>
                  </a:ext>
                </a:extLst>
              </a:tr>
              <a:tr h="660534">
                <a:tc>
                  <a:txBody>
                    <a:bodyPr/>
                    <a:lstStyle/>
                    <a:p>
                      <a:r>
                        <a:rPr lang="en-US" sz="2000" dirty="0"/>
                        <a:t>NPE Discharge Assessment </a:t>
                      </a:r>
                    </a:p>
                  </a:txBody>
                  <a:tcPr/>
                </a:tc>
                <a:tc>
                  <a:txBody>
                    <a:bodyPr/>
                    <a:lstStyle/>
                    <a:p>
                      <a:r>
                        <a:rPr lang="en-US" sz="2000" dirty="0"/>
                        <a:t>The last 3 days of the most recent Medicare stay</a:t>
                      </a:r>
                    </a:p>
                    <a:p>
                      <a:r>
                        <a:rPr lang="en-US" sz="2000" dirty="0"/>
                        <a:t>Based on A2400C</a:t>
                      </a:r>
                    </a:p>
                  </a:txBody>
                  <a:tcPr/>
                </a:tc>
                <a:extLst>
                  <a:ext uri="{0D108BD9-81ED-4DB2-BD59-A6C34878D82A}">
                    <a16:rowId xmlns:a16="http://schemas.microsoft.com/office/drawing/2014/main" val="3757754674"/>
                  </a:ext>
                </a:extLst>
              </a:tr>
              <a:tr h="931403">
                <a:tc>
                  <a:txBody>
                    <a:bodyPr/>
                    <a:lstStyle/>
                    <a:p>
                      <a:r>
                        <a:rPr lang="en-US" sz="2000" dirty="0"/>
                        <a:t>OBRA Discharge Assessment </a:t>
                      </a:r>
                    </a:p>
                  </a:txBody>
                  <a:tcPr/>
                </a:tc>
                <a:tc>
                  <a:txBody>
                    <a:bodyPr/>
                    <a:lstStyle/>
                    <a:p>
                      <a:r>
                        <a:rPr lang="en-US" sz="2000" dirty="0"/>
                        <a:t>The last 3 days of the 7 day look back period </a:t>
                      </a:r>
                    </a:p>
                    <a:p>
                      <a:r>
                        <a:rPr lang="en-US" sz="2000" dirty="0"/>
                        <a:t>The ARD plus the 2 previous days </a:t>
                      </a:r>
                    </a:p>
                    <a:p>
                      <a:endParaRPr lang="en-US" sz="2000" dirty="0"/>
                    </a:p>
                  </a:txBody>
                  <a:tcPr/>
                </a:tc>
                <a:extLst>
                  <a:ext uri="{0D108BD9-81ED-4DB2-BD59-A6C34878D82A}">
                    <a16:rowId xmlns:a16="http://schemas.microsoft.com/office/drawing/2014/main" val="1385690073"/>
                  </a:ext>
                </a:extLst>
              </a:tr>
            </a:tbl>
          </a:graphicData>
        </a:graphic>
      </p:graphicFrame>
    </p:spTree>
    <p:extLst>
      <p:ext uri="{BB962C8B-B14F-4D97-AF65-F5344CB8AC3E}">
        <p14:creationId xmlns:p14="http://schemas.microsoft.com/office/powerpoint/2010/main" val="272601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35FB5A-C354-B841-0ABC-7002AFB262E2}"/>
              </a:ext>
            </a:extLst>
          </p:cNvPr>
          <p:cNvSpPr>
            <a:spLocks noGrp="1"/>
          </p:cNvSpPr>
          <p:nvPr>
            <p:ph type="dt" sz="half" idx="10"/>
          </p:nvPr>
        </p:nvSpPr>
        <p:spPr/>
        <p:txBody>
          <a:bodyPr/>
          <a:lstStyle/>
          <a:p>
            <a:fld id="{BEBED37E-7098-1F45-871F-BE7C29C7DE35}" type="datetime1">
              <a:rPr lang="en-US" smtClean="0"/>
              <a:t>7/10/2023</a:t>
            </a:fld>
            <a:endParaRPr lang="en-US" dirty="0"/>
          </a:p>
        </p:txBody>
      </p:sp>
      <p:graphicFrame>
        <p:nvGraphicFramePr>
          <p:cNvPr id="5" name="Table 5">
            <a:extLst>
              <a:ext uri="{FF2B5EF4-FFF2-40B4-BE49-F238E27FC236}">
                <a16:creationId xmlns:a16="http://schemas.microsoft.com/office/drawing/2014/main" id="{D786FF51-4120-DFFD-164B-4243D2E900A8}"/>
              </a:ext>
            </a:extLst>
          </p:cNvPr>
          <p:cNvGraphicFramePr>
            <a:graphicFrameLocks noGrp="1"/>
          </p:cNvGraphicFramePr>
          <p:nvPr>
            <p:ph idx="1"/>
            <p:extLst>
              <p:ext uri="{D42A27DB-BD31-4B8C-83A1-F6EECF244321}">
                <p14:modId xmlns:p14="http://schemas.microsoft.com/office/powerpoint/2010/main" val="1997820855"/>
              </p:ext>
            </p:extLst>
          </p:nvPr>
        </p:nvGraphicFramePr>
        <p:xfrm>
          <a:off x="3505200" y="685800"/>
          <a:ext cx="8405948" cy="5108394"/>
        </p:xfrm>
        <a:graphic>
          <a:graphicData uri="http://schemas.openxmlformats.org/drawingml/2006/table">
            <a:tbl>
              <a:tblPr firstRow="1" bandRow="1">
                <a:tableStyleId>{0505E3EF-67EA-436B-97B2-0124C06EBD24}</a:tableStyleId>
              </a:tblPr>
              <a:tblGrid>
                <a:gridCol w="3278277">
                  <a:extLst>
                    <a:ext uri="{9D8B030D-6E8A-4147-A177-3AD203B41FA5}">
                      <a16:colId xmlns:a16="http://schemas.microsoft.com/office/drawing/2014/main" val="1993907822"/>
                    </a:ext>
                  </a:extLst>
                </a:gridCol>
                <a:gridCol w="5127671">
                  <a:extLst>
                    <a:ext uri="{9D8B030D-6E8A-4147-A177-3AD203B41FA5}">
                      <a16:colId xmlns:a16="http://schemas.microsoft.com/office/drawing/2014/main" val="1894020913"/>
                    </a:ext>
                  </a:extLst>
                </a:gridCol>
              </a:tblGrid>
              <a:tr h="475434">
                <a:tc>
                  <a:txBody>
                    <a:bodyPr/>
                    <a:lstStyle/>
                    <a:p>
                      <a:r>
                        <a:rPr lang="en-US" sz="2000" dirty="0"/>
                        <a:t>Type of Assessment </a:t>
                      </a:r>
                    </a:p>
                  </a:txBody>
                  <a:tcPr/>
                </a:tc>
                <a:tc>
                  <a:txBody>
                    <a:bodyPr/>
                    <a:lstStyle/>
                    <a:p>
                      <a:r>
                        <a:rPr lang="en-US" sz="2000" dirty="0"/>
                        <a:t> Look Back Period </a:t>
                      </a:r>
                    </a:p>
                  </a:txBody>
                  <a:tcPr/>
                </a:tc>
                <a:extLst>
                  <a:ext uri="{0D108BD9-81ED-4DB2-BD59-A6C34878D82A}">
                    <a16:rowId xmlns:a16="http://schemas.microsoft.com/office/drawing/2014/main" val="3587424759"/>
                  </a:ext>
                </a:extLst>
              </a:tr>
              <a:tr h="688548">
                <a:tc>
                  <a:txBody>
                    <a:bodyPr/>
                    <a:lstStyle/>
                    <a:p>
                      <a:r>
                        <a:rPr lang="en-US" sz="2000" dirty="0"/>
                        <a:t>Admission &amp; 5-day </a:t>
                      </a:r>
                    </a:p>
                  </a:txBody>
                  <a:tcPr/>
                </a:tc>
                <a:tc>
                  <a:txBody>
                    <a:bodyPr/>
                    <a:lstStyle/>
                    <a:p>
                      <a:r>
                        <a:rPr lang="en-US" sz="2000" dirty="0"/>
                        <a:t>The first 3 days based on A2400 B ( Start of Medicare Stay)</a:t>
                      </a:r>
                    </a:p>
                  </a:txBody>
                  <a:tcPr/>
                </a:tc>
                <a:extLst>
                  <a:ext uri="{0D108BD9-81ED-4DB2-BD59-A6C34878D82A}">
                    <a16:rowId xmlns:a16="http://schemas.microsoft.com/office/drawing/2014/main" val="2683359355"/>
                  </a:ext>
                </a:extLst>
              </a:tr>
              <a:tr h="688548">
                <a:tc>
                  <a:txBody>
                    <a:bodyPr/>
                    <a:lstStyle/>
                    <a:p>
                      <a:r>
                        <a:rPr lang="en-US" sz="2000" dirty="0"/>
                        <a:t>Quarterly &amp; 5-day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The first 3 days based on A2400 B ( Start of Medicare Stay)</a:t>
                      </a:r>
                    </a:p>
                  </a:txBody>
                  <a:tcPr/>
                </a:tc>
                <a:extLst>
                  <a:ext uri="{0D108BD9-81ED-4DB2-BD59-A6C34878D82A}">
                    <a16:rowId xmlns:a16="http://schemas.microsoft.com/office/drawing/2014/main" val="234807549"/>
                  </a:ext>
                </a:extLst>
              </a:tr>
              <a:tr h="688548">
                <a:tc>
                  <a:txBody>
                    <a:bodyPr/>
                    <a:lstStyle/>
                    <a:p>
                      <a:r>
                        <a:rPr lang="en-US" sz="2000" dirty="0"/>
                        <a:t>Annual &amp; 5-day</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The first 3 days based on A2400 B ( Start of Medicare Stay)</a:t>
                      </a:r>
                    </a:p>
                  </a:txBody>
                  <a:tcPr/>
                </a:tc>
                <a:extLst>
                  <a:ext uri="{0D108BD9-81ED-4DB2-BD59-A6C34878D82A}">
                    <a16:rowId xmlns:a16="http://schemas.microsoft.com/office/drawing/2014/main" val="3822990589"/>
                  </a:ext>
                </a:extLst>
              </a:tr>
              <a:tr h="688548">
                <a:tc>
                  <a:txBody>
                    <a:bodyPr/>
                    <a:lstStyle/>
                    <a:p>
                      <a:r>
                        <a:rPr lang="en-US" sz="2000" dirty="0"/>
                        <a:t>Significant change &amp; 5-day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The first 3 days based on A2400 B ( Start of Medicare Stay)</a:t>
                      </a:r>
                    </a:p>
                  </a:txBody>
                  <a:tcPr/>
                </a:tc>
                <a:extLst>
                  <a:ext uri="{0D108BD9-81ED-4DB2-BD59-A6C34878D82A}">
                    <a16:rowId xmlns:a16="http://schemas.microsoft.com/office/drawing/2014/main" val="2818793717"/>
                  </a:ext>
                </a:extLst>
              </a:tr>
              <a:tr h="898105">
                <a:tc>
                  <a:txBody>
                    <a:bodyPr/>
                    <a:lstStyle/>
                    <a:p>
                      <a:r>
                        <a:rPr lang="en-US" sz="1800" dirty="0"/>
                        <a:t>OBRA Discharge &amp; PPS Discharge </a:t>
                      </a:r>
                    </a:p>
                    <a:p>
                      <a:r>
                        <a:rPr lang="en-US" sz="1800" dirty="0"/>
                        <a:t>Anticipated return </a:t>
                      </a:r>
                    </a:p>
                    <a:p>
                      <a:r>
                        <a:rPr lang="en-US" sz="1800" dirty="0"/>
                        <a:t>Meets definition of NPE </a:t>
                      </a:r>
                    </a:p>
                  </a:txBody>
                  <a:tcPr/>
                </a:tc>
                <a:tc>
                  <a:txBody>
                    <a:bodyPr/>
                    <a:lstStyle/>
                    <a:p>
                      <a:r>
                        <a:rPr lang="en-US" sz="1800" dirty="0"/>
                        <a:t>The last 3 days of the most recent Medicare stay</a:t>
                      </a:r>
                    </a:p>
                    <a:p>
                      <a:r>
                        <a:rPr lang="en-US" sz="1800" dirty="0"/>
                        <a:t>Based on A2400C</a:t>
                      </a:r>
                    </a:p>
                  </a:txBody>
                  <a:tcPr/>
                </a:tc>
                <a:extLst>
                  <a:ext uri="{0D108BD9-81ED-4DB2-BD59-A6C34878D82A}">
                    <a16:rowId xmlns:a16="http://schemas.microsoft.com/office/drawing/2014/main" val="3757754674"/>
                  </a:ext>
                </a:extLst>
              </a:tr>
              <a:tr h="898105">
                <a:tc>
                  <a:txBody>
                    <a:bodyPr/>
                    <a:lstStyle/>
                    <a:p>
                      <a:r>
                        <a:rPr lang="en-US" sz="1800" dirty="0"/>
                        <a:t>OBRA Discharge &amp; PPS Discharge </a:t>
                      </a:r>
                    </a:p>
                    <a:p>
                      <a:r>
                        <a:rPr lang="en-US" sz="1800" dirty="0"/>
                        <a:t>Is NOT anticipated to return </a:t>
                      </a:r>
                    </a:p>
                    <a:p>
                      <a:r>
                        <a:rPr lang="en-US" sz="1800" dirty="0"/>
                        <a:t>Meets definition of NPE </a:t>
                      </a:r>
                    </a:p>
                  </a:txBody>
                  <a:tcPr/>
                </a:tc>
                <a:tc>
                  <a:txBody>
                    <a:bodyPr/>
                    <a:lstStyle/>
                    <a:p>
                      <a:r>
                        <a:rPr lang="en-US" sz="1800" dirty="0"/>
                        <a:t>The last 3 days of the most recent Medicare stay</a:t>
                      </a:r>
                    </a:p>
                    <a:p>
                      <a:r>
                        <a:rPr lang="en-US" sz="1800" dirty="0"/>
                        <a:t>Based on A2400C</a:t>
                      </a:r>
                    </a:p>
                  </a:txBody>
                  <a:tcPr/>
                </a:tc>
                <a:extLst>
                  <a:ext uri="{0D108BD9-81ED-4DB2-BD59-A6C34878D82A}">
                    <a16:rowId xmlns:a16="http://schemas.microsoft.com/office/drawing/2014/main" val="1385690073"/>
                  </a:ext>
                </a:extLst>
              </a:tr>
            </a:tbl>
          </a:graphicData>
        </a:graphic>
      </p:graphicFrame>
      <p:sp>
        <p:nvSpPr>
          <p:cNvPr id="7" name="Title 1">
            <a:extLst>
              <a:ext uri="{FF2B5EF4-FFF2-40B4-BE49-F238E27FC236}">
                <a16:creationId xmlns:a16="http://schemas.microsoft.com/office/drawing/2014/main" id="{8F694F11-05A8-69AE-AAD9-2A25E600A3FE}"/>
              </a:ext>
            </a:extLst>
          </p:cNvPr>
          <p:cNvSpPr txBox="1">
            <a:spLocks/>
          </p:cNvSpPr>
          <p:nvPr/>
        </p:nvSpPr>
        <p:spPr>
          <a:xfrm>
            <a:off x="0" y="2766218"/>
            <a:ext cx="3647433" cy="1325563"/>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2700" b="1" kern="1200">
                <a:solidFill>
                  <a:srgbClr val="75777B"/>
                </a:solidFill>
                <a:latin typeface="Arial" panose="020B0604020202020204" pitchFamily="34" charset="0"/>
                <a:ea typeface="+mj-ea"/>
                <a:cs typeface="Arial" panose="020B0604020202020204" pitchFamily="34" charset="0"/>
              </a:defRPr>
            </a:lvl1pPr>
          </a:lstStyle>
          <a:p>
            <a:pPr fontAlgn="auto">
              <a:spcAft>
                <a:spcPts val="0"/>
              </a:spcAft>
            </a:pPr>
            <a:r>
              <a:rPr lang="en-US" sz="4000" b="0" dirty="0"/>
              <a:t>Look Back Periods: </a:t>
            </a:r>
          </a:p>
          <a:p>
            <a:pPr fontAlgn="auto">
              <a:spcAft>
                <a:spcPts val="0"/>
              </a:spcAft>
            </a:pPr>
            <a:r>
              <a:rPr lang="en-US" sz="4000" b="0" dirty="0"/>
              <a:t>Section GG </a:t>
            </a:r>
          </a:p>
        </p:txBody>
      </p:sp>
    </p:spTree>
    <p:extLst>
      <p:ext uri="{BB962C8B-B14F-4D97-AF65-F5344CB8AC3E}">
        <p14:creationId xmlns:p14="http://schemas.microsoft.com/office/powerpoint/2010/main" val="4239552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EDBBC-D36D-8BD4-D138-8AB7895D9C91}"/>
              </a:ext>
            </a:extLst>
          </p:cNvPr>
          <p:cNvSpPr>
            <a:spLocks noGrp="1"/>
          </p:cNvSpPr>
          <p:nvPr>
            <p:ph type="title"/>
          </p:nvPr>
        </p:nvSpPr>
        <p:spPr/>
        <p:txBody>
          <a:bodyPr>
            <a:normAutofit/>
          </a:bodyPr>
          <a:lstStyle/>
          <a:p>
            <a:r>
              <a:rPr lang="en-US" sz="4000" b="0" dirty="0"/>
              <a:t>Clarification Note and Collaboration </a:t>
            </a:r>
          </a:p>
        </p:txBody>
      </p:sp>
      <p:sp>
        <p:nvSpPr>
          <p:cNvPr id="3" name="Date Placeholder 2">
            <a:extLst>
              <a:ext uri="{FF2B5EF4-FFF2-40B4-BE49-F238E27FC236}">
                <a16:creationId xmlns:a16="http://schemas.microsoft.com/office/drawing/2014/main" id="{E7C5BF38-CAC0-5B7D-FB61-A527A13BD059}"/>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10" name="Content Placeholder 9">
            <a:extLst>
              <a:ext uri="{FF2B5EF4-FFF2-40B4-BE49-F238E27FC236}">
                <a16:creationId xmlns:a16="http://schemas.microsoft.com/office/drawing/2014/main" id="{E69F3890-DD54-5335-B242-57B87E3D3700}"/>
              </a:ext>
            </a:extLst>
          </p:cNvPr>
          <p:cNvPicPr>
            <a:picLocks noGrp="1" noChangeAspect="1"/>
          </p:cNvPicPr>
          <p:nvPr>
            <p:ph idx="1"/>
          </p:nvPr>
        </p:nvPicPr>
        <p:blipFill>
          <a:blip r:embed="rId3"/>
          <a:stretch>
            <a:fillRect/>
          </a:stretch>
        </p:blipFill>
        <p:spPr>
          <a:xfrm>
            <a:off x="1779787" y="1493621"/>
            <a:ext cx="8500359" cy="1516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C71AEEF2-AF38-FE22-9CE4-9F70C27E5998}"/>
              </a:ext>
            </a:extLst>
          </p:cNvPr>
          <p:cNvPicPr>
            <a:picLocks noChangeAspect="1"/>
          </p:cNvPicPr>
          <p:nvPr/>
        </p:nvPicPr>
        <p:blipFill>
          <a:blip r:embed="rId3"/>
          <a:stretch>
            <a:fillRect/>
          </a:stretch>
        </p:blipFill>
        <p:spPr>
          <a:xfrm>
            <a:off x="1860444" y="3847886"/>
            <a:ext cx="8339046" cy="1419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5097D9F9-AFAA-C3AC-4E96-B187F8A311E5}"/>
              </a:ext>
            </a:extLst>
          </p:cNvPr>
          <p:cNvSpPr txBox="1"/>
          <p:nvPr/>
        </p:nvSpPr>
        <p:spPr>
          <a:xfrm flipH="1">
            <a:off x="2190154" y="2615169"/>
            <a:ext cx="7811689" cy="369332"/>
          </a:xfrm>
          <a:prstGeom prst="rect">
            <a:avLst/>
          </a:prstGeom>
          <a:noFill/>
        </p:spPr>
        <p:txBody>
          <a:bodyPr wrap="square" rtlCol="0">
            <a:spAutoFit/>
          </a:bodyPr>
          <a:lstStyle/>
          <a:p>
            <a:r>
              <a:rPr lang="en-US" b="1" dirty="0"/>
              <a:t>Nursing Assistant Documentation during the 3-day look back period </a:t>
            </a:r>
          </a:p>
        </p:txBody>
      </p:sp>
      <p:sp>
        <p:nvSpPr>
          <p:cNvPr id="15" name="TextBox 14">
            <a:extLst>
              <a:ext uri="{FF2B5EF4-FFF2-40B4-BE49-F238E27FC236}">
                <a16:creationId xmlns:a16="http://schemas.microsoft.com/office/drawing/2014/main" id="{63E8BC60-C5D5-0A46-53A1-4D0C50DB4F4C}"/>
              </a:ext>
            </a:extLst>
          </p:cNvPr>
          <p:cNvSpPr txBox="1"/>
          <p:nvPr/>
        </p:nvSpPr>
        <p:spPr>
          <a:xfrm>
            <a:off x="1835326" y="2139103"/>
            <a:ext cx="555607" cy="369332"/>
          </a:xfrm>
          <a:prstGeom prst="rect">
            <a:avLst/>
          </a:prstGeom>
          <a:noFill/>
        </p:spPr>
        <p:txBody>
          <a:bodyPr wrap="square" rtlCol="0">
            <a:spAutoFit/>
          </a:bodyPr>
          <a:lstStyle/>
          <a:p>
            <a:r>
              <a:rPr lang="en-US" dirty="0"/>
              <a:t>0 3</a:t>
            </a:r>
          </a:p>
        </p:txBody>
      </p:sp>
      <p:sp>
        <p:nvSpPr>
          <p:cNvPr id="16" name="TextBox 15">
            <a:extLst>
              <a:ext uri="{FF2B5EF4-FFF2-40B4-BE49-F238E27FC236}">
                <a16:creationId xmlns:a16="http://schemas.microsoft.com/office/drawing/2014/main" id="{C288871C-6BF9-F9C1-F061-657E98D682AF}"/>
              </a:ext>
            </a:extLst>
          </p:cNvPr>
          <p:cNvSpPr txBox="1"/>
          <p:nvPr/>
        </p:nvSpPr>
        <p:spPr>
          <a:xfrm flipH="1">
            <a:off x="2493164" y="4867526"/>
            <a:ext cx="7205671" cy="369332"/>
          </a:xfrm>
          <a:prstGeom prst="rect">
            <a:avLst/>
          </a:prstGeom>
          <a:noFill/>
        </p:spPr>
        <p:txBody>
          <a:bodyPr wrap="square" rtlCol="0">
            <a:spAutoFit/>
          </a:bodyPr>
          <a:lstStyle/>
          <a:p>
            <a:r>
              <a:rPr lang="en-US" b="1" dirty="0"/>
              <a:t>Therapy initial evaluation and documentation with section GG </a:t>
            </a:r>
          </a:p>
        </p:txBody>
      </p:sp>
      <p:sp>
        <p:nvSpPr>
          <p:cNvPr id="17" name="TextBox 16">
            <a:extLst>
              <a:ext uri="{FF2B5EF4-FFF2-40B4-BE49-F238E27FC236}">
                <a16:creationId xmlns:a16="http://schemas.microsoft.com/office/drawing/2014/main" id="{72BC9EEA-F9D3-4047-F690-AEAF461F3812}"/>
              </a:ext>
            </a:extLst>
          </p:cNvPr>
          <p:cNvSpPr txBox="1"/>
          <p:nvPr/>
        </p:nvSpPr>
        <p:spPr>
          <a:xfrm flipH="1">
            <a:off x="1915667" y="4372731"/>
            <a:ext cx="555608" cy="369332"/>
          </a:xfrm>
          <a:prstGeom prst="rect">
            <a:avLst/>
          </a:prstGeom>
          <a:noFill/>
        </p:spPr>
        <p:txBody>
          <a:bodyPr wrap="square" rtlCol="0">
            <a:spAutoFit/>
          </a:bodyPr>
          <a:lstStyle/>
          <a:p>
            <a:r>
              <a:rPr lang="en-US" dirty="0"/>
              <a:t>8 8</a:t>
            </a:r>
          </a:p>
        </p:txBody>
      </p:sp>
    </p:spTree>
    <p:extLst>
      <p:ext uri="{BB962C8B-B14F-4D97-AF65-F5344CB8AC3E}">
        <p14:creationId xmlns:p14="http://schemas.microsoft.com/office/powerpoint/2010/main" val="322283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304EC-779F-CCB7-8C5F-EBC19676B7AF}"/>
              </a:ext>
            </a:extLst>
          </p:cNvPr>
          <p:cNvSpPr>
            <a:spLocks noGrp="1"/>
          </p:cNvSpPr>
          <p:nvPr>
            <p:ph type="title"/>
          </p:nvPr>
        </p:nvSpPr>
        <p:spPr/>
        <p:txBody>
          <a:bodyPr>
            <a:normAutofit/>
          </a:bodyPr>
          <a:lstStyle/>
          <a:p>
            <a:r>
              <a:rPr lang="en-US" sz="4000" b="0" dirty="0"/>
              <a:t>Overview of Changes: GG0130 </a:t>
            </a:r>
          </a:p>
        </p:txBody>
      </p:sp>
      <p:sp>
        <p:nvSpPr>
          <p:cNvPr id="3" name="Date Placeholder 2">
            <a:extLst>
              <a:ext uri="{FF2B5EF4-FFF2-40B4-BE49-F238E27FC236}">
                <a16:creationId xmlns:a16="http://schemas.microsoft.com/office/drawing/2014/main" id="{E3EB7733-3662-F8BA-85E5-2B5A790868AB}"/>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6" name="Content Placeholder 5">
            <a:extLst>
              <a:ext uri="{FF2B5EF4-FFF2-40B4-BE49-F238E27FC236}">
                <a16:creationId xmlns:a16="http://schemas.microsoft.com/office/drawing/2014/main" id="{8B8973C5-D565-DC93-6E02-DCE7C5EABB8B}"/>
              </a:ext>
            </a:extLst>
          </p:cNvPr>
          <p:cNvPicPr>
            <a:picLocks noGrp="1" noChangeAspect="1"/>
          </p:cNvPicPr>
          <p:nvPr>
            <p:ph idx="1"/>
          </p:nvPr>
        </p:nvPicPr>
        <p:blipFill>
          <a:blip r:embed="rId3"/>
          <a:stretch>
            <a:fillRect/>
          </a:stretch>
        </p:blipFill>
        <p:spPr>
          <a:xfrm>
            <a:off x="1038056" y="1461164"/>
            <a:ext cx="9858544" cy="388860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C842F4EF-2EC4-3547-73AE-08892F8A52DA}"/>
              </a:ext>
            </a:extLst>
          </p:cNvPr>
          <p:cNvSpPr/>
          <p:nvPr/>
        </p:nvSpPr>
        <p:spPr>
          <a:xfrm>
            <a:off x="1038056" y="1676400"/>
            <a:ext cx="9757640" cy="662151"/>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6F19B60-6B87-BE44-0173-7E70DF5627AC}"/>
              </a:ext>
            </a:extLst>
          </p:cNvPr>
          <p:cNvSpPr/>
          <p:nvPr/>
        </p:nvSpPr>
        <p:spPr>
          <a:xfrm>
            <a:off x="1038056" y="4719146"/>
            <a:ext cx="9757639" cy="662151"/>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890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66FE-4718-90CA-455D-87D61CFF5FB8}"/>
              </a:ext>
            </a:extLst>
          </p:cNvPr>
          <p:cNvSpPr>
            <a:spLocks noGrp="1"/>
          </p:cNvSpPr>
          <p:nvPr>
            <p:ph type="title"/>
          </p:nvPr>
        </p:nvSpPr>
        <p:spPr/>
        <p:txBody>
          <a:bodyPr>
            <a:normAutofit/>
          </a:bodyPr>
          <a:lstStyle/>
          <a:p>
            <a:r>
              <a:rPr lang="en-US" sz="4000" b="0" dirty="0"/>
              <a:t>Clarification Notes </a:t>
            </a:r>
          </a:p>
        </p:txBody>
      </p:sp>
      <p:sp>
        <p:nvSpPr>
          <p:cNvPr id="3" name="Date Placeholder 2">
            <a:extLst>
              <a:ext uri="{FF2B5EF4-FFF2-40B4-BE49-F238E27FC236}">
                <a16:creationId xmlns:a16="http://schemas.microsoft.com/office/drawing/2014/main" id="{4A2B3258-48AF-3188-2819-B4A6F2FF6D02}"/>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621BE79A-BF52-8633-F7FB-A8CC28A1B208}"/>
              </a:ext>
            </a:extLst>
          </p:cNvPr>
          <p:cNvSpPr>
            <a:spLocks noGrp="1"/>
          </p:cNvSpPr>
          <p:nvPr>
            <p:ph idx="1"/>
          </p:nvPr>
        </p:nvSpPr>
        <p:spPr>
          <a:xfrm>
            <a:off x="772167" y="1295400"/>
            <a:ext cx="6162033" cy="4821129"/>
          </a:xfrm>
        </p:spPr>
        <p:txBody>
          <a:bodyPr>
            <a:normAutofit/>
          </a:bodyPr>
          <a:lstStyle/>
          <a:p>
            <a:r>
              <a:rPr lang="en-US" sz="2600" dirty="0"/>
              <a:t>The Interdisciplinary team reviewed the documentation on the resident's usual functional status during the scheduled 3-day look back period.  </a:t>
            </a:r>
          </a:p>
          <a:p>
            <a:r>
              <a:rPr lang="en-US" sz="2600" dirty="0"/>
              <a:t>The resident is only ambulating in the parallel bars. </a:t>
            </a:r>
          </a:p>
          <a:p>
            <a:r>
              <a:rPr lang="en-US" sz="2600" dirty="0"/>
              <a:t>The resident is not ambulating due to medical conditions and unsteady gait. </a:t>
            </a:r>
          </a:p>
          <a:p>
            <a:r>
              <a:rPr lang="en-US" sz="2600" dirty="0"/>
              <a:t>Based on the review of the information the correct code for the three day look back period is 88.  </a:t>
            </a:r>
          </a:p>
        </p:txBody>
      </p:sp>
      <p:pic>
        <p:nvPicPr>
          <p:cNvPr id="6" name="Picture 5" descr="A close-up of a few nurses&#10;&#10;Description automatically generated">
            <a:extLst>
              <a:ext uri="{FF2B5EF4-FFF2-40B4-BE49-F238E27FC236}">
                <a16:creationId xmlns:a16="http://schemas.microsoft.com/office/drawing/2014/main" id="{78429052-A13C-0AAF-A3EB-F234A8734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2296264"/>
            <a:ext cx="4229100" cy="2819400"/>
          </a:xfrm>
          <a:prstGeom prst="rect">
            <a:avLst/>
          </a:prstGeom>
          <a:ln>
            <a:noFill/>
          </a:ln>
          <a:effectLst>
            <a:softEdge rad="112500"/>
          </a:effectLst>
        </p:spPr>
      </p:pic>
    </p:spTree>
    <p:extLst>
      <p:ext uri="{BB962C8B-B14F-4D97-AF65-F5344CB8AC3E}">
        <p14:creationId xmlns:p14="http://schemas.microsoft.com/office/powerpoint/2010/main" val="1611215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8F19-AFDC-4EC6-9BAB-96CD40B16626}"/>
              </a:ext>
            </a:extLst>
          </p:cNvPr>
          <p:cNvSpPr>
            <a:spLocks noGrp="1"/>
          </p:cNvSpPr>
          <p:nvPr>
            <p:ph type="title"/>
          </p:nvPr>
        </p:nvSpPr>
        <p:spPr/>
        <p:txBody>
          <a:bodyPr>
            <a:normAutofit/>
          </a:bodyPr>
          <a:lstStyle/>
          <a:p>
            <a:r>
              <a:rPr lang="en-US" sz="4000" b="0" dirty="0"/>
              <a:t>Section GG Gap Analysis</a:t>
            </a:r>
            <a:br>
              <a:rPr lang="en-US" sz="4000" b="0" dirty="0"/>
            </a:br>
            <a:endParaRPr lang="en-US" sz="4000" b="0" dirty="0"/>
          </a:p>
        </p:txBody>
      </p:sp>
      <p:sp>
        <p:nvSpPr>
          <p:cNvPr id="3" name="Date Placeholder 2">
            <a:extLst>
              <a:ext uri="{FF2B5EF4-FFF2-40B4-BE49-F238E27FC236}">
                <a16:creationId xmlns:a16="http://schemas.microsoft.com/office/drawing/2014/main" id="{73F9DE65-0D97-438F-B06B-DDB9938EEDB3}"/>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6" name="Picture 5" descr="e. Section GG Gap Analysis 08 15 18.docx - Word">
            <a:extLst>
              <a:ext uri="{FF2B5EF4-FFF2-40B4-BE49-F238E27FC236}">
                <a16:creationId xmlns:a16="http://schemas.microsoft.com/office/drawing/2014/main" id="{170D73AA-EE62-45C5-A209-505FB479C96F}"/>
              </a:ext>
            </a:extLst>
          </p:cNvPr>
          <p:cNvPicPr>
            <a:picLocks noChangeAspect="1"/>
          </p:cNvPicPr>
          <p:nvPr/>
        </p:nvPicPr>
        <p:blipFill rotWithShape="1">
          <a:blip r:embed="rId3"/>
          <a:srcRect l="23623" t="24560" r="22319" b="2639"/>
          <a:stretch/>
        </p:blipFill>
        <p:spPr>
          <a:xfrm>
            <a:off x="1867374" y="1102627"/>
            <a:ext cx="8457251" cy="4652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1053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6FFFB-F4BE-B2C3-BD44-ABF2F54D6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700" y="1303020"/>
            <a:ext cx="7086600" cy="4251960"/>
          </a:xfrm>
          <a:prstGeom prst="rect">
            <a:avLst/>
          </a:prstGeom>
          <a:ln>
            <a:noFill/>
          </a:ln>
          <a:effectLst>
            <a:softEdge rad="112500"/>
          </a:effectLst>
        </p:spPr>
      </p:pic>
      <p:sp>
        <p:nvSpPr>
          <p:cNvPr id="5" name="Title 2">
            <a:extLst>
              <a:ext uri="{FF2B5EF4-FFF2-40B4-BE49-F238E27FC236}">
                <a16:creationId xmlns:a16="http://schemas.microsoft.com/office/drawing/2014/main" id="{547C10CF-D217-8331-3D1A-5AAF537CAC1E}"/>
              </a:ext>
            </a:extLst>
          </p:cNvPr>
          <p:cNvSpPr>
            <a:spLocks noGrp="1"/>
          </p:cNvSpPr>
          <p:nvPr>
            <p:ph type="title"/>
          </p:nvPr>
        </p:nvSpPr>
        <p:spPr>
          <a:xfrm>
            <a:off x="609600" y="274638"/>
            <a:ext cx="10972800" cy="1143000"/>
          </a:xfrm>
        </p:spPr>
        <p:txBody>
          <a:bodyPr/>
          <a:lstStyle/>
          <a:p>
            <a:pPr algn="l"/>
            <a:r>
              <a:rPr lang="en-US" dirty="0"/>
              <a:t>Questions </a:t>
            </a:r>
          </a:p>
        </p:txBody>
      </p:sp>
    </p:spTree>
    <p:extLst>
      <p:ext uri="{BB962C8B-B14F-4D97-AF65-F5344CB8AC3E}">
        <p14:creationId xmlns:p14="http://schemas.microsoft.com/office/powerpoint/2010/main" val="904800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518780-066F-441C-9311-D086BFB179CD}"/>
              </a:ext>
            </a:extLst>
          </p:cNvPr>
          <p:cNvSpPr>
            <a:spLocks noGrp="1"/>
          </p:cNvSpPr>
          <p:nvPr>
            <p:ph type="title"/>
          </p:nvPr>
        </p:nvSpPr>
        <p:spPr/>
        <p:txBody>
          <a:bodyPr>
            <a:normAutofit/>
          </a:bodyPr>
          <a:lstStyle/>
          <a:p>
            <a:r>
              <a:rPr lang="en-US" sz="4000" b="0" dirty="0"/>
              <a:t>References and Resources</a:t>
            </a:r>
          </a:p>
        </p:txBody>
      </p:sp>
      <p:sp>
        <p:nvSpPr>
          <p:cNvPr id="4" name="Date Placeholder 3">
            <a:extLst>
              <a:ext uri="{FF2B5EF4-FFF2-40B4-BE49-F238E27FC236}">
                <a16:creationId xmlns:a16="http://schemas.microsoft.com/office/drawing/2014/main" id="{F9A799E8-6C4E-4D5C-89AF-0ED2DBA51EAD}"/>
              </a:ext>
            </a:extLst>
          </p:cNvPr>
          <p:cNvSpPr>
            <a:spLocks noGrp="1"/>
          </p:cNvSpPr>
          <p:nvPr>
            <p:ph type="dt" sz="half" idx="10"/>
          </p:nvPr>
        </p:nvSpPr>
        <p:spPr/>
        <p:txBody>
          <a:bodyPr/>
          <a:lstStyle/>
          <a:p>
            <a:fld id="{232963BA-DE1E-44F1-8DF3-785B8DD73AA6}" type="datetime1">
              <a:rPr lang="en-US" smtClean="0"/>
              <a:t>7/10/2023</a:t>
            </a:fld>
            <a:endParaRPr lang="en-US" dirty="0"/>
          </a:p>
        </p:txBody>
      </p:sp>
      <p:sp>
        <p:nvSpPr>
          <p:cNvPr id="6" name="Content Placeholder 5">
            <a:extLst>
              <a:ext uri="{FF2B5EF4-FFF2-40B4-BE49-F238E27FC236}">
                <a16:creationId xmlns:a16="http://schemas.microsoft.com/office/drawing/2014/main" id="{C9655B12-F46C-4B7E-A08D-E3E223D30145}"/>
              </a:ext>
            </a:extLst>
          </p:cNvPr>
          <p:cNvSpPr>
            <a:spLocks noGrp="1"/>
          </p:cNvSpPr>
          <p:nvPr>
            <p:ph idx="1"/>
          </p:nvPr>
        </p:nvSpPr>
        <p:spPr>
          <a:xfrm>
            <a:off x="838200" y="1485997"/>
            <a:ext cx="10515600" cy="4351338"/>
          </a:xfrm>
        </p:spPr>
        <p:txBody>
          <a:bodyPr>
            <a:normAutofit/>
          </a:bodyPr>
          <a:lstStyle/>
          <a:p>
            <a:pPr lvl="0"/>
            <a:r>
              <a:rPr lang="en-US" sz="2000" dirty="0"/>
              <a:t>Centers for Medicare &amp; Medicaid Services.  IMPACT Act of 2014 Data Standardization &amp; Cross Setting Measures.  </a:t>
            </a:r>
            <a:r>
              <a:rPr lang="en-US" sz="2000" u="sng" dirty="0">
                <a:hlinkClick r:id="rId2"/>
              </a:rPr>
              <a:t>https://www.cms.gov/Medicare/Quality-Initiatives-Patient-Assessment-Instruments/Post-Acute-Care-Quality-Initiatives/IMPACT-Act-of-2014/IMPACT-Act-of-2014-Data-Standardization-and-Cross-Setting-Measures.html</a:t>
            </a:r>
            <a:r>
              <a:rPr lang="en-US" sz="2000" dirty="0"/>
              <a:t> </a:t>
            </a:r>
          </a:p>
          <a:p>
            <a:pPr lvl="0"/>
            <a:r>
              <a:rPr lang="en-US" sz="2000" dirty="0"/>
              <a:t>Centers for Medicare &amp; Medicaid Services.  Long-Term Care Facility Resident Assessment Instrument 3.0 User’s Manual.  Version 1.16.  October, 2018:  </a:t>
            </a:r>
            <a:r>
              <a:rPr lang="en-US" sz="2000" u="sng" dirty="0">
                <a:hlinkClick r:id="rId3"/>
              </a:rPr>
              <a:t>https://www.cms.gov/Medicare/Quality-Initiatives-Patient-Assessment-Instruments/NursingHomeQualityInits/MDS30RAIManual.html</a:t>
            </a:r>
            <a:r>
              <a:rPr lang="en-US" sz="2000" dirty="0"/>
              <a:t> </a:t>
            </a:r>
          </a:p>
          <a:p>
            <a:pPr lvl="0"/>
            <a:r>
              <a:rPr lang="en-US" sz="2000" dirty="0"/>
              <a:t>Centers for Medicare &amp; Medicaid Services:  Skilled Nursing Facility (SNF) Quality Reporting Program Measures and Technical Information:  </a:t>
            </a:r>
            <a:r>
              <a:rPr lang="en-US" sz="2000" u="sng" dirty="0">
                <a:hlinkClick r:id="rId4"/>
              </a:rPr>
              <a:t>https://www.cms.gov/Medicare/Quality-Initiatives-Patient-Assessment-Instruments/NursingHomeQualityInits/Skilled-Nursing-Facility-Quality-Reporting-Program/SNF-Quality-Reporting-Program-Measures-and-Technical-Information.html</a:t>
            </a:r>
            <a:r>
              <a:rPr lang="en-US" sz="2000" dirty="0"/>
              <a:t> </a:t>
            </a:r>
          </a:p>
          <a:p>
            <a:endParaRPr lang="en-US" sz="2000" dirty="0"/>
          </a:p>
        </p:txBody>
      </p:sp>
    </p:spTree>
    <p:extLst>
      <p:ext uri="{BB962C8B-B14F-4D97-AF65-F5344CB8AC3E}">
        <p14:creationId xmlns:p14="http://schemas.microsoft.com/office/powerpoint/2010/main" val="4275741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8408-F82A-4DDF-8ED1-A2D06B9CC0C4}"/>
              </a:ext>
            </a:extLst>
          </p:cNvPr>
          <p:cNvSpPr>
            <a:spLocks noGrp="1"/>
          </p:cNvSpPr>
          <p:nvPr>
            <p:ph type="title"/>
          </p:nvPr>
        </p:nvSpPr>
        <p:spPr/>
        <p:txBody>
          <a:bodyPr>
            <a:normAutofit/>
          </a:bodyPr>
          <a:lstStyle/>
          <a:p>
            <a:r>
              <a:rPr lang="en-US" sz="4000" b="0" dirty="0"/>
              <a:t>References and Resources</a:t>
            </a:r>
          </a:p>
        </p:txBody>
      </p:sp>
      <p:sp>
        <p:nvSpPr>
          <p:cNvPr id="3" name="Date Placeholder 2">
            <a:extLst>
              <a:ext uri="{FF2B5EF4-FFF2-40B4-BE49-F238E27FC236}">
                <a16:creationId xmlns:a16="http://schemas.microsoft.com/office/drawing/2014/main" id="{0E5CFAB1-8659-4785-A0CD-B1730E38CA41}"/>
              </a:ext>
            </a:extLst>
          </p:cNvPr>
          <p:cNvSpPr>
            <a:spLocks noGrp="1"/>
          </p:cNvSpPr>
          <p:nvPr>
            <p:ph type="dt" sz="half" idx="10"/>
          </p:nvPr>
        </p:nvSpPr>
        <p:spPr/>
        <p:txBody>
          <a:bodyPr/>
          <a:lstStyle/>
          <a:p>
            <a:fld id="{BEBED37E-7098-1F45-871F-BE7C29C7DE35}" type="datetime1">
              <a:rPr lang="en-US" smtClean="0"/>
              <a:t>7/10/2023</a:t>
            </a:fld>
            <a:endParaRPr lang="en-US" dirty="0"/>
          </a:p>
        </p:txBody>
      </p:sp>
      <p:sp>
        <p:nvSpPr>
          <p:cNvPr id="4" name="Content Placeholder 3">
            <a:extLst>
              <a:ext uri="{FF2B5EF4-FFF2-40B4-BE49-F238E27FC236}">
                <a16:creationId xmlns:a16="http://schemas.microsoft.com/office/drawing/2014/main" id="{27FED50A-55BC-4B83-8677-009544A24313}"/>
              </a:ext>
            </a:extLst>
          </p:cNvPr>
          <p:cNvSpPr>
            <a:spLocks noGrp="1"/>
          </p:cNvSpPr>
          <p:nvPr>
            <p:ph idx="1"/>
          </p:nvPr>
        </p:nvSpPr>
        <p:spPr/>
        <p:txBody>
          <a:bodyPr>
            <a:normAutofit/>
          </a:bodyPr>
          <a:lstStyle/>
          <a:p>
            <a:pPr lvl="0"/>
            <a:r>
              <a:rPr lang="en-US" sz="2000" dirty="0"/>
              <a:t>Centers for Medicare &amp; Medicaid Services.  SNF Quality Reporting Program Data Submission Deadlines.  </a:t>
            </a:r>
            <a:r>
              <a:rPr lang="en-US" sz="2000" u="sng" dirty="0">
                <a:hlinkClick r:id="rId2"/>
              </a:rPr>
              <a:t>https://www.cms.gov/Medicare/Quality-Initiatives-Patient-Assessment-Instruments/NursingHomeQualityInits/Skilled-Nursing-Facility-Quality-Reporting-Program/SNF-Quality-Reporting-Program-Data-Submission-Deadlines.html</a:t>
            </a:r>
            <a:r>
              <a:rPr lang="en-US" sz="2000" dirty="0"/>
              <a:t> </a:t>
            </a:r>
          </a:p>
          <a:p>
            <a:pPr lvl="0"/>
            <a:r>
              <a:rPr lang="en-US" sz="2000" dirty="0"/>
              <a:t>Centers for Medicare &amp; Medicaid Services.  MDS 3.0 Technical Information.  </a:t>
            </a:r>
            <a:r>
              <a:rPr lang="en-US" sz="2000" u="sng" dirty="0">
                <a:hlinkClick r:id="rId3"/>
              </a:rPr>
              <a:t>https://www.cms.gov/Medicare/Quality-Initiatives-Patient-Assessment-instruments/NursingHomeQualityInits/NHQIMDS30TechnicalInformation.html</a:t>
            </a:r>
            <a:r>
              <a:rPr lang="en-US" sz="2000" dirty="0"/>
              <a:t> </a:t>
            </a:r>
          </a:p>
          <a:p>
            <a:endParaRPr lang="en-US" sz="2000" dirty="0"/>
          </a:p>
        </p:txBody>
      </p:sp>
    </p:spTree>
    <p:extLst>
      <p:ext uri="{BB962C8B-B14F-4D97-AF65-F5344CB8AC3E}">
        <p14:creationId xmlns:p14="http://schemas.microsoft.com/office/powerpoint/2010/main" val="20919855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80AA-D21D-49A8-B682-CA890568814A}"/>
              </a:ext>
            </a:extLst>
          </p:cNvPr>
          <p:cNvSpPr>
            <a:spLocks noGrp="1"/>
          </p:cNvSpPr>
          <p:nvPr>
            <p:ph type="title"/>
          </p:nvPr>
        </p:nvSpPr>
        <p:spPr/>
        <p:txBody>
          <a:bodyPr>
            <a:normAutofit/>
          </a:bodyPr>
          <a:lstStyle/>
          <a:p>
            <a:r>
              <a:rPr lang="en-US" sz="4000" dirty="0">
                <a:solidFill>
                  <a:schemeClr val="tx1">
                    <a:lumMod val="65000"/>
                    <a:lumOff val="35000"/>
                  </a:schemeClr>
                </a:solidFill>
                <a:latin typeface="Arial" panose="020B0604020202020204" pitchFamily="34" charset="0"/>
                <a:cs typeface="Arial" panose="020B0604020202020204" pitchFamily="34" charset="0"/>
              </a:rPr>
              <a:t>Disclaimer</a:t>
            </a:r>
          </a:p>
        </p:txBody>
      </p:sp>
      <p:sp>
        <p:nvSpPr>
          <p:cNvPr id="3" name="Content Placeholder 2">
            <a:extLst>
              <a:ext uri="{FF2B5EF4-FFF2-40B4-BE49-F238E27FC236}">
                <a16:creationId xmlns:a16="http://schemas.microsoft.com/office/drawing/2014/main" id="{04B89EA0-AD6D-41A3-9C35-977DB7AE20F9}"/>
              </a:ext>
            </a:extLst>
          </p:cNvPr>
          <p:cNvSpPr>
            <a:spLocks noGrp="1"/>
          </p:cNvSpPr>
          <p:nvPr>
            <p:ph idx="1"/>
          </p:nvPr>
        </p:nvSpPr>
        <p:spPr>
          <a:xfrm>
            <a:off x="2057400" y="2590801"/>
            <a:ext cx="8229600" cy="4525963"/>
          </a:xfrm>
        </p:spPr>
        <p:txBody>
          <a:bodyPr>
            <a:normAutofit/>
          </a:bodyPr>
          <a:lstStyle/>
          <a:p>
            <a:pPr marL="0" indent="0" algn="ctr">
              <a:buNone/>
            </a:pPr>
            <a:r>
              <a:rPr lang="en-US" sz="2000" i="1" dirty="0">
                <a:solidFill>
                  <a:schemeClr val="tx1">
                    <a:lumMod val="65000"/>
                    <a:lumOff val="35000"/>
                  </a:schemeClr>
                </a:solidFill>
              </a:rPr>
              <a:t>“This presentation provided is copyrighted information of Pathway Health.  Please note the presentation date on the title page in relation to the need to verify any new updates and resources that were listed in this presentation.  This presentation is intended to be informational.  The information does not constitute either legal or professional consultation.  This presentation is not to be sold or reused without written authorization.”</a:t>
            </a:r>
            <a:endParaRPr lang="en-US" sz="2000" dirty="0">
              <a:solidFill>
                <a:schemeClr val="tx1">
                  <a:lumMod val="65000"/>
                  <a:lumOff val="35000"/>
                </a:schemeClr>
              </a:solidFill>
            </a:endParaRPr>
          </a:p>
          <a:p>
            <a:pPr algn="ctr"/>
            <a:endParaRPr lang="en-US" sz="2000" dirty="0">
              <a:solidFill>
                <a:schemeClr val="tx1">
                  <a:lumMod val="65000"/>
                  <a:lumOff val="35000"/>
                </a:schemeClr>
              </a:solidFill>
            </a:endParaRPr>
          </a:p>
        </p:txBody>
      </p:sp>
    </p:spTree>
    <p:extLst>
      <p:ext uri="{BB962C8B-B14F-4D97-AF65-F5344CB8AC3E}">
        <p14:creationId xmlns:p14="http://schemas.microsoft.com/office/powerpoint/2010/main" val="1607052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68580" tIns="34290" rIns="68580" bIns="34290" rtlCol="0" anchor="ctr">
            <a:normAutofit/>
          </a:bodyPr>
          <a:lstStyle/>
          <a:p>
            <a:r>
              <a:rPr lang="en-US" sz="4000" b="0" dirty="0"/>
              <a:t>Prior Functioning: Medicare A</a:t>
            </a:r>
          </a:p>
        </p:txBody>
      </p:sp>
      <p:sp>
        <p:nvSpPr>
          <p:cNvPr id="10" name="Date Placeholder 2">
            <a:extLst>
              <a:ext uri="{FF2B5EF4-FFF2-40B4-BE49-F238E27FC236}">
                <a16:creationId xmlns:a16="http://schemas.microsoft.com/office/drawing/2014/main" id="{07AD0BF6-65A4-443B-A195-6BFDAE442398}"/>
              </a:ext>
            </a:extLst>
          </p:cNvPr>
          <p:cNvSpPr>
            <a:spLocks noGrp="1"/>
          </p:cNvSpPr>
          <p:nvPr>
            <p:ph type="dt" sz="half" idx="10"/>
          </p:nvPr>
        </p:nvSpPr>
        <p:spPr/>
        <p:txBody>
          <a:bodyPr/>
          <a:lstStyle/>
          <a:p>
            <a:pPr>
              <a:spcAft>
                <a:spcPts val="600"/>
              </a:spcAft>
            </a:pPr>
            <a:fld id="{671679D0-3D91-5B43-8CF1-7A24B26345C6}" type="datetime1">
              <a:rPr lang="en-US" smtClean="0"/>
              <a:pPr>
                <a:spcAft>
                  <a:spcPts val="600"/>
                </a:spcAft>
              </a:pPr>
              <a:t>7/10/2023</a:t>
            </a:fld>
            <a:endParaRPr lang="en-US" dirty="0"/>
          </a:p>
        </p:txBody>
      </p:sp>
      <p:pic>
        <p:nvPicPr>
          <p:cNvPr id="5" name="Content Placeholder 4">
            <a:extLst>
              <a:ext uri="{FF2B5EF4-FFF2-40B4-BE49-F238E27FC236}">
                <a16:creationId xmlns:a16="http://schemas.microsoft.com/office/drawing/2014/main" id="{0E0B7E21-E155-44E8-8667-1248C20EE783}"/>
              </a:ext>
            </a:extLst>
          </p:cNvPr>
          <p:cNvPicPr>
            <a:picLocks noGrp="1" noChangeAspect="1"/>
          </p:cNvPicPr>
          <p:nvPr>
            <p:ph idx="1"/>
          </p:nvPr>
        </p:nvPicPr>
        <p:blipFill>
          <a:blip r:embed="rId3"/>
          <a:stretch>
            <a:fillRect/>
          </a:stretch>
        </p:blipFill>
        <p:spPr>
          <a:xfrm>
            <a:off x="1047430" y="1390698"/>
            <a:ext cx="10097139" cy="4076603"/>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0876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1BCFB-7AAA-30D3-E161-D450F184510F}"/>
              </a:ext>
            </a:extLst>
          </p:cNvPr>
          <p:cNvSpPr>
            <a:spLocks noGrp="1"/>
          </p:cNvSpPr>
          <p:nvPr>
            <p:ph type="dt" sz="half" idx="10"/>
          </p:nvPr>
        </p:nvSpPr>
        <p:spPr/>
        <p:txBody>
          <a:bodyPr/>
          <a:lstStyle/>
          <a:p>
            <a:fld id="{BEBED37E-7098-1F45-871F-BE7C29C7DE35}" type="datetime1">
              <a:rPr lang="en-US" smtClean="0"/>
              <a:t>7/10/2023</a:t>
            </a:fld>
            <a:endParaRPr lang="en-US" dirty="0"/>
          </a:p>
        </p:txBody>
      </p:sp>
      <p:pic>
        <p:nvPicPr>
          <p:cNvPr id="3" name="Content Placeholder 4">
            <a:extLst>
              <a:ext uri="{FF2B5EF4-FFF2-40B4-BE49-F238E27FC236}">
                <a16:creationId xmlns:a16="http://schemas.microsoft.com/office/drawing/2014/main" id="{8E966EE2-4F53-926E-93E5-FD7B1298B845}"/>
              </a:ext>
            </a:extLst>
          </p:cNvPr>
          <p:cNvPicPr>
            <a:picLocks noChangeAspect="1"/>
          </p:cNvPicPr>
          <p:nvPr/>
        </p:nvPicPr>
        <p:blipFill>
          <a:blip r:embed="rId3"/>
          <a:stretch>
            <a:fillRect/>
          </a:stretch>
        </p:blipFill>
        <p:spPr>
          <a:xfrm>
            <a:off x="1461325" y="186757"/>
            <a:ext cx="9269350" cy="2762163"/>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D6966725-D7D9-C19F-A117-3D538524419F}"/>
              </a:ext>
            </a:extLst>
          </p:cNvPr>
          <p:cNvSpPr txBox="1"/>
          <p:nvPr/>
        </p:nvSpPr>
        <p:spPr>
          <a:xfrm>
            <a:off x="647700" y="3140975"/>
            <a:ext cx="10896600" cy="954107"/>
          </a:xfrm>
          <a:prstGeom prst="rect">
            <a:avLst/>
          </a:prstGeom>
          <a:noFill/>
        </p:spPr>
        <p:txBody>
          <a:bodyPr wrap="square">
            <a:spAutoFit/>
          </a:bodyPr>
          <a:lstStyle/>
          <a:p>
            <a:pPr algn="ctr"/>
            <a:r>
              <a:rPr lang="en-US" sz="2800" dirty="0">
                <a:solidFill>
                  <a:schemeClr val="tx1">
                    <a:lumMod val="65000"/>
                    <a:lumOff val="35000"/>
                  </a:schemeClr>
                </a:solidFill>
              </a:rPr>
              <a:t>Larry had a stroke one year ago that resulted in their using a wheelchair to self-mobilize, as they were unable to walk</a:t>
            </a:r>
            <a:r>
              <a:rPr lang="en-US" dirty="0">
                <a:solidFill>
                  <a:schemeClr val="tx1">
                    <a:lumMod val="65000"/>
                    <a:lumOff val="35000"/>
                  </a:schemeClr>
                </a:solidFill>
              </a:rPr>
              <a:t>. </a:t>
            </a:r>
          </a:p>
        </p:txBody>
      </p:sp>
      <p:sp>
        <p:nvSpPr>
          <p:cNvPr id="7" name="TextBox 6">
            <a:extLst>
              <a:ext uri="{FF2B5EF4-FFF2-40B4-BE49-F238E27FC236}">
                <a16:creationId xmlns:a16="http://schemas.microsoft.com/office/drawing/2014/main" id="{8490B6E3-C7CC-96BF-86D9-2ED81D6FA38F}"/>
              </a:ext>
            </a:extLst>
          </p:cNvPr>
          <p:cNvSpPr txBox="1"/>
          <p:nvPr/>
        </p:nvSpPr>
        <p:spPr>
          <a:xfrm>
            <a:off x="1676400" y="4205273"/>
            <a:ext cx="3997106" cy="1631216"/>
          </a:xfrm>
          <a:prstGeom prst="rect">
            <a:avLst/>
          </a:prstGeom>
          <a:noFill/>
        </p:spPr>
        <p:txBody>
          <a:bodyPr wrap="square" rtlCol="0">
            <a:spAutoFit/>
          </a:bodyPr>
          <a:lstStyle/>
          <a:p>
            <a:r>
              <a:rPr lang="en-US" sz="2000" dirty="0">
                <a:solidFill>
                  <a:schemeClr val="tx1">
                    <a:lumMod val="65000"/>
                    <a:lumOff val="35000"/>
                  </a:schemeClr>
                </a:solidFill>
              </a:rPr>
              <a:t>3. Independent </a:t>
            </a:r>
          </a:p>
          <a:p>
            <a:r>
              <a:rPr lang="en-US" sz="2000" dirty="0">
                <a:solidFill>
                  <a:schemeClr val="tx1">
                    <a:lumMod val="65000"/>
                    <a:lumOff val="35000"/>
                  </a:schemeClr>
                </a:solidFill>
              </a:rPr>
              <a:t>2. Needed some help</a:t>
            </a:r>
          </a:p>
          <a:p>
            <a:r>
              <a:rPr lang="en-US" sz="2000" dirty="0">
                <a:solidFill>
                  <a:schemeClr val="tx1">
                    <a:lumMod val="65000"/>
                    <a:lumOff val="35000"/>
                  </a:schemeClr>
                </a:solidFill>
              </a:rPr>
              <a:t>1. Dependent </a:t>
            </a:r>
          </a:p>
          <a:p>
            <a:r>
              <a:rPr lang="en-US" sz="2000" dirty="0">
                <a:solidFill>
                  <a:schemeClr val="tx1">
                    <a:lumMod val="65000"/>
                    <a:lumOff val="35000"/>
                  </a:schemeClr>
                </a:solidFill>
              </a:rPr>
              <a:t>8. Unknown</a:t>
            </a:r>
          </a:p>
          <a:p>
            <a:r>
              <a:rPr lang="en-US" sz="2000" dirty="0">
                <a:solidFill>
                  <a:schemeClr val="tx1">
                    <a:lumMod val="65000"/>
                    <a:lumOff val="35000"/>
                  </a:schemeClr>
                </a:solidFill>
              </a:rPr>
              <a:t>9. Not applicable </a:t>
            </a:r>
          </a:p>
        </p:txBody>
      </p:sp>
      <p:sp>
        <p:nvSpPr>
          <p:cNvPr id="8" name="TextBox 7">
            <a:extLst>
              <a:ext uri="{FF2B5EF4-FFF2-40B4-BE49-F238E27FC236}">
                <a16:creationId xmlns:a16="http://schemas.microsoft.com/office/drawing/2014/main" id="{ACF5FE95-5F81-5520-423B-F9FF5C57FBD7}"/>
              </a:ext>
            </a:extLst>
          </p:cNvPr>
          <p:cNvSpPr txBox="1"/>
          <p:nvPr/>
        </p:nvSpPr>
        <p:spPr>
          <a:xfrm>
            <a:off x="4943204" y="1263525"/>
            <a:ext cx="241662" cy="369332"/>
          </a:xfrm>
          <a:prstGeom prst="rect">
            <a:avLst/>
          </a:prstGeom>
          <a:noFill/>
        </p:spPr>
        <p:txBody>
          <a:bodyPr wrap="square" rtlCol="0">
            <a:spAutoFit/>
          </a:bodyPr>
          <a:lstStyle/>
          <a:p>
            <a:r>
              <a:rPr lang="en-US" b="1" dirty="0"/>
              <a:t>9</a:t>
            </a:r>
          </a:p>
        </p:txBody>
      </p:sp>
      <p:sp>
        <p:nvSpPr>
          <p:cNvPr id="9" name="TextBox 8">
            <a:extLst>
              <a:ext uri="{FF2B5EF4-FFF2-40B4-BE49-F238E27FC236}">
                <a16:creationId xmlns:a16="http://schemas.microsoft.com/office/drawing/2014/main" id="{44F4ACE2-C905-64E2-B540-848CE59368B4}"/>
              </a:ext>
            </a:extLst>
          </p:cNvPr>
          <p:cNvSpPr txBox="1"/>
          <p:nvPr/>
        </p:nvSpPr>
        <p:spPr>
          <a:xfrm>
            <a:off x="6689476" y="4167036"/>
            <a:ext cx="4664323" cy="1569660"/>
          </a:xfrm>
          <a:prstGeom prst="rect">
            <a:avLst/>
          </a:prstGeom>
          <a:noFill/>
        </p:spPr>
        <p:txBody>
          <a:bodyPr wrap="square" rtlCol="0">
            <a:spAutoFit/>
          </a:bodyPr>
          <a:lstStyle/>
          <a:p>
            <a:r>
              <a:rPr lang="en-US" sz="2400" dirty="0">
                <a:solidFill>
                  <a:schemeClr val="accent5">
                    <a:lumMod val="75000"/>
                  </a:schemeClr>
                </a:solidFill>
              </a:rPr>
              <a:t>Rationale-</a:t>
            </a:r>
          </a:p>
          <a:p>
            <a:r>
              <a:rPr lang="en-US" sz="2400" dirty="0">
                <a:solidFill>
                  <a:schemeClr val="accent5">
                    <a:lumMod val="75000"/>
                  </a:schemeClr>
                </a:solidFill>
              </a:rPr>
              <a:t>The resident did not ambulate prior to the current illness or exacerbation </a:t>
            </a:r>
          </a:p>
        </p:txBody>
      </p:sp>
    </p:spTree>
    <p:extLst>
      <p:ext uri="{BB962C8B-B14F-4D97-AF65-F5344CB8AC3E}">
        <p14:creationId xmlns:p14="http://schemas.microsoft.com/office/powerpoint/2010/main" val="137973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327E9-657D-2D89-9FB3-813398581083}"/>
              </a:ext>
            </a:extLst>
          </p:cNvPr>
          <p:cNvSpPr>
            <a:spLocks noGrp="1"/>
          </p:cNvSpPr>
          <p:nvPr>
            <p:ph type="title"/>
          </p:nvPr>
        </p:nvSpPr>
        <p:spPr>
          <a:xfrm>
            <a:off x="439027" y="381001"/>
            <a:ext cx="5428373" cy="990600"/>
          </a:xfrm>
        </p:spPr>
        <p:txBody>
          <a:bodyPr vert="horz" lIns="91440" tIns="45720" rIns="91440" bIns="45720" rtlCol="0" anchor="b">
            <a:noAutofit/>
          </a:bodyPr>
          <a:lstStyle/>
          <a:p>
            <a:pPr algn="l" defTabSz="914400"/>
            <a:r>
              <a:rPr lang="en-US" sz="4000" b="0" dirty="0">
                <a:solidFill>
                  <a:schemeClr val="tx1">
                    <a:lumMod val="65000"/>
                    <a:lumOff val="35000"/>
                  </a:schemeClr>
                </a:solidFill>
              </a:rPr>
              <a:t>GG0100 Prior Function </a:t>
            </a:r>
          </a:p>
        </p:txBody>
      </p:sp>
      <p:sp>
        <p:nvSpPr>
          <p:cNvPr id="3" name="Date Placeholder 2">
            <a:extLst>
              <a:ext uri="{FF2B5EF4-FFF2-40B4-BE49-F238E27FC236}">
                <a16:creationId xmlns:a16="http://schemas.microsoft.com/office/drawing/2014/main" id="{A45E5837-3924-8DB5-DEF4-F2F8952CCC0C}"/>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defRPr/>
            </a:pPr>
            <a:fld id="{BEBED37E-7098-1F45-871F-BE7C29C7DE35}" type="datetime1">
              <a:rPr lang="en-US" sz="1200">
                <a:solidFill>
                  <a:prstClr val="black">
                    <a:tint val="75000"/>
                  </a:prstClr>
                </a:solidFill>
                <a:latin typeface="Calibri" panose="020F0502020204030204"/>
                <a:cs typeface="+mn-cs"/>
              </a:rPr>
              <a:pPr>
                <a:spcAft>
                  <a:spcPts val="600"/>
                </a:spcAft>
                <a:defRPr/>
              </a:pPr>
              <a:t>7/10/2023</a:t>
            </a:fld>
            <a:endParaRPr lang="en-US" sz="1200" dirty="0">
              <a:solidFill>
                <a:prstClr val="black">
                  <a:tint val="75000"/>
                </a:prstClr>
              </a:solidFill>
              <a:latin typeface="Calibri" panose="020F0502020204030204"/>
              <a:cs typeface="+mn-cs"/>
            </a:endParaRPr>
          </a:p>
        </p:txBody>
      </p:sp>
      <p:sp>
        <p:nvSpPr>
          <p:cNvPr id="4" name="Content Placeholder 3">
            <a:extLst>
              <a:ext uri="{FF2B5EF4-FFF2-40B4-BE49-F238E27FC236}">
                <a16:creationId xmlns:a16="http://schemas.microsoft.com/office/drawing/2014/main" id="{EFFF1F7D-03A4-8EF6-E1F3-79A356F5E09C}"/>
              </a:ext>
            </a:extLst>
          </p:cNvPr>
          <p:cNvSpPr>
            <a:spLocks noGrp="1"/>
          </p:cNvSpPr>
          <p:nvPr>
            <p:ph idx="1"/>
          </p:nvPr>
        </p:nvSpPr>
        <p:spPr>
          <a:xfrm>
            <a:off x="533400" y="1600200"/>
            <a:ext cx="6934199" cy="4593367"/>
          </a:xfrm>
        </p:spPr>
        <p:txBody>
          <a:bodyPr vert="horz" lIns="91440" tIns="45720" rIns="91440" bIns="45720" rtlCol="0">
            <a:normAutofit/>
          </a:bodyPr>
          <a:lstStyle/>
          <a:p>
            <a:pPr marL="0" indent="-228600" defTabSz="914400"/>
            <a:r>
              <a:rPr lang="en-US" sz="2600" dirty="0">
                <a:solidFill>
                  <a:schemeClr val="tx1">
                    <a:lumMod val="65000"/>
                    <a:lumOff val="35000"/>
                  </a:schemeClr>
                </a:solidFill>
              </a:rPr>
              <a:t>Completing the stair activity for GG0100C indicates that a resident went up and down the stairs, by any safe means, with or without handrails or assistive devices or equipment (such as a cane, crutch, walker, or stair lift) and/or with or without some level of assistance.</a:t>
            </a:r>
          </a:p>
          <a:p>
            <a:pPr marL="0" indent="-228600" defTabSz="914400"/>
            <a:r>
              <a:rPr lang="en-US" sz="2600" dirty="0">
                <a:solidFill>
                  <a:schemeClr val="tx1">
                    <a:lumMod val="65000"/>
                    <a:lumOff val="35000"/>
                  </a:schemeClr>
                </a:solidFill>
              </a:rPr>
              <a:t> Going up and down a ramp is not considered going up and down stairs</a:t>
            </a:r>
          </a:p>
        </p:txBody>
      </p:sp>
      <p:pic>
        <p:nvPicPr>
          <p:cNvPr id="6" name="Picture 5" descr="A picture containing red, design&#10;&#10;Description automatically generated with medium confidence">
            <a:extLst>
              <a:ext uri="{FF2B5EF4-FFF2-40B4-BE49-F238E27FC236}">
                <a16:creationId xmlns:a16="http://schemas.microsoft.com/office/drawing/2014/main" id="{C29FB14C-2642-C11B-10B7-9D1A6AB560AF}"/>
              </a:ext>
            </a:extLst>
          </p:cNvPr>
          <p:cNvPicPr>
            <a:picLocks noChangeAspect="1"/>
          </p:cNvPicPr>
          <p:nvPr/>
        </p:nvPicPr>
        <p:blipFill rotWithShape="1">
          <a:blip r:embed="rId3"/>
          <a:srcRect l="21546" r="24666"/>
          <a:stretch/>
        </p:blipFill>
        <p:spPr>
          <a:xfrm>
            <a:off x="7809678" y="0"/>
            <a:ext cx="4356564" cy="57912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6288390"/>
      </p:ext>
    </p:extLst>
  </p:cSld>
  <p:clrMapOvr>
    <a:masterClrMapping/>
  </p:clrMapOvr>
</p:sld>
</file>

<file path=ppt/theme/theme1.xml><?xml version="1.0" encoding="utf-8"?>
<a:theme xmlns:a="http://schemas.openxmlformats.org/drawingml/2006/main" name="1_2012LeadingAge_gray2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10442</Words>
  <Application>Microsoft Office PowerPoint</Application>
  <PresentationFormat>Widescreen</PresentationFormat>
  <Paragraphs>1008</Paragraphs>
  <Slides>65</Slides>
  <Notes>63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65</vt:i4>
      </vt:variant>
    </vt:vector>
  </HeadingPairs>
  <TitlesOfParts>
    <vt:vector size="78" baseType="lpstr">
      <vt:lpstr>-apple-system</vt:lpstr>
      <vt:lpstr>Arial</vt:lpstr>
      <vt:lpstr>Arial-Black</vt:lpstr>
      <vt:lpstr>Arial-BoldMT</vt:lpstr>
      <vt:lpstr>ArialMT</vt:lpstr>
      <vt:lpstr>Calibri</vt:lpstr>
      <vt:lpstr>CourierNewPSMT</vt:lpstr>
      <vt:lpstr>Open Sans</vt:lpstr>
      <vt:lpstr>TimesNewRomanPS-BoldMT</vt:lpstr>
      <vt:lpstr>TimesNewRomanPS-ItalicMT</vt:lpstr>
      <vt:lpstr>TimesNewRomanPSMT</vt:lpstr>
      <vt:lpstr>Wingdings</vt:lpstr>
      <vt:lpstr>1_2012LeadingAge_gray2PPT</vt:lpstr>
      <vt:lpstr>Test</vt:lpstr>
      <vt:lpstr>Objectives</vt:lpstr>
      <vt:lpstr>PowerPoint Presentation</vt:lpstr>
      <vt:lpstr>PowerPoint Presentation</vt:lpstr>
      <vt:lpstr>Step for Assessment: Establishing ARD </vt:lpstr>
      <vt:lpstr>Overview of Changes: GG0130 </vt:lpstr>
      <vt:lpstr>Prior Functioning: Medicare A</vt:lpstr>
      <vt:lpstr>PowerPoint Presentation</vt:lpstr>
      <vt:lpstr>GG0100 Prior Function </vt:lpstr>
      <vt:lpstr>PowerPoint Presentation</vt:lpstr>
      <vt:lpstr>Prior Device Use: Medicare A  </vt:lpstr>
      <vt:lpstr>PowerPoint Presentation</vt:lpstr>
      <vt:lpstr>GG0115 Functional Limitation of  Range of Motion </vt:lpstr>
      <vt:lpstr>Coding Scenario </vt:lpstr>
      <vt:lpstr>Section GG- Self Care and Mobility </vt:lpstr>
      <vt:lpstr>Section GG- Self Care and Mobility </vt:lpstr>
      <vt:lpstr>Coding Instructions </vt:lpstr>
      <vt:lpstr>Coding Instruction </vt:lpstr>
      <vt:lpstr>PowerPoint Presentation</vt:lpstr>
      <vt:lpstr>Decision Tree </vt:lpstr>
      <vt:lpstr>Eating </vt:lpstr>
      <vt:lpstr>PowerPoint Presentation</vt:lpstr>
      <vt:lpstr>PowerPoint Presentation</vt:lpstr>
      <vt:lpstr>PowerPoint Presentation</vt:lpstr>
      <vt:lpstr>Toileting Hygiene </vt:lpstr>
      <vt:lpstr>PowerPoint Presentation</vt:lpstr>
      <vt:lpstr>PowerPoint Presentation</vt:lpstr>
      <vt:lpstr>PowerPoint Presentation</vt:lpstr>
      <vt:lpstr>PowerPoint Presentation</vt:lpstr>
      <vt:lpstr>Footwear </vt:lpstr>
      <vt:lpstr>Mobility Performance </vt:lpstr>
      <vt:lpstr>PowerPoint Presentation</vt:lpstr>
      <vt:lpstr>PowerPoint Presentation</vt:lpstr>
      <vt:lpstr>Coding Tips: Bed Mobility  </vt:lpstr>
      <vt:lpstr>PowerPoint Presentation</vt:lpstr>
      <vt:lpstr>PowerPoint Presentation</vt:lpstr>
      <vt:lpstr>Chair/Bed-to-Chair Transfer </vt:lpstr>
      <vt:lpstr>PowerPoint Presentation</vt:lpstr>
      <vt:lpstr>PowerPoint Presentation</vt:lpstr>
      <vt:lpstr>Knowledge Check </vt:lpstr>
      <vt:lpstr>Tub/Shower Transfers </vt:lpstr>
      <vt:lpstr>Toilet Transfer Coding Tips </vt:lpstr>
      <vt:lpstr>Coding Tips for Car Transfer </vt:lpstr>
      <vt:lpstr>Coding Tips Car Transfer </vt:lpstr>
      <vt:lpstr>Knowledge Check – Car Transfer </vt:lpstr>
      <vt:lpstr>PowerPoint Presentation</vt:lpstr>
      <vt:lpstr>Coding Tips: Walking </vt:lpstr>
      <vt:lpstr>Coding Tips: Walking </vt:lpstr>
      <vt:lpstr>PowerPoint Presentation</vt:lpstr>
      <vt:lpstr>PowerPoint Presentation</vt:lpstr>
      <vt:lpstr>Coding Tips for Steps </vt:lpstr>
      <vt:lpstr>Tips for Picking Up and Object </vt:lpstr>
      <vt:lpstr>PowerPoint Presentation</vt:lpstr>
      <vt:lpstr>PowerPoint Presentation</vt:lpstr>
      <vt:lpstr>PowerPoint Presentation</vt:lpstr>
      <vt:lpstr>Coding Correctly </vt:lpstr>
      <vt:lpstr>Look Back Periods:  Section GG </vt:lpstr>
      <vt:lpstr>PowerPoint Presentation</vt:lpstr>
      <vt:lpstr>Clarification Note and Collaboration </vt:lpstr>
      <vt:lpstr>Clarification Notes </vt:lpstr>
      <vt:lpstr>Section GG Gap Analysis </vt:lpstr>
      <vt:lpstr>Questions </vt:lpstr>
      <vt:lpstr>References and Resources</vt:lpstr>
      <vt:lpstr>References and Resources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 COVID-19</dc:title>
  <dc:creator>Lisa Thomson</dc:creator>
  <cp:lastModifiedBy>Lisa Thomson</cp:lastModifiedBy>
  <cp:revision>19</cp:revision>
  <dcterms:created xsi:type="dcterms:W3CDTF">2020-10-14T00:03:06Z</dcterms:created>
  <dcterms:modified xsi:type="dcterms:W3CDTF">2023-07-10T22:15:37Z</dcterms:modified>
</cp:coreProperties>
</file>